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59" r:id="rId15"/>
    <p:sldId id="26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10/22/2024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10/22/2024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a:solidFill>
                  <a:schemeClr val="accent2">
                    <a:lumMod val="50000"/>
                  </a:schemeClr>
                </a:solidFill>
              </a:rPr>
              <a:t>Lecture: Discussion Strategies </a:t>
            </a:r>
            <a:endParaRPr lang="en-US" dirty="0">
              <a:solidFill>
                <a:schemeClr val="accent2">
                  <a:lumMod val="50000"/>
                </a:schemeClr>
              </a:solidFill>
            </a:endParaRPr>
          </a:p>
        </p:txBody>
      </p:sp>
      <p:sp>
        <p:nvSpPr>
          <p:cNvPr id="3" name="Подзаголовок 2"/>
          <p:cNvSpPr>
            <a:spLocks noGrp="1"/>
          </p:cNvSpPr>
          <p:nvPr>
            <p:ph type="subTitle" idx="1"/>
          </p:nvPr>
        </p:nvSpPr>
        <p:spPr/>
        <p:txBody>
          <a:bodyPr/>
          <a:lstStyle/>
          <a:p>
            <a:r>
              <a:rPr lang="en-US" b="1" dirty="0" smtClean="0">
                <a:solidFill>
                  <a:schemeClr val="accent2">
                    <a:lumMod val="50000"/>
                  </a:schemeClr>
                </a:solidFill>
              </a:rPr>
              <a:t>for </a:t>
            </a:r>
            <a:r>
              <a:rPr lang="en-US" b="1" dirty="0">
                <a:solidFill>
                  <a:schemeClr val="accent2">
                    <a:lumMod val="50000"/>
                  </a:schemeClr>
                </a:solidFill>
              </a:rPr>
              <a:t>Complaining, Acknowledging Anger, and Emotions</a:t>
            </a:r>
            <a:endParaRPr lang="en-US" dirty="0">
              <a:solidFill>
                <a:schemeClr val="accent2">
                  <a:lumMod val="50000"/>
                </a:schemeClr>
              </a:solidFill>
            </a:endParaRPr>
          </a:p>
        </p:txBody>
      </p:sp>
    </p:spTree>
    <p:extLst>
      <p:ext uri="{BB962C8B-B14F-4D97-AF65-F5344CB8AC3E}">
        <p14:creationId xmlns:p14="http://schemas.microsoft.com/office/powerpoint/2010/main" val="2015462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Handling Complaints (from the Business Perspective)</a:t>
            </a:r>
            <a:br>
              <a:rPr lang="en-US" b="1" dirty="0"/>
            </a:br>
            <a:r>
              <a:rPr lang="en-US" b="1" dirty="0"/>
              <a:t/>
            </a:r>
            <a:br>
              <a:rPr lang="en-US" b="1" dirty="0"/>
            </a:br>
            <a:endParaRPr lang="en-US" dirty="0"/>
          </a:p>
        </p:txBody>
      </p:sp>
      <p:sp>
        <p:nvSpPr>
          <p:cNvPr id="3" name="Объект 2"/>
          <p:cNvSpPr>
            <a:spLocks noGrp="1"/>
          </p:cNvSpPr>
          <p:nvPr>
            <p:ph idx="1"/>
          </p:nvPr>
        </p:nvSpPr>
        <p:spPr/>
        <p:txBody>
          <a:bodyPr/>
          <a:lstStyle/>
          <a:p>
            <a:r>
              <a:rPr lang="en-US" i="1" dirty="0"/>
              <a:t>Offer Compensation When Appropriate</a:t>
            </a:r>
            <a:endParaRPr lang="en-US" b="1" i="1" dirty="0"/>
          </a:p>
          <a:p>
            <a:r>
              <a:rPr lang="en-US" b="1" dirty="0" smtClean="0"/>
              <a:t>Example</a:t>
            </a:r>
            <a:r>
              <a:rPr lang="en-US" b="1" dirty="0"/>
              <a:t>:</a:t>
            </a:r>
            <a:r>
              <a:rPr lang="en-US" dirty="0"/>
              <a:t/>
            </a:r>
            <a:br>
              <a:rPr lang="en-US" dirty="0"/>
            </a:br>
            <a:r>
              <a:rPr lang="en-US" dirty="0"/>
              <a:t>"If you're willing to keep the blue jacket, we’d be happy to offer you a 20% discount on your next purchase."</a:t>
            </a:r>
          </a:p>
          <a:p>
            <a:endParaRPr lang="en-US" dirty="0"/>
          </a:p>
        </p:txBody>
      </p:sp>
    </p:spTree>
    <p:extLst>
      <p:ext uri="{BB962C8B-B14F-4D97-AF65-F5344CB8AC3E}">
        <p14:creationId xmlns:p14="http://schemas.microsoft.com/office/powerpoint/2010/main" val="2688345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Handling Complaints (from the Business Perspective)</a:t>
            </a:r>
            <a:br>
              <a:rPr lang="en-US" b="1" dirty="0"/>
            </a:br>
            <a:r>
              <a:rPr lang="en-US" b="1" dirty="0"/>
              <a:t/>
            </a:r>
            <a:br>
              <a:rPr lang="en-US" b="1" dirty="0"/>
            </a:br>
            <a:endParaRPr lang="en-US" dirty="0"/>
          </a:p>
        </p:txBody>
      </p:sp>
      <p:sp>
        <p:nvSpPr>
          <p:cNvPr id="3" name="Объект 2"/>
          <p:cNvSpPr>
            <a:spLocks noGrp="1"/>
          </p:cNvSpPr>
          <p:nvPr>
            <p:ph idx="1"/>
          </p:nvPr>
        </p:nvSpPr>
        <p:spPr/>
        <p:txBody>
          <a:bodyPr/>
          <a:lstStyle/>
          <a:p>
            <a:r>
              <a:rPr lang="en-US" i="1" dirty="0"/>
              <a:t>Empower Customer Service Agents</a:t>
            </a:r>
            <a:endParaRPr lang="en-US" b="1" i="1" dirty="0"/>
          </a:p>
          <a:p>
            <a:r>
              <a:rPr lang="en-US" b="1" dirty="0" smtClean="0"/>
              <a:t>Example</a:t>
            </a:r>
            <a:r>
              <a:rPr lang="en-US" b="1" dirty="0"/>
              <a:t>:</a:t>
            </a:r>
            <a:r>
              <a:rPr lang="en-US" dirty="0"/>
              <a:t/>
            </a:r>
            <a:br>
              <a:rPr lang="en-US" dirty="0"/>
            </a:br>
            <a:r>
              <a:rPr lang="en-US" dirty="0"/>
              <a:t>At Zappos, customer service agents are given the freedom to replace products or issue refunds without needing approval from managers. This speeds up resolutions and enhances customer satisfaction.</a:t>
            </a:r>
          </a:p>
          <a:p>
            <a:endParaRPr lang="en-US" dirty="0"/>
          </a:p>
        </p:txBody>
      </p:sp>
    </p:spTree>
    <p:extLst>
      <p:ext uri="{BB962C8B-B14F-4D97-AF65-F5344CB8AC3E}">
        <p14:creationId xmlns:p14="http://schemas.microsoft.com/office/powerpoint/2010/main" val="73638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Real-World Examples of Effective Complaint Handling</a:t>
            </a:r>
            <a:br>
              <a:rPr lang="en-US" b="1" dirty="0"/>
            </a:br>
            <a:endParaRPr lang="en-US" dirty="0"/>
          </a:p>
        </p:txBody>
      </p:sp>
      <p:sp>
        <p:nvSpPr>
          <p:cNvPr id="3" name="Объект 2"/>
          <p:cNvSpPr>
            <a:spLocks noGrp="1"/>
          </p:cNvSpPr>
          <p:nvPr>
            <p:ph idx="1"/>
          </p:nvPr>
        </p:nvSpPr>
        <p:spPr/>
        <p:txBody>
          <a:bodyPr/>
          <a:lstStyle/>
          <a:p>
            <a:pPr marL="0" indent="0">
              <a:buNone/>
            </a:pPr>
            <a:endParaRPr lang="en-US" dirty="0" smtClean="0"/>
          </a:p>
          <a:p>
            <a:r>
              <a:rPr lang="en-US" b="1" dirty="0"/>
              <a:t>Example 1: Starbucks’ Loyalty Program Error</a:t>
            </a:r>
            <a:r>
              <a:rPr lang="en-US" dirty="0"/>
              <a:t> A customer once complained to Starbucks about missing points in their loyalty program. Starbucks quickly responded with an apology and awarded extra points to compensate for the inconvenience. By resolving the issue quickly and offering a little extra, Starbucks turned a potentially negative experience into a positive one.</a:t>
            </a:r>
          </a:p>
          <a:p>
            <a:r>
              <a:rPr lang="en-US" b="1" dirty="0"/>
              <a:t>Example 2: Airlines and Delayed Flights</a:t>
            </a:r>
            <a:r>
              <a:rPr lang="en-US" dirty="0"/>
              <a:t> Many airlines face complaints about flight delays. The ones that handle it well—such as offering instant updates, meal vouchers, and flexible rebooking options—manage to turn an unhappy customer into a loyal one. For instance, Delta Airlines is known for proactively offering compensation to passengers without them having to ask.</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8493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Common Pitfalls in Handling Complaints</a:t>
            </a:r>
            <a:br>
              <a:rPr lang="en-US" b="1" dirty="0"/>
            </a:br>
            <a:endParaRPr lang="en-US" dirty="0"/>
          </a:p>
        </p:txBody>
      </p:sp>
      <p:sp>
        <p:nvSpPr>
          <p:cNvPr id="3" name="Объект 2"/>
          <p:cNvSpPr>
            <a:spLocks noGrp="1"/>
          </p:cNvSpPr>
          <p:nvPr>
            <p:ph idx="1"/>
          </p:nvPr>
        </p:nvSpPr>
        <p:spPr/>
        <p:txBody>
          <a:bodyPr/>
          <a:lstStyle/>
          <a:p>
            <a:pPr lvl="0"/>
            <a:r>
              <a:rPr lang="en-US" b="1" dirty="0" smtClean="0"/>
              <a:t>Not </a:t>
            </a:r>
            <a:r>
              <a:rPr lang="en-US" b="1" dirty="0"/>
              <a:t>responding or taking too long to respond</a:t>
            </a:r>
            <a:endParaRPr lang="en-US" dirty="0"/>
          </a:p>
          <a:p>
            <a:pPr lvl="0"/>
            <a:r>
              <a:rPr lang="en-US" b="1" dirty="0"/>
              <a:t>Denying responsibility or blaming the customer</a:t>
            </a:r>
            <a:endParaRPr lang="en-US" dirty="0"/>
          </a:p>
          <a:p>
            <a:pPr lvl="0"/>
            <a:r>
              <a:rPr lang="en-US" b="1" dirty="0"/>
              <a:t>Offering generic responses that feel insincere</a:t>
            </a:r>
            <a:endParaRPr lang="en-US" dirty="0"/>
          </a:p>
          <a:p>
            <a:pPr lvl="0"/>
            <a:r>
              <a:rPr lang="en-US" b="1" dirty="0"/>
              <a:t>Failing to offer clear </a:t>
            </a:r>
            <a:r>
              <a:rPr lang="en-US" b="1" dirty="0" smtClean="0"/>
              <a:t>solutions</a:t>
            </a:r>
          </a:p>
          <a:p>
            <a:pPr lvl="0"/>
            <a:endParaRPr lang="en-US" b="1" dirty="0"/>
          </a:p>
          <a:p>
            <a:pPr lvl="0"/>
            <a:r>
              <a:rPr lang="en-US" b="1" dirty="0"/>
              <a:t>Example:</a:t>
            </a:r>
            <a:r>
              <a:rPr lang="en-US" dirty="0"/>
              <a:t/>
            </a:r>
            <a:br>
              <a:rPr lang="en-US" dirty="0"/>
            </a:br>
            <a:r>
              <a:rPr lang="en-US" dirty="0"/>
              <a:t>A customer complaints about poor service in a restaurant. Instead of listening and offering a solution, the manager argues that it’s the customer’s fault for being too demanding. This not only fails to resolve the issue but also ensures the customer won’t return.</a:t>
            </a:r>
          </a:p>
          <a:p>
            <a:endParaRPr lang="en-US" dirty="0"/>
          </a:p>
        </p:txBody>
      </p:sp>
    </p:spTree>
    <p:extLst>
      <p:ext uri="{BB962C8B-B14F-4D97-AF65-F5344CB8AC3E}">
        <p14:creationId xmlns:p14="http://schemas.microsoft.com/office/powerpoint/2010/main" val="1164471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schemeClr val="accent2">
                    <a:lumMod val="50000"/>
                  </a:schemeClr>
                </a:solidFill>
              </a:rPr>
              <a:t>Acknowledging Anger</a:t>
            </a:r>
            <a:r>
              <a:rPr lang="en-US" sz="2800" dirty="0">
                <a:solidFill>
                  <a:schemeClr val="accent2">
                    <a:lumMod val="50000"/>
                  </a:schemeClr>
                </a:solidFill>
              </a:rPr>
              <a:t/>
            </a:r>
            <a:br>
              <a:rPr lang="en-US" sz="2800"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normAutofit/>
          </a:bodyPr>
          <a:lstStyle/>
          <a:p>
            <a:r>
              <a:rPr lang="en-US" b="1" dirty="0" smtClean="0">
                <a:solidFill>
                  <a:schemeClr val="tx1"/>
                </a:solidFill>
              </a:rPr>
              <a:t>Strategies </a:t>
            </a:r>
            <a:r>
              <a:rPr lang="en-US" b="1" dirty="0">
                <a:solidFill>
                  <a:schemeClr val="tx1"/>
                </a:solidFill>
              </a:rPr>
              <a:t>for Acknowledging Anger</a:t>
            </a:r>
            <a:endParaRPr lang="en-US" sz="1600" dirty="0">
              <a:solidFill>
                <a:schemeClr val="tx1"/>
              </a:solidFill>
            </a:endParaRPr>
          </a:p>
          <a:p>
            <a:pPr lvl="0"/>
            <a:r>
              <a:rPr lang="en-US" b="1" dirty="0">
                <a:solidFill>
                  <a:schemeClr val="tx1"/>
                </a:solidFill>
              </a:rPr>
              <a:t>Active Listening</a:t>
            </a:r>
            <a:endParaRPr lang="en-US" sz="1600" dirty="0">
              <a:solidFill>
                <a:schemeClr val="tx1"/>
              </a:solidFill>
            </a:endParaRPr>
          </a:p>
          <a:p>
            <a:pPr lvl="1"/>
            <a:r>
              <a:rPr lang="en-US" dirty="0">
                <a:solidFill>
                  <a:schemeClr val="tx1"/>
                </a:solidFill>
              </a:rPr>
              <a:t>Show empathy by acknowledging the other person’s feelings.</a:t>
            </a:r>
            <a:endParaRPr lang="en-US" sz="1400" dirty="0">
              <a:solidFill>
                <a:schemeClr val="tx1"/>
              </a:solidFill>
            </a:endParaRPr>
          </a:p>
          <a:p>
            <a:pPr lvl="1"/>
            <a:r>
              <a:rPr lang="en-US" i="1" dirty="0">
                <a:solidFill>
                  <a:schemeClr val="tx1"/>
                </a:solidFill>
              </a:rPr>
              <a:t>Example</a:t>
            </a:r>
            <a:r>
              <a:rPr lang="en-US" dirty="0">
                <a:solidFill>
                  <a:schemeClr val="tx1"/>
                </a:solidFill>
              </a:rPr>
              <a:t>: “I can see that you’re really frustrated about the situation; it’s understandable given the circumstances.”</a:t>
            </a:r>
            <a:endParaRPr lang="en-US" sz="1400" dirty="0">
              <a:solidFill>
                <a:schemeClr val="tx1"/>
              </a:solidFill>
            </a:endParaRPr>
          </a:p>
          <a:p>
            <a:pPr lvl="0"/>
            <a:r>
              <a:rPr lang="en-US" b="1" dirty="0">
                <a:solidFill>
                  <a:schemeClr val="tx1"/>
                </a:solidFill>
              </a:rPr>
              <a:t>Express Your Own Anger Calmly</a:t>
            </a:r>
            <a:endParaRPr lang="en-US" sz="1600" dirty="0">
              <a:solidFill>
                <a:schemeClr val="tx1"/>
              </a:solidFill>
            </a:endParaRPr>
          </a:p>
          <a:p>
            <a:pPr lvl="1"/>
            <a:r>
              <a:rPr lang="en-US" dirty="0">
                <a:solidFill>
                  <a:schemeClr val="tx1"/>
                </a:solidFill>
              </a:rPr>
              <a:t>Share your feelings without aggression.</a:t>
            </a:r>
            <a:endParaRPr lang="en-US" sz="1400" dirty="0">
              <a:solidFill>
                <a:schemeClr val="tx1"/>
              </a:solidFill>
            </a:endParaRPr>
          </a:p>
          <a:p>
            <a:pPr lvl="1"/>
            <a:r>
              <a:rPr lang="en-US" i="1" dirty="0">
                <a:solidFill>
                  <a:schemeClr val="tx1"/>
                </a:solidFill>
              </a:rPr>
              <a:t>Example</a:t>
            </a:r>
            <a:r>
              <a:rPr lang="en-US" dirty="0">
                <a:solidFill>
                  <a:schemeClr val="tx1"/>
                </a:solidFill>
              </a:rPr>
              <a:t>: “I felt angry when the project was delayed because I was counting on that timeline.”</a:t>
            </a:r>
            <a:endParaRPr lang="en-US" sz="1400" dirty="0">
              <a:solidFill>
                <a:schemeClr val="tx1"/>
              </a:solidFill>
            </a:endParaRPr>
          </a:p>
          <a:p>
            <a:endParaRPr lang="en-US" dirty="0"/>
          </a:p>
        </p:txBody>
      </p:sp>
    </p:spTree>
    <p:extLst>
      <p:ext uri="{BB962C8B-B14F-4D97-AF65-F5344CB8AC3E}">
        <p14:creationId xmlns:p14="http://schemas.microsoft.com/office/powerpoint/2010/main" val="1735195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schemeClr val="accent2">
                    <a:lumMod val="50000"/>
                  </a:schemeClr>
                </a:solidFill>
              </a:rPr>
              <a:t>Managing Emotions in Discussions</a:t>
            </a:r>
            <a:r>
              <a:rPr lang="en-US" sz="2800" dirty="0">
                <a:solidFill>
                  <a:schemeClr val="accent2">
                    <a:lumMod val="50000"/>
                  </a:schemeClr>
                </a:solidFill>
              </a:rPr>
              <a:t/>
            </a:r>
            <a:br>
              <a:rPr lang="en-US" sz="2800"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normAutofit lnSpcReduction="10000"/>
          </a:bodyPr>
          <a:lstStyle/>
          <a:p>
            <a:r>
              <a:rPr lang="en-US" b="1" dirty="0" smtClean="0">
                <a:solidFill>
                  <a:schemeClr val="tx1"/>
                </a:solidFill>
              </a:rPr>
              <a:t>Recognizing </a:t>
            </a:r>
            <a:r>
              <a:rPr lang="en-US" b="1" dirty="0">
                <a:solidFill>
                  <a:schemeClr val="tx1"/>
                </a:solidFill>
              </a:rPr>
              <a:t>Emotions</a:t>
            </a:r>
            <a:endParaRPr lang="en-US" sz="1600" dirty="0">
              <a:solidFill>
                <a:schemeClr val="tx1"/>
              </a:solidFill>
            </a:endParaRPr>
          </a:p>
          <a:p>
            <a:pPr lvl="0"/>
            <a:endParaRPr lang="en-US" sz="1600" dirty="0">
              <a:solidFill>
                <a:schemeClr val="tx1"/>
              </a:solidFill>
            </a:endParaRPr>
          </a:p>
          <a:p>
            <a:r>
              <a:rPr lang="en-US" b="1" dirty="0" smtClean="0">
                <a:solidFill>
                  <a:schemeClr val="tx1"/>
                </a:solidFill>
              </a:rPr>
              <a:t>Strategies </a:t>
            </a:r>
            <a:r>
              <a:rPr lang="en-US" b="1" dirty="0">
                <a:solidFill>
                  <a:schemeClr val="tx1"/>
                </a:solidFill>
              </a:rPr>
              <a:t>for Managing Emotions</a:t>
            </a:r>
            <a:endParaRPr lang="en-US" sz="1600" dirty="0">
              <a:solidFill>
                <a:schemeClr val="tx1"/>
              </a:solidFill>
            </a:endParaRPr>
          </a:p>
          <a:p>
            <a:pPr lvl="0"/>
            <a:r>
              <a:rPr lang="en-US" b="1" dirty="0">
                <a:solidFill>
                  <a:schemeClr val="tx1"/>
                </a:solidFill>
              </a:rPr>
              <a:t>Pause and Breathe</a:t>
            </a:r>
            <a:endParaRPr lang="en-US" sz="1600" dirty="0">
              <a:solidFill>
                <a:schemeClr val="tx1"/>
              </a:solidFill>
            </a:endParaRPr>
          </a:p>
          <a:p>
            <a:pPr lvl="1"/>
            <a:r>
              <a:rPr lang="en-US" dirty="0">
                <a:solidFill>
                  <a:schemeClr val="tx1"/>
                </a:solidFill>
              </a:rPr>
              <a:t>Take a moment to collect your thoughts before responding.</a:t>
            </a:r>
            <a:endParaRPr lang="en-US" sz="1400" dirty="0">
              <a:solidFill>
                <a:schemeClr val="tx1"/>
              </a:solidFill>
            </a:endParaRPr>
          </a:p>
          <a:p>
            <a:pPr lvl="1"/>
            <a:r>
              <a:rPr lang="en-US" i="1" dirty="0">
                <a:solidFill>
                  <a:schemeClr val="tx1"/>
                </a:solidFill>
              </a:rPr>
              <a:t>Example</a:t>
            </a:r>
            <a:r>
              <a:rPr lang="en-US" dirty="0">
                <a:solidFill>
                  <a:schemeClr val="tx1"/>
                </a:solidFill>
              </a:rPr>
              <a:t>: “Let’s take a short break to gather our thoughts before we continue this discussion.”</a:t>
            </a:r>
            <a:endParaRPr lang="en-US" sz="1400" dirty="0">
              <a:solidFill>
                <a:schemeClr val="tx1"/>
              </a:solidFill>
            </a:endParaRPr>
          </a:p>
          <a:p>
            <a:pPr lvl="0"/>
            <a:r>
              <a:rPr lang="en-US" b="1" dirty="0">
                <a:solidFill>
                  <a:schemeClr val="tx1"/>
                </a:solidFill>
              </a:rPr>
              <a:t>Focus on Solutions</a:t>
            </a:r>
            <a:endParaRPr lang="en-US" sz="1600" dirty="0">
              <a:solidFill>
                <a:schemeClr val="tx1"/>
              </a:solidFill>
            </a:endParaRPr>
          </a:p>
          <a:p>
            <a:pPr lvl="1"/>
            <a:r>
              <a:rPr lang="en-US" dirty="0">
                <a:solidFill>
                  <a:schemeClr val="tx1"/>
                </a:solidFill>
              </a:rPr>
              <a:t>Shift the focus from emotions to finding a resolution.</a:t>
            </a:r>
            <a:endParaRPr lang="en-US" sz="1400" dirty="0">
              <a:solidFill>
                <a:schemeClr val="tx1"/>
              </a:solidFill>
            </a:endParaRPr>
          </a:p>
          <a:p>
            <a:pPr lvl="1"/>
            <a:r>
              <a:rPr lang="en-US" i="1" dirty="0">
                <a:solidFill>
                  <a:schemeClr val="tx1"/>
                </a:solidFill>
              </a:rPr>
              <a:t>Example</a:t>
            </a:r>
            <a:r>
              <a:rPr lang="en-US" dirty="0">
                <a:solidFill>
                  <a:schemeClr val="tx1"/>
                </a:solidFill>
              </a:rPr>
              <a:t>: “I understand we’re both feeling stressed. Let’s brainstorm ways to handle the workload together.”</a:t>
            </a:r>
            <a:endParaRPr lang="en-US" sz="1400" dirty="0">
              <a:solidFill>
                <a:schemeClr val="tx1"/>
              </a:solidFill>
            </a:endParaRPr>
          </a:p>
          <a:p>
            <a:endParaRPr lang="en-US" dirty="0"/>
          </a:p>
        </p:txBody>
      </p:sp>
    </p:spTree>
    <p:extLst>
      <p:ext uri="{BB962C8B-B14F-4D97-AF65-F5344CB8AC3E}">
        <p14:creationId xmlns:p14="http://schemas.microsoft.com/office/powerpoint/2010/main" val="3252233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schemeClr val="accent2">
                    <a:lumMod val="50000"/>
                  </a:schemeClr>
                </a:solidFill>
              </a:rPr>
              <a:t>Understanding Complaints</a:t>
            </a:r>
            <a:r>
              <a:rPr lang="en-US" sz="2800" dirty="0">
                <a:solidFill>
                  <a:schemeClr val="accent2">
                    <a:lumMod val="50000"/>
                  </a:schemeClr>
                </a:solidFill>
              </a:rPr>
              <a:t/>
            </a:r>
            <a:br>
              <a:rPr lang="en-US" sz="2800"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lstStyle/>
          <a:p>
            <a:r>
              <a:rPr lang="en-US" b="1" dirty="0" smtClean="0">
                <a:solidFill>
                  <a:schemeClr val="tx1"/>
                </a:solidFill>
              </a:rPr>
              <a:t>Constructive </a:t>
            </a:r>
            <a:r>
              <a:rPr lang="en-US" b="1" dirty="0">
                <a:solidFill>
                  <a:schemeClr val="tx1"/>
                </a:solidFill>
              </a:rPr>
              <a:t>vs. Destructive Complaints</a:t>
            </a:r>
            <a:endParaRPr lang="en-US" sz="1600" dirty="0">
              <a:solidFill>
                <a:schemeClr val="tx1"/>
              </a:solidFill>
            </a:endParaRPr>
          </a:p>
          <a:p>
            <a:pPr lvl="0"/>
            <a:r>
              <a:rPr lang="en-US" b="1" dirty="0">
                <a:solidFill>
                  <a:schemeClr val="tx1"/>
                </a:solidFill>
              </a:rPr>
              <a:t>Constructive Complaints</a:t>
            </a:r>
            <a:r>
              <a:rPr lang="en-US" dirty="0">
                <a:solidFill>
                  <a:schemeClr val="tx1"/>
                </a:solidFill>
              </a:rPr>
              <a:t>: Aim for resolution and improvement.</a:t>
            </a:r>
            <a:endParaRPr lang="en-US" sz="1600" dirty="0">
              <a:solidFill>
                <a:schemeClr val="tx1"/>
              </a:solidFill>
            </a:endParaRPr>
          </a:p>
          <a:p>
            <a:pPr lvl="1"/>
            <a:r>
              <a:rPr lang="en-US" i="1" dirty="0">
                <a:solidFill>
                  <a:schemeClr val="tx1"/>
                </a:solidFill>
              </a:rPr>
              <a:t>Example</a:t>
            </a:r>
            <a:r>
              <a:rPr lang="en-US" dirty="0">
                <a:solidFill>
                  <a:schemeClr val="tx1"/>
                </a:solidFill>
              </a:rPr>
              <a:t>: “I felt overwhelmed by the workload last week, and I’d like to discuss how we can manage it better in the future.”</a:t>
            </a:r>
            <a:endParaRPr lang="en-US" sz="1400" dirty="0">
              <a:solidFill>
                <a:schemeClr val="tx1"/>
              </a:solidFill>
            </a:endParaRPr>
          </a:p>
          <a:p>
            <a:pPr lvl="0"/>
            <a:r>
              <a:rPr lang="en-US" b="1" dirty="0">
                <a:solidFill>
                  <a:schemeClr val="tx1"/>
                </a:solidFill>
              </a:rPr>
              <a:t>Destructive Complaints</a:t>
            </a:r>
            <a:r>
              <a:rPr lang="en-US" dirty="0">
                <a:solidFill>
                  <a:schemeClr val="tx1"/>
                </a:solidFill>
              </a:rPr>
              <a:t>: Focus on blame and negativity.</a:t>
            </a:r>
            <a:endParaRPr lang="en-US" sz="1600" dirty="0">
              <a:solidFill>
                <a:schemeClr val="tx1"/>
              </a:solidFill>
            </a:endParaRPr>
          </a:p>
          <a:p>
            <a:pPr lvl="1"/>
            <a:r>
              <a:rPr lang="en-US" i="1" dirty="0">
                <a:solidFill>
                  <a:schemeClr val="tx1"/>
                </a:solidFill>
              </a:rPr>
              <a:t>Example</a:t>
            </a:r>
            <a:r>
              <a:rPr lang="en-US" dirty="0">
                <a:solidFill>
                  <a:schemeClr val="tx1"/>
                </a:solidFill>
              </a:rPr>
              <a:t>: “You always assign too much work; this is ridiculous!”</a:t>
            </a:r>
            <a:endParaRPr lang="en-US" sz="1400" dirty="0">
              <a:solidFill>
                <a:schemeClr val="tx1"/>
              </a:solidFill>
            </a:endParaRPr>
          </a:p>
          <a:p>
            <a:endParaRPr lang="en-US" dirty="0"/>
          </a:p>
        </p:txBody>
      </p:sp>
    </p:spTree>
    <p:extLst>
      <p:ext uri="{BB962C8B-B14F-4D97-AF65-F5344CB8AC3E}">
        <p14:creationId xmlns:p14="http://schemas.microsoft.com/office/powerpoint/2010/main" val="243142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solidFill>
                  <a:schemeClr val="accent2">
                    <a:lumMod val="50000"/>
                  </a:schemeClr>
                </a:solidFill>
              </a:rPr>
              <a:t>Strategies for Constructive Complaining</a:t>
            </a:r>
            <a:r>
              <a:rPr lang="en-US" sz="3200" dirty="0">
                <a:solidFill>
                  <a:schemeClr val="accent2">
                    <a:lumMod val="50000"/>
                  </a:schemeClr>
                </a:solidFill>
              </a:rPr>
              <a:t/>
            </a:r>
            <a:br>
              <a:rPr lang="en-US" sz="3200" dirty="0">
                <a:solidFill>
                  <a:schemeClr val="accent2">
                    <a:lumMod val="50000"/>
                  </a:schemeClr>
                </a:solidFill>
              </a:rPr>
            </a:br>
            <a:endParaRPr lang="en-US" dirty="0">
              <a:solidFill>
                <a:schemeClr val="accent2">
                  <a:lumMod val="50000"/>
                </a:schemeClr>
              </a:solidFill>
            </a:endParaRPr>
          </a:p>
        </p:txBody>
      </p:sp>
      <p:sp>
        <p:nvSpPr>
          <p:cNvPr id="3" name="Объект 2"/>
          <p:cNvSpPr>
            <a:spLocks noGrp="1"/>
          </p:cNvSpPr>
          <p:nvPr>
            <p:ph idx="1"/>
          </p:nvPr>
        </p:nvSpPr>
        <p:spPr/>
        <p:txBody>
          <a:bodyPr/>
          <a:lstStyle/>
          <a:p>
            <a:pPr lvl="0"/>
            <a:r>
              <a:rPr lang="en-US" b="1" dirty="0" smtClean="0">
                <a:solidFill>
                  <a:schemeClr val="tx1"/>
                </a:solidFill>
              </a:rPr>
              <a:t>Use </a:t>
            </a:r>
            <a:r>
              <a:rPr lang="en-US" b="1" dirty="0">
                <a:solidFill>
                  <a:schemeClr val="tx1"/>
                </a:solidFill>
              </a:rPr>
              <a:t>“I” Statements</a:t>
            </a:r>
            <a:endParaRPr lang="en-US" sz="1600" dirty="0">
              <a:solidFill>
                <a:schemeClr val="tx1"/>
              </a:solidFill>
            </a:endParaRPr>
          </a:p>
          <a:p>
            <a:pPr lvl="1"/>
            <a:r>
              <a:rPr lang="en-US" dirty="0">
                <a:solidFill>
                  <a:schemeClr val="tx1"/>
                </a:solidFill>
              </a:rPr>
              <a:t>Focus on your feelings rather than blaming others.</a:t>
            </a:r>
            <a:endParaRPr lang="en-US" sz="1400" dirty="0">
              <a:solidFill>
                <a:schemeClr val="tx1"/>
              </a:solidFill>
            </a:endParaRPr>
          </a:p>
          <a:p>
            <a:pPr lvl="1"/>
            <a:r>
              <a:rPr lang="en-US" i="1" dirty="0">
                <a:solidFill>
                  <a:schemeClr val="tx1"/>
                </a:solidFill>
              </a:rPr>
              <a:t>Example</a:t>
            </a:r>
            <a:r>
              <a:rPr lang="en-US" dirty="0">
                <a:solidFill>
                  <a:schemeClr val="tx1"/>
                </a:solidFill>
              </a:rPr>
              <a:t>: “I felt left out when I wasn’t informed about the meeting.”</a:t>
            </a:r>
            <a:endParaRPr lang="en-US" sz="1400" dirty="0">
              <a:solidFill>
                <a:schemeClr val="tx1"/>
              </a:solidFill>
            </a:endParaRPr>
          </a:p>
          <a:p>
            <a:pPr lvl="0"/>
            <a:r>
              <a:rPr lang="en-US" b="1" dirty="0">
                <a:solidFill>
                  <a:schemeClr val="tx1"/>
                </a:solidFill>
              </a:rPr>
              <a:t>Be Specific</a:t>
            </a:r>
            <a:endParaRPr lang="en-US" sz="1600" dirty="0">
              <a:solidFill>
                <a:schemeClr val="tx1"/>
              </a:solidFill>
            </a:endParaRPr>
          </a:p>
          <a:p>
            <a:pPr lvl="1"/>
            <a:r>
              <a:rPr lang="en-US" dirty="0">
                <a:solidFill>
                  <a:schemeClr val="tx1"/>
                </a:solidFill>
              </a:rPr>
              <a:t>Detail the issue to clarify your concern.</a:t>
            </a:r>
            <a:endParaRPr lang="en-US" sz="1400" dirty="0">
              <a:solidFill>
                <a:schemeClr val="tx1"/>
              </a:solidFill>
            </a:endParaRPr>
          </a:p>
          <a:p>
            <a:pPr lvl="1"/>
            <a:r>
              <a:rPr lang="en-US" i="1" dirty="0">
                <a:solidFill>
                  <a:schemeClr val="tx1"/>
                </a:solidFill>
              </a:rPr>
              <a:t>Example</a:t>
            </a:r>
            <a:r>
              <a:rPr lang="en-US" dirty="0">
                <a:solidFill>
                  <a:schemeClr val="tx1"/>
                </a:solidFill>
              </a:rPr>
              <a:t>: “The report was due last Friday, and I didn’t receive the necessary data until Thursday.”</a:t>
            </a:r>
            <a:endParaRPr lang="en-US" sz="1400" dirty="0">
              <a:solidFill>
                <a:schemeClr val="tx1"/>
              </a:solidFill>
            </a:endParaRPr>
          </a:p>
          <a:p>
            <a:endParaRPr lang="en-US" dirty="0"/>
          </a:p>
        </p:txBody>
      </p:sp>
    </p:spTree>
    <p:extLst>
      <p:ext uri="{BB962C8B-B14F-4D97-AF65-F5344CB8AC3E}">
        <p14:creationId xmlns:p14="http://schemas.microsoft.com/office/powerpoint/2010/main" val="8254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Effective Strategies for Complaining (from the Customer's Perspective)</a:t>
            </a:r>
            <a:br>
              <a:rPr lang="en-US" b="1" dirty="0"/>
            </a:br>
            <a:endParaRPr lang="en-US" dirty="0"/>
          </a:p>
        </p:txBody>
      </p:sp>
      <p:sp>
        <p:nvSpPr>
          <p:cNvPr id="3" name="Объект 2"/>
          <p:cNvSpPr>
            <a:spLocks noGrp="1"/>
          </p:cNvSpPr>
          <p:nvPr>
            <p:ph idx="1"/>
          </p:nvPr>
        </p:nvSpPr>
        <p:spPr/>
        <p:txBody>
          <a:bodyPr/>
          <a:lstStyle/>
          <a:p>
            <a:pPr marL="0" indent="0">
              <a:buNone/>
            </a:pPr>
            <a:r>
              <a:rPr lang="en-US" i="1" dirty="0"/>
              <a:t>Incorrect Delivery Complaint:</a:t>
            </a:r>
            <a:r>
              <a:rPr lang="en-US" dirty="0"/>
              <a:t/>
            </a:r>
            <a:br>
              <a:rPr lang="en-US" dirty="0"/>
            </a:br>
            <a:r>
              <a:rPr lang="en-US" dirty="0"/>
              <a:t>"I ordered a red jacket, but I received a blue one. My order number is 12345, and I would like a replacement in the correct color</a:t>
            </a:r>
            <a:r>
              <a:rPr lang="en-US" dirty="0" smtClean="0"/>
              <a:t>.“</a:t>
            </a:r>
          </a:p>
          <a:p>
            <a:pPr marL="0" indent="0">
              <a:buNone/>
            </a:pPr>
            <a:endParaRPr lang="en-US" dirty="0" smtClean="0"/>
          </a:p>
          <a:p>
            <a:pPr marL="0" indent="0">
              <a:buNone/>
            </a:pPr>
            <a:endParaRPr lang="en-US" dirty="0"/>
          </a:p>
          <a:p>
            <a:pPr marL="0" indent="0">
              <a:buNone/>
            </a:pPr>
            <a:r>
              <a:rPr lang="en-US" dirty="0" smtClean="0"/>
              <a:t>Be </a:t>
            </a:r>
            <a:r>
              <a:rPr lang="en-US" dirty="0"/>
              <a:t>Clear and Specific</a:t>
            </a:r>
            <a:endParaRPr lang="en-US" b="1" dirty="0"/>
          </a:p>
          <a:p>
            <a:endParaRPr lang="en-US" dirty="0"/>
          </a:p>
        </p:txBody>
      </p:sp>
    </p:spTree>
    <p:extLst>
      <p:ext uri="{BB962C8B-B14F-4D97-AF65-F5344CB8AC3E}">
        <p14:creationId xmlns:p14="http://schemas.microsoft.com/office/powerpoint/2010/main" val="371741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Effective Strategies for Complaining (from the Customer's Perspective)</a:t>
            </a:r>
            <a:br>
              <a:rPr lang="en-US" b="1" dirty="0"/>
            </a:br>
            <a:endParaRPr lang="en-US" dirty="0"/>
          </a:p>
        </p:txBody>
      </p:sp>
      <p:sp>
        <p:nvSpPr>
          <p:cNvPr id="3" name="Объект 2"/>
          <p:cNvSpPr>
            <a:spLocks noGrp="1"/>
          </p:cNvSpPr>
          <p:nvPr>
            <p:ph idx="1"/>
          </p:nvPr>
        </p:nvSpPr>
        <p:spPr/>
        <p:txBody>
          <a:bodyPr/>
          <a:lstStyle/>
          <a:p>
            <a:r>
              <a:rPr lang="en-US" i="1" dirty="0"/>
              <a:t>Stay Polite and Professional</a:t>
            </a:r>
            <a:endParaRPr lang="en-US" b="1" i="1" dirty="0"/>
          </a:p>
          <a:p>
            <a:r>
              <a:rPr lang="en-US" b="1" dirty="0" smtClean="0"/>
              <a:t>Example</a:t>
            </a:r>
            <a:r>
              <a:rPr lang="en-US" b="1" dirty="0"/>
              <a:t>:</a:t>
            </a:r>
            <a:r>
              <a:rPr lang="en-US" dirty="0"/>
              <a:t/>
            </a:r>
            <a:br>
              <a:rPr lang="en-US" dirty="0"/>
            </a:br>
            <a:r>
              <a:rPr lang="en-US" dirty="0"/>
              <a:t>Polite:</a:t>
            </a:r>
            <a:br>
              <a:rPr lang="en-US" dirty="0"/>
            </a:br>
            <a:r>
              <a:rPr lang="en-US" dirty="0"/>
              <a:t>"I understand mistakes can happen, but I’m quite disappointed with the delay in my order. Could you please help me resolve this?"</a:t>
            </a:r>
            <a:br>
              <a:rPr lang="en-US" dirty="0"/>
            </a:br>
            <a:r>
              <a:rPr lang="en-US" dirty="0"/>
              <a:t>Versus:</a:t>
            </a:r>
            <a:br>
              <a:rPr lang="en-US" dirty="0"/>
            </a:br>
            <a:r>
              <a:rPr lang="en-US" dirty="0"/>
              <a:t>"Your company is a disaster! Where’s my order?!"</a:t>
            </a:r>
          </a:p>
          <a:p>
            <a:endParaRPr lang="en-US" dirty="0"/>
          </a:p>
        </p:txBody>
      </p:sp>
    </p:spTree>
    <p:extLst>
      <p:ext uri="{BB962C8B-B14F-4D97-AF65-F5344CB8AC3E}">
        <p14:creationId xmlns:p14="http://schemas.microsoft.com/office/powerpoint/2010/main" val="3951842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Effective Strategies for Complaining (from the Customer's Perspective)</a:t>
            </a:r>
            <a:br>
              <a:rPr lang="en-US" b="1" dirty="0"/>
            </a:br>
            <a:endParaRPr lang="en-US" dirty="0"/>
          </a:p>
        </p:txBody>
      </p:sp>
      <p:sp>
        <p:nvSpPr>
          <p:cNvPr id="3" name="Объект 2"/>
          <p:cNvSpPr>
            <a:spLocks noGrp="1"/>
          </p:cNvSpPr>
          <p:nvPr>
            <p:ph idx="1"/>
          </p:nvPr>
        </p:nvSpPr>
        <p:spPr/>
        <p:txBody>
          <a:bodyPr/>
          <a:lstStyle/>
          <a:p>
            <a:r>
              <a:rPr lang="en-US" i="1" dirty="0"/>
              <a:t>Offer a Solution</a:t>
            </a:r>
            <a:endParaRPr lang="en-US" b="1" i="1" dirty="0"/>
          </a:p>
          <a:p>
            <a:r>
              <a:rPr lang="en-US" b="1" dirty="0" smtClean="0"/>
              <a:t>Example</a:t>
            </a:r>
            <a:r>
              <a:rPr lang="en-US" b="1" dirty="0"/>
              <a:t>:</a:t>
            </a:r>
            <a:r>
              <a:rPr lang="en-US" dirty="0"/>
              <a:t/>
            </a:r>
            <a:br>
              <a:rPr lang="en-US" dirty="0"/>
            </a:br>
            <a:r>
              <a:rPr lang="en-US" dirty="0"/>
              <a:t>"If the item is out of stock, I would be happy to receive a full refund instead of waiting."</a:t>
            </a:r>
          </a:p>
          <a:p>
            <a:endParaRPr lang="en-US" dirty="0"/>
          </a:p>
        </p:txBody>
      </p:sp>
    </p:spTree>
    <p:extLst>
      <p:ext uri="{BB962C8B-B14F-4D97-AF65-F5344CB8AC3E}">
        <p14:creationId xmlns:p14="http://schemas.microsoft.com/office/powerpoint/2010/main" val="420996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Effective Strategies for Complaining (from the Customer's Perspective)</a:t>
            </a:r>
            <a:br>
              <a:rPr lang="en-US" b="1" dirty="0"/>
            </a:br>
            <a:endParaRPr lang="en-US" dirty="0"/>
          </a:p>
        </p:txBody>
      </p:sp>
      <p:sp>
        <p:nvSpPr>
          <p:cNvPr id="3" name="Объект 2"/>
          <p:cNvSpPr>
            <a:spLocks noGrp="1"/>
          </p:cNvSpPr>
          <p:nvPr>
            <p:ph idx="1"/>
          </p:nvPr>
        </p:nvSpPr>
        <p:spPr/>
        <p:txBody>
          <a:bodyPr/>
          <a:lstStyle/>
          <a:p>
            <a:r>
              <a:rPr lang="en-US" i="1" dirty="0"/>
              <a:t>Document the Issue</a:t>
            </a:r>
            <a:endParaRPr lang="en-US" b="1" i="1" dirty="0"/>
          </a:p>
          <a:p>
            <a:r>
              <a:rPr lang="en-US" b="1" dirty="0" smtClean="0"/>
              <a:t>Example</a:t>
            </a:r>
            <a:r>
              <a:rPr lang="en-US" b="1" dirty="0"/>
              <a:t>:</a:t>
            </a:r>
            <a:r>
              <a:rPr lang="en-US" dirty="0"/>
              <a:t/>
            </a:r>
            <a:br>
              <a:rPr lang="en-US" dirty="0"/>
            </a:br>
            <a:r>
              <a:rPr lang="en-US" dirty="0"/>
              <a:t>"I’ve attached a screenshot of my order confirmation where it clearly shows I ordered the red jacket, not the blue one."</a:t>
            </a:r>
          </a:p>
          <a:p>
            <a:endParaRPr lang="en-US" dirty="0"/>
          </a:p>
        </p:txBody>
      </p:sp>
    </p:spTree>
    <p:extLst>
      <p:ext uri="{BB962C8B-B14F-4D97-AF65-F5344CB8AC3E}">
        <p14:creationId xmlns:p14="http://schemas.microsoft.com/office/powerpoint/2010/main" val="55052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Handling Complaints (from the Business Perspective)</a:t>
            </a:r>
            <a:br>
              <a:rPr lang="en-US" b="1" dirty="0"/>
            </a:br>
            <a:r>
              <a:rPr lang="en-US" b="1" dirty="0"/>
              <a:t/>
            </a:r>
            <a:br>
              <a:rPr lang="en-US" b="1" dirty="0"/>
            </a:br>
            <a:endParaRPr lang="en-US" dirty="0"/>
          </a:p>
        </p:txBody>
      </p:sp>
      <p:sp>
        <p:nvSpPr>
          <p:cNvPr id="3" name="Объект 2"/>
          <p:cNvSpPr>
            <a:spLocks noGrp="1"/>
          </p:cNvSpPr>
          <p:nvPr>
            <p:ph idx="1"/>
          </p:nvPr>
        </p:nvSpPr>
        <p:spPr/>
        <p:txBody>
          <a:bodyPr/>
          <a:lstStyle/>
          <a:p>
            <a:r>
              <a:rPr lang="en-US" b="1" dirty="0"/>
              <a:t>Handling Complaints (from the Business Perspective)</a:t>
            </a:r>
          </a:p>
          <a:p>
            <a:r>
              <a:rPr lang="en-US" i="1" dirty="0" smtClean="0"/>
              <a:t>A</a:t>
            </a:r>
            <a:r>
              <a:rPr lang="en-US" i="1" dirty="0"/>
              <a:t>. Acknowledge the Complaint</a:t>
            </a:r>
            <a:endParaRPr lang="en-US" b="1" i="1" dirty="0"/>
          </a:p>
          <a:p>
            <a:endParaRPr lang="en-US" dirty="0"/>
          </a:p>
          <a:p>
            <a:r>
              <a:rPr lang="en-US" b="1" dirty="0"/>
              <a:t>Example:</a:t>
            </a:r>
            <a:r>
              <a:rPr lang="en-US" dirty="0"/>
              <a:t/>
            </a:r>
            <a:br>
              <a:rPr lang="en-US" dirty="0"/>
            </a:br>
            <a:r>
              <a:rPr lang="en-US" dirty="0"/>
              <a:t>"Thank you for bringing this to our attention. I’m sorry to hear about your experience, and we’ll work quickly to resolve this."</a:t>
            </a:r>
          </a:p>
          <a:p>
            <a:endParaRPr lang="en-US" dirty="0"/>
          </a:p>
        </p:txBody>
      </p:sp>
    </p:spTree>
    <p:extLst>
      <p:ext uri="{BB962C8B-B14F-4D97-AF65-F5344CB8AC3E}">
        <p14:creationId xmlns:p14="http://schemas.microsoft.com/office/powerpoint/2010/main" val="47985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Handling Complaints (from the Business Perspective)</a:t>
            </a:r>
            <a:br>
              <a:rPr lang="en-US" b="1" dirty="0"/>
            </a:br>
            <a:r>
              <a:rPr lang="en-US" b="1" dirty="0"/>
              <a:t/>
            </a:r>
            <a:br>
              <a:rPr lang="en-US" b="1" dirty="0"/>
            </a:br>
            <a:endParaRPr lang="en-US" dirty="0"/>
          </a:p>
        </p:txBody>
      </p:sp>
      <p:sp>
        <p:nvSpPr>
          <p:cNvPr id="3" name="Объект 2"/>
          <p:cNvSpPr>
            <a:spLocks noGrp="1"/>
          </p:cNvSpPr>
          <p:nvPr>
            <p:ph idx="1"/>
          </p:nvPr>
        </p:nvSpPr>
        <p:spPr/>
        <p:txBody>
          <a:bodyPr/>
          <a:lstStyle/>
          <a:p>
            <a:r>
              <a:rPr lang="en-US" i="1" dirty="0"/>
              <a:t>Respond Quickly and Effectively</a:t>
            </a:r>
            <a:endParaRPr lang="en-US" b="1" i="1" dirty="0"/>
          </a:p>
          <a:p>
            <a:r>
              <a:rPr lang="en-US" b="1" dirty="0" smtClean="0"/>
              <a:t>Example</a:t>
            </a:r>
            <a:r>
              <a:rPr lang="en-US" b="1" dirty="0"/>
              <a:t>:</a:t>
            </a:r>
            <a:r>
              <a:rPr lang="en-US" dirty="0"/>
              <a:t/>
            </a:r>
            <a:br>
              <a:rPr lang="en-US" dirty="0"/>
            </a:br>
            <a:r>
              <a:rPr lang="en-US" dirty="0"/>
              <a:t>Amazon’s response to late deliveries often includes fast refunds or gift cards, showing that they value the customer’s time.</a:t>
            </a:r>
          </a:p>
          <a:p>
            <a:endParaRPr lang="en-US" dirty="0"/>
          </a:p>
        </p:txBody>
      </p:sp>
    </p:spTree>
    <p:extLst>
      <p:ext uri="{BB962C8B-B14F-4D97-AF65-F5344CB8AC3E}">
        <p14:creationId xmlns:p14="http://schemas.microsoft.com/office/powerpoint/2010/main" val="329566491"/>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46</TotalTime>
  <Words>868</Words>
  <Application>Microsoft Office PowerPoint</Application>
  <PresentationFormat>Широкоэкранный</PresentationFormat>
  <Paragraphs>72</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Trebuchet MS</vt:lpstr>
      <vt:lpstr>Wingdings 3</vt:lpstr>
      <vt:lpstr>Аспект</vt:lpstr>
      <vt:lpstr>Lecture: Discussion Strategies </vt:lpstr>
      <vt:lpstr>Understanding Complaints </vt:lpstr>
      <vt:lpstr>Strategies for Constructive Complaining </vt:lpstr>
      <vt:lpstr>Effective Strategies for Complaining (from the Customer's Perspective) </vt:lpstr>
      <vt:lpstr>Effective Strategies for Complaining (from the Customer's Perspective) </vt:lpstr>
      <vt:lpstr>Effective Strategies for Complaining (from the Customer's Perspective) </vt:lpstr>
      <vt:lpstr>Effective Strategies for Complaining (from the Customer's Perspective) </vt:lpstr>
      <vt:lpstr>Handling Complaints (from the Business Perspective)  </vt:lpstr>
      <vt:lpstr>Handling Complaints (from the Business Perspective)  </vt:lpstr>
      <vt:lpstr>Handling Complaints (from the Business Perspective)  </vt:lpstr>
      <vt:lpstr>Handling Complaints (from the Business Perspective)  </vt:lpstr>
      <vt:lpstr>Real-World Examples of Effective Complaint Handling </vt:lpstr>
      <vt:lpstr>Common Pitfalls in Handling Complaints </vt:lpstr>
      <vt:lpstr>Acknowledging Anger </vt:lpstr>
      <vt:lpstr>Managing Emotions in Discussions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Discussion Strategies</dc:title>
  <dc:creator>Света</dc:creator>
  <cp:lastModifiedBy>Света</cp:lastModifiedBy>
  <cp:revision>4</cp:revision>
  <dcterms:created xsi:type="dcterms:W3CDTF">2024-10-14T15:34:16Z</dcterms:created>
  <dcterms:modified xsi:type="dcterms:W3CDTF">2024-10-22T12:04:34Z</dcterms:modified>
</cp:coreProperties>
</file>