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Roboto" panose="020B0604020202020204" charset="0"/>
      <p:regular r:id="rId27"/>
    </p:embeddedFont>
    <p:embeddedFont>
      <p:font typeface="Roboto Slab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35" d="100"/>
          <a:sy n="35" d="100"/>
        </p:scale>
        <p:origin x="85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449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71B2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02733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svg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040142"/>
            <a:ext cx="644199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Боргова безпека держави</a:t>
            </a:r>
            <a:endParaRPr lang="en-US" sz="3900" dirty="0"/>
          </a:p>
        </p:txBody>
      </p:sp>
      <p:sp>
        <p:nvSpPr>
          <p:cNvPr id="4" name="Shape 1"/>
          <p:cNvSpPr/>
          <p:nvPr/>
        </p:nvSpPr>
        <p:spPr>
          <a:xfrm>
            <a:off x="6280190" y="3957876"/>
            <a:ext cx="884396" cy="373142"/>
          </a:xfrm>
          <a:prstGeom prst="roundRect">
            <a:avLst>
              <a:gd name="adj" fmla="val 6383"/>
            </a:avLst>
          </a:prstGeom>
          <a:solidFill>
            <a:srgbClr val="082545"/>
          </a:solidFill>
          <a:ln/>
        </p:spPr>
      </p:sp>
      <p:sp>
        <p:nvSpPr>
          <p:cNvPr id="5" name="Text 2"/>
          <p:cNvSpPr/>
          <p:nvPr/>
        </p:nvSpPr>
        <p:spPr>
          <a:xfrm>
            <a:off x="6399252" y="4017407"/>
            <a:ext cx="64627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ТЕМА 19</a:t>
            </a:r>
            <a:endParaRPr lang="en-US" sz="1250" dirty="0"/>
          </a:p>
        </p:txBody>
      </p:sp>
      <p:sp>
        <p:nvSpPr>
          <p:cNvPr id="6" name="Text 3"/>
          <p:cNvSpPr/>
          <p:nvPr/>
        </p:nvSpPr>
        <p:spPr>
          <a:xfrm>
            <a:off x="6280190" y="4554260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Проблеми забезпечення боргової безпеки держави: глобальний вимір, критерії оцінки, ризики та стратегічні механізми управління державним боргом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0265"/>
            <a:ext cx="11577995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Методи комплексної оцінки боргової безпеки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8717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Поряд із окремими індикаторами застосовуються інтегральні підходи, що дозволяють отримати узагальнену оцінку боргової позиції держави.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045500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37896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DSA-аналіз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218861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Аналіз боргової стійкості (Debt Sustainability Analysis) МВФ — стрес-тестування при різних макроекономічних сценаріях.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9144" y="3045500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9144" y="3789640"/>
            <a:ext cx="42423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Система раннього попередження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439144" y="4218861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Моніторинг порогових значень індикаторів із автоматичним сигналом при наближенні до критичної зони.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3790" y="5250775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93790" y="599491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Кредитні рейтинги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793790" y="6424136"/>
            <a:ext cx="639734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Оцінки агентств Moody's, S&amp;P, Fitch відображають ринкове сприйняття платоспроможності держави.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39144" y="5250775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9144" y="5994916"/>
            <a:ext cx="262044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Інтегральний індекс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439144" y="6424136"/>
            <a:ext cx="639746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Зважена сукупність індикаторів за методологією НБУ та Мінфіну України для визначення зони безпеки.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635687"/>
            <a:ext cx="961787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66A8EE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6406872" y="2702838"/>
            <a:ext cx="70842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6A8E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РОЗДІЛ 3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0190" y="310336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Ризики та загрози боргової залежності держави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6280190" y="464117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Надмірне нагромадження державного боргу породжує комплекс взаємопов'язаних ризиків, що здатні підірвати фінансову стабільність, суверенітет економічної політики та довгостроковий розвиток країни.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0204"/>
            <a:ext cx="103634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Класифікація боргових ризиків держави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697117"/>
            <a:ext cx="10485120" cy="585216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1697117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27359"/>
            <a:ext cx="92305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Ефект витіснення та боргова пастка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645093"/>
            <a:ext cx="6565106" cy="2473166"/>
          </a:xfrm>
          <a:prstGeom prst="roundRect">
            <a:avLst>
              <a:gd name="adj" fmla="val 1204"/>
            </a:avLst>
          </a:prstGeom>
          <a:solidFill>
            <a:srgbClr val="66A8EE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843451"/>
            <a:ext cx="412551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Ефект витіснення (Crowding-out)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351967"/>
            <a:ext cx="616839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Зростання державних запозичень підвищує відсоткові ставки на ринку капіталу, що витісняє приватні інвестиції. Результат — уповільнення економічного зростання та зниження продуктивності економіки в довгостроковій перспективі.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284345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Боргова пастка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3351967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Ситуація, коли держава змушена брати нові позики лише для обслуговування попередніх боргів. Ознаки: частка видатків на обслуговування боргу перевищує 30–35% доходів бюджету, темп зростання боргу перевищує темп зростання ВВП. Вихід — реструктуризація або дефолт.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93790" y="5341501"/>
            <a:ext cx="13042821" cy="1160740"/>
          </a:xfrm>
          <a:prstGeom prst="roundRect">
            <a:avLst>
              <a:gd name="adj" fmla="val 2565"/>
            </a:avLst>
          </a:prstGeom>
          <a:solidFill>
            <a:srgbClr val="082545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5636776"/>
            <a:ext cx="248007" cy="19835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438513" y="5589389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Приклад:</a:t>
            </a:r>
            <a:r>
              <a:rPr lang="en-US" sz="1550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Греція (2010–2015), Аргентина (2001, 2020), Шрі-Ланка (2022) — класичні випадки боргової пастки із наступним дефолтом та міжнародною допомогою МВФ на жорстких умовах.</a:t>
            </a:r>
            <a:endParaRPr lang="en-US" sz="15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81088"/>
            <a:ext cx="1099875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Наслідки боргової залежності для держави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9800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Надмірна боргова залежність генерує каскадні негативні наслідки, що охоплюють усі сфери державного управління та суспільного життя.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638782"/>
            <a:ext cx="6521410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63093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Фіскальні наслідки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4060150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Скорочення видатків на соціальну сферу, освіту, охорону здоров'я та інфраструктуру задля обслуговування боргу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638782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3630930"/>
            <a:ext cx="25721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Монетарні наслідки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4060150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Тиск на центральний банк щодо монетизації боргу, ризики інфляції та девальвації національної валюти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893588"/>
            <a:ext cx="6521410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92148" y="58857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Соціальні наслідки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92148" y="6314956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Зростання бідності, скорочення соціальних гарантій, збільшення нерівності та соціальна напруженість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893588"/>
            <a:ext cx="6521410" cy="79379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513558" y="5885736"/>
            <a:ext cx="257175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Втрата суверенітету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7513558" y="6314956"/>
            <a:ext cx="612469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Нав'язування зовнішніми кредиторами умов економічної політики (МВФ, МБ, окремі держави)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5813" y="458986"/>
            <a:ext cx="7991356" cy="517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Боргова криза: механізм розгортання</a:t>
            </a:r>
            <a:endParaRPr lang="en-US" sz="3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3" y="1252776"/>
            <a:ext cx="13058775" cy="58764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752869" y="1520386"/>
            <a:ext cx="2285286" cy="353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Накопичення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2752869" y="1973990"/>
            <a:ext cx="2285286" cy="517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Хронічний дефіцит бюджету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8698" y="3097798"/>
            <a:ext cx="506184" cy="50618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013041" y="5927723"/>
            <a:ext cx="2297842" cy="353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Втрати довіри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013041" y="6381327"/>
            <a:ext cx="2297842" cy="517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Підвищення ставок, відтік капіталу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8870" y="4943606"/>
            <a:ext cx="506184" cy="5061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248101" y="1476438"/>
            <a:ext cx="2285285" cy="353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Кризова точка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248101" y="1930043"/>
            <a:ext cx="2285285" cy="517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Неможливість рефінансування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81599" y="3047572"/>
            <a:ext cx="506185" cy="50618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508274" y="5751147"/>
            <a:ext cx="2285286" cy="7063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Дефолт або реструкт.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9508274" y="6557903"/>
            <a:ext cx="2285286" cy="5179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Виплати зупинено або перегляд</a:t>
            </a:r>
            <a:endParaRPr lang="en-US" sz="175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04103" y="4943606"/>
            <a:ext cx="506184" cy="506184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785813" y="7284601"/>
            <a:ext cx="13058775" cy="4860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Боргова криза розгортається поступово, однак точка неповернення настає раптово — коли ринкова довіра втрачена і рефінансування стає неможливим за прийнятними ставками. Саме тому превентивний моніторинг та своєчасне коригування боргової політики є критично важливими.</a:t>
            </a:r>
            <a:endParaRPr lang="en-US" sz="13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787015"/>
            <a:ext cx="961787" cy="388382"/>
          </a:xfrm>
          <a:prstGeom prst="roundRect">
            <a:avLst>
              <a:gd name="adj" fmla="val 6132"/>
            </a:avLst>
          </a:prstGeom>
          <a:noFill/>
          <a:ln w="7620">
            <a:solidFill>
              <a:srgbClr val="66A8EE"/>
            </a:solidFill>
            <a:prstDash val="solid"/>
          </a:ln>
        </p:spPr>
      </p:sp>
      <p:sp>
        <p:nvSpPr>
          <p:cNvPr id="4" name="Text 1"/>
          <p:cNvSpPr/>
          <p:nvPr/>
        </p:nvSpPr>
        <p:spPr>
          <a:xfrm>
            <a:off x="920472" y="2854166"/>
            <a:ext cx="708422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66A8E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РОЗДІЛ 4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3254693"/>
            <a:ext cx="685383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Боргова стратегія держави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17242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Боргова стратегія — це документ середньострокового планування, що визначає цілі, принципи та інструменти управління державним боргом з урахуванням ризиків і макроекономічних обмежень. Стратегія є ключовим елементом механізму забезпечення боргової безпеки.</a:t>
            </a:r>
            <a:endParaRPr lang="en-US" sz="15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113" y="687348"/>
            <a:ext cx="8465344" cy="556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Структура та зміст боргової стратегії</a:t>
            </a:r>
            <a:endParaRPr lang="en-US" sz="3500" dirty="0"/>
          </a:p>
        </p:txBody>
      </p:sp>
      <p:sp>
        <p:nvSpPr>
          <p:cNvPr id="3" name="Shape 1"/>
          <p:cNvSpPr/>
          <p:nvPr/>
        </p:nvSpPr>
        <p:spPr>
          <a:xfrm>
            <a:off x="712113" y="1562933"/>
            <a:ext cx="13206174" cy="1068110"/>
          </a:xfrm>
          <a:prstGeom prst="roundRect">
            <a:avLst>
              <a:gd name="adj" fmla="val 2500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34973" y="1585793"/>
            <a:ext cx="712113" cy="1022390"/>
          </a:xfrm>
          <a:prstGeom prst="rect">
            <a:avLst/>
          </a:prstGeom>
          <a:solidFill>
            <a:srgbClr val="3F4652"/>
          </a:solidFill>
          <a:ln/>
        </p:spPr>
      </p:sp>
      <p:sp>
        <p:nvSpPr>
          <p:cNvPr id="5" name="Text 3"/>
          <p:cNvSpPr/>
          <p:nvPr/>
        </p:nvSpPr>
        <p:spPr>
          <a:xfrm>
            <a:off x="957501" y="1930122"/>
            <a:ext cx="266938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1606748" y="1763792"/>
            <a:ext cx="222539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Цілі та принципи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606748" y="2137648"/>
            <a:ext cx="12110680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Мінімізація вартості залучення при прийнятному рівні ризику; забезпечення платоспроможності; розвиток внутрішнього ринку капіталу.</a:t>
            </a:r>
            <a:endParaRPr lang="en-US" sz="1400" dirty="0"/>
          </a:p>
        </p:txBody>
      </p:sp>
      <p:sp>
        <p:nvSpPr>
          <p:cNvPr id="8" name="Shape 6"/>
          <p:cNvSpPr/>
          <p:nvPr/>
        </p:nvSpPr>
        <p:spPr>
          <a:xfrm>
            <a:off x="712113" y="2790706"/>
            <a:ext cx="13206174" cy="1068110"/>
          </a:xfrm>
          <a:prstGeom prst="roundRect">
            <a:avLst>
              <a:gd name="adj" fmla="val 2500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34973" y="2813566"/>
            <a:ext cx="712113" cy="1022390"/>
          </a:xfrm>
          <a:prstGeom prst="rect">
            <a:avLst/>
          </a:prstGeom>
          <a:solidFill>
            <a:srgbClr val="3F4652"/>
          </a:solidFill>
          <a:ln/>
        </p:spPr>
      </p:sp>
      <p:sp>
        <p:nvSpPr>
          <p:cNvPr id="10" name="Text 8"/>
          <p:cNvSpPr/>
          <p:nvPr/>
        </p:nvSpPr>
        <p:spPr>
          <a:xfrm>
            <a:off x="957501" y="3157895"/>
            <a:ext cx="266938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100" dirty="0"/>
          </a:p>
        </p:txBody>
      </p:sp>
      <p:sp>
        <p:nvSpPr>
          <p:cNvPr id="11" name="Text 9"/>
          <p:cNvSpPr/>
          <p:nvPr/>
        </p:nvSpPr>
        <p:spPr>
          <a:xfrm>
            <a:off x="1606748" y="2991564"/>
            <a:ext cx="3744278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Аналіз поточної боргової позиції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1606748" y="3365421"/>
            <a:ext cx="12110680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Оцінка структури боргу, рефінансових потреб, вартості обслуговування та уразливостей відповідно до DSA-методології.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712113" y="4018478"/>
            <a:ext cx="13206174" cy="1068110"/>
          </a:xfrm>
          <a:prstGeom prst="roundRect">
            <a:avLst>
              <a:gd name="adj" fmla="val 2500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734973" y="4041338"/>
            <a:ext cx="712113" cy="1022390"/>
          </a:xfrm>
          <a:prstGeom prst="rect">
            <a:avLst/>
          </a:prstGeom>
          <a:solidFill>
            <a:srgbClr val="3F4652"/>
          </a:solidFill>
          <a:ln/>
        </p:spPr>
      </p:sp>
      <p:sp>
        <p:nvSpPr>
          <p:cNvPr id="15" name="Text 13"/>
          <p:cNvSpPr/>
          <p:nvPr/>
        </p:nvSpPr>
        <p:spPr>
          <a:xfrm>
            <a:off x="957501" y="4385667"/>
            <a:ext cx="266938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1606748" y="4219337"/>
            <a:ext cx="2225397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Цільові орієнтири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1606748" y="4593193"/>
            <a:ext cx="12110680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Встановлення кількісних цілей щодо обсягу, структури (валюта, строки), вартості та ризиків боргового портфеля.</a:t>
            </a:r>
            <a:endParaRPr lang="en-US" sz="1400" dirty="0"/>
          </a:p>
        </p:txBody>
      </p:sp>
      <p:sp>
        <p:nvSpPr>
          <p:cNvPr id="18" name="Shape 16"/>
          <p:cNvSpPr/>
          <p:nvPr/>
        </p:nvSpPr>
        <p:spPr>
          <a:xfrm>
            <a:off x="712113" y="5246251"/>
            <a:ext cx="13206174" cy="1068110"/>
          </a:xfrm>
          <a:prstGeom prst="roundRect">
            <a:avLst>
              <a:gd name="adj" fmla="val 2500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sp>
        <p:nvSpPr>
          <p:cNvPr id="19" name="Shape 17"/>
          <p:cNvSpPr/>
          <p:nvPr/>
        </p:nvSpPr>
        <p:spPr>
          <a:xfrm>
            <a:off x="734973" y="5269111"/>
            <a:ext cx="712113" cy="1022390"/>
          </a:xfrm>
          <a:prstGeom prst="rect">
            <a:avLst/>
          </a:prstGeom>
          <a:solidFill>
            <a:srgbClr val="3F4652"/>
          </a:solidFill>
          <a:ln/>
        </p:spPr>
      </p:sp>
      <p:sp>
        <p:nvSpPr>
          <p:cNvPr id="20" name="Text 18"/>
          <p:cNvSpPr/>
          <p:nvPr/>
        </p:nvSpPr>
        <p:spPr>
          <a:xfrm>
            <a:off x="957501" y="5613440"/>
            <a:ext cx="266938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1606748" y="5447109"/>
            <a:ext cx="3128843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Інструменти фінансування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1606748" y="5820966"/>
            <a:ext cx="12110680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Вибір між внутрішніми та зовнішніми запозиченнями, типами інструментів (ОВДП, єврооблігації, кредити МФО).</a:t>
            </a:r>
            <a:endParaRPr lang="en-US" sz="1400" dirty="0"/>
          </a:p>
        </p:txBody>
      </p:sp>
      <p:sp>
        <p:nvSpPr>
          <p:cNvPr id="23" name="Shape 21"/>
          <p:cNvSpPr/>
          <p:nvPr/>
        </p:nvSpPr>
        <p:spPr>
          <a:xfrm>
            <a:off x="712113" y="6474023"/>
            <a:ext cx="13206174" cy="1068110"/>
          </a:xfrm>
          <a:prstGeom prst="roundRect">
            <a:avLst>
              <a:gd name="adj" fmla="val 2500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sp>
        <p:nvSpPr>
          <p:cNvPr id="24" name="Shape 22"/>
          <p:cNvSpPr/>
          <p:nvPr/>
        </p:nvSpPr>
        <p:spPr>
          <a:xfrm>
            <a:off x="734973" y="6496883"/>
            <a:ext cx="712113" cy="1022390"/>
          </a:xfrm>
          <a:prstGeom prst="rect">
            <a:avLst/>
          </a:prstGeom>
          <a:solidFill>
            <a:srgbClr val="3F4652"/>
          </a:solidFill>
          <a:ln/>
        </p:spPr>
      </p:sp>
      <p:sp>
        <p:nvSpPr>
          <p:cNvPr id="25" name="Text 23"/>
          <p:cNvSpPr/>
          <p:nvPr/>
        </p:nvSpPr>
        <p:spPr>
          <a:xfrm>
            <a:off x="957501" y="6841212"/>
            <a:ext cx="266938" cy="333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10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5</a:t>
            </a:r>
            <a:endParaRPr lang="en-US" sz="2100" dirty="0"/>
          </a:p>
        </p:txBody>
      </p:sp>
      <p:sp>
        <p:nvSpPr>
          <p:cNvPr id="26" name="Text 24"/>
          <p:cNvSpPr/>
          <p:nvPr/>
        </p:nvSpPr>
        <p:spPr>
          <a:xfrm>
            <a:off x="1606748" y="6674882"/>
            <a:ext cx="2550319" cy="2781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Управління ризиками</a:t>
            </a:r>
            <a:endParaRPr lang="en-US" sz="1750" dirty="0"/>
          </a:p>
        </p:txBody>
      </p:sp>
      <p:sp>
        <p:nvSpPr>
          <p:cNvPr id="27" name="Text 25"/>
          <p:cNvSpPr/>
          <p:nvPr/>
        </p:nvSpPr>
        <p:spPr>
          <a:xfrm>
            <a:off x="1606748" y="7048738"/>
            <a:ext cx="12110680" cy="2700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Хеджування валютних ризиків, подовження строків боргу, диверсифікація кредиторської бази, операції РЕПО.</a:t>
            </a:r>
            <a:endParaRPr lang="en-US" sz="1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086" y="471011"/>
            <a:ext cx="9063990" cy="5353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Механізм забезпечення боргової безпеки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5086" y="1301948"/>
            <a:ext cx="13260229" cy="510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Механізм забезпечення боргової безпеки являє собою систему взаємопов'язаних інституційних, правових та інструментальних елементів, спрямованих на утримання державного боргу в безпечних межах.</a:t>
            </a:r>
            <a:endParaRPr lang="en-US" sz="1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86" y="1978700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86" y="1978700"/>
            <a:ext cx="10485120" cy="585216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41577"/>
            <a:ext cx="1098577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Боргова безпека України: ключові виклики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3059311"/>
            <a:ext cx="5888712" cy="3028593"/>
          </a:xfrm>
          <a:prstGeom prst="roundRect">
            <a:avLst>
              <a:gd name="adj" fmla="val 983"/>
            </a:avLst>
          </a:prstGeom>
          <a:solidFill>
            <a:srgbClr val="66A8EE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2576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Контекст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766185"/>
            <a:ext cx="549199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умовах збройної агресії Росії з 2022 р. Україна зіштовхнулась із безпрецедентним зростанням потреб у фінансуванні. Державний борг суттєво зріс, що потребує комплексного підходу до забезпечення боргової безпеки в надзвичайних умовах.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888480" y="32576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Ключові завдання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6888480" y="3766185"/>
            <a:ext cx="6955631" cy="2252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Реструктуризація зовнішніх комерційних боргів (Eurobonds)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Залучення пільгового фінансування від МВФ, ЄС, США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Мінімізація ринкових запозичень за рахунок грантів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Підтримання кредитних рейтингів та доступу до ринків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Формування повоєнної стратегії управління боргом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Розбудова ринку внутрішніх ОВДП для диверсифікації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23192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Структура теми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74010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Тема 19 охоплює чотири взаємопов'язані блоки, що формують цілісне уявлення про боргову безпеку держави — від концептуальних засад до практичних інструментів управління.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59842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01</a:t>
            </a:r>
            <a:endParaRPr lang="en-US" sz="15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912751"/>
            <a:ext cx="6422231" cy="2286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93790" y="4057650"/>
            <a:ext cx="51026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Боргова безпека як глобальна проблема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448687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Сутність, тенденції та світовий контекст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414379" y="359842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02</a:t>
            </a:r>
            <a:endParaRPr lang="en-US" sz="15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3912751"/>
            <a:ext cx="6422231" cy="2286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414379" y="4057650"/>
            <a:ext cx="386786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Критерії та індикатори оцінки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7414379" y="4486870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Методологія вимірювання та порогові значення</a:t>
            </a:r>
            <a:endParaRPr lang="en-US" sz="1550" dirty="0"/>
          </a:p>
        </p:txBody>
      </p:sp>
      <p:sp>
        <p:nvSpPr>
          <p:cNvPr id="12" name="Text 8"/>
          <p:cNvSpPr/>
          <p:nvPr/>
        </p:nvSpPr>
        <p:spPr>
          <a:xfrm>
            <a:off x="793790" y="51515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03</a:t>
            </a:r>
            <a:endParaRPr lang="en-US" sz="15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446038"/>
            <a:ext cx="6422231" cy="2286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93790" y="5610820"/>
            <a:ext cx="49488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Ризики та загрози боргової залежності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793790" y="604004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Класифікація та наслідки боргових криз</a:t>
            </a:r>
            <a:endParaRPr lang="en-US" sz="1550" dirty="0"/>
          </a:p>
        </p:txBody>
      </p:sp>
      <p:sp>
        <p:nvSpPr>
          <p:cNvPr id="16" name="Text 11"/>
          <p:cNvSpPr/>
          <p:nvPr/>
        </p:nvSpPr>
        <p:spPr>
          <a:xfrm>
            <a:off x="7414379" y="515159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04</a:t>
            </a:r>
            <a:endParaRPr lang="en-US" sz="15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4379" y="5446038"/>
            <a:ext cx="6422231" cy="2286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414379" y="5610820"/>
            <a:ext cx="567570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Боргова стратегія та механізм забезпечення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7414379" y="604004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Інструменти, моделі та практика управління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1828"/>
            <a:ext cx="617601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Ключові висновки теми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0874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Боргова безпека держави є багатовимірною категорією, що потребує системного підходу до управління, постійного моніторингу та стратегічного планування.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167063"/>
            <a:ext cx="6422231" cy="1786176"/>
          </a:xfrm>
          <a:prstGeom prst="roundRect">
            <a:avLst>
              <a:gd name="adj" fmla="val 1667"/>
            </a:avLst>
          </a:prstGeom>
          <a:solidFill>
            <a:srgbClr val="3F4652"/>
          </a:solidFill>
          <a:ln/>
        </p:spPr>
      </p:sp>
      <p:sp>
        <p:nvSpPr>
          <p:cNvPr id="5" name="Text 3"/>
          <p:cNvSpPr/>
          <p:nvPr/>
        </p:nvSpPr>
        <p:spPr>
          <a:xfrm>
            <a:off x="992148" y="3365421"/>
            <a:ext cx="2703552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🌐</a:t>
            </a: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Глобальний вимір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2148" y="3802261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Боргова безпека є спільною проблемою всіх держав світу; боргові кризи мають транснаціональний характер та потребують міжнародної координації.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3167063"/>
            <a:ext cx="6422231" cy="1786176"/>
          </a:xfrm>
          <a:prstGeom prst="roundRect">
            <a:avLst>
              <a:gd name="adj" fmla="val 1667"/>
            </a:avLst>
          </a:prstGeom>
          <a:solidFill>
            <a:srgbClr val="3F4652"/>
          </a:solidFill>
          <a:ln/>
        </p:spPr>
      </p:sp>
      <p:sp>
        <p:nvSpPr>
          <p:cNvPr id="8" name="Text 6"/>
          <p:cNvSpPr/>
          <p:nvPr/>
        </p:nvSpPr>
        <p:spPr>
          <a:xfrm>
            <a:off x="7612737" y="3365421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📊</a:t>
            </a: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Вимірність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12737" y="3802261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Система кількісних індикаторів (борг/ВВП, обслуговування/доходи) дозволяє об'єктивно оцінювати боргову позицію та своєчасно виявляти загрози.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151596"/>
            <a:ext cx="6422231" cy="1786176"/>
          </a:xfrm>
          <a:prstGeom prst="roundRect">
            <a:avLst>
              <a:gd name="adj" fmla="val 1667"/>
            </a:avLst>
          </a:prstGeom>
          <a:solidFill>
            <a:srgbClr val="3F4652"/>
          </a:solidFill>
          <a:ln/>
        </p:spPr>
      </p:sp>
      <p:sp>
        <p:nvSpPr>
          <p:cNvPr id="11" name="Text 9"/>
          <p:cNvSpPr/>
          <p:nvPr/>
        </p:nvSpPr>
        <p:spPr>
          <a:xfrm>
            <a:off x="992148" y="534995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⚠️</a:t>
            </a: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Ризики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2148" y="5786795"/>
            <a:ext cx="60255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Надмірна боргова залежність веде до ефекту витіснення, боргової пастки та втрати економічного суверенітету держави.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5151596"/>
            <a:ext cx="6422231" cy="1786176"/>
          </a:xfrm>
          <a:prstGeom prst="roundRect">
            <a:avLst>
              <a:gd name="adj" fmla="val 1667"/>
            </a:avLst>
          </a:prstGeom>
          <a:solidFill>
            <a:srgbClr val="3F4652"/>
          </a:solidFill>
          <a:ln/>
        </p:spPr>
      </p:sp>
      <p:sp>
        <p:nvSpPr>
          <p:cNvPr id="14" name="Text 12"/>
          <p:cNvSpPr/>
          <p:nvPr/>
        </p:nvSpPr>
        <p:spPr>
          <a:xfrm>
            <a:off x="7612737" y="534995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🛡️</a:t>
            </a: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 Стратегія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12737" y="5786795"/>
            <a:ext cx="602551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Ефективна боргова стратегія та цілісний механізм управління боргом є необхідними умовами забезпечення фінансової стабільності держави.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71081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Боргова безпека як глобальна проблема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248626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 умовах глобалізації фінансових ринків боргова безпека держави набуває транснаціонального характеру. Дефіцити бюджетів, нагромадження зовнішніх зобов'язань та боргові кризи окремих країн здатні дестабілізувати цілі регіони та світову економіку.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9820"/>
            <a:ext cx="91605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Сутність поняття «боргова безпека»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3287554"/>
            <a:ext cx="7241381" cy="2572226"/>
          </a:xfrm>
          <a:prstGeom prst="roundRect">
            <a:avLst>
              <a:gd name="adj" fmla="val 1157"/>
            </a:avLst>
          </a:prstGeom>
          <a:solidFill>
            <a:srgbClr val="66A8EE"/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348591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Визначення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994428"/>
            <a:ext cx="684466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Боргова безпека держави — це такий стан управління державним боргом, за якого обсяг запозичень, їх структура та умови обслуговування не створюють загроз для фінансової стабільності, суверенітету та сталого економічного розвитку країни.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8241149" y="3485912"/>
            <a:ext cx="321790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Ключові характеристики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8241149" y="3994428"/>
            <a:ext cx="5602962" cy="17959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Здатність своєчасно обслуговувати боргові зобов'язання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Збереження фінансового суверенітету держави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Недопущення боргової залежності від кредиторів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Утримання боргу в безпечних межах від ВВП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02587" y="1023461"/>
            <a:ext cx="7529036" cy="3734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Глобальні тенденції зростання державного боргу</a:t>
            </a:r>
            <a:endParaRPr lang="en-US" sz="2350" dirty="0"/>
          </a:p>
        </p:txBody>
      </p:sp>
      <p:sp>
        <p:nvSpPr>
          <p:cNvPr id="3" name="Text 1"/>
          <p:cNvSpPr/>
          <p:nvPr/>
        </p:nvSpPr>
        <p:spPr>
          <a:xfrm>
            <a:off x="2602587" y="1540907"/>
            <a:ext cx="9425226" cy="3062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9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Після фінансової кризи 2008–2009 рр. та пандемії COVID-19 державний борг у світі досяг рекордних рівнів. За даними МВФ, сукупний борг країн G20 перевищує 120% ВВП, що формує системні ризики для глобальної фінансової архітектури.</a:t>
            </a:r>
            <a:endParaRPr lang="en-US" sz="900" dirty="0"/>
          </a:p>
        </p:txBody>
      </p:sp>
      <p:sp>
        <p:nvSpPr>
          <p:cNvPr id="4" name="Shape 2"/>
          <p:cNvSpPr/>
          <p:nvPr/>
        </p:nvSpPr>
        <p:spPr>
          <a:xfrm>
            <a:off x="2602587" y="1928098"/>
            <a:ext cx="2830107" cy="267818"/>
          </a:xfrm>
          <a:prstGeom prst="roundRect">
            <a:avLst>
              <a:gd name="adj" fmla="val 4780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405" y="1987592"/>
            <a:ext cx="148830" cy="14883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887846" y="1965306"/>
            <a:ext cx="2384972" cy="193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D6E5E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Країни, що розвиваються (% ВВП)</a:t>
            </a:r>
            <a:endParaRPr lang="en-US" sz="700" dirty="0"/>
          </a:p>
        </p:txBody>
      </p:sp>
      <p:sp>
        <p:nvSpPr>
          <p:cNvPr id="7" name="Shape 4"/>
          <p:cNvSpPr/>
          <p:nvPr/>
        </p:nvSpPr>
        <p:spPr>
          <a:xfrm>
            <a:off x="5531915" y="1928098"/>
            <a:ext cx="2219475" cy="267818"/>
          </a:xfrm>
          <a:prstGeom prst="roundRect">
            <a:avLst>
              <a:gd name="adj" fmla="val 4780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733" y="1987592"/>
            <a:ext cx="148830" cy="148830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744115" y="1965306"/>
            <a:ext cx="1784417" cy="193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D6E5E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Розвинені країни (% ВВП)</a:t>
            </a:r>
            <a:endParaRPr lang="en-US" sz="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587" y="2319941"/>
            <a:ext cx="9425940" cy="48866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0447" y="606266"/>
            <a:ext cx="7703106" cy="11256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Чинники загострення боргової проблеми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720447" y="1977033"/>
            <a:ext cx="7703106" cy="1288971"/>
          </a:xfrm>
          <a:prstGeom prst="roundRect">
            <a:avLst>
              <a:gd name="adj" fmla="val 2096"/>
            </a:avLst>
          </a:prstGeom>
          <a:solidFill>
            <a:srgbClr val="3F4652"/>
          </a:solidFill>
          <a:ln/>
        </p:spPr>
      </p:sp>
      <p:sp>
        <p:nvSpPr>
          <p:cNvPr id="5" name="Text 2"/>
          <p:cNvSpPr/>
          <p:nvPr/>
        </p:nvSpPr>
        <p:spPr>
          <a:xfrm>
            <a:off x="900470" y="2157055"/>
            <a:ext cx="3530679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Структурні дефіцити бюджету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900470" y="2536388"/>
            <a:ext cx="7343061" cy="549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Хронічне перевищення видатків над доходами змушує уряди нарощувати запозичення для фінансування поточних потреб.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720447" y="3429476"/>
            <a:ext cx="7703106" cy="1288971"/>
          </a:xfrm>
          <a:prstGeom prst="roundRect">
            <a:avLst>
              <a:gd name="adj" fmla="val 2096"/>
            </a:avLst>
          </a:prstGeom>
          <a:solidFill>
            <a:srgbClr val="3F4652"/>
          </a:solidFill>
          <a:ln/>
        </p:spPr>
      </p:sp>
      <p:sp>
        <p:nvSpPr>
          <p:cNvPr id="8" name="Text 5"/>
          <p:cNvSpPr/>
          <p:nvPr/>
        </p:nvSpPr>
        <p:spPr>
          <a:xfrm>
            <a:off x="900470" y="3609499"/>
            <a:ext cx="3700463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Глобалізація фінансових ринків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00470" y="3988832"/>
            <a:ext cx="7343061" cy="549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Взаємозалежність ринків капіталу підсилює ефект зараження: криза в одній країні миттєво поширюється на інші.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720447" y="4881920"/>
            <a:ext cx="7703106" cy="1288971"/>
          </a:xfrm>
          <a:prstGeom prst="roundRect">
            <a:avLst>
              <a:gd name="adj" fmla="val 2096"/>
            </a:avLst>
          </a:prstGeom>
          <a:solidFill>
            <a:srgbClr val="3F4652"/>
          </a:solidFill>
          <a:ln/>
        </p:spPr>
      </p:sp>
      <p:sp>
        <p:nvSpPr>
          <p:cNvPr id="11" name="Text 8"/>
          <p:cNvSpPr/>
          <p:nvPr/>
        </p:nvSpPr>
        <p:spPr>
          <a:xfrm>
            <a:off x="900470" y="5061942"/>
            <a:ext cx="2251591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Зовнішні шоки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00470" y="5441275"/>
            <a:ext cx="7343061" cy="549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Пандемії, збройні конфлікти, кліматичні катастрофи генерують надзвичайні видатки та різко погіршують боргову позицію держав.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720447" y="6334363"/>
            <a:ext cx="7703106" cy="1288971"/>
          </a:xfrm>
          <a:prstGeom prst="roundRect">
            <a:avLst>
              <a:gd name="adj" fmla="val 2096"/>
            </a:avLst>
          </a:prstGeom>
          <a:solidFill>
            <a:srgbClr val="3F4652"/>
          </a:solidFill>
          <a:ln/>
        </p:spPr>
      </p:sp>
      <p:sp>
        <p:nvSpPr>
          <p:cNvPr id="14" name="Text 11"/>
          <p:cNvSpPr/>
          <p:nvPr/>
        </p:nvSpPr>
        <p:spPr>
          <a:xfrm>
            <a:off x="900470" y="6514386"/>
            <a:ext cx="2423636" cy="2813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Демографічний тиск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900470" y="6893719"/>
            <a:ext cx="7343061" cy="5495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4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Старіння населення збільшує видатки на соціальне забезпечення та охорону здоров'я, зумовлюючи структурний ріст боргу.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70967" y="444818"/>
            <a:ext cx="770215" cy="292418"/>
          </a:xfrm>
          <a:prstGeom prst="roundRect">
            <a:avLst>
              <a:gd name="adj" fmla="val 6499"/>
            </a:avLst>
          </a:prstGeom>
          <a:noFill/>
          <a:ln w="7620">
            <a:solidFill>
              <a:srgbClr val="66A8EE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1173599" y="499943"/>
            <a:ext cx="564952" cy="182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950" dirty="0">
                <a:solidFill>
                  <a:srgbClr val="66A8EE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РОЗДІЛ 2</a:t>
            </a:r>
            <a:endParaRPr lang="en-US" sz="950" dirty="0"/>
          </a:p>
        </p:txBody>
      </p:sp>
      <p:sp>
        <p:nvSpPr>
          <p:cNvPr id="4" name="Text 2"/>
          <p:cNvSpPr/>
          <p:nvPr/>
        </p:nvSpPr>
        <p:spPr>
          <a:xfrm>
            <a:off x="1070967" y="787718"/>
            <a:ext cx="9692640" cy="494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Критерії та індикатори оцінки боргової безпеки</a:t>
            </a:r>
            <a:endParaRPr lang="en-US" sz="3100" dirty="0"/>
          </a:p>
        </p:txBody>
      </p:sp>
      <p:sp>
        <p:nvSpPr>
          <p:cNvPr id="5" name="Text 3"/>
          <p:cNvSpPr/>
          <p:nvPr/>
        </p:nvSpPr>
        <p:spPr>
          <a:xfrm>
            <a:off x="1070967" y="1472089"/>
            <a:ext cx="12488466" cy="455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sz="12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Оцінка боргової безпеки держави здійснюється на основі системи кількісних показників і якісних критеріїв, що дозволяють визначити допустимі межі боргового навантаження та своєчасно ідентифікувати загрози фінансовій стабільності.</a:t>
            </a:r>
            <a:endParaRPr lang="en-US" sz="1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967" y="2069544"/>
            <a:ext cx="12488466" cy="571523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218795" y="2821926"/>
            <a:ext cx="2924086" cy="345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Стратегічний рівень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10218795" y="3265469"/>
            <a:ext cx="3044948" cy="496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7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Прогноз боргової стійкості та сценарії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366346" y="4527803"/>
            <a:ext cx="2799387" cy="690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Аналітичний рівень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1366346" y="5316665"/>
            <a:ext cx="2799387" cy="496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7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Комплексна оцінка ризиків і вразливостей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10218795" y="5670425"/>
            <a:ext cx="3039960" cy="345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Індикативний рівень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10218795" y="6113969"/>
            <a:ext cx="3044948" cy="4964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70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Порогові значення ключових показників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71337"/>
            <a:ext cx="96381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Ключові індикатори боргової безпеки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8825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Міжнародні фінансові організації (МВФ, Світовий банк) та національні методології використовують систему індикаторів для моніторингу боргової безпеки.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046571"/>
            <a:ext cx="13042821" cy="4011573"/>
          </a:xfrm>
          <a:prstGeom prst="roundRect">
            <a:avLst>
              <a:gd name="adj" fmla="val 74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05419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99887" y="3180874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Індикатор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6214705" y="3180874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Безпечний рівень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0122932" y="3180874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Критичний рівень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801410" y="3625096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999887" y="3751778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Державний борг / ВВП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6214705" y="3751778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 60%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10122932" y="3751778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понад 90%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801410" y="4196001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2"/>
          <p:cNvSpPr/>
          <p:nvPr/>
        </p:nvSpPr>
        <p:spPr>
          <a:xfrm>
            <a:off x="999887" y="4322683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Зовнішній борг / ВВП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6214705" y="4322683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 55%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10122932" y="4322683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понад 80%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801410" y="4766905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99887" y="4893588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Обслуговування боргу / доходи бюджету</a:t>
            </a:r>
            <a:endParaRPr lang="en-US" sz="1550" dirty="0"/>
          </a:p>
        </p:txBody>
      </p:sp>
      <p:sp>
        <p:nvSpPr>
          <p:cNvPr id="19" name="Text 17"/>
          <p:cNvSpPr/>
          <p:nvPr/>
        </p:nvSpPr>
        <p:spPr>
          <a:xfrm>
            <a:off x="6214705" y="4893588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 20%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10122932" y="4893588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понад 35%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801410" y="5337810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2" name="Text 20"/>
          <p:cNvSpPr/>
          <p:nvPr/>
        </p:nvSpPr>
        <p:spPr>
          <a:xfrm>
            <a:off x="999887" y="5464493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Зовнішній борг / експорт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6214705" y="5464493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 150%</a:t>
            </a:r>
            <a:endParaRPr lang="en-US" sz="1550" dirty="0"/>
          </a:p>
        </p:txBody>
      </p:sp>
      <p:sp>
        <p:nvSpPr>
          <p:cNvPr id="24" name="Text 22"/>
          <p:cNvSpPr/>
          <p:nvPr/>
        </p:nvSpPr>
        <p:spPr>
          <a:xfrm>
            <a:off x="10122932" y="5464493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понад 220%</a:t>
            </a:r>
            <a:endParaRPr lang="en-US" sz="1550" dirty="0"/>
          </a:p>
        </p:txBody>
      </p:sp>
      <p:sp>
        <p:nvSpPr>
          <p:cNvPr id="25" name="Shape 23"/>
          <p:cNvSpPr/>
          <p:nvPr/>
        </p:nvSpPr>
        <p:spPr>
          <a:xfrm>
            <a:off x="801410" y="5908715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999887" y="6035397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Короткостроковий борг / резерви</a:t>
            </a:r>
            <a:endParaRPr lang="en-US" sz="1550" dirty="0"/>
          </a:p>
        </p:txBody>
      </p:sp>
      <p:sp>
        <p:nvSpPr>
          <p:cNvPr id="27" name="Text 25"/>
          <p:cNvSpPr/>
          <p:nvPr/>
        </p:nvSpPr>
        <p:spPr>
          <a:xfrm>
            <a:off x="6214705" y="6035397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 100%</a:t>
            </a:r>
            <a:endParaRPr lang="en-US" sz="1550" dirty="0"/>
          </a:p>
        </p:txBody>
      </p:sp>
      <p:sp>
        <p:nvSpPr>
          <p:cNvPr id="28" name="Text 26"/>
          <p:cNvSpPr/>
          <p:nvPr/>
        </p:nvSpPr>
        <p:spPr>
          <a:xfrm>
            <a:off x="10122932" y="6035397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понад 150%</a:t>
            </a:r>
            <a:endParaRPr lang="en-US" sz="1550" dirty="0"/>
          </a:p>
        </p:txBody>
      </p:sp>
      <p:sp>
        <p:nvSpPr>
          <p:cNvPr id="29" name="Shape 27"/>
          <p:cNvSpPr/>
          <p:nvPr/>
        </p:nvSpPr>
        <p:spPr>
          <a:xfrm>
            <a:off x="801410" y="6479619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999887" y="6606302"/>
            <a:ext cx="481048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Дефіцит бюджету / ВВП</a:t>
            </a:r>
            <a:endParaRPr lang="en-US" sz="1550" dirty="0"/>
          </a:p>
        </p:txBody>
      </p:sp>
      <p:sp>
        <p:nvSpPr>
          <p:cNvPr id="31" name="Text 29"/>
          <p:cNvSpPr/>
          <p:nvPr/>
        </p:nvSpPr>
        <p:spPr>
          <a:xfrm>
            <a:off x="6214705" y="6606302"/>
            <a:ext cx="350389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до 3%</a:t>
            </a:r>
            <a:endParaRPr lang="en-US" sz="1550" dirty="0"/>
          </a:p>
        </p:txBody>
      </p:sp>
      <p:sp>
        <p:nvSpPr>
          <p:cNvPr id="32" name="Text 30"/>
          <p:cNvSpPr/>
          <p:nvPr/>
        </p:nvSpPr>
        <p:spPr>
          <a:xfrm>
            <a:off x="10122932" y="6606302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понад 5%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1028"/>
            <a:ext cx="84208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Критерії оцінки боргової безпеки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171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Кількісні критерії</a:t>
            </a:r>
            <a:endParaRPr lang="en-US" sz="1950" dirty="0"/>
          </a:p>
        </p:txBody>
      </p:sp>
      <p:sp>
        <p:nvSpPr>
          <p:cNvPr id="4" name="Shape 2"/>
          <p:cNvSpPr/>
          <p:nvPr/>
        </p:nvSpPr>
        <p:spPr>
          <a:xfrm>
            <a:off x="793790" y="2250519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0" y="2250519"/>
            <a:ext cx="91440" cy="158603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83588" y="2471738"/>
            <a:ext cx="313324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Боргоємність економіки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1083588" y="2980253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Відношення приросту боргу до приросту ВВП — чи є запозичення продуктивними?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93790" y="4034909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0" y="4034909"/>
            <a:ext cx="91440" cy="1586032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083588" y="4256127"/>
            <a:ext cx="324576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Валютна структура боргу</a:t>
            </a:r>
            <a:endParaRPr lang="en-US" sz="1950" dirty="0"/>
          </a:p>
        </p:txBody>
      </p:sp>
      <p:sp>
        <p:nvSpPr>
          <p:cNvPr id="11" name="Text 7"/>
          <p:cNvSpPr/>
          <p:nvPr/>
        </p:nvSpPr>
        <p:spPr>
          <a:xfrm>
            <a:off x="1083588" y="4764643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Частка зовнішнього боргу в іноземній валюті, що визначає валютний ризик.</a:t>
            </a:r>
            <a:endParaRPr lang="en-US" sz="1550" dirty="0"/>
          </a:p>
        </p:txBody>
      </p:sp>
      <p:sp>
        <p:nvSpPr>
          <p:cNvPr id="12" name="Shape 8"/>
          <p:cNvSpPr/>
          <p:nvPr/>
        </p:nvSpPr>
        <p:spPr>
          <a:xfrm>
            <a:off x="793790" y="5819299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30" y="5819299"/>
            <a:ext cx="91440" cy="158603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83588" y="6040517"/>
            <a:ext cx="300716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Часова структура боргу</a:t>
            </a:r>
            <a:endParaRPr lang="en-US" sz="1950" dirty="0"/>
          </a:p>
        </p:txBody>
      </p:sp>
      <p:sp>
        <p:nvSpPr>
          <p:cNvPr id="15" name="Text 10"/>
          <p:cNvSpPr/>
          <p:nvPr/>
        </p:nvSpPr>
        <p:spPr>
          <a:xfrm>
            <a:off x="1083588" y="6549033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Співвідношення короткострокових та довгострокових зобов'язань (ризик рефінансування).</a:t>
            </a:r>
            <a:endParaRPr lang="en-US" sz="1550" dirty="0"/>
          </a:p>
        </p:txBody>
      </p:sp>
      <p:sp>
        <p:nvSpPr>
          <p:cNvPr id="16" name="Text 11"/>
          <p:cNvSpPr/>
          <p:nvPr/>
        </p:nvSpPr>
        <p:spPr>
          <a:xfrm>
            <a:off x="7564874" y="17171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76B9F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Якісні критерії</a:t>
            </a:r>
            <a:endParaRPr lang="en-US" sz="1950" dirty="0"/>
          </a:p>
        </p:txBody>
      </p:sp>
      <p:sp>
        <p:nvSpPr>
          <p:cNvPr id="17" name="Shape 12"/>
          <p:cNvSpPr/>
          <p:nvPr/>
        </p:nvSpPr>
        <p:spPr>
          <a:xfrm>
            <a:off x="7564874" y="2250519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014" y="2250519"/>
            <a:ext cx="91440" cy="158603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854672" y="2471738"/>
            <a:ext cx="35367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Диверсифікація кредиторів</a:t>
            </a:r>
            <a:endParaRPr lang="en-US" sz="1950" dirty="0"/>
          </a:p>
        </p:txBody>
      </p:sp>
      <p:sp>
        <p:nvSpPr>
          <p:cNvPr id="20" name="Text 14"/>
          <p:cNvSpPr/>
          <p:nvPr/>
        </p:nvSpPr>
        <p:spPr>
          <a:xfrm>
            <a:off x="7854672" y="2980253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Залежність від одного або обмеженого кола кредиторів підвищує геополітичні ризики.</a:t>
            </a:r>
            <a:endParaRPr lang="en-US" sz="1550" dirty="0"/>
          </a:p>
        </p:txBody>
      </p:sp>
      <p:sp>
        <p:nvSpPr>
          <p:cNvPr id="21" name="Shape 15"/>
          <p:cNvSpPr/>
          <p:nvPr/>
        </p:nvSpPr>
        <p:spPr>
          <a:xfrm>
            <a:off x="7564874" y="4034909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014" y="4034909"/>
            <a:ext cx="91440" cy="1586032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854672" y="425612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Умови запозичень</a:t>
            </a:r>
            <a:endParaRPr lang="en-US" sz="1950" dirty="0"/>
          </a:p>
        </p:txBody>
      </p:sp>
      <p:sp>
        <p:nvSpPr>
          <p:cNvPr id="24" name="Text 17"/>
          <p:cNvSpPr/>
          <p:nvPr/>
        </p:nvSpPr>
        <p:spPr>
          <a:xfrm>
            <a:off x="7854672" y="4764643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Ринкові vs пільгові кредити — вартість, строки, ковенанти та обмеження.</a:t>
            </a:r>
            <a:endParaRPr lang="en-US" sz="1550" dirty="0"/>
          </a:p>
        </p:txBody>
      </p:sp>
      <p:sp>
        <p:nvSpPr>
          <p:cNvPr id="25" name="Shape 18"/>
          <p:cNvSpPr/>
          <p:nvPr/>
        </p:nvSpPr>
        <p:spPr>
          <a:xfrm>
            <a:off x="7564874" y="5819299"/>
            <a:ext cx="6279356" cy="1586032"/>
          </a:xfrm>
          <a:prstGeom prst="roundRect">
            <a:avLst>
              <a:gd name="adj" fmla="val 6918"/>
            </a:avLst>
          </a:prstGeom>
          <a:solidFill>
            <a:srgbClr val="202733"/>
          </a:solidFill>
          <a:ln w="22860">
            <a:solidFill>
              <a:srgbClr val="585F6B"/>
            </a:solidFill>
            <a:prstDash val="solid"/>
          </a:ln>
        </p:spPr>
      </p:sp>
      <p:pic>
        <p:nvPicPr>
          <p:cNvPr id="26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014" y="5819299"/>
            <a:ext cx="91440" cy="1586032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7854672" y="6040517"/>
            <a:ext cx="377451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6E5E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Прозорість боргової політики</a:t>
            </a:r>
            <a:endParaRPr lang="en-US" sz="1950" dirty="0"/>
          </a:p>
        </p:txBody>
      </p:sp>
      <p:sp>
        <p:nvSpPr>
          <p:cNvPr id="28" name="Text 20"/>
          <p:cNvSpPr/>
          <p:nvPr/>
        </p:nvSpPr>
        <p:spPr>
          <a:xfrm>
            <a:off x="7854672" y="6549033"/>
            <a:ext cx="576834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6E5E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Рівень інформаційної відкритості та підзвітності перед суспільством і парламентом.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1331</Words>
  <Application>Microsoft Office PowerPoint</Application>
  <PresentationFormat>Довільний</PresentationFormat>
  <Paragraphs>188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Roboto Slab Light</vt:lpstr>
      <vt:lpstr>Roboto Slab</vt:lpstr>
      <vt:lpstr>Roboto</vt:lpstr>
      <vt:lpstr>Calibri</vt:lpstr>
      <vt:lpstr>Arial</vt:lpstr>
      <vt:lpstr>-apple-system, BlinkMacSystemFont, Segoe UI, Roboto, Helvetica Neue, Arial, sans-serif Medium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2026-03-10T18:24:15Z</dcterms:created>
  <dcterms:modified xsi:type="dcterms:W3CDTF">2026-03-10T18:14:38Z</dcterms:modified>
</cp:coreProperties>
</file>