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4630400" cy="8229600"/>
  <p:notesSz cx="8229600" cy="14630400"/>
  <p:embeddedFontLst>
    <p:embeddedFont>
      <p:font typeface="Arial Black" panose="020B0A04020102020204" pitchFamily="34" charset="0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Poppins" panose="00000500000000000000" pitchFamily="2" charset="0"/>
      <p:regular r:id="rId13"/>
      <p:bold r:id="rId14"/>
    </p:embeddedFont>
  </p:embeddedFontLst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55" d="100"/>
          <a:sy n="55" d="100"/>
        </p:scale>
        <p:origin x="6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4900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svg"/><Relationship Id="rId11" Type="http://schemas.openxmlformats.org/officeDocument/2006/relationships/image" Target="../media/image18.jp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svg"/><Relationship Id="rId9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49129" y="787078"/>
            <a:ext cx="7845743" cy="46177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6550"/>
              </a:lnSpc>
              <a:buNone/>
            </a:pPr>
            <a:r>
              <a:rPr lang="en-US" sz="5200" dirty="0">
                <a:solidFill>
                  <a:srgbClr val="787878"/>
                </a:solidFill>
                <a:latin typeface="Arial Black" panose="020B0A04020102020204" pitchFamily="34" charset="0"/>
                <a:ea typeface="Baskervville" pitchFamily="34" charset="-122"/>
                <a:cs typeface="Baskervville" pitchFamily="34" charset="-120"/>
              </a:rPr>
              <a:t>Презентація курсу "Основи науково-педагогічних досліджень"</a:t>
            </a:r>
            <a:endParaRPr lang="en-US" sz="5200" dirty="0">
              <a:latin typeface="Arial Black" panose="020B0A040201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649130" y="4317358"/>
            <a:ext cx="5253960" cy="1840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dirty="0">
                <a:solidFill>
                  <a:srgbClr val="6E6666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Короткий вступ: цей курс знайомить із ключовими поняттями, методами і практичним застосуванням науково‑педагогічних досліджень для підвищення якості навчання.</a:t>
            </a:r>
            <a:endParaRPr lang="en-US" sz="115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E4A0BC-458D-A3AA-AB85-14AC3D66A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0556" y="1742480"/>
            <a:ext cx="7162679" cy="54959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66368" y="366474"/>
            <a:ext cx="10209609" cy="5986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700"/>
              </a:lnSpc>
              <a:buNone/>
            </a:pPr>
            <a:r>
              <a:rPr lang="en-US" sz="4000" dirty="0">
                <a:solidFill>
                  <a:srgbClr val="787878"/>
                </a:solidFill>
                <a:latin typeface="Arial Black" panose="020B0A04020102020204" pitchFamily="34" charset="0"/>
                <a:ea typeface="Baskervville" pitchFamily="34" charset="-122"/>
                <a:cs typeface="Baskervville" pitchFamily="34" charset="-120"/>
              </a:rPr>
              <a:t>Що таке науково‑педагогічне дослідження?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466368" y="1284923"/>
            <a:ext cx="8088511" cy="4262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2000" b="1" dirty="0">
                <a:solidFill>
                  <a:srgbClr val="6E6666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Поєднання теорії і практики:</a:t>
            </a:r>
            <a:r>
              <a:rPr lang="en-US" sz="2000" dirty="0">
                <a:solidFill>
                  <a:srgbClr val="6E6666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 інтеграція академічного дослідження та щоденної педагогічної діяльності для вирішення конкретних освітніх проблем.</a:t>
            </a:r>
            <a:endParaRPr lang="en-US" sz="2000" dirty="0"/>
          </a:p>
        </p:txBody>
      </p:sp>
      <p:sp>
        <p:nvSpPr>
          <p:cNvPr id="4" name="Text 2"/>
          <p:cNvSpPr/>
          <p:nvPr/>
        </p:nvSpPr>
        <p:spPr>
          <a:xfrm>
            <a:off x="466368" y="4114800"/>
            <a:ext cx="8088511" cy="12327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2000" b="1" dirty="0">
                <a:solidFill>
                  <a:srgbClr val="6E6666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Мета:</a:t>
            </a:r>
            <a:r>
              <a:rPr lang="en-US" sz="2000" dirty="0">
                <a:solidFill>
                  <a:srgbClr val="6E6666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 удосконалення навчальних програм, методик викладання і оцінювання через системний аналіз даних та рефлексію практики.</a:t>
            </a:r>
            <a:endParaRPr lang="en-US" sz="2000" dirty="0"/>
          </a:p>
        </p:txBody>
      </p:sp>
      <p:sp>
        <p:nvSpPr>
          <p:cNvPr id="5" name="Text 3"/>
          <p:cNvSpPr/>
          <p:nvPr/>
        </p:nvSpPr>
        <p:spPr>
          <a:xfrm>
            <a:off x="466368" y="2377202"/>
            <a:ext cx="8088511" cy="2131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650"/>
              </a:lnSpc>
              <a:buSzPct val="100000"/>
              <a:buChar char="•"/>
            </a:pPr>
            <a:r>
              <a:rPr lang="en-US" sz="2000" dirty="0">
                <a:solidFill>
                  <a:srgbClr val="6E6666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Покращення якості навчання</a:t>
            </a:r>
            <a:endParaRPr lang="en-US" sz="2000" dirty="0"/>
          </a:p>
        </p:txBody>
      </p:sp>
      <p:sp>
        <p:nvSpPr>
          <p:cNvPr id="6" name="Text 4"/>
          <p:cNvSpPr/>
          <p:nvPr/>
        </p:nvSpPr>
        <p:spPr>
          <a:xfrm>
            <a:off x="466368" y="2636877"/>
            <a:ext cx="8088511" cy="2131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650"/>
              </a:lnSpc>
              <a:buSzPct val="100000"/>
              <a:buChar char="•"/>
            </a:pPr>
            <a:r>
              <a:rPr lang="en-US" sz="2000" dirty="0">
                <a:solidFill>
                  <a:srgbClr val="6E6666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Професійний розвиток педагогів</a:t>
            </a:r>
            <a:endParaRPr lang="en-US" sz="2000" dirty="0"/>
          </a:p>
        </p:txBody>
      </p:sp>
      <p:sp>
        <p:nvSpPr>
          <p:cNvPr id="7" name="Text 5"/>
          <p:cNvSpPr/>
          <p:nvPr/>
        </p:nvSpPr>
        <p:spPr>
          <a:xfrm>
            <a:off x="466368" y="2896553"/>
            <a:ext cx="8088511" cy="2131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650"/>
              </a:lnSpc>
              <a:buSzPct val="100000"/>
              <a:buChar char="•"/>
            </a:pPr>
            <a:r>
              <a:rPr lang="en-US" sz="2000" dirty="0">
                <a:solidFill>
                  <a:srgbClr val="6E6666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Підтримка інновацій у навчальному процесі</a:t>
            </a:r>
            <a:endParaRPr lang="en-US" sz="2000" dirty="0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7539" y="1314926"/>
            <a:ext cx="5283994" cy="35163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9129" y="1132999"/>
            <a:ext cx="9084707" cy="8331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6550"/>
              </a:lnSpc>
              <a:buNone/>
            </a:pPr>
            <a:r>
              <a:rPr lang="en-US" sz="4000" dirty="0">
                <a:solidFill>
                  <a:srgbClr val="787878"/>
                </a:solidFill>
                <a:latin typeface="Arial Black" panose="020B0A04020102020204" pitchFamily="34" charset="0"/>
                <a:ea typeface="Baskervville" pitchFamily="34" charset="-122"/>
                <a:cs typeface="Baskervville" pitchFamily="34" charset="-120"/>
              </a:rPr>
              <a:t>Основні методи досліджень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129" y="2337078"/>
            <a:ext cx="4289465" cy="265104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49129" y="5173504"/>
            <a:ext cx="3332917" cy="4164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2600" dirty="0">
                <a:solidFill>
                  <a:srgbClr val="6E6666"/>
                </a:solidFill>
                <a:latin typeface="Arial Black" panose="020B0A04020102020204" pitchFamily="34" charset="0"/>
                <a:ea typeface="Baskervville" pitchFamily="34" charset="-122"/>
                <a:cs typeface="Baskervville" pitchFamily="34" charset="-120"/>
              </a:rPr>
              <a:t>Якісні методи</a:t>
            </a:r>
            <a:endParaRPr lang="en-US" sz="2600" dirty="0">
              <a:latin typeface="Arial Black" panose="020B0A040201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649129" y="5701189"/>
            <a:ext cx="4289465" cy="8901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000" dirty="0">
                <a:solidFill>
                  <a:srgbClr val="6E6666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Спостереження, інтерв’ю, фокус‑групи — дають глибоке розуміння мотивацій, поведінки та контексту навчання.</a:t>
            </a:r>
            <a:endParaRPr lang="en-US" sz="20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0408" y="2337078"/>
            <a:ext cx="4289465" cy="265104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170408" y="5173504"/>
            <a:ext cx="3332917" cy="4164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2600" dirty="0">
                <a:solidFill>
                  <a:srgbClr val="6E6666"/>
                </a:solidFill>
                <a:latin typeface="Arial Black" panose="020B0A04020102020204" pitchFamily="34" charset="0"/>
                <a:ea typeface="Baskervville" pitchFamily="34" charset="-122"/>
                <a:cs typeface="Baskervville" pitchFamily="34" charset="-120"/>
              </a:rPr>
              <a:t>Кількісні методи</a:t>
            </a:r>
            <a:endParaRPr lang="en-US" sz="2600" dirty="0">
              <a:latin typeface="Arial Black" panose="020B0A040201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5170408" y="5701189"/>
            <a:ext cx="4289465" cy="8901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000" dirty="0">
                <a:solidFill>
                  <a:srgbClr val="6E6666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Експерименти, анкетування, статистичний аналіз — вимірюють зміни, дозволяють робити узагальнення та перевіряти гіпотези.</a:t>
            </a:r>
            <a:endParaRPr lang="en-US" sz="20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1687" y="2337078"/>
            <a:ext cx="4289584" cy="265104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691687" y="5173504"/>
            <a:ext cx="3332917" cy="4164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2600" dirty="0">
                <a:solidFill>
                  <a:srgbClr val="6E6666"/>
                </a:solidFill>
                <a:latin typeface="Arial Black" panose="020B0A04020102020204" pitchFamily="34" charset="0"/>
                <a:ea typeface="Baskervville" pitchFamily="34" charset="-122"/>
                <a:cs typeface="Baskervville" pitchFamily="34" charset="-120"/>
              </a:rPr>
              <a:t>Синтез методів</a:t>
            </a:r>
            <a:endParaRPr lang="en-US" sz="2600" dirty="0">
              <a:latin typeface="Arial Black" panose="020B0A040201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9691687" y="5701189"/>
            <a:ext cx="4289584" cy="8901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000" dirty="0">
                <a:solidFill>
                  <a:srgbClr val="6E6666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Комбінування якісних і кількісних підходів забезпечує повнішу картину та надійніші висновки.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24564" y="255032"/>
            <a:ext cx="7739896" cy="4164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4000" dirty="0">
                <a:solidFill>
                  <a:srgbClr val="787878"/>
                </a:solidFill>
                <a:latin typeface="Arial Black" panose="020B0A04020102020204" pitchFamily="34" charset="0"/>
                <a:ea typeface="Baskervville" pitchFamily="34" charset="-122"/>
                <a:cs typeface="Baskervville" pitchFamily="34" charset="-120"/>
              </a:rPr>
              <a:t>Інновації в науково‑педагогічних дослідженнях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316945" y="1053934"/>
            <a:ext cx="6877526" cy="6777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buSzPct val="100000"/>
              <a:buChar char="•"/>
            </a:pPr>
            <a:r>
              <a:rPr lang="en-US" sz="2000" dirty="0">
                <a:solidFill>
                  <a:srgbClr val="6E6666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Цифрові </a:t>
            </a:r>
            <a:r>
              <a:rPr lang="en-US" sz="2000" dirty="0" err="1">
                <a:solidFill>
                  <a:srgbClr val="6E6666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платформи</a:t>
            </a:r>
            <a:r>
              <a:rPr lang="en-US" sz="2000" dirty="0">
                <a:solidFill>
                  <a:srgbClr val="6E6666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:</a:t>
            </a:r>
            <a:endParaRPr lang="uk-UA" sz="2000" dirty="0">
              <a:solidFill>
                <a:srgbClr val="6E6666"/>
              </a:solidFill>
              <a:latin typeface="Poppins" pitchFamily="34" charset="0"/>
              <a:ea typeface="Poppins" pitchFamily="34" charset="-122"/>
              <a:cs typeface="Poppins" pitchFamily="34" charset="-120"/>
            </a:endParaRPr>
          </a:p>
          <a:p>
            <a:pPr marL="342900" indent="-342900" algn="l">
              <a:buSzPct val="100000"/>
              <a:buChar char="•"/>
            </a:pPr>
            <a:endParaRPr lang="uk-UA" sz="2000" dirty="0">
              <a:solidFill>
                <a:srgbClr val="6E6666"/>
              </a:solidFill>
              <a:latin typeface="Poppins" pitchFamily="34" charset="0"/>
              <a:ea typeface="Poppins" pitchFamily="34" charset="-122"/>
              <a:cs typeface="Poppins" pitchFamily="34" charset="-120"/>
            </a:endParaRPr>
          </a:p>
          <a:p>
            <a:pPr algn="l">
              <a:buSzPct val="100000"/>
            </a:pPr>
            <a:r>
              <a:rPr lang="en-US" sz="2000" dirty="0">
                <a:solidFill>
                  <a:srgbClr val="6E6666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 Kahoot, Google Forms, LMS — для збору даних та формативного оцінювання.</a:t>
            </a:r>
            <a:endParaRPr lang="en-US" sz="2000" dirty="0"/>
          </a:p>
        </p:txBody>
      </p:sp>
      <p:sp>
        <p:nvSpPr>
          <p:cNvPr id="4" name="Text 2"/>
          <p:cNvSpPr/>
          <p:nvPr/>
        </p:nvSpPr>
        <p:spPr>
          <a:xfrm>
            <a:off x="294436" y="5504816"/>
            <a:ext cx="6877526" cy="14631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buSzPct val="100000"/>
              <a:buChar char="•"/>
            </a:pPr>
            <a:r>
              <a:rPr lang="en-US" sz="2000" dirty="0">
                <a:solidFill>
                  <a:srgbClr val="6E6666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Дистанційні та змішані формати: </a:t>
            </a:r>
            <a:endParaRPr lang="uk-UA" sz="2000" dirty="0">
              <a:solidFill>
                <a:srgbClr val="6E6666"/>
              </a:solidFill>
              <a:latin typeface="Poppins" pitchFamily="34" charset="0"/>
              <a:ea typeface="Poppins" pitchFamily="34" charset="-122"/>
              <a:cs typeface="Poppins" pitchFamily="34" charset="-120"/>
            </a:endParaRPr>
          </a:p>
          <a:p>
            <a:pPr algn="l">
              <a:buSzPct val="100000"/>
            </a:pPr>
            <a:r>
              <a:rPr lang="en-US" sz="2000" dirty="0" err="1">
                <a:solidFill>
                  <a:srgbClr val="6E6666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нові</a:t>
            </a:r>
            <a:r>
              <a:rPr lang="en-US" sz="2000" dirty="0">
                <a:solidFill>
                  <a:srgbClr val="6E6666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 моделі взаємодії та доступу до навчальних ресурсів.</a:t>
            </a:r>
            <a:endParaRPr lang="en-US" sz="2000" dirty="0"/>
          </a:p>
        </p:txBody>
      </p:sp>
      <p:sp>
        <p:nvSpPr>
          <p:cNvPr id="5" name="Text 3"/>
          <p:cNvSpPr/>
          <p:nvPr/>
        </p:nvSpPr>
        <p:spPr>
          <a:xfrm>
            <a:off x="316945" y="2826870"/>
            <a:ext cx="6877526" cy="1035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buSzPct val="100000"/>
              <a:buChar char="•"/>
            </a:pPr>
            <a:r>
              <a:rPr lang="en-US" sz="2000" dirty="0">
                <a:solidFill>
                  <a:srgbClr val="6E6666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Розвиток критичного мислення: </a:t>
            </a:r>
            <a:endParaRPr lang="uk-UA" sz="2000" dirty="0">
              <a:solidFill>
                <a:srgbClr val="6E6666"/>
              </a:solidFill>
              <a:latin typeface="Poppins" pitchFamily="34" charset="0"/>
              <a:ea typeface="Poppins" pitchFamily="34" charset="-122"/>
              <a:cs typeface="Poppins" pitchFamily="34" charset="-120"/>
            </a:endParaRPr>
          </a:p>
          <a:p>
            <a:pPr algn="l">
              <a:buSzPct val="100000"/>
            </a:pPr>
            <a:r>
              <a:rPr lang="en-US" sz="2000" dirty="0" err="1">
                <a:solidFill>
                  <a:srgbClr val="6E6666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проєктні</a:t>
            </a:r>
            <a:r>
              <a:rPr lang="en-US" sz="2000" dirty="0">
                <a:solidFill>
                  <a:srgbClr val="6E6666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 та проблемно‑орієнтовані підходи.</a:t>
            </a:r>
            <a:endParaRPr lang="en-US" sz="2000" dirty="0"/>
          </a:p>
        </p:txBody>
      </p:sp>
      <p:sp>
        <p:nvSpPr>
          <p:cNvPr id="6" name="Text 4"/>
          <p:cNvSpPr/>
          <p:nvPr/>
        </p:nvSpPr>
        <p:spPr>
          <a:xfrm>
            <a:off x="294436" y="4114800"/>
            <a:ext cx="6877526" cy="11431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buSzPct val="100000"/>
              <a:buChar char="•"/>
            </a:pPr>
            <a:r>
              <a:rPr lang="en-US" sz="2000" dirty="0">
                <a:solidFill>
                  <a:srgbClr val="6E6666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Технологічна грамотність: </a:t>
            </a:r>
            <a:endParaRPr lang="uk-UA" sz="2000" dirty="0">
              <a:solidFill>
                <a:srgbClr val="6E6666"/>
              </a:solidFill>
              <a:latin typeface="Poppins" pitchFamily="34" charset="0"/>
              <a:ea typeface="Poppins" pitchFamily="34" charset="-122"/>
              <a:cs typeface="Poppins" pitchFamily="34" charset="-120"/>
            </a:endParaRPr>
          </a:p>
          <a:p>
            <a:pPr algn="l">
              <a:buSzPct val="100000"/>
            </a:pPr>
            <a:r>
              <a:rPr lang="en-US" sz="2000" dirty="0" err="1">
                <a:solidFill>
                  <a:srgbClr val="6E6666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інструменти</a:t>
            </a:r>
            <a:r>
              <a:rPr lang="en-US" sz="2000" dirty="0">
                <a:solidFill>
                  <a:srgbClr val="6E6666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 для аналізу даних і візуалізації результатів.</a:t>
            </a:r>
            <a:endParaRPr lang="en-US" sz="2000" dirty="0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1962" y="3136287"/>
            <a:ext cx="6877526" cy="4594146"/>
          </a:xfrm>
          <a:prstGeom prst="rect">
            <a:avLst/>
          </a:prstGeom>
        </p:spPr>
      </p:pic>
      <p:sp>
        <p:nvSpPr>
          <p:cNvPr id="9" name="Shape 5"/>
          <p:cNvSpPr/>
          <p:nvPr/>
        </p:nvSpPr>
        <p:spPr>
          <a:xfrm>
            <a:off x="324564" y="10980063"/>
            <a:ext cx="13981271" cy="393859"/>
          </a:xfrm>
          <a:prstGeom prst="roundRect">
            <a:avLst>
              <a:gd name="adj" fmla="val 35321"/>
            </a:avLst>
          </a:prstGeom>
          <a:solidFill>
            <a:srgbClr val="E2CFD4"/>
          </a:solidFill>
          <a:ln/>
        </p:spPr>
        <p:txBody>
          <a:bodyPr/>
          <a:lstStyle/>
          <a:p>
            <a:endParaRPr lang="uk-UA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195" y="11121390"/>
            <a:ext cx="115848" cy="92631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625673" y="11095792"/>
            <a:ext cx="13587532" cy="1483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15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Секрет успіху: поєднання педагогічного дизайну з аналітикою дає практично застосовні інсайти для поліпшення навчання.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1847" y="386477"/>
            <a:ext cx="6254948" cy="6312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950"/>
              </a:lnSpc>
              <a:buNone/>
            </a:pPr>
            <a:r>
              <a:rPr lang="en-US" sz="4000" dirty="0">
                <a:solidFill>
                  <a:srgbClr val="787878"/>
                </a:solidFill>
                <a:latin typeface="Arial Black" panose="020B0A04020102020204" pitchFamily="34" charset="0"/>
                <a:ea typeface="Baskervville" pitchFamily="34" charset="-122"/>
                <a:cs typeface="Baskervville" pitchFamily="34" charset="-120"/>
              </a:rPr>
              <a:t>Практична цінність курсу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491847" y="1298734"/>
            <a:ext cx="4455200" cy="1692593"/>
          </a:xfrm>
          <a:prstGeom prst="roundRect">
            <a:avLst>
              <a:gd name="adj" fmla="val 12456"/>
            </a:avLst>
          </a:prstGeom>
          <a:solidFill>
            <a:srgbClr val="ECDFE3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4" name="Shape 2"/>
          <p:cNvSpPr/>
          <p:nvPr/>
        </p:nvSpPr>
        <p:spPr>
          <a:xfrm>
            <a:off x="632341" y="1439228"/>
            <a:ext cx="421600" cy="421600"/>
          </a:xfrm>
          <a:prstGeom prst="roundRect">
            <a:avLst>
              <a:gd name="adj" fmla="val 21686636"/>
            </a:avLst>
          </a:prstGeom>
          <a:solidFill>
            <a:srgbClr val="D7EEFE"/>
          </a:solidFill>
          <a:ln/>
        </p:spPr>
        <p:txBody>
          <a:bodyPr/>
          <a:lstStyle/>
          <a:p>
            <a:endParaRPr lang="uk-UA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8308" y="1555075"/>
            <a:ext cx="189667" cy="189667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334927" y="1450963"/>
            <a:ext cx="2699980" cy="3156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 Black" panose="020B0A04020102020204" pitchFamily="34" charset="0"/>
                <a:ea typeface="Baskervville" pitchFamily="34" charset="-122"/>
                <a:cs typeface="Baskervville" pitchFamily="34" charset="-120"/>
              </a:rPr>
              <a:t>Навички дослідження</a:t>
            </a:r>
            <a:endParaRPr lang="en-US" sz="2000" b="1" dirty="0">
              <a:latin typeface="Arial Black" panose="020B0A040201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772835" y="2005118"/>
            <a:ext cx="4174212" cy="449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Планування, збір і аналіз даних — від формулювання проблеми до інтерпретації результатів.</a:t>
            </a:r>
            <a:endParaRPr lang="en-US" sz="2000" dirty="0"/>
          </a:p>
        </p:txBody>
      </p:sp>
      <p:sp>
        <p:nvSpPr>
          <p:cNvPr id="8" name="Shape 5"/>
          <p:cNvSpPr/>
          <p:nvPr/>
        </p:nvSpPr>
        <p:spPr>
          <a:xfrm>
            <a:off x="5087541" y="1298734"/>
            <a:ext cx="4455200" cy="1692593"/>
          </a:xfrm>
          <a:prstGeom prst="roundRect">
            <a:avLst>
              <a:gd name="adj" fmla="val 12456"/>
            </a:avLst>
          </a:prstGeom>
          <a:solidFill>
            <a:srgbClr val="ECDFE3"/>
          </a:solidFill>
          <a:ln/>
        </p:spPr>
        <p:txBody>
          <a:bodyPr/>
          <a:lstStyle/>
          <a:p>
            <a:endParaRPr lang="uk-UA" dirty="0"/>
          </a:p>
        </p:txBody>
      </p:sp>
      <p:sp>
        <p:nvSpPr>
          <p:cNvPr id="9" name="Shape 6"/>
          <p:cNvSpPr/>
          <p:nvPr/>
        </p:nvSpPr>
        <p:spPr>
          <a:xfrm>
            <a:off x="5228034" y="1439228"/>
            <a:ext cx="421600" cy="421600"/>
          </a:xfrm>
          <a:prstGeom prst="roundRect">
            <a:avLst>
              <a:gd name="adj" fmla="val 21686636"/>
            </a:avLst>
          </a:prstGeom>
          <a:solidFill>
            <a:srgbClr val="D7EEFE"/>
          </a:solidFill>
          <a:ln/>
        </p:spPr>
        <p:txBody>
          <a:bodyPr/>
          <a:lstStyle/>
          <a:p>
            <a:endParaRPr lang="uk-UA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44001" y="1555075"/>
            <a:ext cx="189667" cy="189667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5867341" y="1491046"/>
            <a:ext cx="3225760" cy="3156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 Black" panose="020B0A04020102020204" pitchFamily="34" charset="0"/>
                <a:ea typeface="Baskervville" pitchFamily="34" charset="-122"/>
                <a:cs typeface="Baskervville" pitchFamily="34" charset="-120"/>
              </a:rPr>
              <a:t>Підвищення ефективності</a:t>
            </a:r>
            <a:endParaRPr lang="en-US" sz="2000" b="1" dirty="0">
              <a:latin typeface="Arial Black" panose="020B0A04020102020204" pitchFamily="34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5228035" y="2053140"/>
            <a:ext cx="4174212" cy="449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2000" dirty="0" err="1">
                <a:solidFill>
                  <a:srgbClr val="00000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Впровадження</a:t>
            </a:r>
            <a:r>
              <a:rPr lang="en-US" sz="2000" dirty="0">
                <a:solidFill>
                  <a:srgbClr val="00000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доказових</a:t>
            </a:r>
            <a:r>
              <a:rPr lang="en-US" sz="2000" dirty="0">
                <a:solidFill>
                  <a:srgbClr val="00000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методик</a:t>
            </a:r>
            <a:r>
              <a:rPr lang="en-US" sz="2000" dirty="0">
                <a:solidFill>
                  <a:srgbClr val="00000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підвищує</a:t>
            </a:r>
            <a:r>
              <a:rPr lang="en-US" sz="2000" dirty="0">
                <a:solidFill>
                  <a:srgbClr val="00000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результати</a:t>
            </a:r>
            <a:r>
              <a:rPr lang="en-US" sz="2000" dirty="0">
                <a:solidFill>
                  <a:srgbClr val="00000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навчання</a:t>
            </a:r>
            <a:r>
              <a:rPr lang="en-US" sz="2000" dirty="0">
                <a:solidFill>
                  <a:srgbClr val="00000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та</a:t>
            </a:r>
            <a:r>
              <a:rPr lang="en-US" sz="2000" dirty="0">
                <a:solidFill>
                  <a:srgbClr val="00000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мотивацію</a:t>
            </a:r>
            <a:r>
              <a:rPr lang="en-US" sz="2000" dirty="0">
                <a:solidFill>
                  <a:srgbClr val="00000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учнів</a:t>
            </a:r>
            <a:r>
              <a:rPr lang="en-US" sz="2000" dirty="0">
                <a:solidFill>
                  <a:srgbClr val="00000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.</a:t>
            </a:r>
            <a:endParaRPr lang="en-US" sz="2000" dirty="0"/>
          </a:p>
        </p:txBody>
      </p:sp>
      <p:sp>
        <p:nvSpPr>
          <p:cNvPr id="13" name="Shape 9"/>
          <p:cNvSpPr/>
          <p:nvPr/>
        </p:nvSpPr>
        <p:spPr>
          <a:xfrm>
            <a:off x="9683234" y="1298734"/>
            <a:ext cx="4455200" cy="1692593"/>
          </a:xfrm>
          <a:prstGeom prst="roundRect">
            <a:avLst>
              <a:gd name="adj" fmla="val 12456"/>
            </a:avLst>
          </a:prstGeom>
          <a:solidFill>
            <a:srgbClr val="ECDFE3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14" name="Shape 10"/>
          <p:cNvSpPr/>
          <p:nvPr/>
        </p:nvSpPr>
        <p:spPr>
          <a:xfrm>
            <a:off x="9823728" y="1439228"/>
            <a:ext cx="421600" cy="421600"/>
          </a:xfrm>
          <a:prstGeom prst="roundRect">
            <a:avLst>
              <a:gd name="adj" fmla="val 21686636"/>
            </a:avLst>
          </a:prstGeom>
          <a:solidFill>
            <a:srgbClr val="D7EEFE"/>
          </a:solidFill>
          <a:ln/>
        </p:spPr>
        <p:txBody>
          <a:bodyPr/>
          <a:lstStyle/>
          <a:p>
            <a:endParaRPr lang="uk-UA"/>
          </a:p>
        </p:txBody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939695" y="1555075"/>
            <a:ext cx="189667" cy="189667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10394990" y="1414980"/>
            <a:ext cx="3031688" cy="3156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000000"/>
                </a:solidFill>
                <a:latin typeface="Arial Black" panose="020B0A04020102020204" pitchFamily="34" charset="0"/>
                <a:ea typeface="Baskervville" pitchFamily="34" charset="-122"/>
                <a:cs typeface="Baskervville" pitchFamily="34" charset="-120"/>
              </a:rPr>
              <a:t>Застосування в практиці</a:t>
            </a:r>
            <a:endParaRPr lang="en-US" sz="1950" b="1" dirty="0">
              <a:latin typeface="Arial Black" panose="020B0A04020102020204" pitchFamily="34" charset="0"/>
            </a:endParaRPr>
          </a:p>
        </p:txBody>
      </p:sp>
      <p:sp>
        <p:nvSpPr>
          <p:cNvPr id="17" name="Text 12"/>
          <p:cNvSpPr/>
          <p:nvPr/>
        </p:nvSpPr>
        <p:spPr>
          <a:xfrm>
            <a:off x="9683353" y="2005118"/>
            <a:ext cx="4174212" cy="449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Результати досліджень трансформуються в конкретні зміни викладання і шкільної політики</a:t>
            </a:r>
            <a:r>
              <a:rPr lang="en-US" sz="1100" dirty="0">
                <a:solidFill>
                  <a:srgbClr val="00000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.</a:t>
            </a:r>
            <a:endParaRPr lang="en-US" sz="1100" dirty="0"/>
          </a:p>
        </p:txBody>
      </p:sp>
      <p:sp>
        <p:nvSpPr>
          <p:cNvPr id="21" name="Text 13"/>
          <p:cNvSpPr/>
          <p:nvPr/>
        </p:nvSpPr>
        <p:spPr>
          <a:xfrm>
            <a:off x="491847" y="7963138"/>
            <a:ext cx="13646706" cy="2247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100" dirty="0">
                <a:solidFill>
                  <a:srgbClr val="6E6666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Заклик до дії: активно долучайтеся до досліджень, застосовуйте інструменти курсу та діліться результатами з освітньою спільнотою.</a:t>
            </a:r>
            <a:endParaRPr lang="en-US" sz="1100"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4EF53A5-9994-65EF-C0F5-FBAC32879E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2846" y="3827941"/>
            <a:ext cx="4191875" cy="234745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51B6FE4-0B55-870D-1C87-5926EC0E89B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46721" y="3867127"/>
            <a:ext cx="4055526" cy="211252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9283885-0142-0011-A283-0AD888AD2D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29362" y="3672278"/>
            <a:ext cx="3461061" cy="230737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285</Words>
  <Application>Microsoft Office PowerPoint</Application>
  <PresentationFormat>Довільний</PresentationFormat>
  <Paragraphs>39</Paragraphs>
  <Slides>5</Slides>
  <Notes>5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</vt:i4>
      </vt:variant>
    </vt:vector>
  </HeadingPairs>
  <TitlesOfParts>
    <vt:vector size="10" baseType="lpstr">
      <vt:lpstr>Arial Black</vt:lpstr>
      <vt:lpstr>Calibri</vt:lpstr>
      <vt:lpstr>Arial</vt:lpstr>
      <vt:lpstr>Poppins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subject/>
  <dc:creator>Admin</dc:creator>
  <cp:lastModifiedBy>Viktoriia Peretiatko</cp:lastModifiedBy>
  <cp:revision>6</cp:revision>
  <dcterms:created xsi:type="dcterms:W3CDTF">2025-11-06T19:31:55Z</dcterms:created>
  <dcterms:modified xsi:type="dcterms:W3CDTF">2025-11-06T19:51:04Z</dcterms:modified>
</cp:coreProperties>
</file>