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0" r:id="rId3"/>
    <p:sldId id="259" r:id="rId4"/>
    <p:sldId id="258" r:id="rId5"/>
    <p:sldId id="264" r:id="rId6"/>
    <p:sldId id="263" r:id="rId7"/>
    <p:sldId id="281" r:id="rId8"/>
    <p:sldId id="282" r:id="rId9"/>
    <p:sldId id="284" r:id="rId10"/>
    <p:sldId id="266" r:id="rId11"/>
    <p:sldId id="285" r:id="rId12"/>
    <p:sldId id="286" r:id="rId13"/>
    <p:sldId id="287" r:id="rId14"/>
    <p:sldId id="269" r:id="rId15"/>
    <p:sldId id="270" r:id="rId16"/>
    <p:sldId id="271" r:id="rId17"/>
    <p:sldId id="272" r:id="rId18"/>
    <p:sldId id="273" r:id="rId19"/>
    <p:sldId id="277" r:id="rId20"/>
    <p:sldId id="278" r:id="rId21"/>
    <p:sldId id="279" r:id="rId22"/>
    <p:sldId id="280" r:id="rId23"/>
    <p:sldId id="274" r:id="rId24"/>
    <p:sldId id="275" r:id="rId25"/>
    <p:sldId id="2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uk-UA" altLang="en-US" sz="4000" b="1"/>
              <a:t>Лекція 5.  Плутарх як біограф античності. Біографії головних філософів Середньовіччя та Відродження</a:t>
            </a:r>
            <a:endParaRPr lang="uk-UA" altLang="en-US" sz="4000" b="1"/>
          </a:p>
        </p:txBody>
      </p:sp>
      <p:sp>
        <p:nvSpPr>
          <p:cNvPr id="3" name="Content Placeholder 2"/>
          <p:cNvSpPr>
            <a:spLocks noGrp="1"/>
          </p:cNvSpPr>
          <p:nvPr>
            <p:ph idx="1"/>
          </p:nvPr>
        </p:nvSpPr>
        <p:spPr/>
        <p:txBody>
          <a:bodyPr/>
          <a:p>
            <a:r>
              <a:rPr lang="uk-UA" altLang="en-US"/>
              <a:t>План</a:t>
            </a:r>
            <a:endParaRPr lang="uk-UA" altLang="en-US"/>
          </a:p>
          <a:p>
            <a:r>
              <a:rPr lang="uk-UA" altLang="en-US"/>
              <a:t>1.  Плутарх - античний історик, біограф, філософ.</a:t>
            </a:r>
            <a:endParaRPr lang="uk-UA" altLang="en-US"/>
          </a:p>
          <a:p>
            <a:r>
              <a:rPr lang="uk-UA" altLang="en-US"/>
              <a:t>2. Біографії Платона, Аристотеля та їх філософські ідеї.</a:t>
            </a:r>
            <a:endParaRPr lang="uk-UA" altLang="en-US"/>
          </a:p>
          <a:p>
            <a:r>
              <a:rPr lang="uk-UA" altLang="en-US"/>
              <a:t>3. Біографії  та філософські погляди Августина Аврелія та Ф.Аквінського.</a:t>
            </a:r>
            <a:endParaRPr lang="uk-UA" altLang="en-US"/>
          </a:p>
          <a:p>
            <a:r>
              <a:rPr lang="uk-UA" altLang="en-US"/>
              <a:t>4. Філософія та біографії представників епохи Відродження.</a:t>
            </a:r>
            <a:endParaRPr lang="uk-UA"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Платон</a:t>
            </a:r>
            <a:endParaRPr lang="uk-UA" altLang="en-US"/>
          </a:p>
        </p:txBody>
      </p:sp>
      <p:sp>
        <p:nvSpPr>
          <p:cNvPr id="3" name="Content Placeholder 2"/>
          <p:cNvSpPr>
            <a:spLocks noGrp="1"/>
          </p:cNvSpPr>
          <p:nvPr>
            <p:ph idx="1"/>
          </p:nvPr>
        </p:nvSpPr>
        <p:spPr/>
        <p:txBody>
          <a:bodyPr>
            <a:normAutofit fontScale="90000" lnSpcReduction="10000"/>
          </a:bodyPr>
          <a:p>
            <a:r>
              <a:rPr lang="uk-UA" altLang="en-US"/>
              <a:t>П</a:t>
            </a:r>
            <a:r>
              <a:rPr lang="en-US"/>
              <a:t>латон походив з аристократичної сім'ї, яка брала активну участь у політичному житті Афін (рід його батька Аристона походив від міфічного царя Кодра; серед пращурів матері, Периктіони (доньки Главкона з роду Кодридів), законодавець Солон, один з «семи мудреців»); після перемоги спартанців у Пелопоннеській війні Платонів дядько, Хармід, став одним із десятьох ставлеників Лісандра в Піреї у 404—403 роках до н. е., Критій — один із «тридцятьох» тиранів у Афінах у розпал Пелопоннеської війни, коли Стародавні Афіни вели суперництво з аристократами Спарти за гегемонію над еллінськими державами. При народженні названий Аристоклом на честь діда. Своє прізвисько дістав уже в зрілому віці, яке перекладається з давньогрецької мови як «широкий». За однією з версій, Платону дали таке ім'я як синонім широких поглядів на світ, які вирізняли великого афінянина.</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 Платон</a:t>
            </a:r>
            <a:endParaRPr lang="uk-UA" altLang="en-US"/>
          </a:p>
        </p:txBody>
      </p:sp>
      <p:sp>
        <p:nvSpPr>
          <p:cNvPr id="3" name="Content Placeholder 2"/>
          <p:cNvSpPr>
            <a:spLocks noGrp="1"/>
          </p:cNvSpPr>
          <p:nvPr>
            <p:ph idx="1"/>
          </p:nvPr>
        </p:nvSpPr>
        <p:spPr/>
        <p:txBody>
          <a:bodyPr/>
          <a:p>
            <a:r>
              <a:rPr lang="en-US"/>
              <a:t>У 408 році до н. е. 20-річний Платон в Афінах, де збирався брати участь у змаганнях авторів трагедій, випадково перед театром Діоніса на схилі Акрополя почув Сократа, якій вів бесіду з афінянами. Ця зустріч перевернула його світогляд: витончені мистецтва відійшли на другий план, поступившись місцем філософії (він навіть спалив усі свої ранні поетичні твори), відмовився від політичної кар'єри. Платон став одним з найвідданіших Сократових учнів і до самої його страти залишався серед постійних співбесідників. Хоча сучасники відзначають, що Платон усе життя вирізнявся крайньою сором'язливістю й замкнутістю.</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90000" lnSpcReduction="10000"/>
          </a:bodyPr>
          <a:p>
            <a:r>
              <a:rPr lang="en-US"/>
              <a:t>Повернувшись до Афін, Платон придбав на північно-західній околиці міста будинок із садком, де заснував свою відому філософську школу. Ця вся місцевість, де колись стояло святилище богині Афіни, перебувала під покровительством героя Академа. Як свідчить легенда, Академові цю землю заповідав напівміфічний цар Аттики Тесей. Так 385 року до н. е. виникла Платонівська академія, де, як задумав сам Платон, мали б виховувати істинних мудреців, призначення яких — керувати державою. Учні Академії навчались невідомих раніше наук: діалектики, аналітики, методології, філософії, індуктивних і дедуктивних методів пізнання.</a:t>
            </a:r>
            <a:endParaRPr lang="en-US"/>
          </a:p>
          <a:p>
            <a:endParaRPr lang="en-US"/>
          </a:p>
          <a:p>
            <a:r>
              <a:rPr lang="en-US"/>
              <a:t>З виникненням Платонової школи відбувся переворот у глибинах грецької цивілізації</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2313" y="0"/>
            <a:ext cx="6983412" cy="900113"/>
          </a:xfrm>
          <a:solidFill>
            <a:schemeClr val="accent2">
              <a:lumMod val="40000"/>
              <a:lumOff val="60000"/>
            </a:schemeClr>
          </a:solidFill>
        </p:spPr>
        <p:txBody>
          <a:bodyPr rtlCol="0">
            <a:normAutofit fontScale="90000"/>
          </a:bodyPr>
          <a:lstStyle/>
          <a:p>
            <a:pPr eaLnBrk="1" fontAlgn="auto" hangingPunct="1">
              <a:spcAft>
                <a:spcPts val="0"/>
              </a:spcAft>
              <a:defRPr/>
            </a:pPr>
            <a:r>
              <a:rPr lang="en-US" dirty="0" err="1" smtClean="0"/>
              <a:t>Платон</a:t>
            </a:r>
            <a:r>
              <a:rPr lang="en-US" dirty="0" smtClean="0"/>
              <a:t> (</a:t>
            </a:r>
            <a:r>
              <a:rPr lang="en-US" sz="2700" dirty="0" smtClean="0"/>
              <a:t>427-347 </a:t>
            </a:r>
            <a:r>
              <a:rPr lang="en-US" sz="2700" dirty="0" err="1" smtClean="0"/>
              <a:t>рр</a:t>
            </a:r>
            <a:r>
              <a:rPr lang="en-US" sz="2700" dirty="0" smtClean="0"/>
              <a:t>. </a:t>
            </a:r>
            <a:r>
              <a:rPr lang="en-US" sz="2700" dirty="0" err="1" smtClean="0"/>
              <a:t>до</a:t>
            </a:r>
            <a:r>
              <a:rPr lang="en-US" sz="2700" dirty="0" smtClean="0"/>
              <a:t> </a:t>
            </a:r>
            <a:r>
              <a:rPr lang="en-US" sz="2700" dirty="0" err="1" smtClean="0"/>
              <a:t>н.е</a:t>
            </a:r>
            <a:r>
              <a:rPr lang="en-US" sz="2700" dirty="0" smtClean="0"/>
              <a:t>) -</a:t>
            </a:r>
            <a:r>
              <a:rPr lang="ru-RU" sz="2800" dirty="0" err="1" smtClean="0"/>
              <a:t>давньогрецький</a:t>
            </a:r>
            <a:r>
              <a:rPr lang="ru-RU" sz="2800" dirty="0" smtClean="0"/>
              <a:t> </a:t>
            </a:r>
            <a:r>
              <a:rPr lang="ru-RU" sz="2800" dirty="0" err="1" smtClean="0"/>
              <a:t>філософ</a:t>
            </a:r>
            <a:r>
              <a:rPr lang="ru-RU" sz="2800" dirty="0" smtClean="0"/>
              <a:t>, </a:t>
            </a:r>
            <a:r>
              <a:rPr lang="ru-RU" sz="2800" dirty="0" err="1" smtClean="0"/>
              <a:t>учень</a:t>
            </a:r>
            <a:r>
              <a:rPr lang="ru-RU" sz="2800" dirty="0" smtClean="0"/>
              <a:t> Сократа, </a:t>
            </a:r>
            <a:r>
              <a:rPr lang="ru-RU" sz="2800" dirty="0" err="1" smtClean="0"/>
              <a:t>вчитель</a:t>
            </a:r>
            <a:r>
              <a:rPr lang="ru-RU" sz="2800" dirty="0" smtClean="0"/>
              <a:t> </a:t>
            </a:r>
            <a:r>
              <a:rPr lang="ru-RU" sz="2800" dirty="0" err="1" smtClean="0"/>
              <a:t>Арістотеля</a:t>
            </a:r>
            <a:r>
              <a:rPr lang="ru-RU" sz="2800" dirty="0" smtClean="0"/>
              <a:t>.</a:t>
            </a:r>
            <a:br>
              <a:rPr lang="ru-RU" sz="2800" dirty="0" smtClean="0"/>
            </a:br>
            <a:endParaRPr lang="ru-RU" sz="2700" dirty="0"/>
          </a:p>
        </p:txBody>
      </p:sp>
      <p:sp>
        <p:nvSpPr>
          <p:cNvPr id="3" name="Содержимое 2"/>
          <p:cNvSpPr>
            <a:spLocks noGrp="1"/>
          </p:cNvSpPr>
          <p:nvPr>
            <p:ph idx="1"/>
          </p:nvPr>
        </p:nvSpPr>
        <p:spPr>
          <a:xfrm>
            <a:off x="1565275" y="900113"/>
            <a:ext cx="9036050" cy="5867400"/>
          </a:xfrm>
          <a:blipFill>
            <a:blip r:embed="rId1" cstate="print"/>
            <a:tile tx="0" ty="0" sx="100000" sy="100000" flip="none" algn="tl"/>
          </a:blipFill>
        </p:spPr>
        <p:txBody>
          <a:bodyPr rtlCol="0">
            <a:normAutofit lnSpcReduction="10000"/>
          </a:bodyPr>
          <a:lstStyle/>
          <a:p>
            <a:pPr algn="just" eaLnBrk="1" fontAlgn="auto" hangingPunct="1">
              <a:spcAft>
                <a:spcPts val="0"/>
              </a:spcAft>
              <a:buFont typeface="Arial" panose="020B0604020202020204" pitchFamily="34" charset="0"/>
              <a:buNone/>
              <a:defRPr/>
            </a:pPr>
            <a:r>
              <a:rPr lang="en-US" sz="2000" dirty="0" smtClean="0"/>
              <a:t> </a:t>
            </a:r>
            <a:r>
              <a:rPr lang="uk-UA" sz="2000" b="1" dirty="0" smtClean="0"/>
              <a:t>Роботи: «Держава»,  «Політик»,  «</a:t>
            </a:r>
            <a:r>
              <a:rPr lang="uk-UA" sz="2000" b="1" dirty="0" err="1" smtClean="0"/>
              <a:t>Парменід</a:t>
            </a:r>
            <a:r>
              <a:rPr lang="uk-UA" sz="2000" b="1" dirty="0" smtClean="0"/>
              <a:t>» та </a:t>
            </a:r>
            <a:r>
              <a:rPr lang="uk-UA" sz="2000" b="1" dirty="0" err="1" smtClean="0"/>
              <a:t>інш</a:t>
            </a:r>
            <a:r>
              <a:rPr lang="uk-UA" sz="2000" b="1" dirty="0" smtClean="0"/>
              <a:t>.</a:t>
            </a:r>
            <a:endParaRPr lang="uk-UA" sz="2000" b="1" dirty="0" smtClean="0"/>
          </a:p>
          <a:p>
            <a:pPr algn="just" eaLnBrk="1" fontAlgn="auto" hangingPunct="1">
              <a:spcAft>
                <a:spcPts val="0"/>
              </a:spcAft>
              <a:buFont typeface="Arial" panose="020B0604020202020204" pitchFamily="34" charset="0"/>
              <a:buNone/>
              <a:defRPr/>
            </a:pPr>
            <a:r>
              <a:rPr lang="en-US" sz="2000" dirty="0" err="1" smtClean="0"/>
              <a:t>Основні</a:t>
            </a:r>
            <a:r>
              <a:rPr lang="en-US" sz="2000" dirty="0" smtClean="0"/>
              <a:t> </a:t>
            </a:r>
            <a:r>
              <a:rPr lang="en-US" sz="2000" dirty="0" err="1" smtClean="0"/>
              <a:t>ідеї</a:t>
            </a:r>
            <a:r>
              <a:rPr lang="en-US" sz="2000" dirty="0" smtClean="0"/>
              <a:t> :</a:t>
            </a:r>
            <a:endParaRPr lang="en-US" sz="2000" dirty="0" smtClean="0"/>
          </a:p>
          <a:p>
            <a:pPr marL="82550" indent="-82550" algn="just" eaLnBrk="1" fontAlgn="auto" hangingPunct="1">
              <a:spcAft>
                <a:spcPts val="0"/>
              </a:spcAft>
              <a:buFont typeface="Arial" panose="020B0604020202020204" pitchFamily="34" charset="0"/>
              <a:buAutoNum type="arabicPeriod"/>
              <a:defRPr/>
            </a:pPr>
            <a:r>
              <a:rPr lang="ru-RU" sz="2800" b="1" u="sng" dirty="0" err="1" smtClean="0"/>
              <a:t>Вчення</a:t>
            </a:r>
            <a:r>
              <a:rPr lang="ru-RU" sz="2800" b="1" u="sng" dirty="0" smtClean="0"/>
              <a:t> про </a:t>
            </a:r>
            <a:r>
              <a:rPr lang="ru-RU" sz="2800" b="1" u="sng" dirty="0" err="1" smtClean="0"/>
              <a:t>буття</a:t>
            </a:r>
            <a:r>
              <a:rPr lang="ru-RU" sz="2800" b="1" i="1" dirty="0" smtClean="0"/>
              <a:t> </a:t>
            </a:r>
            <a:r>
              <a:rPr lang="ru-RU" sz="2800" i="1" dirty="0" smtClean="0"/>
              <a:t>(</a:t>
            </a:r>
            <a:r>
              <a:rPr lang="ru-RU" sz="2800" i="1" dirty="0" err="1" smtClean="0"/>
              <a:t>о</a:t>
            </a:r>
            <a:r>
              <a:rPr lang="ru-RU" sz="2800" b="1" i="1" dirty="0" err="1" smtClean="0"/>
              <a:t>нтологія</a:t>
            </a:r>
            <a:r>
              <a:rPr lang="ru-RU" sz="2800" b="1" dirty="0" smtClean="0"/>
              <a:t>).</a:t>
            </a:r>
            <a:r>
              <a:rPr lang="ru-RU" sz="2800" dirty="0" smtClean="0"/>
              <a:t> В </a:t>
            </a:r>
            <a:r>
              <a:rPr lang="ru-RU" sz="2800" dirty="0" err="1" smtClean="0"/>
              <a:t>основі</a:t>
            </a:r>
            <a:r>
              <a:rPr lang="ru-RU" sz="2800" dirty="0" smtClean="0"/>
              <a:t> </a:t>
            </a:r>
            <a:r>
              <a:rPr lang="ru-RU" sz="2800" dirty="0" err="1" smtClean="0"/>
              <a:t>всіх</a:t>
            </a:r>
            <a:r>
              <a:rPr lang="ru-RU" sz="2800" dirty="0" smtClean="0"/>
              <a:t> речей і </a:t>
            </a:r>
            <a:r>
              <a:rPr lang="ru-RU" sz="2800" dirty="0" err="1" smtClean="0"/>
              <a:t>явищ</a:t>
            </a:r>
            <a:r>
              <a:rPr lang="ru-RU" sz="2800" dirty="0" smtClean="0"/>
              <a:t> </a:t>
            </a:r>
            <a:r>
              <a:rPr lang="ru-RU" sz="2800" dirty="0" err="1" smtClean="0"/>
              <a:t>світу</a:t>
            </a:r>
            <a:r>
              <a:rPr lang="ru-RU" sz="2800" dirty="0" smtClean="0"/>
              <a:t> лежать </a:t>
            </a:r>
            <a:r>
              <a:rPr lang="ru-RU" sz="2800" dirty="0" err="1" smtClean="0"/>
              <a:t>незмінні</a:t>
            </a:r>
            <a:r>
              <a:rPr lang="ru-RU" sz="2800" dirty="0" smtClean="0"/>
              <a:t> </a:t>
            </a:r>
            <a:r>
              <a:rPr lang="ru-RU" sz="2800" dirty="0" err="1" smtClean="0"/>
              <a:t>ідеальні</a:t>
            </a:r>
            <a:r>
              <a:rPr lang="ru-RU" sz="2800" dirty="0" smtClean="0"/>
              <a:t> </a:t>
            </a:r>
            <a:r>
              <a:rPr lang="ru-RU" sz="2800" dirty="0" err="1" smtClean="0"/>
              <a:t>сутності</a:t>
            </a:r>
            <a:r>
              <a:rPr lang="ru-RU" sz="2800" dirty="0" smtClean="0"/>
              <a:t> — </a:t>
            </a:r>
            <a:r>
              <a:rPr lang="ru-RU" sz="2800" dirty="0" err="1" smtClean="0"/>
              <a:t>ідеї</a:t>
            </a:r>
            <a:r>
              <a:rPr lang="ru-RU" sz="2800" dirty="0" smtClean="0"/>
              <a:t> (</a:t>
            </a:r>
            <a:r>
              <a:rPr lang="ru-RU" sz="2800" dirty="0" err="1" smtClean="0"/>
              <a:t>ейдоси</a:t>
            </a:r>
            <a:r>
              <a:rPr lang="ru-RU" sz="2800" dirty="0" smtClean="0"/>
              <a:t>). </a:t>
            </a:r>
            <a:r>
              <a:rPr lang="ru-RU" sz="2800" dirty="0" err="1" smtClean="0"/>
              <a:t>Саме</a:t>
            </a:r>
            <a:r>
              <a:rPr lang="ru-RU" sz="2800" dirty="0" smtClean="0"/>
              <a:t> </a:t>
            </a:r>
            <a:r>
              <a:rPr lang="ru-RU" sz="2800" dirty="0" err="1" smtClean="0"/>
              <a:t>ідея</a:t>
            </a:r>
            <a:r>
              <a:rPr lang="ru-RU" sz="2800" dirty="0" smtClean="0"/>
              <a:t> </a:t>
            </a:r>
            <a:r>
              <a:rPr lang="ru-RU" sz="2800" dirty="0" err="1" smtClean="0"/>
              <a:t>виступає</a:t>
            </a:r>
            <a:r>
              <a:rPr lang="ru-RU" sz="2800" dirty="0" smtClean="0"/>
              <a:t> </a:t>
            </a:r>
            <a:r>
              <a:rPr lang="ru-RU" sz="2800" dirty="0" err="1" smtClean="0"/>
              <a:t>тим</a:t>
            </a:r>
            <a:r>
              <a:rPr lang="ru-RU" sz="2800" dirty="0" smtClean="0"/>
              <a:t> </a:t>
            </a:r>
            <a:r>
              <a:rPr lang="ru-RU" sz="2800" dirty="0" err="1" smtClean="0"/>
              <a:t>спільним</a:t>
            </a:r>
            <a:r>
              <a:rPr lang="ru-RU" sz="2800" dirty="0" smtClean="0"/>
              <a:t>, </a:t>
            </a:r>
            <a:r>
              <a:rPr lang="ru-RU" sz="2800" dirty="0" err="1" smtClean="0"/>
              <a:t>що</a:t>
            </a:r>
            <a:r>
              <a:rPr lang="ru-RU" sz="2800" dirty="0" smtClean="0"/>
              <a:t> </a:t>
            </a:r>
            <a:r>
              <a:rPr lang="ru-RU" sz="2800" dirty="0" err="1" smtClean="0"/>
              <a:t>притаманне</a:t>
            </a:r>
            <a:r>
              <a:rPr lang="ru-RU" sz="2800" dirty="0" smtClean="0"/>
              <a:t> </a:t>
            </a:r>
            <a:r>
              <a:rPr lang="ru-RU" sz="2800" dirty="0" err="1" smtClean="0"/>
              <a:t>кожній</a:t>
            </a:r>
            <a:r>
              <a:rPr lang="ru-RU" sz="2800" dirty="0" smtClean="0"/>
              <a:t> </a:t>
            </a:r>
            <a:r>
              <a:rPr lang="ru-RU" sz="2800" dirty="0" err="1" smtClean="0"/>
              <a:t>речі</a:t>
            </a:r>
            <a:r>
              <a:rPr lang="ru-RU" sz="2800" dirty="0" smtClean="0"/>
              <a:t> </a:t>
            </a:r>
            <a:r>
              <a:rPr lang="ru-RU" sz="2800" dirty="0" err="1" smtClean="0"/>
              <a:t>певного</a:t>
            </a:r>
            <a:r>
              <a:rPr lang="ru-RU" sz="2800" dirty="0" smtClean="0"/>
              <a:t> виду (у </a:t>
            </a:r>
            <a:r>
              <a:rPr lang="ru-RU" sz="2800" dirty="0" err="1" smtClean="0"/>
              <a:t>всіх</a:t>
            </a:r>
            <a:r>
              <a:rPr lang="ru-RU" sz="2800" dirty="0" smtClean="0"/>
              <a:t> </a:t>
            </a:r>
            <a:r>
              <a:rPr lang="en-US" sz="2800" dirty="0" err="1" smtClean="0"/>
              <a:t>людей</a:t>
            </a:r>
            <a:r>
              <a:rPr lang="ru-RU" sz="2800" dirty="0" smtClean="0"/>
              <a:t> </a:t>
            </a:r>
            <a:r>
              <a:rPr lang="ru-RU" sz="2800" dirty="0" err="1" smtClean="0"/>
              <a:t>спільним</a:t>
            </a:r>
            <a:r>
              <a:rPr lang="ru-RU" sz="2800" dirty="0" smtClean="0"/>
              <a:t> </a:t>
            </a:r>
            <a:r>
              <a:rPr lang="ru-RU" sz="2800" dirty="0" err="1" smtClean="0"/>
              <a:t>виступає</a:t>
            </a:r>
            <a:r>
              <a:rPr lang="ru-RU" sz="2800" dirty="0" smtClean="0"/>
              <a:t> </a:t>
            </a:r>
            <a:r>
              <a:rPr lang="ru-RU" sz="2800" dirty="0" err="1" smtClean="0"/>
              <a:t>ідея</a:t>
            </a:r>
            <a:r>
              <a:rPr lang="ru-RU" sz="2800" dirty="0" smtClean="0"/>
              <a:t> </a:t>
            </a:r>
            <a:r>
              <a:rPr lang="en-US" sz="2800" dirty="0" err="1" smtClean="0"/>
              <a:t>людини</a:t>
            </a:r>
            <a:r>
              <a:rPr lang="ru-RU" sz="2800" dirty="0" smtClean="0"/>
              <a:t>, у </a:t>
            </a:r>
            <a:r>
              <a:rPr lang="ru-RU" sz="2800" dirty="0" err="1" smtClean="0"/>
              <a:t>всіх</a:t>
            </a:r>
            <a:r>
              <a:rPr lang="ru-RU" sz="2800" dirty="0" smtClean="0"/>
              <a:t> </a:t>
            </a:r>
            <a:r>
              <a:rPr lang="ru-RU" sz="2800" dirty="0" err="1" smtClean="0"/>
              <a:t>різних</a:t>
            </a:r>
            <a:r>
              <a:rPr lang="ru-RU" sz="2800" dirty="0" smtClean="0"/>
              <a:t> дерев — </a:t>
            </a:r>
            <a:r>
              <a:rPr lang="ru-RU" sz="2800" dirty="0" err="1" smtClean="0"/>
              <a:t>ідея</a:t>
            </a:r>
            <a:r>
              <a:rPr lang="ru-RU" sz="2800" dirty="0" smtClean="0"/>
              <a:t> дерева). </a:t>
            </a:r>
            <a:r>
              <a:rPr lang="ru-RU" sz="2800" dirty="0" err="1" smtClean="0"/>
              <a:t>Саме</a:t>
            </a:r>
            <a:r>
              <a:rPr lang="ru-RU" sz="2800" dirty="0" smtClean="0"/>
              <a:t> вони (</a:t>
            </a:r>
            <a:r>
              <a:rPr lang="ru-RU" sz="2800" dirty="0" err="1" smtClean="0"/>
              <a:t>ідеї</a:t>
            </a:r>
            <a:r>
              <a:rPr lang="ru-RU" sz="2800" dirty="0" smtClean="0"/>
              <a:t>) і є </a:t>
            </a:r>
            <a:r>
              <a:rPr lang="ru-RU" sz="2800" dirty="0" err="1" smtClean="0"/>
              <a:t>істинним</a:t>
            </a:r>
            <a:r>
              <a:rPr lang="ru-RU" sz="2800" dirty="0" smtClean="0"/>
              <a:t> </a:t>
            </a:r>
            <a:r>
              <a:rPr lang="ru-RU" sz="2800" dirty="0" err="1" smtClean="0"/>
              <a:t>буттям</a:t>
            </a:r>
            <a:r>
              <a:rPr lang="ru-RU" sz="2800" dirty="0" smtClean="0"/>
              <a:t>. Платон </a:t>
            </a:r>
            <a:r>
              <a:rPr lang="ru-RU" sz="2800" dirty="0" err="1" smtClean="0"/>
              <a:t>стверджує</a:t>
            </a:r>
            <a:r>
              <a:rPr lang="ru-RU" sz="2800" dirty="0" smtClean="0"/>
              <a:t>, </a:t>
            </a:r>
            <a:r>
              <a:rPr lang="ru-RU" sz="2800" dirty="0" err="1" smtClean="0"/>
              <a:t>що</a:t>
            </a:r>
            <a:r>
              <a:rPr lang="ru-RU" sz="2800" dirty="0" smtClean="0"/>
              <a:t> </a:t>
            </a:r>
            <a:r>
              <a:rPr lang="ru-RU" sz="2800" dirty="0" err="1" smtClean="0"/>
              <a:t>всі</a:t>
            </a:r>
            <a:r>
              <a:rPr lang="ru-RU" sz="2800" dirty="0" smtClean="0"/>
              <a:t> </a:t>
            </a:r>
            <a:r>
              <a:rPr lang="ru-RU" sz="2800" dirty="0" err="1" smtClean="0"/>
              <a:t>речі</a:t>
            </a:r>
            <a:r>
              <a:rPr lang="ru-RU" sz="2800" dirty="0" smtClean="0"/>
              <a:t>, </a:t>
            </a:r>
            <a:r>
              <a:rPr lang="ru-RU" sz="2800" dirty="0" err="1" smtClean="0"/>
              <a:t>дані</a:t>
            </a:r>
            <a:r>
              <a:rPr lang="ru-RU" sz="2800" dirty="0" smtClean="0"/>
              <a:t> нам у </a:t>
            </a:r>
            <a:r>
              <a:rPr lang="ru-RU" sz="2800" dirty="0" err="1" smtClean="0"/>
              <a:t>відчуттях</a:t>
            </a:r>
            <a:r>
              <a:rPr lang="ru-RU" sz="2800" dirty="0" smtClean="0"/>
              <a:t>, </a:t>
            </a:r>
            <a:r>
              <a:rPr lang="ru-RU" sz="2800" dirty="0" err="1" smtClean="0"/>
              <a:t>є</a:t>
            </a:r>
            <a:r>
              <a:rPr lang="ru-RU" sz="2800" dirty="0" smtClean="0"/>
              <a:t> </a:t>
            </a:r>
            <a:r>
              <a:rPr lang="ru-RU" sz="2800" dirty="0" err="1" smtClean="0"/>
              <a:t>вторинними</a:t>
            </a:r>
            <a:r>
              <a:rPr lang="ru-RU" sz="2800" dirty="0" smtClean="0"/>
              <a:t> </a:t>
            </a:r>
            <a:r>
              <a:rPr lang="ru-RU" sz="2800" dirty="0" err="1" smtClean="0"/>
              <a:t>щодо</a:t>
            </a:r>
            <a:r>
              <a:rPr lang="ru-RU" sz="2800" dirty="0" smtClean="0"/>
              <a:t> </a:t>
            </a:r>
            <a:r>
              <a:rPr lang="ru-RU" sz="2800" dirty="0" err="1" smtClean="0"/>
              <a:t>ідей</a:t>
            </a:r>
            <a:r>
              <a:rPr lang="ru-RU" sz="2800" dirty="0" smtClean="0"/>
              <a:t>, </a:t>
            </a:r>
            <a:r>
              <a:rPr lang="ru-RU" sz="2800" dirty="0" err="1" smtClean="0"/>
              <a:t>походять</a:t>
            </a:r>
            <a:r>
              <a:rPr lang="ru-RU" sz="2800" dirty="0" smtClean="0"/>
              <a:t> </a:t>
            </a:r>
            <a:r>
              <a:rPr lang="ru-RU" sz="2800" dirty="0" err="1" smtClean="0"/>
              <a:t>від</a:t>
            </a:r>
            <a:r>
              <a:rPr lang="ru-RU" sz="2800" dirty="0" smtClean="0"/>
              <a:t> них, </a:t>
            </a:r>
            <a:r>
              <a:rPr lang="ru-RU" sz="2800" dirty="0" err="1" smtClean="0"/>
              <a:t>наслідують</a:t>
            </a:r>
            <a:r>
              <a:rPr lang="ru-RU" sz="2800" dirty="0" smtClean="0"/>
              <a:t> </a:t>
            </a:r>
            <a:r>
              <a:rPr lang="ru-RU" sz="2800" dirty="0" err="1" smtClean="0"/>
              <a:t>їх</a:t>
            </a:r>
            <a:r>
              <a:rPr lang="ru-RU" sz="2800" dirty="0" smtClean="0"/>
              <a:t>. </a:t>
            </a:r>
            <a:r>
              <a:rPr lang="ru-RU" sz="2800" dirty="0" err="1" smtClean="0"/>
              <a:t>Ідеї</a:t>
            </a:r>
            <a:r>
              <a:rPr lang="ru-RU" sz="2800" dirty="0" smtClean="0"/>
              <a:t> ж, як </a:t>
            </a:r>
            <a:r>
              <a:rPr lang="ru-RU" sz="2800" dirty="0" err="1" smtClean="0"/>
              <a:t>первинні</a:t>
            </a:r>
            <a:r>
              <a:rPr lang="ru-RU" sz="2800" dirty="0" smtClean="0"/>
              <a:t> </a:t>
            </a:r>
            <a:r>
              <a:rPr lang="ru-RU" sz="2800" dirty="0" err="1" smtClean="0"/>
              <a:t>сутності</a:t>
            </a:r>
            <a:r>
              <a:rPr lang="ru-RU" sz="2800" dirty="0" smtClean="0"/>
              <a:t>, </a:t>
            </a:r>
            <a:r>
              <a:rPr lang="ru-RU" sz="2800" dirty="0" err="1" smtClean="0"/>
              <a:t>осягаються</a:t>
            </a:r>
            <a:r>
              <a:rPr lang="ru-RU" sz="2800" dirty="0" smtClean="0"/>
              <a:t> </a:t>
            </a:r>
            <a:r>
              <a:rPr lang="ru-RU" sz="2800" dirty="0" err="1" smtClean="0"/>
              <a:t>лише</a:t>
            </a:r>
            <a:r>
              <a:rPr lang="ru-RU" sz="2800" dirty="0" smtClean="0"/>
              <a:t> </a:t>
            </a:r>
            <a:r>
              <a:rPr lang="ru-RU" sz="2800" dirty="0" err="1" smtClean="0"/>
              <a:t>розумом</a:t>
            </a:r>
            <a:r>
              <a:rPr lang="ru-RU" sz="2800" dirty="0" smtClean="0"/>
              <a:t>. </a:t>
            </a:r>
            <a:r>
              <a:rPr lang="ru-RU" sz="2800" dirty="0" err="1" smtClean="0"/>
              <a:t>Ідея</a:t>
            </a:r>
            <a:r>
              <a:rPr lang="ru-RU" sz="2800" dirty="0" smtClean="0"/>
              <a:t> </a:t>
            </a:r>
            <a:r>
              <a:rPr lang="ru-RU" sz="2800" dirty="0" err="1" smtClean="0"/>
              <a:t>виступає</a:t>
            </a:r>
            <a:r>
              <a:rPr lang="ru-RU" sz="2800" dirty="0" smtClean="0"/>
              <a:t> </a:t>
            </a:r>
            <a:r>
              <a:rPr lang="ru-RU" sz="2800" dirty="0" err="1" smtClean="0"/>
              <a:t>сутністю</a:t>
            </a:r>
            <a:r>
              <a:rPr lang="ru-RU" sz="2800" dirty="0" smtClean="0"/>
              <a:t>, причиною </a:t>
            </a:r>
            <a:r>
              <a:rPr lang="ru-RU" sz="2800" dirty="0" err="1" smtClean="0"/>
              <a:t>і</a:t>
            </a:r>
            <a:r>
              <a:rPr lang="ru-RU" sz="2800" dirty="0" smtClean="0"/>
              <a:t> метою </a:t>
            </a:r>
            <a:r>
              <a:rPr lang="ru-RU" sz="2800" dirty="0" err="1" smtClean="0"/>
              <a:t>речі</a:t>
            </a:r>
            <a:r>
              <a:rPr lang="ru-RU" sz="2800" dirty="0" smtClean="0"/>
              <a:t>. </a:t>
            </a:r>
            <a:r>
              <a:rPr lang="ru-RU" sz="2800" dirty="0" err="1" smtClean="0"/>
              <a:t>Така</a:t>
            </a:r>
            <a:r>
              <a:rPr lang="ru-RU" sz="2800" dirty="0" smtClean="0"/>
              <a:t> </a:t>
            </a:r>
            <a:r>
              <a:rPr lang="ru-RU" sz="2800" dirty="0" err="1" smtClean="0"/>
              <a:t>позиція</a:t>
            </a:r>
            <a:r>
              <a:rPr lang="ru-RU" sz="2800" dirty="0" smtClean="0"/>
              <a:t> </a:t>
            </a:r>
            <a:r>
              <a:rPr lang="en-US" sz="2800" dirty="0" smtClean="0"/>
              <a:t> </a:t>
            </a:r>
            <a:r>
              <a:rPr lang="ru-RU" sz="2800" dirty="0" err="1" smtClean="0"/>
              <a:t>називається</a:t>
            </a:r>
            <a:r>
              <a:rPr lang="ru-RU" sz="2800" dirty="0" smtClean="0"/>
              <a:t> </a:t>
            </a:r>
            <a:r>
              <a:rPr lang="ru-RU" sz="2800" b="1" u="sng" dirty="0" err="1" smtClean="0"/>
              <a:t>об’єктивний</a:t>
            </a:r>
            <a:r>
              <a:rPr lang="ru-RU" sz="2800" b="1" u="sng" dirty="0" smtClean="0"/>
              <a:t> </a:t>
            </a:r>
            <a:r>
              <a:rPr lang="ru-RU" sz="2800" b="1" u="sng" dirty="0" err="1" smtClean="0"/>
              <a:t>ідеалізм</a:t>
            </a:r>
            <a:r>
              <a:rPr lang="ru-RU" sz="2800" dirty="0" smtClean="0"/>
              <a:t>.</a:t>
            </a:r>
            <a:endParaRPr lang="en-US" sz="2800" dirty="0" smtClean="0"/>
          </a:p>
          <a:p>
            <a:pPr marL="82550" indent="-82550" algn="just" eaLnBrk="1" fontAlgn="auto" hangingPunct="1">
              <a:spcAft>
                <a:spcPts val="0"/>
              </a:spcAft>
              <a:buFont typeface="Arial" panose="020B0604020202020204" pitchFamily="34" charset="0"/>
              <a:buNone/>
              <a:defRPr/>
            </a:pPr>
            <a:r>
              <a:rPr lang="ru-RU" sz="2100" dirty="0" smtClean="0"/>
              <a:t>	</a:t>
            </a:r>
            <a:endParaRPr lang="ru-RU" sz="2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solidFill>
            <a:srgbClr val="FFFF00"/>
          </a:solidFill>
        </p:spPr>
        <p:txBody>
          <a:bodyPr/>
          <a:lstStyle/>
          <a:p>
            <a:pPr eaLnBrk="1" hangingPunct="1"/>
            <a:r>
              <a:rPr lang="ru-RU" smtClean="0"/>
              <a:t>Платон</a:t>
            </a:r>
            <a:endParaRPr lang="uk-UA" smtClean="0"/>
          </a:p>
        </p:txBody>
      </p:sp>
      <p:sp>
        <p:nvSpPr>
          <p:cNvPr id="27650" name="Объект 2"/>
          <p:cNvSpPr>
            <a:spLocks noGrp="1"/>
          </p:cNvSpPr>
          <p:nvPr>
            <p:ph idx="1"/>
          </p:nvPr>
        </p:nvSpPr>
        <p:spPr>
          <a:blipFill dpi="0" rotWithShape="1">
            <a:blip r:embed="rId1"/>
            <a:srcRect/>
            <a:tile tx="0" ty="0" sx="100000" sy="100000" flip="none" algn="tl"/>
          </a:blipFill>
        </p:spPr>
        <p:txBody>
          <a:bodyPr/>
          <a:lstStyle/>
          <a:p>
            <a:pPr marL="82550" indent="-82550" algn="just" eaLnBrk="1" hangingPunct="1">
              <a:buFont typeface="Arial" panose="020B0604020202020204" pitchFamily="34" charset="0"/>
              <a:buNone/>
            </a:pPr>
            <a:r>
              <a:rPr lang="ru-RU" smtClean="0"/>
              <a:t>виокремлює три світи як рівні буття: світ ідей (істинне</a:t>
            </a:r>
            <a:r>
              <a:rPr lang="en-US" smtClean="0"/>
              <a:t> </a:t>
            </a:r>
            <a:r>
              <a:rPr lang="ru-RU" smtClean="0"/>
              <a:t>буття), матерія (майже небуття) і світ речей — світ становлення (проміжний між небуттям матерії та буттям ідей). Платон неоднозначно розглядає поняття Бога, як творця ідей, як ремісника, </a:t>
            </a:r>
            <a:r>
              <a:rPr lang="en-US" smtClean="0"/>
              <a:t> </a:t>
            </a:r>
            <a:r>
              <a:rPr lang="ru-RU" smtClean="0"/>
              <a:t>що творить речі за зразком ідей, або взагалі як міру всіх речей. Таким чином, </a:t>
            </a:r>
            <a:r>
              <a:rPr lang="ru-RU" b="1" smtClean="0"/>
              <a:t>першопочатками Космосу у Платона виступають: Бог, ідеї та матерія.</a:t>
            </a:r>
            <a:endParaRPr lang="ru-RU" b="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9288" y="0"/>
            <a:ext cx="8229600" cy="765175"/>
          </a:xfrm>
          <a:solidFill>
            <a:schemeClr val="accent6">
              <a:lumMod val="40000"/>
              <a:lumOff val="60000"/>
            </a:schemeClr>
          </a:solidFill>
        </p:spPr>
        <p:txBody>
          <a:bodyPr rtlCol="0">
            <a:normAutofit/>
          </a:bodyPr>
          <a:lstStyle/>
          <a:p>
            <a:pPr eaLnBrk="1" fontAlgn="auto" hangingPunct="1">
              <a:spcAft>
                <a:spcPts val="0"/>
              </a:spcAft>
              <a:defRPr/>
            </a:pPr>
            <a:r>
              <a:rPr lang="en-US" dirty="0" smtClean="0"/>
              <a:t> </a:t>
            </a:r>
            <a:r>
              <a:rPr lang="en-US" u="sng" dirty="0" err="1" smtClean="0"/>
              <a:t>Гносеологія</a:t>
            </a:r>
            <a:r>
              <a:rPr lang="en-US" u="sng" dirty="0" smtClean="0"/>
              <a:t> </a:t>
            </a:r>
            <a:r>
              <a:rPr lang="en-US" u="sng" dirty="0" err="1" smtClean="0"/>
              <a:t>Платона</a:t>
            </a:r>
            <a:endParaRPr lang="ru-RU" u="sng" dirty="0"/>
          </a:p>
        </p:txBody>
      </p:sp>
      <p:sp>
        <p:nvSpPr>
          <p:cNvPr id="28674" name="Содержимое 2"/>
          <p:cNvSpPr>
            <a:spLocks noGrp="1"/>
          </p:cNvSpPr>
          <p:nvPr>
            <p:ph idx="1"/>
          </p:nvPr>
        </p:nvSpPr>
        <p:spPr>
          <a:xfrm>
            <a:off x="1665288" y="819150"/>
            <a:ext cx="9036050" cy="6370638"/>
          </a:xfrm>
          <a:blipFill dpi="0" rotWithShape="1">
            <a:blip r:embed="rId1"/>
            <a:srcRect/>
            <a:tile tx="0" ty="0" sx="100000" sy="100000" flip="none" algn="tl"/>
          </a:blipFill>
        </p:spPr>
        <p:txBody>
          <a:bodyPr/>
          <a:lstStyle/>
          <a:p>
            <a:pPr eaLnBrk="1" hangingPunct="1">
              <a:buFont typeface="Arial" panose="020B0604020202020204" pitchFamily="34" charset="0"/>
              <a:buNone/>
            </a:pPr>
            <a:r>
              <a:rPr lang="ru-RU" sz="2200" smtClean="0"/>
              <a:t>1. </a:t>
            </a:r>
            <a:r>
              <a:rPr lang="en-US" sz="2200" b="1" u="sng" smtClean="0"/>
              <a:t>В</a:t>
            </a:r>
            <a:r>
              <a:rPr lang="ru-RU" sz="2200" b="1" u="sng" smtClean="0"/>
              <a:t>иокремлює три види знання</a:t>
            </a:r>
            <a:r>
              <a:rPr lang="ru-RU" sz="2200" smtClean="0"/>
              <a:t>: (1) </a:t>
            </a:r>
            <a:r>
              <a:rPr lang="ru-RU" sz="2200" b="1" smtClean="0"/>
              <a:t>Знання ідей </a:t>
            </a:r>
            <a:r>
              <a:rPr lang="ru-RU" sz="2200" smtClean="0"/>
              <a:t>- це знання досконале, достовірне; (2) </a:t>
            </a:r>
            <a:r>
              <a:rPr lang="ru-RU" sz="2200" b="1" smtClean="0"/>
              <a:t>Знання чисел </a:t>
            </a:r>
            <a:r>
              <a:rPr lang="ru-RU" sz="2200" smtClean="0"/>
              <a:t>і обгрунтованих за їх допомогою наук — близьке до достовірного; (3) </a:t>
            </a:r>
            <a:r>
              <a:rPr lang="ru-RU" sz="2200" b="1" smtClean="0"/>
              <a:t>Знання фізичних об’єктів, отримане через відчуття</a:t>
            </a:r>
            <a:r>
              <a:rPr lang="ru-RU" sz="2200" smtClean="0"/>
              <a:t> — удаване знання.</a:t>
            </a:r>
            <a:endParaRPr lang="ru-RU" sz="2200" smtClean="0"/>
          </a:p>
          <a:p>
            <a:pPr eaLnBrk="1" hangingPunct="1">
              <a:buFont typeface="Arial" panose="020B0604020202020204" pitchFamily="34" charset="0"/>
              <a:buNone/>
            </a:pPr>
            <a:r>
              <a:rPr lang="en-US" sz="2200" smtClean="0"/>
              <a:t>2.</a:t>
            </a:r>
            <a:r>
              <a:rPr lang="ru-RU" sz="2200" b="1" u="sng" smtClean="0"/>
              <a:t>Платон порівнює недосконалість чуттєвого </a:t>
            </a:r>
            <a:r>
              <a:rPr lang="en-US" sz="2200" b="1" u="sng" smtClean="0"/>
              <a:t> </a:t>
            </a:r>
            <a:r>
              <a:rPr lang="ru-RU" sz="2200" b="1" u="sng" smtClean="0"/>
              <a:t>пізнання зі спостереженням за тінями речей</a:t>
            </a:r>
            <a:r>
              <a:rPr lang="ru-RU" sz="2200" smtClean="0"/>
              <a:t>. Він наводить алегорію: у темній печері знаходяться все </a:t>
            </a:r>
            <a:r>
              <a:rPr lang="en-US" sz="2200" smtClean="0"/>
              <a:t> </a:t>
            </a:r>
            <a:r>
              <a:rPr lang="ru-RU" sz="2200" smtClean="0"/>
              <a:t>життя люди і бачать лише як на тлі світла, що проникає у печеру, проносяться  </a:t>
            </a:r>
            <a:r>
              <a:rPr lang="ru-RU" sz="2200" b="1" u="sng" smtClean="0"/>
              <a:t>т і н і  </a:t>
            </a:r>
            <a:r>
              <a:rPr lang="ru-RU" sz="2200" smtClean="0"/>
              <a:t>різних предметів, тварин тощо</a:t>
            </a:r>
            <a:r>
              <a:rPr lang="en-US" sz="2200" smtClean="0"/>
              <a:t>.</a:t>
            </a:r>
            <a:r>
              <a:rPr lang="ru-RU" sz="2200" smtClean="0"/>
              <a:t> Так само і чуттєве пізнання речей</a:t>
            </a:r>
            <a:r>
              <a:rPr lang="en-US" sz="2200" smtClean="0"/>
              <a:t> м</a:t>
            </a:r>
            <a:r>
              <a:rPr lang="ru-RU" sz="2200" smtClean="0"/>
              <a:t>атеріального світу дає можливість </a:t>
            </a:r>
            <a:r>
              <a:rPr lang="en-US" sz="2200" smtClean="0"/>
              <a:t> </a:t>
            </a:r>
            <a:r>
              <a:rPr lang="ru-RU" sz="2200" smtClean="0"/>
              <a:t>ознайомитися лише з відображенням істинних </a:t>
            </a:r>
            <a:r>
              <a:rPr lang="en-US" sz="2200" smtClean="0"/>
              <a:t> </a:t>
            </a:r>
            <a:r>
              <a:rPr lang="ru-RU" sz="2200" smtClean="0"/>
              <a:t>сутностей — ідей. </a:t>
            </a:r>
            <a:endParaRPr lang="en-US" sz="2200" smtClean="0"/>
          </a:p>
          <a:p>
            <a:pPr eaLnBrk="1" hangingPunct="1">
              <a:buFont typeface="Arial" panose="020B0604020202020204" pitchFamily="34" charset="0"/>
              <a:buNone/>
            </a:pPr>
            <a:r>
              <a:rPr lang="en-US" sz="2200" smtClean="0"/>
              <a:t>3.</a:t>
            </a:r>
            <a:r>
              <a:rPr lang="ru-RU" sz="2200" b="1" u="sng" smtClean="0"/>
              <a:t>Щоб досягти істинного знання </a:t>
            </a:r>
            <a:r>
              <a:rPr lang="en-US" sz="2200" b="1" u="sng" smtClean="0"/>
              <a:t> </a:t>
            </a:r>
            <a:r>
              <a:rPr lang="ru-RU" sz="2200" b="1" u="sng" smtClean="0"/>
              <a:t>про сутності речей треба </a:t>
            </a:r>
            <a:r>
              <a:rPr lang="ru-RU" sz="2200" b="1" i="1" u="sng" smtClean="0"/>
              <a:t>пригадати те, що </a:t>
            </a:r>
            <a:r>
              <a:rPr lang="en-US" sz="2200" b="1" i="1" u="sng" smtClean="0"/>
              <a:t> </a:t>
            </a:r>
            <a:r>
              <a:rPr lang="ru-RU" sz="2200" b="1" i="1" u="sng" smtClean="0"/>
              <a:t>споглядала людська душа, перебуваючи у світі ідей</a:t>
            </a:r>
            <a:r>
              <a:rPr lang="ru-RU" sz="2200" i="1" smtClean="0"/>
              <a:t>. </a:t>
            </a:r>
            <a:r>
              <a:rPr lang="en-US" sz="2200" i="1" smtClean="0"/>
              <a:t> </a:t>
            </a:r>
            <a:r>
              <a:rPr lang="ru-RU" sz="2200" smtClean="0"/>
              <a:t>Для цього можна застосовувати метод сократичного діалогу — запитання та відповіді, метою якого є отримання істини. Діалектика виступає методом стимулювання пізнання-пригадування (анамнезису) і полягає в умінні ставити питання, які підводять до ідей. </a:t>
            </a:r>
            <a:endParaRPr lang="en-US" sz="2200" smtClean="0"/>
          </a:p>
          <a:p>
            <a:pPr eaLnBrk="1" hangingPunct="1">
              <a:buFont typeface="Arial" panose="020B0604020202020204" pitchFamily="34" charset="0"/>
              <a:buNone/>
            </a:pPr>
            <a:endParaRPr lang="ru-RU" sz="22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468312"/>
          </a:xfrm>
          <a:solidFill>
            <a:schemeClr val="accent3">
              <a:lumMod val="40000"/>
              <a:lumOff val="60000"/>
            </a:schemeClr>
          </a:solidFill>
        </p:spPr>
        <p:txBody>
          <a:bodyPr rtlCol="0">
            <a:normAutofit fontScale="90000"/>
          </a:bodyPr>
          <a:lstStyle/>
          <a:p>
            <a:pPr algn="l" eaLnBrk="1" fontAlgn="auto" hangingPunct="1">
              <a:spcAft>
                <a:spcPts val="0"/>
              </a:spcAft>
              <a:defRPr/>
            </a:pPr>
            <a:r>
              <a:rPr lang="en-US" dirty="0" smtClean="0"/>
              <a:t> </a:t>
            </a:r>
            <a:r>
              <a:rPr lang="en-US" b="1" u="sng" dirty="0" err="1" smtClean="0"/>
              <a:t>Вчення</a:t>
            </a:r>
            <a:r>
              <a:rPr lang="en-US" b="1" u="sng" dirty="0" smtClean="0"/>
              <a:t> </a:t>
            </a:r>
            <a:r>
              <a:rPr lang="uk-UA" b="1" u="sng" dirty="0" smtClean="0"/>
              <a:t> Платона </a:t>
            </a:r>
            <a:r>
              <a:rPr lang="en-US" b="1" u="sng" dirty="0" err="1" smtClean="0"/>
              <a:t>про</a:t>
            </a:r>
            <a:r>
              <a:rPr lang="en-US" b="1" u="sng" dirty="0" smtClean="0"/>
              <a:t> </a:t>
            </a:r>
            <a:r>
              <a:rPr lang="en-US" b="1" u="sng" dirty="0" err="1" smtClean="0"/>
              <a:t>державу</a:t>
            </a:r>
            <a:endParaRPr lang="ru-RU" b="1" u="sng" dirty="0"/>
          </a:p>
        </p:txBody>
      </p:sp>
      <p:sp>
        <p:nvSpPr>
          <p:cNvPr id="29698" name="Содержимое 2"/>
          <p:cNvSpPr>
            <a:spLocks noGrp="1"/>
          </p:cNvSpPr>
          <p:nvPr>
            <p:ph idx="1"/>
          </p:nvPr>
        </p:nvSpPr>
        <p:spPr>
          <a:xfrm>
            <a:off x="1584325" y="742950"/>
            <a:ext cx="8999538" cy="6048375"/>
          </a:xfrm>
          <a:solidFill>
            <a:srgbClr val="92D050"/>
          </a:solidFill>
        </p:spPr>
        <p:txBody>
          <a:bodyPr/>
          <a:lstStyle/>
          <a:p>
            <a:pPr marL="514350" indent="-514350" algn="just" eaLnBrk="1" hangingPunct="1">
              <a:buFont typeface="Arial" panose="020B0604020202020204" pitchFamily="34" charset="0"/>
              <a:buAutoNum type="arabicPeriod"/>
              <a:defRPr/>
            </a:pPr>
            <a:r>
              <a:rPr lang="ru-RU" sz="2800" b="1" u="sng" dirty="0" err="1" smtClean="0"/>
              <a:t>Ідеальною</a:t>
            </a:r>
            <a:r>
              <a:rPr lang="ru-RU" sz="2800" b="1" u="sng" dirty="0" smtClean="0"/>
              <a:t> буде та </a:t>
            </a:r>
            <a:r>
              <a:rPr lang="en-US" sz="2800" b="1" u="sng" dirty="0" smtClean="0"/>
              <a:t> </a:t>
            </a:r>
            <a:r>
              <a:rPr lang="ru-RU" sz="2800" b="1" u="sng" dirty="0" smtClean="0"/>
              <a:t>держава, у </a:t>
            </a:r>
            <a:r>
              <a:rPr lang="ru-RU" sz="2800" b="1" u="sng" dirty="0" err="1" smtClean="0"/>
              <a:t>якій</a:t>
            </a:r>
            <a:r>
              <a:rPr lang="ru-RU" sz="2800" b="1" u="sng" dirty="0" smtClean="0"/>
              <a:t> </a:t>
            </a:r>
            <a:r>
              <a:rPr lang="ru-RU" sz="2800" b="1" u="sng" dirty="0" err="1" smtClean="0"/>
              <a:t>кожен</a:t>
            </a:r>
            <a:r>
              <a:rPr lang="ru-RU" sz="2800" b="1" u="sng" dirty="0" smtClean="0"/>
              <a:t> </a:t>
            </a:r>
            <a:r>
              <a:rPr lang="ru-RU" sz="2800" b="1" u="sng" dirty="0" err="1" smtClean="0"/>
              <a:t>займається</a:t>
            </a:r>
            <a:r>
              <a:rPr lang="ru-RU" sz="2800" b="1" u="sng" dirty="0" smtClean="0"/>
              <a:t> </a:t>
            </a:r>
            <a:r>
              <a:rPr lang="ru-RU" sz="2800" b="1" u="sng" dirty="0" err="1" smtClean="0"/>
              <a:t>своєю</a:t>
            </a:r>
            <a:r>
              <a:rPr lang="ru-RU" sz="2800" b="1" u="sng" dirty="0" smtClean="0"/>
              <a:t> справою, </a:t>
            </a:r>
            <a:r>
              <a:rPr lang="ru-RU" sz="2800" b="1" u="sng" dirty="0" err="1" smtClean="0"/>
              <a:t>притаманною</a:t>
            </a:r>
            <a:r>
              <a:rPr lang="ru-RU" sz="2800" b="1" u="sng" dirty="0" smtClean="0"/>
              <a:t> </a:t>
            </a:r>
            <a:r>
              <a:rPr lang="ru-RU" sz="2800" b="1" u="sng" dirty="0" err="1" smtClean="0"/>
              <a:t>йому</a:t>
            </a:r>
            <a:r>
              <a:rPr lang="ru-RU" sz="2800" b="1" u="sng" dirty="0" smtClean="0"/>
              <a:t> від </a:t>
            </a:r>
            <a:r>
              <a:rPr lang="ru-RU" sz="2800" b="1" u="sng" dirty="0" err="1" smtClean="0"/>
              <a:t>природи</a:t>
            </a:r>
            <a:r>
              <a:rPr lang="ru-RU" sz="2800" dirty="0" smtClean="0"/>
              <a:t> (</a:t>
            </a:r>
            <a:r>
              <a:rPr lang="ru-RU" sz="2800" dirty="0" err="1" smtClean="0"/>
              <a:t>рабів</a:t>
            </a:r>
            <a:r>
              <a:rPr lang="ru-RU" sz="2800" dirty="0" smtClean="0"/>
              <a:t> </a:t>
            </a:r>
            <a:r>
              <a:rPr lang="ru-RU" sz="2800" dirty="0" err="1" smtClean="0"/>
              <a:t>він</a:t>
            </a:r>
            <a:r>
              <a:rPr lang="ru-RU" sz="2800" dirty="0" smtClean="0"/>
              <a:t> </a:t>
            </a:r>
            <a:r>
              <a:rPr lang="en-US" sz="2800" dirty="0" smtClean="0"/>
              <a:t> </a:t>
            </a:r>
            <a:r>
              <a:rPr lang="ru-RU" sz="2800" dirty="0" smtClean="0"/>
              <a:t>не </a:t>
            </a:r>
            <a:r>
              <a:rPr lang="ru-RU" sz="2800" dirty="0" err="1" smtClean="0"/>
              <a:t>бере</a:t>
            </a:r>
            <a:r>
              <a:rPr lang="ru-RU" sz="2800" dirty="0" smtClean="0"/>
              <a:t> до </a:t>
            </a:r>
            <a:r>
              <a:rPr lang="ru-RU" sz="2800" dirty="0" err="1" smtClean="0"/>
              <a:t>уваги</a:t>
            </a:r>
            <a:r>
              <a:rPr lang="ru-RU" sz="2800" dirty="0" smtClean="0"/>
              <a:t>). </a:t>
            </a:r>
            <a:r>
              <a:rPr lang="ru-RU" sz="2800" dirty="0" err="1" smtClean="0"/>
              <a:t>Трьом</a:t>
            </a:r>
            <a:r>
              <a:rPr lang="ru-RU" sz="2800" dirty="0" smtClean="0"/>
              <a:t> типам </a:t>
            </a:r>
            <a:r>
              <a:rPr lang="ru-RU" sz="2800" dirty="0" err="1" smtClean="0"/>
              <a:t>душі</a:t>
            </a:r>
            <a:r>
              <a:rPr lang="ru-RU" sz="2800" dirty="0" smtClean="0"/>
              <a:t>: </a:t>
            </a:r>
            <a:r>
              <a:rPr lang="ru-RU" sz="2800" dirty="0" err="1" smtClean="0"/>
              <a:t>чуттєвій</a:t>
            </a:r>
            <a:r>
              <a:rPr lang="ru-RU" sz="2800" dirty="0" smtClean="0"/>
              <a:t>, </a:t>
            </a:r>
            <a:r>
              <a:rPr lang="ru-RU" sz="2800" dirty="0" err="1" smtClean="0"/>
              <a:t>пристрасній</a:t>
            </a:r>
            <a:r>
              <a:rPr lang="ru-RU" sz="2800" dirty="0" smtClean="0"/>
              <a:t> і </a:t>
            </a:r>
            <a:r>
              <a:rPr lang="ru-RU" sz="2800" dirty="0" err="1" smtClean="0"/>
              <a:t>розумній</a:t>
            </a:r>
            <a:r>
              <a:rPr lang="ru-RU" sz="2800" dirty="0" smtClean="0"/>
              <a:t> </a:t>
            </a:r>
            <a:r>
              <a:rPr lang="ru-RU" sz="2800" dirty="0" err="1" smtClean="0"/>
              <a:t>відповідають</a:t>
            </a:r>
            <a:r>
              <a:rPr lang="ru-RU" sz="2800" dirty="0" smtClean="0"/>
              <a:t> </a:t>
            </a:r>
            <a:r>
              <a:rPr lang="ru-RU" sz="2800" dirty="0" err="1" smtClean="0"/>
              <a:t>чесноти</a:t>
            </a:r>
            <a:r>
              <a:rPr lang="ru-RU" sz="2800" dirty="0" smtClean="0"/>
              <a:t>: </a:t>
            </a:r>
            <a:r>
              <a:rPr lang="ru-RU" sz="2800" dirty="0" err="1" smtClean="0"/>
              <a:t>розсудливість</a:t>
            </a:r>
            <a:r>
              <a:rPr lang="ru-RU" sz="2800" dirty="0" smtClean="0"/>
              <a:t>, </a:t>
            </a:r>
            <a:r>
              <a:rPr lang="ru-RU" sz="2800" dirty="0" err="1" smtClean="0"/>
              <a:t>мужність</a:t>
            </a:r>
            <a:r>
              <a:rPr lang="ru-RU" sz="2800" dirty="0" smtClean="0"/>
              <a:t> і </a:t>
            </a:r>
            <a:r>
              <a:rPr lang="ru-RU" sz="2800" dirty="0" err="1" smtClean="0"/>
              <a:t>мудрість</a:t>
            </a:r>
            <a:r>
              <a:rPr lang="ru-RU" sz="2800" dirty="0" smtClean="0"/>
              <a:t>. </a:t>
            </a:r>
            <a:r>
              <a:rPr lang="ru-RU" sz="2800" dirty="0" err="1" smtClean="0"/>
              <a:t>Їх</a:t>
            </a:r>
            <a:r>
              <a:rPr lang="ru-RU" sz="2800" dirty="0" smtClean="0"/>
              <a:t> </a:t>
            </a:r>
            <a:r>
              <a:rPr lang="ru-RU" sz="2800" dirty="0" err="1" smtClean="0"/>
              <a:t>узгодження</a:t>
            </a:r>
            <a:r>
              <a:rPr lang="ru-RU" sz="2800" dirty="0" smtClean="0"/>
              <a:t> </a:t>
            </a:r>
            <a:r>
              <a:rPr lang="ru-RU" sz="2800" dirty="0" err="1" smtClean="0"/>
              <a:t>дає</a:t>
            </a:r>
            <a:r>
              <a:rPr lang="ru-RU" sz="2800" dirty="0" smtClean="0"/>
              <a:t> </a:t>
            </a:r>
            <a:r>
              <a:rPr lang="ru-RU" sz="2800" dirty="0" err="1" smtClean="0"/>
              <a:t>справедливість</a:t>
            </a:r>
            <a:r>
              <a:rPr lang="ru-RU" sz="2800" dirty="0" smtClean="0"/>
              <a:t> як в </a:t>
            </a:r>
            <a:r>
              <a:rPr lang="ru-RU" sz="2800" dirty="0" err="1" smtClean="0"/>
              <a:t>окремій</a:t>
            </a:r>
            <a:r>
              <a:rPr lang="ru-RU" sz="2800" dirty="0" smtClean="0"/>
              <a:t> </a:t>
            </a:r>
            <a:r>
              <a:rPr lang="ru-RU" sz="2800" dirty="0" err="1" smtClean="0"/>
              <a:t>людської</a:t>
            </a:r>
            <a:r>
              <a:rPr lang="ru-RU" sz="2800" dirty="0" smtClean="0"/>
              <a:t> </a:t>
            </a:r>
            <a:r>
              <a:rPr lang="ru-RU" sz="2800" dirty="0" err="1" smtClean="0"/>
              <a:t>душі</a:t>
            </a:r>
            <a:r>
              <a:rPr lang="ru-RU" sz="2800" dirty="0" smtClean="0"/>
              <a:t>, так і в </a:t>
            </a:r>
            <a:r>
              <a:rPr lang="ru-RU" sz="2800" dirty="0" err="1" smtClean="0"/>
              <a:t>державі</a:t>
            </a:r>
            <a:r>
              <a:rPr lang="ru-RU" sz="2800" dirty="0" smtClean="0"/>
              <a:t>, </a:t>
            </a:r>
            <a:r>
              <a:rPr lang="ru-RU" sz="2800" dirty="0" err="1" smtClean="0"/>
              <a:t>що</a:t>
            </a:r>
            <a:r>
              <a:rPr lang="ru-RU" sz="2800" dirty="0" smtClean="0"/>
              <a:t> </a:t>
            </a:r>
            <a:r>
              <a:rPr lang="ru-RU" sz="2800" dirty="0" err="1" smtClean="0"/>
              <a:t>влаштована</a:t>
            </a:r>
            <a:r>
              <a:rPr lang="ru-RU" sz="2800" dirty="0" smtClean="0"/>
              <a:t> за </a:t>
            </a:r>
            <a:r>
              <a:rPr lang="ru-RU" sz="2800" dirty="0" err="1" smtClean="0"/>
              <a:t>аналогічним</a:t>
            </a:r>
            <a:r>
              <a:rPr lang="ru-RU" sz="2800" dirty="0" smtClean="0"/>
              <a:t> принципом: у </a:t>
            </a:r>
            <a:r>
              <a:rPr lang="ru-RU" sz="2800" dirty="0" err="1" smtClean="0"/>
              <a:t>ній</a:t>
            </a:r>
            <a:r>
              <a:rPr lang="ru-RU" sz="2800" dirty="0" smtClean="0"/>
              <a:t> </a:t>
            </a:r>
            <a:r>
              <a:rPr lang="ru-RU" sz="2800" b="1" u="sng" dirty="0" err="1" smtClean="0"/>
              <a:t>працюють</a:t>
            </a:r>
            <a:r>
              <a:rPr lang="ru-RU" sz="2800" b="1" u="sng" dirty="0" smtClean="0"/>
              <a:t> </a:t>
            </a:r>
            <a:r>
              <a:rPr lang="en-US" sz="2800" b="1" u="sng" dirty="0" smtClean="0"/>
              <a:t> </a:t>
            </a:r>
            <a:r>
              <a:rPr lang="ru-RU" sz="2800" b="1" u="sng" dirty="0" err="1" smtClean="0"/>
              <a:t>ремісники</a:t>
            </a:r>
            <a:r>
              <a:rPr lang="ru-RU" sz="2800" b="1" u="sng" dirty="0" smtClean="0"/>
              <a:t>, </a:t>
            </a:r>
            <a:r>
              <a:rPr lang="ru-RU" sz="2800" b="1" u="sng" dirty="0" err="1" smtClean="0"/>
              <a:t>їх</a:t>
            </a:r>
            <a:r>
              <a:rPr lang="ru-RU" sz="2800" b="1" u="sng" dirty="0" smtClean="0"/>
              <a:t> </a:t>
            </a:r>
            <a:r>
              <a:rPr lang="ru-RU" sz="2800" b="1" u="sng" dirty="0" err="1" smtClean="0"/>
              <a:t>захищають</a:t>
            </a:r>
            <a:r>
              <a:rPr lang="ru-RU" sz="2800" b="1" u="sng" dirty="0" smtClean="0"/>
              <a:t> </a:t>
            </a:r>
            <a:r>
              <a:rPr lang="ru-RU" sz="2800" b="1" u="sng" dirty="0" err="1" smtClean="0"/>
              <a:t>мужні</a:t>
            </a:r>
            <a:r>
              <a:rPr lang="ru-RU" sz="2800" b="1" u="sng" dirty="0" smtClean="0"/>
              <a:t> </a:t>
            </a:r>
            <a:r>
              <a:rPr lang="ru-RU" sz="2800" b="1" u="sng" dirty="0" err="1" smtClean="0"/>
              <a:t>воїни</a:t>
            </a:r>
            <a:r>
              <a:rPr lang="ru-RU" sz="2800" b="1" u="sng" dirty="0" smtClean="0"/>
              <a:t>, а </a:t>
            </a:r>
            <a:r>
              <a:rPr lang="ru-RU" sz="2800" b="1" u="sng" dirty="0" err="1" smtClean="0"/>
              <a:t>керують</a:t>
            </a:r>
            <a:r>
              <a:rPr lang="ru-RU" sz="2800" b="1" u="sng" dirty="0" smtClean="0"/>
              <a:t> </a:t>
            </a:r>
            <a:r>
              <a:rPr lang="ru-RU" sz="2800" b="1" u="sng" dirty="0" err="1" smtClean="0"/>
              <a:t>усім</a:t>
            </a:r>
            <a:r>
              <a:rPr lang="ru-RU" sz="2800" b="1" u="sng" dirty="0" smtClean="0"/>
              <a:t> </a:t>
            </a:r>
            <a:r>
              <a:rPr lang="ru-RU" sz="2800" b="1" u="sng" dirty="0" err="1" smtClean="0"/>
              <a:t>мудрі</a:t>
            </a:r>
            <a:r>
              <a:rPr lang="ru-RU" sz="2800" b="1" u="sng" dirty="0" smtClean="0"/>
              <a:t> </a:t>
            </a:r>
            <a:r>
              <a:rPr lang="ru-RU" sz="2800" b="1" u="sng" dirty="0" err="1" smtClean="0"/>
              <a:t>правителі-філософи</a:t>
            </a:r>
            <a:r>
              <a:rPr lang="ru-RU" sz="2800" dirty="0" smtClean="0"/>
              <a:t>. </a:t>
            </a:r>
            <a:endParaRPr lang="ru-RU" sz="2800" dirty="0" smtClean="0"/>
          </a:p>
          <a:p>
            <a:pPr marL="0" indent="0" algn="just" eaLnBrk="1" hangingPunct="1">
              <a:buFont typeface="Arial" panose="020B0604020202020204" pitchFamily="34" charset="0"/>
              <a:buNone/>
              <a:defRPr/>
            </a:pPr>
            <a:r>
              <a:rPr lang="ru-RU" sz="2800" b="1" u="sng" dirty="0" err="1" smtClean="0"/>
              <a:t>Ні</a:t>
            </a:r>
            <a:r>
              <a:rPr lang="ru-RU" sz="2800" b="1" u="sng" dirty="0" smtClean="0"/>
              <a:t> </a:t>
            </a:r>
            <a:r>
              <a:rPr lang="ru-RU" sz="2800" b="1" u="sng" dirty="0" err="1" smtClean="0"/>
              <a:t>воїни</a:t>
            </a:r>
            <a:r>
              <a:rPr lang="ru-RU" sz="2800" b="1" u="sng" dirty="0" smtClean="0"/>
              <a:t>, </a:t>
            </a:r>
            <a:r>
              <a:rPr lang="ru-RU" sz="2800" b="1" u="sng" dirty="0" err="1" smtClean="0"/>
              <a:t>ні</a:t>
            </a:r>
            <a:r>
              <a:rPr lang="ru-RU" sz="2800" b="1" u="sng" dirty="0" smtClean="0"/>
              <a:t> </a:t>
            </a:r>
            <a:r>
              <a:rPr lang="en-US" sz="2800" b="1" u="sng" dirty="0" smtClean="0"/>
              <a:t> </a:t>
            </a:r>
            <a:r>
              <a:rPr lang="ru-RU" sz="2800" b="1" u="sng" dirty="0" err="1" smtClean="0"/>
              <a:t>філософи</a:t>
            </a:r>
            <a:r>
              <a:rPr lang="ru-RU" sz="2800" b="1" u="sng" dirty="0" smtClean="0"/>
              <a:t> не </a:t>
            </a:r>
            <a:r>
              <a:rPr lang="ru-RU" sz="2800" b="1" u="sng" dirty="0" err="1" smtClean="0"/>
              <a:t>повинні</a:t>
            </a:r>
            <a:r>
              <a:rPr lang="ru-RU" sz="2800" b="1" u="sng" dirty="0" smtClean="0"/>
              <a:t> </a:t>
            </a:r>
            <a:r>
              <a:rPr lang="ru-RU" sz="2800" b="1" u="sng" dirty="0" err="1" smtClean="0"/>
              <a:t>мати</a:t>
            </a:r>
            <a:r>
              <a:rPr lang="ru-RU" sz="2800" b="1" u="sng" dirty="0" smtClean="0"/>
              <a:t> </a:t>
            </a:r>
            <a:r>
              <a:rPr lang="ru-RU" sz="2800" b="1" u="sng" dirty="0" err="1" smtClean="0"/>
              <a:t>сім’ї</a:t>
            </a:r>
            <a:r>
              <a:rPr lang="ru-RU" sz="2800" b="1" u="sng" dirty="0" smtClean="0"/>
              <a:t> </a:t>
            </a:r>
            <a:r>
              <a:rPr lang="ru-RU" sz="2800" b="1" u="sng" dirty="0" err="1" smtClean="0"/>
              <a:t>чи</a:t>
            </a:r>
            <a:r>
              <a:rPr lang="ru-RU" sz="2800" b="1" u="sng" dirty="0" smtClean="0"/>
              <a:t> </a:t>
            </a:r>
            <a:r>
              <a:rPr lang="ru-RU" sz="2800" b="1" u="sng" dirty="0" err="1" smtClean="0"/>
              <a:t>власності</a:t>
            </a:r>
            <a:r>
              <a:rPr lang="ru-RU" sz="2800" b="1" u="sng" dirty="0" smtClean="0"/>
              <a:t>, </a:t>
            </a:r>
            <a:r>
              <a:rPr lang="ru-RU" sz="2800" b="1" u="sng" dirty="0" err="1" smtClean="0"/>
              <a:t>бо</a:t>
            </a:r>
            <a:r>
              <a:rPr lang="ru-RU" sz="2800" b="1" u="sng" dirty="0" smtClean="0"/>
              <a:t> </a:t>
            </a:r>
            <a:r>
              <a:rPr lang="ru-RU" sz="2800" b="1" u="sng" dirty="0" err="1" smtClean="0"/>
              <a:t>це</a:t>
            </a:r>
            <a:r>
              <a:rPr lang="ru-RU" sz="2800" b="1" u="sng" dirty="0" smtClean="0"/>
              <a:t> </a:t>
            </a:r>
            <a:r>
              <a:rPr lang="ru-RU" sz="2800" b="1" u="sng" dirty="0" err="1" smtClean="0"/>
              <a:t>відволікатиме</a:t>
            </a:r>
            <a:r>
              <a:rPr lang="ru-RU" sz="2800" b="1" u="sng" dirty="0" smtClean="0"/>
              <a:t> </a:t>
            </a:r>
            <a:r>
              <a:rPr lang="ru-RU" sz="2800" b="1" u="sng" dirty="0" err="1" smtClean="0"/>
              <a:t>їх</a:t>
            </a:r>
            <a:r>
              <a:rPr lang="ru-RU" sz="2800" b="1" u="sng" dirty="0" smtClean="0"/>
              <a:t> від </a:t>
            </a:r>
            <a:r>
              <a:rPr lang="ru-RU" sz="2800" b="1" u="sng" dirty="0" err="1" smtClean="0"/>
              <a:t>виконання</a:t>
            </a:r>
            <a:r>
              <a:rPr lang="ru-RU" sz="2800" b="1" u="sng" dirty="0" smtClean="0"/>
              <a:t> </a:t>
            </a:r>
            <a:r>
              <a:rPr lang="ru-RU" sz="2800" b="1" u="sng" dirty="0" err="1" smtClean="0"/>
              <a:t>свої</a:t>
            </a:r>
            <a:r>
              <a:rPr lang="ru-RU" sz="2800" b="1" u="sng" dirty="0" smtClean="0"/>
              <a:t> </a:t>
            </a:r>
            <a:r>
              <a:rPr lang="en-US" sz="2800" b="1" u="sng" dirty="0" smtClean="0"/>
              <a:t> </a:t>
            </a:r>
            <a:r>
              <a:rPr lang="ru-RU" sz="2800" b="1" u="sng" dirty="0" err="1" smtClean="0"/>
              <a:t>обов’язків</a:t>
            </a:r>
            <a:r>
              <a:rPr lang="ru-RU" sz="2800" dirty="0" smtClean="0"/>
              <a:t>.</a:t>
            </a:r>
            <a:endParaRPr lang="en-US"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1631950" y="188913"/>
            <a:ext cx="8855075" cy="2447925"/>
          </a:xfrm>
          <a:solidFill>
            <a:srgbClr val="FFFF00"/>
          </a:solidFill>
        </p:spPr>
        <p:txBody>
          <a:bodyPr/>
          <a:lstStyle/>
          <a:p>
            <a:pPr algn="l" eaLnBrk="1" hangingPunct="1"/>
            <a:r>
              <a:rPr lang="en-US" sz="2800" smtClean="0">
                <a:solidFill>
                  <a:srgbClr val="000000"/>
                </a:solidFill>
              </a:rPr>
              <a:t>2.</a:t>
            </a:r>
            <a:r>
              <a:rPr lang="ru-RU" sz="2800" smtClean="0">
                <a:solidFill>
                  <a:srgbClr val="000000"/>
                </a:solidFill>
              </a:rPr>
              <a:t> </a:t>
            </a:r>
            <a:r>
              <a:rPr lang="ru-RU" sz="2800" b="1" u="sng" smtClean="0">
                <a:solidFill>
                  <a:srgbClr val="000000"/>
                </a:solidFill>
              </a:rPr>
              <a:t>Сім’я практично втрачає своє значення</a:t>
            </a:r>
            <a:r>
              <a:rPr lang="ru-RU" sz="2800" smtClean="0">
                <a:solidFill>
                  <a:srgbClr val="000000"/>
                </a:solidFill>
              </a:rPr>
              <a:t>, </a:t>
            </a:r>
            <a:r>
              <a:rPr lang="ru-RU" sz="2800" b="1" u="sng" smtClean="0">
                <a:solidFill>
                  <a:srgbClr val="000000"/>
                </a:solidFill>
              </a:rPr>
              <a:t>всі діти мають бути спільними </a:t>
            </a:r>
            <a:r>
              <a:rPr lang="ru-RU" sz="2800" smtClean="0">
                <a:solidFill>
                  <a:srgbClr val="000000"/>
                </a:solidFill>
              </a:rPr>
              <a:t>— їх всіх  потрібно виховувати однаково, не знаючи, де чия дитина. Платон детально розглядає про</a:t>
            </a:r>
            <a:r>
              <a:rPr lang="en-US" sz="2800" smtClean="0">
                <a:solidFill>
                  <a:srgbClr val="000000"/>
                </a:solidFill>
              </a:rPr>
              <a:t>б</a:t>
            </a:r>
            <a:r>
              <a:rPr lang="ru-RU" sz="2800" smtClean="0">
                <a:solidFill>
                  <a:srgbClr val="000000"/>
                </a:solidFill>
              </a:rPr>
              <a:t>лему виховання, яке, на його думку, має з дитинства узгоджуватися з нахилами душі і розвивати їх.</a:t>
            </a:r>
            <a:endParaRPr lang="en-US" sz="2800" smtClean="0">
              <a:solidFill>
                <a:srgbClr val="000000"/>
              </a:solidFill>
            </a:endParaRPr>
          </a:p>
        </p:txBody>
      </p:sp>
      <p:sp>
        <p:nvSpPr>
          <p:cNvPr id="32770" name="Объект 2"/>
          <p:cNvSpPr>
            <a:spLocks noGrp="1"/>
          </p:cNvSpPr>
          <p:nvPr>
            <p:ph idx="1"/>
          </p:nvPr>
        </p:nvSpPr>
        <p:spPr>
          <a:xfrm>
            <a:off x="1631950" y="2636838"/>
            <a:ext cx="8578850" cy="3489325"/>
          </a:xfrm>
          <a:solidFill>
            <a:srgbClr val="FFFF00"/>
          </a:solidFill>
        </p:spPr>
        <p:txBody>
          <a:bodyPr/>
          <a:lstStyle/>
          <a:p>
            <a:pPr algn="just" eaLnBrk="1" hangingPunct="1">
              <a:buFont typeface="Arial" panose="020B0604020202020204" pitchFamily="34" charset="0"/>
              <a:buNone/>
            </a:pPr>
            <a:r>
              <a:rPr lang="en-US" sz="2800" smtClean="0">
                <a:solidFill>
                  <a:srgbClr val="000000"/>
                </a:solidFill>
                <a:latin typeface="Arial" panose="020B0604020202020204" pitchFamily="34" charset="0"/>
                <a:cs typeface="Arial" panose="020B0604020202020204" pitchFamily="34" charset="0"/>
              </a:rPr>
              <a:t>3. П</a:t>
            </a:r>
            <a:r>
              <a:rPr lang="ru-RU" sz="2800" b="1" u="sng" smtClean="0">
                <a:solidFill>
                  <a:srgbClr val="000000"/>
                </a:solidFill>
                <a:latin typeface="Arial" panose="020B0604020202020204" pitchFamily="34" charset="0"/>
                <a:cs typeface="Arial" panose="020B0604020202020204" pitchFamily="34" charset="0"/>
              </a:rPr>
              <a:t>овністю підпорядковує благо одного індивіда </a:t>
            </a:r>
            <a:r>
              <a:rPr lang="en-US" sz="2800" b="1" u="sng" smtClean="0">
                <a:solidFill>
                  <a:srgbClr val="000000"/>
                </a:solidFill>
                <a:latin typeface="Arial" panose="020B0604020202020204" pitchFamily="34" charset="0"/>
                <a:cs typeface="Arial" panose="020B0604020202020204" pitchFamily="34" charset="0"/>
              </a:rPr>
              <a:t> </a:t>
            </a:r>
            <a:r>
              <a:rPr lang="ru-RU" sz="2800" b="1" u="sng" smtClean="0">
                <a:solidFill>
                  <a:srgbClr val="000000"/>
                </a:solidFill>
                <a:latin typeface="Arial" panose="020B0604020202020204" pitchFamily="34" charset="0"/>
                <a:cs typeface="Arial" panose="020B0604020202020204" pitchFamily="34" charset="0"/>
              </a:rPr>
              <a:t>благу всього суспільства, також негативно ставиться до демократії, </a:t>
            </a:r>
            <a:r>
              <a:rPr lang="ru-RU" sz="2800" smtClean="0">
                <a:solidFill>
                  <a:srgbClr val="000000"/>
                </a:solidFill>
                <a:latin typeface="Arial" panose="020B0604020202020204" pitchFamily="34" charset="0"/>
                <a:cs typeface="Arial" panose="020B0604020202020204" pitchFamily="34" charset="0"/>
              </a:rPr>
              <a:t>вважаючи її владою дурної більшості. Наближеними до «</a:t>
            </a:r>
            <a:r>
              <a:rPr lang="en-US" sz="2800" smtClean="0">
                <a:solidFill>
                  <a:srgbClr val="000000"/>
                </a:solidFill>
                <a:latin typeface="Arial" panose="020B0604020202020204" pitchFamily="34" charset="0"/>
                <a:cs typeface="Arial" panose="020B0604020202020204" pitchFamily="34" charset="0"/>
              </a:rPr>
              <a:t>i</a:t>
            </a:r>
            <a:r>
              <a:rPr lang="ru-RU" sz="2800" smtClean="0">
                <a:solidFill>
                  <a:srgbClr val="000000"/>
                </a:solidFill>
                <a:latin typeface="Arial" panose="020B0604020202020204" pitchFamily="34" charset="0"/>
                <a:cs typeface="Arial" panose="020B0604020202020204" pitchFamily="34" charset="0"/>
              </a:rPr>
              <a:t>деальної держави» формами державного устрою є рабовласницька </a:t>
            </a:r>
            <a:r>
              <a:rPr lang="ru-RU" sz="2800" b="1" u="sng" smtClean="0">
                <a:solidFill>
                  <a:srgbClr val="000000"/>
                </a:solidFill>
                <a:latin typeface="Arial" panose="020B0604020202020204" pitchFamily="34" charset="0"/>
                <a:cs typeface="Arial" panose="020B0604020202020204" pitchFamily="34" charset="0"/>
              </a:rPr>
              <a:t>аристократ</a:t>
            </a:r>
            <a:r>
              <a:rPr lang="en-US" sz="2800" b="1" u="sng" smtClean="0">
                <a:solidFill>
                  <a:srgbClr val="000000"/>
                </a:solidFill>
                <a:latin typeface="Arial" panose="020B0604020202020204" pitchFamily="34" charset="0"/>
                <a:cs typeface="Arial" panose="020B0604020202020204" pitchFamily="34" charset="0"/>
              </a:rPr>
              <a:t>i</a:t>
            </a:r>
            <a:r>
              <a:rPr lang="ru-RU" sz="2800" b="1" u="sng" smtClean="0">
                <a:solidFill>
                  <a:srgbClr val="000000"/>
                </a:solidFill>
                <a:latin typeface="Arial" panose="020B0604020202020204" pitchFamily="34" charset="0"/>
                <a:cs typeface="Arial" panose="020B0604020202020204" pitchFamily="34" charset="0"/>
              </a:rPr>
              <a:t>я та монарх</a:t>
            </a:r>
            <a:r>
              <a:rPr lang="en-US" sz="2800" b="1" u="sng" smtClean="0">
                <a:solidFill>
                  <a:srgbClr val="000000"/>
                </a:solidFill>
                <a:latin typeface="Arial" panose="020B0604020202020204" pitchFamily="34" charset="0"/>
                <a:cs typeface="Arial" panose="020B0604020202020204" pitchFamily="34" charset="0"/>
              </a:rPr>
              <a:t>i</a:t>
            </a:r>
            <a:r>
              <a:rPr lang="ru-RU" sz="2800" b="1" u="sng" smtClean="0">
                <a:solidFill>
                  <a:srgbClr val="000000"/>
                </a:solidFill>
                <a:latin typeface="Arial" panose="020B0604020202020204" pitchFamily="34" charset="0"/>
                <a:cs typeface="Arial" panose="020B0604020202020204" pitchFamily="34" charset="0"/>
              </a:rPr>
              <a:t>я.</a:t>
            </a:r>
            <a:endParaRPr lang="ru-RU" sz="2800" b="1" u="sng" smtClean="0">
              <a:solidFill>
                <a:srgbClr val="000000"/>
              </a:solidFill>
              <a:latin typeface="Arial" panose="020B0604020202020204" pitchFamily="34" charset="0"/>
              <a:cs typeface="Arial" panose="020B0604020202020204" pitchFamily="34" charset="0"/>
            </a:endParaRPr>
          </a:p>
        </p:txBody>
      </p:sp>
      <p:sp>
        <p:nvSpPr>
          <p:cNvPr id="2" name="Text Box 1"/>
          <p:cNvSpPr txBox="1"/>
          <p:nvPr/>
        </p:nvSpPr>
        <p:spPr>
          <a:xfrm>
            <a:off x="498475" y="3760470"/>
            <a:ext cx="3048000" cy="368300"/>
          </a:xfrm>
          <a:prstGeom prst="rect">
            <a:avLst/>
          </a:prstGeom>
          <a:noFill/>
        </p:spPr>
        <p:txBody>
          <a:bodyPr wrap="square" rtlCol="0">
            <a:spAutoFit/>
          </a:bodyPr>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АРИСТОТЕЛЬ</a:t>
            </a:r>
            <a:endParaRPr lang="uk-UA" altLang="en-US"/>
          </a:p>
        </p:txBody>
      </p:sp>
      <p:sp>
        <p:nvSpPr>
          <p:cNvPr id="3" name="Content Placeholder 2"/>
          <p:cNvSpPr>
            <a:spLocks noGrp="1"/>
          </p:cNvSpPr>
          <p:nvPr>
            <p:ph idx="1"/>
          </p:nvPr>
        </p:nvSpPr>
        <p:spPr/>
        <p:txBody>
          <a:bodyPr>
            <a:normAutofit fontScale="25000"/>
          </a:bodyPr>
          <a:p>
            <a:pPr marL="0" indent="0" algn="just">
              <a:buNone/>
            </a:pPr>
            <a:r>
              <a:rPr lang="en-US" sz="8000"/>
              <a:t>Арістотель народився в Стагірі, грецькій колонії, недалеко від Афонської гори, в 384 році до нашої ери. Тому отримав прізвисько Стагіріт. Батька Арістотеля звали Нікомахом, він був лікарем при дворі македонського царя Амінти III. Нікомах походив із родини лікарів, в якій лікарське мистецтво передавалося з покоління в покоління. Батько став першим наставником Арістотеля.У 369 році до н. е. у віці 15 років Арістотель залишився без батьків. Опікуном став Проксен, родич батька, який також жив у Стагірі і всіляко підтримував жагу юнака до пізнання (згодом Арістотель тепло відзивався про нього, а коли Проксен помер, усиновив його сина Ніканора й одружив зі своєю дочкою Піфіадою). Значний спадок, отриманий від батька, дозволив Арістотелю не тільки не знати нужди, але й купувати книги, які на той час були дорогими. Крім коштів Арістотель успадкував батькові твори, в яких скрупульозно описувались спостереження над живою та неживою природою. Тому перед тим, як почати заняття загальними науками, Арістотель вивчав рослини і тварин, намагаючись узагальнити досвід Нікомаха, що в майбутньому розвинулося в окрему роботу «Про виникнення тварин».Значний вплив на юного Арістотеля здійснив македонський царський двір, де він провів раннє дитинство. Там він познайомився з царем Філіппом II, у майбутньому батьком великого полководця Александра III Македонського, що зіграло не останню роль в його майбутньому призначенні вихователем Александр</a:t>
            </a:r>
            <a:r>
              <a:rPr lang="uk-UA" altLang="en-US" sz="8000"/>
              <a:t>а.</a:t>
            </a:r>
            <a:endParaRPr lang="uk-UA" altLang="en-US" sz="8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pPr algn="ctr"/>
            <a:r>
              <a:rPr lang="uk-UA" altLang="en-US" b="1"/>
              <a:t>АРИСТОТЕЛЬ</a:t>
            </a:r>
            <a:endParaRPr lang="uk-UA" altLang="en-US" b="1"/>
          </a:p>
        </p:txBody>
      </p:sp>
      <p:sp>
        <p:nvSpPr>
          <p:cNvPr id="5" name="Content Placeholder 4"/>
          <p:cNvSpPr>
            <a:spLocks noGrp="1"/>
          </p:cNvSpPr>
          <p:nvPr>
            <p:ph idx="1"/>
          </p:nvPr>
        </p:nvSpPr>
        <p:spPr/>
        <p:txBody>
          <a:bodyPr/>
          <a:p>
            <a:endParaRPr lang="en-US"/>
          </a:p>
        </p:txBody>
      </p:sp>
      <p:sp>
        <p:nvSpPr>
          <p:cNvPr id="6" name="Text Box 5"/>
          <p:cNvSpPr txBox="1"/>
          <p:nvPr/>
        </p:nvSpPr>
        <p:spPr>
          <a:xfrm>
            <a:off x="358140" y="1411605"/>
            <a:ext cx="8785860" cy="4556125"/>
          </a:xfrm>
          <a:prstGeom prst="rect">
            <a:avLst/>
          </a:prstGeom>
          <a:noFill/>
        </p:spPr>
        <p:txBody>
          <a:bodyPr wrap="square" rtlCol="0" anchor="t">
            <a:noAutofit/>
          </a:bodyPr>
          <a:p>
            <a:pPr algn="just"/>
            <a:r>
              <a:rPr lang="en-US" sz="2000"/>
              <a:t>Три роки присвятив Арістотель вихованню Александра (десь від 13-ти до 16-річного віку). Згодом отримавши владу і почавши завоювання, вдячний Македонець повністю звільнив від податків ціле місто Стагір — лише за те, що там народився Арістотель, його Вчитель. Займаючись з ним усіма загальноосвітніми науками, крім того, передав свої знання з медицини, а також свою жагу до дослідження природи. Більшу частину цього періоду учень та учитель жили в Мієзі (сучасний муніципалітет Науса), де для них серед садів Філіпп побудував Німфеум, буквально — святилище муз. Переказ стверджує, що і Філіпп, а потім і сам Александр не шкодували нічим, аби створити Арістотелю усі необхідні умови для продовження наукових досліджень. Так, близько тисячі осіб мали обов'язком постійно постачати для наукових дослідів Арістотеля рідкісних тварин, рослин і мінерали. Окрім Філіппа та Александра слухачами Арістотеля також були такі царі Македонії: Птолемей I Сотер, Кассандр Македонський та багато інших мужів.</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ПЛУТАРХ (50-125 рр.)</a:t>
            </a:r>
            <a:endParaRPr lang="uk-UA" altLang="en-US" b="1"/>
          </a:p>
        </p:txBody>
      </p:sp>
      <p:sp>
        <p:nvSpPr>
          <p:cNvPr id="3" name="Content Placeholder 2"/>
          <p:cNvSpPr>
            <a:spLocks noGrp="1"/>
          </p:cNvSpPr>
          <p:nvPr>
            <p:ph idx="1"/>
          </p:nvPr>
        </p:nvSpPr>
        <p:spPr/>
        <p:txBody>
          <a:bodyPr/>
          <a:p>
            <a:r>
              <a:rPr lang="en-US" sz="2000"/>
              <a:t>Виріс і прожив більшу частину життя в  містечку Херонея, спілкувався з впливовими римськими політиками та інтелектуалами, був жерцем храму Аполлона в Дельфах. Більшість творів він написав у зрілому віці після повалення імператора Доміціана.</a:t>
            </a:r>
            <a:endParaRPr lang="en-US" sz="2000"/>
          </a:p>
          <a:p>
            <a:endParaRPr lang="en-US" sz="2000"/>
          </a:p>
          <a:p>
            <a:pPr algn="just"/>
            <a:r>
              <a:rPr lang="en-US" sz="2000"/>
              <a:t>«</a:t>
            </a:r>
            <a:r>
              <a:rPr lang="en-US" sz="2000" b="1"/>
              <a:t>Порівняльні життєписи</a:t>
            </a:r>
            <a:r>
              <a:rPr lang="en-US" sz="2000"/>
              <a:t>», найбільша і найвідоміша робота Плутарха з яскраво вираженою моралізаторською спрямованістю, включає 22 ретельно складені </a:t>
            </a:r>
            <a:r>
              <a:rPr lang="uk-UA" altLang="en-US" sz="2000"/>
              <a:t>парних </a:t>
            </a:r>
            <a:r>
              <a:rPr lang="en-US" sz="2000"/>
              <a:t>біографії 46 видатних грецьких і римських політиків і є цінним історичним джерелом. Різносторонні та різноманітні твори на філософську, педагогічну та літературну тематику для різноманітної аудиторії поєднують під умовною назвою «</a:t>
            </a:r>
            <a:r>
              <a:rPr lang="en-US" sz="2000" b="1"/>
              <a:t>Моралії</a:t>
            </a:r>
            <a:r>
              <a:rPr lang="en-US" sz="2000"/>
              <a:t>». Найбільша робота у складі "Моралій" - частково автобіографічні "Застільні бесіди" з філософським обговоренням різних проблем. Погляди ерудованого Плутарха характеризуються близькістю до середнього платонізму, підвищеною увагою до етичних питань, оригінальністю багатьох суджень та деяким впливом перипатетичного та піфагорійського вчень.</a:t>
            </a:r>
            <a:endParaRPr 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t>АРИСТОТЕЛЬ</a:t>
            </a:r>
            <a:endParaRPr lang="uk-UA" altLang="en-US"/>
          </a:p>
        </p:txBody>
      </p:sp>
      <p:sp>
        <p:nvSpPr>
          <p:cNvPr id="3" name="Content Placeholder 2"/>
          <p:cNvSpPr>
            <a:spLocks noGrp="1"/>
          </p:cNvSpPr>
          <p:nvPr>
            <p:ph idx="1"/>
          </p:nvPr>
        </p:nvSpPr>
        <p:spPr/>
        <p:txBody>
          <a:bodyPr>
            <a:normAutofit fontScale="60000"/>
          </a:bodyPr>
          <a:p>
            <a:r>
              <a:rPr lang="en-US"/>
              <a:t>З Александром III Македонським Арістотель розійшовся тільки напередодні його першого походу в Азію. 50-річний філософ разом із дружиною, дочкою та вихованцем Ніканором повернулися до Афін, залишивши замість себе племінника, свого учня, також філософа Каллістена. Платонівською академією на той час управляв Ксенократ, і Арістотель заснував в Лікії — священному гаї Аполлона Вовчого — власну школу. За назвою гаю школу назвали Лікеєм (або Ліцеєм), учнів школи Арістотеля називали перипатетиками, від περίπατος, що з давньогрецької мови перекладається як «ходити, прогулюватись», оскільки заняття школи Арістотель проводив на відкритій галереї для прогулянок. Чисельність перипатетиків не була високою, оскільки філософія Арістотеля передбачала природничі погляди, цілком чужі і незвичні для афінян. І все ж Арістотель, як і Платон, відводив філософії найпіднесеніше місце.</a:t>
            </a:r>
            <a:endParaRPr lang="en-US"/>
          </a:p>
          <a:p>
            <a:endParaRPr lang="en-US"/>
          </a:p>
          <a:p>
            <a:r>
              <a:rPr lang="en-US"/>
              <a:t>Незабаром після повернення до Афін з Македонії дружина Арістотеля Піфіада померла. Він довго оплакував її втрату і побудував на вшанування її пам'яті мавзолей. Проте через два роки Арістотель одружився знову на своїй рабині Герпіліс, яка народила йому сина Нікомаха. Після цього філософ, наче на підтвердження власних слів про те, що після 50 років розумові сили слабшають і наступає пора, коли людина має пожинати те, що раніше посіяла, саме так і вчинив. Жив розміреним життям, терпляче пояснював учням особливості своєї філософії, писав один за одним свої відомі твори.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Аристотель</a:t>
            </a:r>
            <a:endParaRPr lang="uk-UA" altLang="en-US"/>
          </a:p>
        </p:txBody>
      </p:sp>
      <p:sp>
        <p:nvSpPr>
          <p:cNvPr id="3" name="Content Placeholder 2"/>
          <p:cNvSpPr>
            <a:spLocks noGrp="1"/>
          </p:cNvSpPr>
          <p:nvPr>
            <p:ph idx="1"/>
          </p:nvPr>
        </p:nvSpPr>
        <p:spPr/>
        <p:txBody>
          <a:bodyPr>
            <a:normAutofit fontScale="60000"/>
          </a:bodyPr>
          <a:p>
            <a:r>
              <a:rPr lang="en-US"/>
              <a:t>Хоча як істинний мудрець Арістотель тримався якнайдалі від політики, коли помер Александр Македонський — його вихованець і покровитель, — Арістотель зрозумів, що залишатись в Афінах йому небезпечно. Певну роль відіграло і те, що великий філософ у житті був малоприємною і різкою людиною. Не маючи інших причин для вигнання Арістотеля, афіняни звинуватили його у неповазі до богів. Не бажаючи повторити долю філософа Сократа, засудженого афінянами на смерть, Арістотель поспішив втекти з Афін до Халкіди, пояснивши друзям причину своєї втечі:</a:t>
            </a:r>
            <a:endParaRPr lang="en-US"/>
          </a:p>
          <a:p>
            <a:endParaRPr lang="en-US"/>
          </a:p>
          <a:p>
            <a:r>
              <a:rPr lang="en-US"/>
              <a:t>«Хочу позбавити афінян нового злочину проти філософії.»</a:t>
            </a:r>
            <a:endParaRPr lang="en-US"/>
          </a:p>
          <a:p>
            <a:r>
              <a:rPr lang="en-US"/>
              <a:t>Помер філософ у Халкіді 322 до н. е. від природних причин (як уважають сучасні дослідники, від спадкової хвороби шлунка). Тіло філософа перевезли в його рідне місто Стагіру, де міщани побудували розкішний мавзолей, який донині не зберігся.</a:t>
            </a:r>
            <a:endParaRPr lang="en-US"/>
          </a:p>
          <a:p>
            <a:endParaRPr lang="en-US"/>
          </a:p>
          <a:p>
            <a:r>
              <a:rPr lang="en-US"/>
              <a:t>У 2016 році на конференції «Арістотель — 2400 років» археолог Константінос Сісмандіс повідомив про знахідку могили Арістотеля біля Стагіри </a:t>
            </a:r>
            <a:r>
              <a:rPr lang="uk-UA" altLang="en-US"/>
              <a:t>.</a:t>
            </a:r>
            <a:endParaRPr lang="uk-UA"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9288" y="0"/>
            <a:ext cx="8291512" cy="1223963"/>
          </a:xfrm>
          <a:blipFill>
            <a:blip r:embed="rId1" cstate="print"/>
            <a:tile tx="0" ty="0" sx="100000" sy="100000" flip="none" algn="tl"/>
          </a:blipFill>
        </p:spPr>
        <p:txBody>
          <a:bodyPr rtlCol="0">
            <a:normAutofit fontScale="90000"/>
          </a:bodyPr>
          <a:lstStyle/>
          <a:p>
            <a:pPr algn="just" eaLnBrk="1" fontAlgn="auto" hangingPunct="1">
              <a:spcAft>
                <a:spcPts val="0"/>
              </a:spcAft>
              <a:defRPr/>
            </a:pPr>
            <a:r>
              <a:rPr lang="en-US" sz="2800" b="1" u="sng" dirty="0" err="1" smtClean="0"/>
              <a:t>Арістотель</a:t>
            </a:r>
            <a:r>
              <a:rPr lang="en-US" sz="2800" b="1" u="sng" dirty="0" smtClean="0"/>
              <a:t> (384-322) </a:t>
            </a:r>
            <a:r>
              <a:rPr lang="en-US" sz="1800" dirty="0" smtClean="0"/>
              <a:t>-</a:t>
            </a:r>
            <a:r>
              <a:rPr lang="ru-RU" sz="1800" dirty="0" smtClean="0"/>
              <a:t> </a:t>
            </a:r>
            <a:r>
              <a:rPr lang="ru-RU" sz="1800" dirty="0" err="1" smtClean="0"/>
              <a:t>здійснив</a:t>
            </a:r>
            <a:r>
              <a:rPr lang="ru-RU" sz="1800" dirty="0" smtClean="0"/>
              <a:t> </a:t>
            </a:r>
            <a:r>
              <a:rPr lang="ru-RU" sz="1800" dirty="0" err="1" smtClean="0"/>
              <a:t>систематизацію</a:t>
            </a:r>
            <a:r>
              <a:rPr lang="ru-RU" sz="1800" dirty="0" smtClean="0"/>
              <a:t> </a:t>
            </a:r>
            <a:r>
              <a:rPr lang="ru-RU" sz="1800" dirty="0" err="1" smtClean="0"/>
              <a:t>сучасного</a:t>
            </a:r>
            <a:r>
              <a:rPr lang="ru-RU" sz="1800" dirty="0" smtClean="0"/>
              <a:t> </a:t>
            </a:r>
            <a:r>
              <a:rPr lang="ru-RU" sz="1800" dirty="0" err="1" smtClean="0"/>
              <a:t>йому</a:t>
            </a:r>
            <a:r>
              <a:rPr lang="ru-RU" sz="1800" dirty="0" smtClean="0"/>
              <a:t> </a:t>
            </a:r>
            <a:r>
              <a:rPr lang="ru-RU" sz="1800" dirty="0" err="1" smtClean="0"/>
              <a:t>знання</a:t>
            </a:r>
            <a:r>
              <a:rPr lang="ru-RU" sz="1800" dirty="0" smtClean="0"/>
              <a:t> </a:t>
            </a:r>
            <a:r>
              <a:rPr lang="ru-RU" sz="1800" dirty="0" err="1" smtClean="0"/>
              <a:t>майже</a:t>
            </a:r>
            <a:r>
              <a:rPr lang="ru-RU" sz="1800" dirty="0" smtClean="0"/>
              <a:t> у </a:t>
            </a:r>
            <a:r>
              <a:rPr lang="ru-RU" sz="1800" dirty="0" err="1" smtClean="0"/>
              <a:t>всіх</a:t>
            </a:r>
            <a:r>
              <a:rPr lang="ru-RU" sz="1800" dirty="0" smtClean="0"/>
              <a:t> </a:t>
            </a:r>
            <a:r>
              <a:rPr lang="ru-RU" sz="1800" dirty="0" err="1" smtClean="0"/>
              <a:t>відомих</a:t>
            </a:r>
            <a:r>
              <a:rPr lang="ru-RU" sz="1800" dirty="0" smtClean="0"/>
              <a:t> на той час областях науки. Аристотель </a:t>
            </a:r>
            <a:r>
              <a:rPr lang="ru-RU" sz="1800" dirty="0" err="1" smtClean="0"/>
              <a:t>вважається</a:t>
            </a:r>
            <a:r>
              <a:rPr lang="ru-RU" sz="1800" dirty="0" smtClean="0"/>
              <a:t> </a:t>
            </a:r>
            <a:r>
              <a:rPr lang="ru-RU" sz="1800" dirty="0" err="1" smtClean="0"/>
              <a:t>засновником</a:t>
            </a:r>
            <a:r>
              <a:rPr lang="ru-RU" sz="1800" dirty="0" smtClean="0"/>
              <a:t> таких наук як: </a:t>
            </a:r>
            <a:r>
              <a:rPr lang="ru-RU" sz="1800" dirty="0" err="1" smtClean="0"/>
              <a:t>етика</a:t>
            </a:r>
            <a:r>
              <a:rPr lang="ru-RU" sz="1800" dirty="0" smtClean="0"/>
              <a:t>, </a:t>
            </a:r>
            <a:r>
              <a:rPr lang="ru-RU" sz="1800" dirty="0" err="1" smtClean="0"/>
              <a:t>логіка</a:t>
            </a:r>
            <a:r>
              <a:rPr lang="ru-RU" sz="1800" dirty="0" smtClean="0"/>
              <a:t>, </a:t>
            </a:r>
            <a:r>
              <a:rPr lang="ru-RU" sz="1800" dirty="0" err="1" smtClean="0"/>
              <a:t>психологія</a:t>
            </a:r>
            <a:r>
              <a:rPr lang="ru-RU" sz="1800" dirty="0" smtClean="0"/>
              <a:t>, </a:t>
            </a:r>
            <a:r>
              <a:rPr lang="ru-RU" sz="1800" dirty="0" err="1" smtClean="0"/>
              <a:t>біологія</a:t>
            </a:r>
            <a:r>
              <a:rPr lang="ru-RU" sz="1800" dirty="0" smtClean="0"/>
              <a:t>, </a:t>
            </a:r>
            <a:r>
              <a:rPr lang="ru-RU" sz="1800" dirty="0" err="1" smtClean="0"/>
              <a:t>економіка</a:t>
            </a:r>
            <a:r>
              <a:rPr lang="ru-RU" sz="1800" dirty="0" smtClean="0"/>
              <a:t>, </a:t>
            </a:r>
            <a:r>
              <a:rPr lang="ru-RU" sz="1800" dirty="0" err="1" smtClean="0"/>
              <a:t>політологія</a:t>
            </a:r>
            <a:r>
              <a:rPr lang="ru-RU" sz="1800" dirty="0" smtClean="0"/>
              <a:t>. </a:t>
            </a:r>
            <a:r>
              <a:rPr lang="ru-RU" sz="1800" dirty="0" err="1" smtClean="0"/>
              <a:t>Вперше</a:t>
            </a:r>
            <a:r>
              <a:rPr lang="ru-RU" sz="1800" dirty="0" smtClean="0"/>
              <a:t> </a:t>
            </a:r>
            <a:r>
              <a:rPr lang="ru-RU" sz="1800" dirty="0" err="1" smtClean="0"/>
              <a:t>провів</a:t>
            </a:r>
            <a:r>
              <a:rPr lang="ru-RU" sz="1800" dirty="0" smtClean="0"/>
              <a:t> </a:t>
            </a:r>
            <a:r>
              <a:rPr lang="ru-RU" sz="1800" dirty="0" err="1" smtClean="0"/>
              <a:t>розмежування</a:t>
            </a:r>
            <a:r>
              <a:rPr lang="en-US" sz="1800" dirty="0" smtClean="0"/>
              <a:t> </a:t>
            </a:r>
            <a:r>
              <a:rPr lang="ru-RU" sz="1800" dirty="0" smtClean="0"/>
              <a:t>наук</a:t>
            </a:r>
            <a:r>
              <a:rPr lang="en-US" sz="1800" dirty="0" smtClean="0"/>
              <a:t>.</a:t>
            </a:r>
            <a:endParaRPr lang="ru-RU" sz="1800" dirty="0"/>
          </a:p>
        </p:txBody>
      </p:sp>
      <p:sp>
        <p:nvSpPr>
          <p:cNvPr id="3" name="Содержимое 2"/>
          <p:cNvSpPr>
            <a:spLocks noGrp="1"/>
          </p:cNvSpPr>
          <p:nvPr>
            <p:ph idx="1"/>
          </p:nvPr>
        </p:nvSpPr>
        <p:spPr>
          <a:xfrm>
            <a:off x="1774825" y="1268413"/>
            <a:ext cx="8435975" cy="4857750"/>
          </a:xfrm>
          <a:solidFill>
            <a:schemeClr val="accent2">
              <a:lumMod val="40000"/>
              <a:lumOff val="60000"/>
            </a:schemeClr>
          </a:solidFill>
        </p:spPr>
        <p:txBody>
          <a:bodyPr rtlCol="0">
            <a:normAutofit fontScale="87500" lnSpcReduction="10000"/>
          </a:bodyPr>
          <a:lstStyle/>
          <a:p>
            <a:pPr eaLnBrk="1" fontAlgn="auto" hangingPunct="1">
              <a:spcAft>
                <a:spcPts val="0"/>
              </a:spcAft>
              <a:buFont typeface="Arial" panose="020B0604020202020204" pitchFamily="34" charset="0"/>
              <a:buNone/>
              <a:defRPr/>
            </a:pPr>
            <a:r>
              <a:rPr lang="uk-UA" b="1" i="1" dirty="0" smtClean="0"/>
              <a:t>Основні роботи: Метафізика, </a:t>
            </a:r>
            <a:r>
              <a:rPr lang="uk-UA" b="1" i="1" dirty="0" err="1" smtClean="0"/>
              <a:t>Нікомахова</a:t>
            </a:r>
            <a:r>
              <a:rPr lang="uk-UA" b="1" i="1" dirty="0" smtClean="0"/>
              <a:t> етика, Фізика, Про небо, Категорії, Політика.</a:t>
            </a:r>
            <a:endParaRPr lang="uk-UA" b="1" i="1" dirty="0" smtClean="0"/>
          </a:p>
          <a:p>
            <a:pPr eaLnBrk="1" fontAlgn="auto" hangingPunct="1">
              <a:spcAft>
                <a:spcPts val="0"/>
              </a:spcAft>
              <a:buFont typeface="Arial" panose="020B0604020202020204" pitchFamily="34" charset="0"/>
              <a:buNone/>
              <a:defRPr/>
            </a:pPr>
            <a:r>
              <a:rPr lang="en-US" b="1" i="1" dirty="0" err="1" smtClean="0"/>
              <a:t>Основні</a:t>
            </a:r>
            <a:r>
              <a:rPr lang="en-US" b="1" i="1" dirty="0" smtClean="0"/>
              <a:t> </a:t>
            </a:r>
            <a:r>
              <a:rPr lang="en-US" b="1" i="1" dirty="0" err="1" smtClean="0"/>
              <a:t>ідеї</a:t>
            </a:r>
            <a:endParaRPr lang="en-US" b="1" i="1" dirty="0" smtClean="0"/>
          </a:p>
          <a:p>
            <a:pPr marL="177800" indent="-177800" algn="just" eaLnBrk="1" fontAlgn="auto" hangingPunct="1">
              <a:spcAft>
                <a:spcPts val="0"/>
              </a:spcAft>
              <a:buFont typeface="Arial" panose="020B0604020202020204" pitchFamily="34" charset="0"/>
              <a:buNone/>
              <a:defRPr/>
            </a:pPr>
            <a:r>
              <a:rPr lang="en-US" dirty="0" smtClean="0"/>
              <a:t>1.</a:t>
            </a:r>
            <a:r>
              <a:rPr lang="ru-RU" dirty="0" smtClean="0"/>
              <a:t> </a:t>
            </a:r>
            <a:r>
              <a:rPr lang="ru-RU" b="1" u="sng" dirty="0" smtClean="0"/>
              <a:t>Аристотель не </a:t>
            </a:r>
            <a:r>
              <a:rPr lang="ru-RU" b="1" u="sng" dirty="0" err="1" smtClean="0"/>
              <a:t>ототожнює</a:t>
            </a:r>
            <a:r>
              <a:rPr lang="ru-RU" b="1" u="sng" dirty="0" smtClean="0"/>
              <a:t> </a:t>
            </a:r>
            <a:r>
              <a:rPr lang="ru-RU" b="1" u="sng" dirty="0" err="1" smtClean="0"/>
              <a:t>буття</a:t>
            </a:r>
            <a:r>
              <a:rPr lang="ru-RU" b="1" u="sng" dirty="0" smtClean="0"/>
              <a:t> </a:t>
            </a:r>
            <a:r>
              <a:rPr lang="ru-RU" b="1" u="sng" dirty="0" err="1" smtClean="0"/>
              <a:t>з</a:t>
            </a:r>
            <a:r>
              <a:rPr lang="ru-RU" b="1" u="sng" dirty="0" smtClean="0"/>
              <a:t> </a:t>
            </a:r>
            <a:r>
              <a:rPr lang="ru-RU" b="1" u="sng" dirty="0" err="1" smtClean="0"/>
              <a:t>ідеями</a:t>
            </a:r>
            <a:r>
              <a:rPr lang="ru-RU" b="1" u="sng" dirty="0" smtClean="0"/>
              <a:t>. </a:t>
            </a:r>
            <a:r>
              <a:rPr lang="ru-RU" b="1" u="sng" dirty="0" err="1" smtClean="0"/>
              <a:t>Він</a:t>
            </a:r>
            <a:r>
              <a:rPr lang="ru-RU" b="1" u="sng" dirty="0" smtClean="0"/>
              <a:t> </a:t>
            </a:r>
            <a:r>
              <a:rPr lang="ru-RU" b="1" u="sng" dirty="0" err="1" smtClean="0"/>
              <a:t>критикує</a:t>
            </a:r>
            <a:r>
              <a:rPr lang="ru-RU" b="1" u="sng" dirty="0" smtClean="0"/>
              <a:t> Платона за те, </a:t>
            </a:r>
            <a:r>
              <a:rPr lang="ru-RU" b="1" u="sng" dirty="0" err="1" smtClean="0"/>
              <a:t>що</a:t>
            </a:r>
            <a:r>
              <a:rPr lang="ru-RU" b="1" u="sng" dirty="0" smtClean="0"/>
              <a:t> той приписав </a:t>
            </a:r>
            <a:r>
              <a:rPr lang="ru-RU" b="1" u="sng" dirty="0" err="1" smtClean="0"/>
              <a:t>ідеям</a:t>
            </a:r>
            <a:r>
              <a:rPr lang="ru-RU" b="1" u="sng" dirty="0" smtClean="0"/>
              <a:t> </a:t>
            </a:r>
            <a:r>
              <a:rPr lang="ru-RU" b="1" u="sng" dirty="0" err="1" smtClean="0"/>
              <a:t>самостійне</a:t>
            </a:r>
            <a:r>
              <a:rPr lang="ru-RU" b="1" u="sng" dirty="0" smtClean="0"/>
              <a:t> </a:t>
            </a:r>
            <a:r>
              <a:rPr lang="ru-RU" b="1" u="sng" dirty="0" err="1" smtClean="0"/>
              <a:t>існування</a:t>
            </a:r>
            <a:r>
              <a:rPr lang="ru-RU" b="1" u="sng" dirty="0" smtClean="0"/>
              <a:t>, </a:t>
            </a:r>
            <a:r>
              <a:rPr lang="ru-RU" b="1" u="sng" dirty="0" err="1" smtClean="0"/>
              <a:t>відокремивши</a:t>
            </a:r>
            <a:r>
              <a:rPr lang="ru-RU" b="1" u="sng" dirty="0" smtClean="0"/>
              <a:t> </a:t>
            </a:r>
            <a:r>
              <a:rPr lang="ru-RU" b="1" u="sng" dirty="0" err="1" smtClean="0"/>
              <a:t>їх</a:t>
            </a:r>
            <a:r>
              <a:rPr lang="ru-RU" b="1" u="sng" dirty="0" smtClean="0"/>
              <a:t> </a:t>
            </a:r>
            <a:r>
              <a:rPr lang="ru-RU" b="1" u="sng" dirty="0" err="1" smtClean="0"/>
              <a:t>від</a:t>
            </a:r>
            <a:r>
              <a:rPr lang="ru-RU" b="1" u="sng" dirty="0" smtClean="0"/>
              <a:t> </a:t>
            </a:r>
            <a:r>
              <a:rPr lang="ru-RU" b="1" u="sng" dirty="0" err="1" smtClean="0"/>
              <a:t>чуттєвого</a:t>
            </a:r>
            <a:r>
              <a:rPr lang="ru-RU" b="1" u="sng" dirty="0" smtClean="0"/>
              <a:t> </a:t>
            </a:r>
            <a:r>
              <a:rPr lang="ru-RU" b="1" u="sng" dirty="0" err="1" smtClean="0"/>
              <a:t>світу</a:t>
            </a:r>
            <a:r>
              <a:rPr lang="ru-RU" b="1" u="sng" dirty="0" smtClean="0"/>
              <a:t>. </a:t>
            </a:r>
            <a:r>
              <a:rPr lang="ru-RU" dirty="0" err="1" smtClean="0"/>
              <a:t>Йому</a:t>
            </a:r>
            <a:r>
              <a:rPr lang="ru-RU" dirty="0" smtClean="0"/>
              <a:t> </a:t>
            </a:r>
            <a:r>
              <a:rPr lang="ru-RU" dirty="0" err="1" smtClean="0"/>
              <a:t>приписують</a:t>
            </a:r>
            <a:r>
              <a:rPr lang="ru-RU" dirty="0" smtClean="0"/>
              <a:t> фразу “Платон — </a:t>
            </a:r>
            <a:r>
              <a:rPr lang="ru-RU" dirty="0" err="1" smtClean="0"/>
              <a:t>мій</a:t>
            </a:r>
            <a:r>
              <a:rPr lang="ru-RU" dirty="0" smtClean="0"/>
              <a:t> друг, та </a:t>
            </a:r>
            <a:r>
              <a:rPr lang="ru-RU" dirty="0" err="1" smtClean="0"/>
              <a:t>істина</a:t>
            </a:r>
            <a:r>
              <a:rPr lang="ru-RU" dirty="0" smtClean="0"/>
              <a:t> </a:t>
            </a:r>
            <a:r>
              <a:rPr lang="ru-RU" dirty="0" err="1" smtClean="0"/>
              <a:t>дорожча</a:t>
            </a:r>
            <a:r>
              <a:rPr lang="ru-RU" dirty="0" smtClean="0"/>
              <a:t>!” Аристотель </a:t>
            </a:r>
            <a:r>
              <a:rPr lang="ru-RU" dirty="0" err="1" smtClean="0"/>
              <a:t>наполягає</a:t>
            </a:r>
            <a:r>
              <a:rPr lang="ru-RU" dirty="0" smtClean="0"/>
              <a:t>, </a:t>
            </a:r>
            <a:r>
              <a:rPr lang="ru-RU" dirty="0" err="1" smtClean="0"/>
              <a:t>що</a:t>
            </a:r>
            <a:r>
              <a:rPr lang="ru-RU" dirty="0" smtClean="0"/>
              <a:t> </a:t>
            </a:r>
            <a:r>
              <a:rPr lang="ru-RU" dirty="0" err="1" smtClean="0"/>
              <a:t>істинним</a:t>
            </a:r>
            <a:r>
              <a:rPr lang="ru-RU" dirty="0" smtClean="0"/>
              <a:t> є </a:t>
            </a:r>
            <a:r>
              <a:rPr lang="ru-RU" dirty="0" err="1" smtClean="0"/>
              <a:t>самостійне</a:t>
            </a:r>
            <a:r>
              <a:rPr lang="ru-RU" dirty="0" smtClean="0"/>
              <a:t> </a:t>
            </a:r>
            <a:r>
              <a:rPr lang="ru-RU" dirty="0" err="1" smtClean="0"/>
              <a:t>одиничне</a:t>
            </a:r>
            <a:r>
              <a:rPr lang="ru-RU" dirty="0" smtClean="0"/>
              <a:t> </a:t>
            </a:r>
            <a:r>
              <a:rPr lang="ru-RU" dirty="0" err="1" smtClean="0"/>
              <a:t>буття</a:t>
            </a:r>
            <a:r>
              <a:rPr lang="ru-RU" dirty="0" smtClean="0"/>
              <a:t> </a:t>
            </a:r>
            <a:r>
              <a:rPr lang="ru-RU" dirty="0" err="1" smtClean="0"/>
              <a:t>конкретних</a:t>
            </a:r>
            <a:r>
              <a:rPr lang="ru-RU" dirty="0" smtClean="0"/>
              <a:t> речей, а </a:t>
            </a:r>
            <a:r>
              <a:rPr lang="ru-RU" dirty="0" err="1" smtClean="0"/>
              <a:t>поняття</a:t>
            </a:r>
            <a:r>
              <a:rPr lang="ru-RU" dirty="0" smtClean="0"/>
              <a:t> - </a:t>
            </a:r>
            <a:r>
              <a:rPr lang="ru-RU" dirty="0" err="1" smtClean="0"/>
              <a:t>ідеї</a:t>
            </a:r>
            <a:r>
              <a:rPr lang="ru-RU" dirty="0" smtClean="0"/>
              <a:t>—</a:t>
            </a:r>
            <a:r>
              <a:rPr lang="ru-RU" dirty="0" err="1" smtClean="0"/>
              <a:t>це</a:t>
            </a:r>
            <a:r>
              <a:rPr lang="ru-RU" dirty="0" smtClean="0"/>
              <a:t> результат </a:t>
            </a:r>
            <a:r>
              <a:rPr lang="ru-RU" dirty="0" err="1" smtClean="0"/>
              <a:t>узагальнення</a:t>
            </a:r>
            <a:r>
              <a:rPr lang="ru-RU" dirty="0" smtClean="0"/>
              <a:t> </a:t>
            </a:r>
            <a:r>
              <a:rPr lang="ru-RU" dirty="0" err="1" smtClean="0"/>
              <a:t>властивостей</a:t>
            </a:r>
            <a:r>
              <a:rPr lang="ru-RU" dirty="0" smtClean="0"/>
              <a:t> </a:t>
            </a:r>
            <a:r>
              <a:rPr lang="ru-RU" dirty="0" err="1" smtClean="0"/>
              <a:t>конкретних</a:t>
            </a:r>
            <a:r>
              <a:rPr lang="ru-RU" dirty="0" smtClean="0"/>
              <a:t> речей. Аристотель </a:t>
            </a:r>
            <a:r>
              <a:rPr lang="ru-RU" dirty="0" err="1" smtClean="0"/>
              <a:t>також</a:t>
            </a:r>
            <a:r>
              <a:rPr lang="ru-RU" dirty="0" smtClean="0"/>
              <a:t> </a:t>
            </a:r>
            <a:r>
              <a:rPr lang="ru-RU" dirty="0" err="1" smtClean="0"/>
              <a:t>критикує</a:t>
            </a:r>
            <a:r>
              <a:rPr lang="ru-RU" dirty="0" smtClean="0"/>
              <a:t> </a:t>
            </a:r>
            <a:r>
              <a:rPr lang="ru-RU" dirty="0" err="1" smtClean="0"/>
              <a:t>погляд</a:t>
            </a:r>
            <a:r>
              <a:rPr lang="ru-RU" dirty="0" smtClean="0"/>
              <a:t> Платона на </a:t>
            </a:r>
            <a:r>
              <a:rPr lang="ru-RU" dirty="0" err="1" smtClean="0"/>
              <a:t>пізнання</a:t>
            </a:r>
            <a:r>
              <a:rPr lang="ru-RU" dirty="0" smtClean="0"/>
              <a:t>, як </a:t>
            </a:r>
            <a:r>
              <a:rPr lang="ru-RU" dirty="0" err="1" smtClean="0"/>
              <a:t>пригадування</a:t>
            </a:r>
            <a:r>
              <a:rPr lang="ru-RU" dirty="0" smtClean="0"/>
              <a:t>» </a:t>
            </a:r>
            <a:r>
              <a:rPr lang="ru-RU" dirty="0" err="1" smtClean="0"/>
              <a:t>душею</a:t>
            </a:r>
            <a:r>
              <a:rPr lang="ru-RU" dirty="0" smtClean="0"/>
              <a:t> того, </a:t>
            </a:r>
            <a:r>
              <a:rPr lang="ru-RU" dirty="0" err="1" smtClean="0"/>
              <a:t>що</a:t>
            </a:r>
            <a:r>
              <a:rPr lang="ru-RU" dirty="0" smtClean="0"/>
              <a:t> </a:t>
            </a:r>
            <a:r>
              <a:rPr lang="ru-RU" dirty="0" err="1" smtClean="0"/>
              <a:t>з</a:t>
            </a:r>
            <a:r>
              <a:rPr lang="ru-RU" dirty="0" smtClean="0"/>
              <a:t> нею </a:t>
            </a:r>
            <a:r>
              <a:rPr lang="ru-RU" dirty="0" err="1" smtClean="0"/>
              <a:t>відбувалося</a:t>
            </a:r>
            <a:r>
              <a:rPr lang="ru-RU" dirty="0" smtClean="0"/>
              <a:t> в </a:t>
            </a:r>
            <a:r>
              <a:rPr lang="ru-RU" dirty="0" err="1" smtClean="0"/>
              <a:t>царстві</a:t>
            </a:r>
            <a:r>
              <a:rPr lang="ru-RU" dirty="0" smtClean="0"/>
              <a:t> </a:t>
            </a:r>
            <a:r>
              <a:rPr lang="ru-RU" dirty="0" err="1" smtClean="0"/>
              <a:t>ідей</a:t>
            </a:r>
            <a:r>
              <a:rPr lang="ru-RU" dirty="0" smtClean="0"/>
              <a:t>, </a:t>
            </a:r>
            <a:r>
              <a:rPr lang="ru-RU" dirty="0" err="1" smtClean="0"/>
              <a:t>з</a:t>
            </a:r>
            <a:r>
              <a:rPr lang="ru-RU" dirty="0" smtClean="0"/>
              <a:t> </a:t>
            </a:r>
            <a:r>
              <a:rPr lang="ru-RU" dirty="0" err="1" smtClean="0"/>
              <a:t>якого</a:t>
            </a:r>
            <a:r>
              <a:rPr lang="ru-RU" dirty="0" smtClean="0"/>
              <a:t> душа </a:t>
            </a:r>
            <a:r>
              <a:rPr lang="ru-RU" dirty="0" err="1" smtClean="0"/>
              <a:t>нібито</a:t>
            </a:r>
            <a:r>
              <a:rPr lang="ru-RU" dirty="0" smtClean="0"/>
              <a:t> походить, </a:t>
            </a:r>
            <a:r>
              <a:rPr lang="ru-RU" dirty="0" err="1" smtClean="0"/>
              <a:t>натомість</a:t>
            </a:r>
            <a:r>
              <a:rPr lang="ru-RU" dirty="0" smtClean="0"/>
              <a:t> </a:t>
            </a:r>
            <a:r>
              <a:rPr lang="ru-RU" dirty="0" err="1" smtClean="0"/>
              <a:t>стверджує</a:t>
            </a:r>
            <a:r>
              <a:rPr lang="ru-RU" dirty="0" smtClean="0"/>
              <a:t>, </a:t>
            </a:r>
            <a:r>
              <a:rPr lang="ru-RU" dirty="0" err="1" smtClean="0"/>
              <a:t>що</a:t>
            </a:r>
            <a:r>
              <a:rPr lang="ru-RU" dirty="0" smtClean="0"/>
              <a:t> основою </a:t>
            </a:r>
            <a:r>
              <a:rPr lang="ru-RU" dirty="0" err="1" smtClean="0"/>
              <a:t>пізнання</a:t>
            </a:r>
            <a:r>
              <a:rPr lang="ru-RU" dirty="0" smtClean="0"/>
              <a:t> </a:t>
            </a:r>
            <a:r>
              <a:rPr lang="ru-RU" dirty="0" err="1" smtClean="0"/>
              <a:t>є</a:t>
            </a:r>
            <a:r>
              <a:rPr lang="ru-RU" dirty="0" smtClean="0"/>
              <a:t> </a:t>
            </a:r>
            <a:r>
              <a:rPr lang="ru-RU" dirty="0" err="1" smtClean="0"/>
              <a:t>чуттєве</a:t>
            </a:r>
            <a:r>
              <a:rPr lang="ru-RU" dirty="0" smtClean="0"/>
              <a:t> </a:t>
            </a:r>
            <a:r>
              <a:rPr lang="ru-RU" dirty="0" err="1" smtClean="0"/>
              <a:t>сприйняття</a:t>
            </a:r>
            <a:r>
              <a:rPr lang="ru-RU" dirty="0" smtClean="0"/>
              <a:t>.</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1524000" y="0"/>
            <a:ext cx="8686800" cy="1417638"/>
          </a:xfrm>
          <a:blipFill dpi="0" rotWithShape="1">
            <a:blip r:embed="rId1"/>
            <a:srcRect/>
            <a:tile tx="0" ty="0" sx="100000" sy="100000" flip="none" algn="tl"/>
          </a:blipFill>
        </p:spPr>
        <p:txBody>
          <a:bodyPr/>
          <a:lstStyle/>
          <a:p>
            <a:pPr algn="l" eaLnBrk="1" hangingPunct="1"/>
            <a:r>
              <a:rPr lang="en-US" sz="1800" smtClean="0"/>
              <a:t>2.</a:t>
            </a:r>
            <a:r>
              <a:rPr lang="ru-RU" sz="1800" smtClean="0"/>
              <a:t> </a:t>
            </a:r>
            <a:r>
              <a:rPr lang="ru-RU" sz="2200" smtClean="0"/>
              <a:t>Аристотель </a:t>
            </a:r>
            <a:r>
              <a:rPr lang="ru-RU" sz="2200" b="1" smtClean="0"/>
              <a:t>ототожнює буття і мислення</a:t>
            </a:r>
            <a:r>
              <a:rPr lang="ru-RU" sz="2200" smtClean="0"/>
              <a:t>: закони мислення є одночасно і законами буття</a:t>
            </a:r>
            <a:endParaRPr lang="ru-RU" sz="2200" smtClean="0"/>
          </a:p>
        </p:txBody>
      </p:sp>
      <p:sp>
        <p:nvSpPr>
          <p:cNvPr id="34818" name="Содержимое 2"/>
          <p:cNvSpPr>
            <a:spLocks noGrp="1"/>
          </p:cNvSpPr>
          <p:nvPr>
            <p:ph idx="1"/>
          </p:nvPr>
        </p:nvSpPr>
        <p:spPr>
          <a:xfrm>
            <a:off x="1524000" y="1268413"/>
            <a:ext cx="8686800" cy="4857750"/>
          </a:xfrm>
          <a:blipFill dpi="0" rotWithShape="1">
            <a:blip r:embed="rId1"/>
            <a:srcRect/>
            <a:tile tx="0" ty="0" sx="100000" sy="100000" flip="none" algn="tl"/>
          </a:blipFill>
        </p:spPr>
        <p:txBody>
          <a:bodyPr/>
          <a:lstStyle/>
          <a:p>
            <a:pPr marL="95250" indent="-95250" eaLnBrk="1" hangingPunct="1">
              <a:buFont typeface="Arial" panose="020B0604020202020204" pitchFamily="34" charset="0"/>
              <a:buNone/>
            </a:pPr>
            <a:r>
              <a:rPr lang="en-US" sz="2000" smtClean="0"/>
              <a:t>3.</a:t>
            </a:r>
            <a:r>
              <a:rPr lang="ru-RU" sz="2000" smtClean="0"/>
              <a:t> У кожній речі </a:t>
            </a:r>
            <a:r>
              <a:rPr lang="en-US" sz="2000" smtClean="0"/>
              <a:t>є </a:t>
            </a:r>
            <a:r>
              <a:rPr lang="ru-RU" sz="2000" smtClean="0"/>
              <a:t>4 причини:</a:t>
            </a:r>
            <a:r>
              <a:rPr lang="en-US" sz="2000" smtClean="0"/>
              <a:t> -</a:t>
            </a:r>
            <a:r>
              <a:rPr lang="uk-UA" sz="2000" smtClean="0"/>
              <a:t> </a:t>
            </a:r>
            <a:r>
              <a:rPr lang="ru-RU" sz="2000" b="1" smtClean="0"/>
              <a:t>матеріальн</a:t>
            </a:r>
            <a:r>
              <a:rPr lang="en-US" sz="2000" b="1" smtClean="0"/>
              <a:t>а</a:t>
            </a:r>
            <a:r>
              <a:rPr lang="ru-RU" sz="2000" smtClean="0"/>
              <a:t> (з чого?)</a:t>
            </a:r>
            <a:r>
              <a:rPr lang="en-US" sz="2000" smtClean="0"/>
              <a:t>; </a:t>
            </a:r>
            <a:r>
              <a:rPr lang="ru-RU" sz="2000" smtClean="0"/>
              <a:t> </a:t>
            </a:r>
            <a:r>
              <a:rPr lang="en-US" sz="2000" smtClean="0"/>
              <a:t>-</a:t>
            </a:r>
            <a:r>
              <a:rPr lang="uk-UA" sz="2000" smtClean="0"/>
              <a:t> </a:t>
            </a:r>
            <a:r>
              <a:rPr lang="ru-RU" sz="2000" b="1" smtClean="0"/>
              <a:t>формальн</a:t>
            </a:r>
            <a:r>
              <a:rPr lang="en-US" sz="2000" b="1" smtClean="0"/>
              <a:t>а</a:t>
            </a:r>
            <a:r>
              <a:rPr lang="ru-RU" sz="2000" smtClean="0"/>
              <a:t> (що це?)</a:t>
            </a:r>
            <a:r>
              <a:rPr lang="en-US" sz="2000" smtClean="0"/>
              <a:t>; -</a:t>
            </a:r>
            <a:r>
              <a:rPr lang="ru-RU" sz="2000" b="1" smtClean="0"/>
              <a:t>дійов</a:t>
            </a:r>
            <a:r>
              <a:rPr lang="en-US" sz="2000" b="1" smtClean="0"/>
              <a:t>а</a:t>
            </a:r>
            <a:r>
              <a:rPr lang="ru-RU" sz="2000" smtClean="0"/>
              <a:t> (звідки починається рух? як виникає?)</a:t>
            </a:r>
            <a:r>
              <a:rPr lang="en-US" sz="2000" smtClean="0"/>
              <a:t>; </a:t>
            </a:r>
            <a:r>
              <a:rPr lang="en-US" sz="2000" b="1" smtClean="0"/>
              <a:t>-</a:t>
            </a:r>
            <a:r>
              <a:rPr lang="ru-RU" sz="2000" b="1" smtClean="0"/>
              <a:t>цільов</a:t>
            </a:r>
            <a:r>
              <a:rPr lang="en-US" sz="2000" b="1" smtClean="0"/>
              <a:t>а</a:t>
            </a:r>
            <a:r>
              <a:rPr lang="ru-RU" sz="2000" b="1" smtClean="0"/>
              <a:t> («кауза фіналіс») (навіщо? заради чого?)</a:t>
            </a:r>
            <a:r>
              <a:rPr lang="en-US" sz="2000" b="1" smtClean="0"/>
              <a:t>.</a:t>
            </a:r>
            <a:endParaRPr lang="en-US" sz="2000" b="1" smtClean="0"/>
          </a:p>
          <a:p>
            <a:pPr marL="95250" indent="-95250" eaLnBrk="1" hangingPunct="1">
              <a:buFont typeface="Arial" panose="020B0604020202020204" pitchFamily="34" charset="0"/>
              <a:buNone/>
            </a:pPr>
            <a:r>
              <a:rPr lang="en-US" sz="2000" smtClean="0"/>
              <a:t>4.</a:t>
            </a:r>
            <a:r>
              <a:rPr lang="ru-RU" sz="2000" smtClean="0"/>
              <a:t> </a:t>
            </a:r>
            <a:r>
              <a:rPr lang="en-US" sz="2000" b="1" smtClean="0"/>
              <a:t>В</a:t>
            </a:r>
            <a:r>
              <a:rPr lang="ru-RU" sz="2000" b="1" smtClean="0"/>
              <a:t>се </a:t>
            </a:r>
            <a:r>
              <a:rPr lang="ru-RU" sz="2000" smtClean="0"/>
              <a:t>суще є доцільним і </a:t>
            </a:r>
            <a:r>
              <a:rPr lang="ru-RU" sz="2000" b="1" smtClean="0"/>
              <a:t>має мету</a:t>
            </a:r>
            <a:r>
              <a:rPr lang="en-US" sz="2000" b="1" smtClean="0"/>
              <a:t> </a:t>
            </a:r>
            <a:r>
              <a:rPr lang="en-US" sz="2000" smtClean="0"/>
              <a:t>– </a:t>
            </a:r>
            <a:r>
              <a:rPr lang="ru-RU" sz="2000" smtClean="0"/>
              <a:t>телеологі</a:t>
            </a:r>
            <a:r>
              <a:rPr lang="en-US" sz="2000" smtClean="0"/>
              <a:t>я ( вчення про цілі)</a:t>
            </a:r>
            <a:r>
              <a:rPr lang="ru-RU" sz="2000" smtClean="0"/>
              <a:t>.</a:t>
            </a:r>
            <a:endParaRPr lang="en-US" sz="2000" smtClean="0"/>
          </a:p>
          <a:p>
            <a:pPr marL="95250" indent="-95250" eaLnBrk="1" hangingPunct="1">
              <a:buFont typeface="Arial" panose="020B0604020202020204" pitchFamily="34" charset="0"/>
              <a:buNone/>
            </a:pPr>
            <a:r>
              <a:rPr lang="en-US" sz="2000" smtClean="0"/>
              <a:t>5</a:t>
            </a:r>
            <a:r>
              <a:rPr lang="en-US" sz="2000" b="1" smtClean="0"/>
              <a:t>. </a:t>
            </a:r>
            <a:r>
              <a:rPr lang="ru-RU" sz="2000" b="1" smtClean="0"/>
              <a:t>У якості першопричини </a:t>
            </a:r>
            <a:r>
              <a:rPr lang="ru-RU" sz="2000" smtClean="0"/>
              <a:t>всього і першодвигуна у Аристотеля </a:t>
            </a:r>
            <a:r>
              <a:rPr lang="ru-RU" sz="2000" b="1" smtClean="0"/>
              <a:t>виступає</a:t>
            </a:r>
            <a:r>
              <a:rPr lang="ru-RU" sz="2000" smtClean="0"/>
              <a:t> </a:t>
            </a:r>
            <a:r>
              <a:rPr lang="ru-RU" sz="2000" b="1" smtClean="0"/>
              <a:t>Бог</a:t>
            </a:r>
            <a:r>
              <a:rPr lang="ru-RU" sz="2000" smtClean="0"/>
              <a:t> — вічна, нерухома сутність, відокремлена від усіх речей. Водночас Бог є і кінцевою метою всього. Він повністю нематеріальний </a:t>
            </a:r>
            <a:r>
              <a:rPr lang="en-US" sz="2000" smtClean="0"/>
              <a:t>. </a:t>
            </a:r>
            <a:endParaRPr lang="en-US" sz="2000" smtClean="0"/>
          </a:p>
          <a:p>
            <a:pPr marL="95250" indent="-95250" eaLnBrk="1" hangingPunct="1">
              <a:buFont typeface="Arial" panose="020B0604020202020204" pitchFamily="34" charset="0"/>
              <a:buNone/>
            </a:pPr>
            <a:r>
              <a:rPr lang="en-US" sz="2000" smtClean="0"/>
              <a:t>6</a:t>
            </a:r>
            <a:r>
              <a:rPr lang="en-US" sz="2000" b="1" smtClean="0"/>
              <a:t>. В</a:t>
            </a:r>
            <a:r>
              <a:rPr lang="ru-RU" sz="2000" b="1" smtClean="0"/>
              <a:t>изначає людину як політичну (суспільну) тварину</a:t>
            </a:r>
            <a:r>
              <a:rPr lang="ru-RU" sz="2000" smtClean="0"/>
              <a:t>. </a:t>
            </a:r>
            <a:endParaRPr lang="en-US" sz="2000" smtClean="0"/>
          </a:p>
          <a:p>
            <a:pPr marL="95250" indent="-95250" eaLnBrk="1" hangingPunct="1">
              <a:buFont typeface="Arial" panose="020B0604020202020204" pitchFamily="34" charset="0"/>
              <a:buNone/>
            </a:pPr>
            <a:r>
              <a:rPr lang="en-US" sz="2000" smtClean="0"/>
              <a:t>7. </a:t>
            </a:r>
            <a:r>
              <a:rPr lang="ru-RU" sz="2000" smtClean="0"/>
              <a:t>В пізнанні Аристотель розрізняє різні ступені:</a:t>
            </a:r>
            <a:endParaRPr lang="ru-RU" sz="2000" smtClean="0"/>
          </a:p>
          <a:p>
            <a:pPr marL="95250" indent="-95250" eaLnBrk="1" hangingPunct="1">
              <a:buFont typeface="Arial" panose="020B0604020202020204" pitchFamily="34" charset="0"/>
              <a:buNone/>
            </a:pPr>
            <a:r>
              <a:rPr lang="en-US" sz="2000" smtClean="0"/>
              <a:t>- </a:t>
            </a:r>
            <a:r>
              <a:rPr lang="en-US" sz="2000" b="1" smtClean="0"/>
              <a:t>ч</a:t>
            </a:r>
            <a:r>
              <a:rPr lang="ru-RU" sz="2000" b="1" smtClean="0"/>
              <a:t>уттєве сприйняття </a:t>
            </a:r>
            <a:r>
              <a:rPr lang="ru-RU" sz="2000" smtClean="0"/>
              <a:t>(властиве і тваринам)</a:t>
            </a:r>
            <a:r>
              <a:rPr lang="en-US" sz="2000" smtClean="0"/>
              <a:t>;</a:t>
            </a:r>
            <a:endParaRPr lang="ru-RU" sz="2000" smtClean="0"/>
          </a:p>
          <a:p>
            <a:pPr marL="95250" indent="-95250" eaLnBrk="1" hangingPunct="1">
              <a:buFont typeface="Arial" panose="020B0604020202020204" pitchFamily="34" charset="0"/>
              <a:buNone/>
            </a:pPr>
            <a:r>
              <a:rPr lang="en-US" sz="2000" b="1" smtClean="0"/>
              <a:t>-</a:t>
            </a:r>
            <a:r>
              <a:rPr lang="ru-RU" sz="2000" b="1" smtClean="0"/>
              <a:t> </a:t>
            </a:r>
            <a:r>
              <a:rPr lang="en-US" sz="2000" b="1" smtClean="0"/>
              <a:t>д</a:t>
            </a:r>
            <a:r>
              <a:rPr lang="ru-RU" sz="2000" b="1" smtClean="0"/>
              <a:t>освід </a:t>
            </a:r>
            <a:r>
              <a:rPr lang="ru-RU" sz="2000" smtClean="0"/>
              <a:t>(накопичення чуттєвих сприйняттів і фіксація їх у пам’яті)</a:t>
            </a:r>
            <a:r>
              <a:rPr lang="en-US" sz="2000" smtClean="0"/>
              <a:t>;</a:t>
            </a:r>
            <a:r>
              <a:rPr lang="ru-RU" sz="2000" smtClean="0"/>
              <a:t> </a:t>
            </a:r>
            <a:endParaRPr lang="ru-RU" sz="2000" smtClean="0"/>
          </a:p>
          <a:p>
            <a:pPr marL="95250" indent="-95250" eaLnBrk="1" hangingPunct="1">
              <a:buFont typeface="Arial" panose="020B0604020202020204" pitchFamily="34" charset="0"/>
              <a:buNone/>
            </a:pPr>
            <a:r>
              <a:rPr lang="en-US" sz="2000" smtClean="0"/>
              <a:t>-</a:t>
            </a:r>
            <a:r>
              <a:rPr lang="ru-RU" sz="2000" smtClean="0"/>
              <a:t> </a:t>
            </a:r>
            <a:r>
              <a:rPr lang="en-US" sz="2000" b="1" smtClean="0"/>
              <a:t>м</a:t>
            </a:r>
            <a:r>
              <a:rPr lang="ru-RU" sz="2000" b="1" smtClean="0"/>
              <a:t>истецтво </a:t>
            </a:r>
            <a:r>
              <a:rPr lang="ru-RU" sz="2000" smtClean="0"/>
              <a:t>— знання загального і причин</a:t>
            </a:r>
            <a:r>
              <a:rPr lang="en-US" sz="2000" smtClean="0"/>
              <a:t>;</a:t>
            </a:r>
            <a:r>
              <a:rPr lang="ru-RU" sz="2000" smtClean="0"/>
              <a:t> </a:t>
            </a:r>
            <a:endParaRPr lang="ru-RU" sz="2000" smtClean="0"/>
          </a:p>
          <a:p>
            <a:pPr marL="95250" indent="-95250" eaLnBrk="1" hangingPunct="1">
              <a:buFont typeface="Arial" panose="020B0604020202020204" pitchFamily="34" charset="0"/>
              <a:buNone/>
            </a:pPr>
            <a:r>
              <a:rPr lang="en-US" sz="2000" smtClean="0"/>
              <a:t>-</a:t>
            </a:r>
            <a:r>
              <a:rPr lang="ru-RU" sz="2000" smtClean="0"/>
              <a:t> </a:t>
            </a:r>
            <a:r>
              <a:rPr lang="en-US" sz="2000" b="1" smtClean="0"/>
              <a:t>н</a:t>
            </a:r>
            <a:r>
              <a:rPr lang="ru-RU" sz="2000" b="1" smtClean="0"/>
              <a:t>аука </a:t>
            </a:r>
            <a:r>
              <a:rPr lang="ru-RU" sz="2000" smtClean="0"/>
              <a:t>— </a:t>
            </a:r>
            <a:r>
              <a:rPr lang="ru-RU" sz="2000" b="1" smtClean="0"/>
              <a:t>знання (епістеме), міркування (діанейя) і мудрість (софія)</a:t>
            </a:r>
            <a:r>
              <a:rPr lang="en-US" sz="2000" smtClean="0"/>
              <a:t>.</a:t>
            </a:r>
            <a:endParaRPr lang="ru-RU" sz="2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 </a:t>
            </a:r>
            <a:r>
              <a:rPr lang="uk-UA" altLang="en-US" b="1"/>
              <a:t>П Л У Т А Р Х</a:t>
            </a:r>
            <a:endParaRPr lang="uk-UA" altLang="en-US" b="1"/>
          </a:p>
        </p:txBody>
      </p:sp>
      <p:sp>
        <p:nvSpPr>
          <p:cNvPr id="3" name="Content Placeholder 2"/>
          <p:cNvSpPr>
            <a:spLocks noGrp="1"/>
          </p:cNvSpPr>
          <p:nvPr>
            <p:ph idx="1"/>
          </p:nvPr>
        </p:nvSpPr>
        <p:spPr/>
        <p:txBody>
          <a:bodyPr/>
          <a:p>
            <a:r>
              <a:rPr lang="uk-UA" altLang="en-US"/>
              <a:t>“</a:t>
            </a:r>
            <a:r>
              <a:rPr lang="en-US" b="1"/>
              <a:t>Порівняльні життєписи»</a:t>
            </a:r>
            <a:r>
              <a:rPr lang="en-US"/>
              <a:t> — велика антична збірка біографій і цінне історичне джерело, значення якого дуже велике через фрагментарну безпеку багатьох його першоджерел. Кожна парна біографія «Порівняльних життєписів» складається з прологу, біографій грецького та римського персонажів, а також їх порівняння, хоча прологи та порівняння складалися або збереглися не для всіх пар біографій</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 ПЛУТАРХ</a:t>
            </a:r>
            <a:endParaRPr lang="uk-UA" altLang="en-US"/>
          </a:p>
        </p:txBody>
      </p:sp>
      <p:sp>
        <p:nvSpPr>
          <p:cNvPr id="3" name="Content Placeholder 2"/>
          <p:cNvSpPr>
            <a:spLocks noGrp="1"/>
          </p:cNvSpPr>
          <p:nvPr>
            <p:ph idx="1"/>
          </p:nvPr>
        </p:nvSpPr>
        <p:spPr/>
        <p:txBody>
          <a:bodyPr>
            <a:normAutofit fontScale="60000"/>
          </a:bodyPr>
          <a:p>
            <a:r>
              <a:rPr lang="en-US"/>
              <a:t>Попри поширене нині сприйняття «Порівняльних життєписів» як зразкових античних біографій, у власних очах сучасників твір Плутарха недостатньо вписува</a:t>
            </a:r>
            <a:r>
              <a:rPr lang="uk-UA" altLang="en-US"/>
              <a:t>вся </a:t>
            </a:r>
            <a:r>
              <a:rPr lang="en-US"/>
              <a:t>в канони цього досить молодого жанра. У грецькій літературі в епоху еллінізму склалося</a:t>
            </a:r>
            <a:r>
              <a:rPr lang="en-US"/>
              <a:t> два типи біографій:</a:t>
            </a:r>
            <a:endParaRPr lang="en-US"/>
          </a:p>
          <a:p>
            <a:endParaRPr lang="en-US"/>
          </a:p>
          <a:p>
            <a:r>
              <a:rPr lang="en-US" b="1" u="sng"/>
              <a:t>гіпомнематична (перипатетична</a:t>
            </a:r>
            <a:r>
              <a:rPr lang="en-US"/>
              <a:t>) біографія довідкового типу з можливо більш повним перерахуванням особливостей походження, характеру, статури, здоров'я, звичок, смаків, обставин смерті, зазвичай - за рубриками та з додатком висловів та анекдотів з життя персонажа;</a:t>
            </a:r>
            <a:endParaRPr lang="en-US"/>
          </a:p>
          <a:p>
            <a:r>
              <a:rPr lang="en-US" b="1" u="sng"/>
              <a:t>риторична біографія</a:t>
            </a:r>
            <a:r>
              <a:rPr lang="en-US"/>
              <a:t> - похвала (енкомій) або паплюження (псогос) із суворим відбором матеріалів для відповідності задуманому емоційному забарвленню та підтримкою інтонації на одному рівні.</a:t>
            </a:r>
            <a:endParaRPr lang="en-US"/>
          </a:p>
          <a:p>
            <a:r>
              <a:rPr lang="en-US"/>
              <a:t>«</a:t>
            </a:r>
            <a:r>
              <a:rPr lang="en-US" b="1" u="sng"/>
              <a:t>Порівняльні життєписи» </a:t>
            </a:r>
            <a:r>
              <a:rPr lang="en-US"/>
              <a:t>не належали до жодного з двох типів біографій. Плутарх критикує ретельний збір біографічних подробиць у гіпомнематичних біографіях і розділяє відкриту упередженість риторичних біографій. Він не приховує окремих недоліків персонажів, що ідеалізуються, і не демонізує негативних персонажів — Деметрія і Антонія, використовуючи приводи, щоб похвалити їх з приватних питань. Чуж</a:t>
            </a:r>
            <a:r>
              <a:rPr lang="uk-UA" altLang="en-US"/>
              <a:t>е</a:t>
            </a:r>
            <a:r>
              <a:rPr lang="en-US"/>
              <a:t> йому і встановлення риторичних біографій на однакову інтонацію, натомість автор вільно чергує нейтральні і драматичні епізоди</a:t>
            </a:r>
            <a:r>
              <a:rPr lang="uk-UA" altLang="en-US"/>
              <a:t>.</a:t>
            </a:r>
            <a:endParaRPr lang="uk-UA"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ПЛУТАРХ</a:t>
            </a:r>
            <a:endParaRPr lang="uk-UA" altLang="en-US" b="1"/>
          </a:p>
        </p:txBody>
      </p:sp>
      <p:pic>
        <p:nvPicPr>
          <p:cNvPr id="4" name="Content Placeholder 3"/>
          <p:cNvPicPr>
            <a:picLocks noChangeAspect="1"/>
          </p:cNvPicPr>
          <p:nvPr>
            <p:ph idx="1"/>
          </p:nvPr>
        </p:nvPicPr>
        <p:blipFill>
          <a:blip r:embed="rId1"/>
          <a:stretch>
            <a:fillRect/>
          </a:stretch>
        </p:blipFill>
        <p:spPr>
          <a:xfrm>
            <a:off x="8209915" y="1862455"/>
            <a:ext cx="3333750" cy="4276725"/>
          </a:xfrm>
          <a:prstGeom prst="rect">
            <a:avLst/>
          </a:prstGeom>
        </p:spPr>
      </p:pic>
      <p:sp>
        <p:nvSpPr>
          <p:cNvPr id="5" name="Text Box 4"/>
          <p:cNvSpPr txBox="1"/>
          <p:nvPr/>
        </p:nvSpPr>
        <p:spPr>
          <a:xfrm>
            <a:off x="1214755" y="1262380"/>
            <a:ext cx="6096000" cy="5692775"/>
          </a:xfrm>
          <a:prstGeom prst="rect">
            <a:avLst/>
          </a:prstGeom>
          <a:noFill/>
        </p:spPr>
        <p:txBody>
          <a:bodyPr wrap="square" rtlCol="0" anchor="t">
            <a:spAutoFit/>
          </a:bodyPr>
          <a:p>
            <a:r>
              <a:rPr lang="en-US" sz="2800"/>
              <a:t>Жан-Жюль Антуан Леконт дю </a:t>
            </a:r>
            <a:r>
              <a:rPr lang="en-US" sz="2800" b="1"/>
              <a:t>Нуї. </a:t>
            </a:r>
            <a:r>
              <a:rPr lang="en-US" sz="2800" b="1" u="sng"/>
              <a:t>«Демосфен вчиться ораторській майстерності» (1870)</a:t>
            </a:r>
            <a:r>
              <a:rPr lang="en-US" sz="2800"/>
              <a:t>. Картина зображує епізод біографії Демосфена, описаний Плутархом: «Неясн</a:t>
            </a:r>
            <a:r>
              <a:rPr lang="uk-UA" altLang="en-US" sz="2800"/>
              <a:t>у</a:t>
            </a:r>
            <a:r>
              <a:rPr lang="en-US" sz="2800"/>
              <a:t>, шепеляв</a:t>
            </a:r>
            <a:r>
              <a:rPr lang="uk-UA" altLang="en-US" sz="2800"/>
              <a:t>у</a:t>
            </a:r>
            <a:r>
              <a:rPr lang="en-US" sz="2800"/>
              <a:t> промову він долав, вкладаючи в рот камінчики і так читаючи на пам'ять уривки з поетів, голос зміцнював бігом, розмовою на крутих підйомах і тим, що, не перекладаючи дихання, виголошував кілька віршів або які-небудь довгі фрази».</a:t>
            </a: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Сократ</a:t>
            </a:r>
            <a:endParaRPr lang="uk-UA" altLang="en-US"/>
          </a:p>
        </p:txBody>
      </p:sp>
      <p:sp>
        <p:nvSpPr>
          <p:cNvPr id="3" name="Content Placeholder 2"/>
          <p:cNvSpPr>
            <a:spLocks noGrp="1"/>
          </p:cNvSpPr>
          <p:nvPr>
            <p:ph idx="1"/>
          </p:nvPr>
        </p:nvSpPr>
        <p:spPr/>
        <p:txBody>
          <a:bodyPr>
            <a:normAutofit lnSpcReduction="20000"/>
          </a:bodyPr>
          <a:p>
            <a:pPr algn="just"/>
            <a:r>
              <a:rPr lang="en-US"/>
              <a:t>Сократ народився в 470 або 469 році до н. е. у сім'ї скульптора Софроніска та повитухи Фінарети </a:t>
            </a:r>
            <a:r>
              <a:rPr lang="uk-UA" altLang="en-US"/>
              <a:t>в Афінах</a:t>
            </a:r>
            <a:r>
              <a:rPr lang="en-US"/>
              <a:t>.</a:t>
            </a:r>
            <a:r>
              <a:rPr lang="uk-UA" altLang="en-US"/>
              <a:t> В нього була дружина Ксантиппа і 3 дітей.Обставини в сім'ї Сократа і сварливий характер Ксантіппи стали «притчею во язиціх» Стародавніх Афін. Ім'я Ксантіппи стало прозивним для сварливої дружини. Сучасні вчені підкреслюють відмінність у характерах Сократа і Ксантіппи. Молоду й далеку від філософії жінку не могло тішити проведення часу Сократа на вулицях і площах у бесідах з учнями. Турботи про дітей і домашнє господарство лягали винятково на Ксантіппу. Це призводило до постійних скандалів і образ, які Сократ сприймав із філософським спокоєм. Для античних авторів взаємовідносини Ксантіппи та Сократа стали джерелом для численних жартів, протиставлення філософа та сварливої дружини. </a:t>
            </a:r>
            <a:endParaRPr lang="uk-UA"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t> СУД над СОКРАТОМ і Смерть філософа</a:t>
            </a:r>
            <a:endParaRPr lang="uk-UA" altLang="en-US"/>
          </a:p>
        </p:txBody>
      </p:sp>
      <p:sp>
        <p:nvSpPr>
          <p:cNvPr id="3" name="Content Placeholder 2"/>
          <p:cNvSpPr>
            <a:spLocks noGrp="1"/>
          </p:cNvSpPr>
          <p:nvPr>
            <p:ph idx="1"/>
          </p:nvPr>
        </p:nvSpPr>
        <p:spPr/>
        <p:txBody>
          <a:bodyPr>
            <a:normAutofit lnSpcReduction="10000"/>
          </a:bodyPr>
          <a:p>
            <a:r>
              <a:rPr lang="en-US"/>
              <a:t>У 399 році до н. е. Сократ постав перед судом за звинуваченням у розбещенні афінської молоді та в нечесті. Сократ безрезультатно захищався. Він був визнаний винним більшістю голосів присяжних, що складалися із сотні афінських громадян, і, за звичаєм, запропонував власне покарання: за послуги, які він надав місту, держава мала надати йому безплатне харчування та житло. Як альтернатива він запропонував оштрафувати його на одну міну срібла (за його словами, це все, що в нього було). Присяжні відхилили його пропозицію та винесли смертний вирок. Офіційні звинувачення були такими: (1) розбещення молоді; (2) поклоніння хибним богам та (3) відмова від державної релігії.</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СМЕРТЬ СОКРАТА</a:t>
            </a:r>
            <a:endParaRPr lang="uk-UA" altLang="en-US"/>
          </a:p>
        </p:txBody>
      </p:sp>
      <p:sp>
        <p:nvSpPr>
          <p:cNvPr id="3" name="Content Placeholder 2"/>
          <p:cNvSpPr>
            <a:spLocks noGrp="1"/>
          </p:cNvSpPr>
          <p:nvPr>
            <p:ph idx="1"/>
          </p:nvPr>
        </p:nvSpPr>
        <p:spPr/>
        <p:txBody>
          <a:bodyPr/>
          <a:p>
            <a:pPr marL="0" indent="0">
              <a:buNone/>
            </a:pPr>
            <a:r>
              <a:rPr lang="en-US"/>
              <a:t>Сократ провів останній день у в'язниці. Його відвідали друзі та запропонували йому можливість тікати, від якої він відмовився.[87]</a:t>
            </a:r>
            <a:endParaRPr lang="en-US"/>
          </a:p>
          <a:p>
            <a:endParaRPr lang="en-US"/>
          </a:p>
          <a:p>
            <a:r>
              <a:rPr lang="en-US"/>
              <a:t>Питання, що спонукало афінян засудити Сократа, залишається спірним поміж учених. Існують дві теорії: перша — Сократ був засуджений із релігійних мотивів; друга — його звинуватили й засудили з політичних причин.Інша, більш сучасна інтерпретація синтезує релігійну та політичну теорії, стверджуючи, що релігія та держава не були поділені в стародавніх Афінах.</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0"/>
            <a:ext cx="8229600" cy="863600"/>
          </a:xfrm>
          <a:solidFill>
            <a:schemeClr val="tx2">
              <a:lumMod val="40000"/>
              <a:lumOff val="60000"/>
            </a:schemeClr>
          </a:solidFill>
        </p:spPr>
        <p:txBody>
          <a:bodyPr rtlCol="0">
            <a:normAutofit fontScale="90000"/>
          </a:bodyPr>
          <a:lstStyle/>
          <a:p>
            <a:pPr eaLnBrk="1" fontAlgn="auto" hangingPunct="1">
              <a:spcAft>
                <a:spcPts val="0"/>
              </a:spcAft>
              <a:defRPr/>
            </a:pPr>
            <a:r>
              <a:rPr lang="en-US" sz="1600" dirty="0" smtClean="0"/>
              <a:t>.</a:t>
            </a:r>
            <a:r>
              <a:rPr lang="uk-UA" sz="1600" dirty="0" smtClean="0"/>
              <a:t>Антична філософія класичного періоду: представники, основні ідеї</a:t>
            </a:r>
            <a:br>
              <a:rPr lang="en-US" dirty="0" smtClean="0"/>
            </a:br>
            <a:r>
              <a:rPr lang="uk-UA" dirty="0" smtClean="0"/>
              <a:t>3. </a:t>
            </a:r>
            <a:r>
              <a:rPr lang="en-US" dirty="0" smtClean="0"/>
              <a:t>СОКРАТ</a:t>
            </a:r>
            <a:r>
              <a:rPr lang="uk-UA" dirty="0" smtClean="0"/>
              <a:t> </a:t>
            </a:r>
            <a:r>
              <a:rPr lang="uk-UA" sz="2800" dirty="0" smtClean="0"/>
              <a:t>(469-399 рр.)</a:t>
            </a:r>
            <a:endParaRPr lang="ru-RU" sz="2800" dirty="0"/>
          </a:p>
        </p:txBody>
      </p:sp>
      <p:sp>
        <p:nvSpPr>
          <p:cNvPr id="3" name="Содержимое 2"/>
          <p:cNvSpPr>
            <a:spLocks noGrp="1"/>
          </p:cNvSpPr>
          <p:nvPr>
            <p:ph idx="1"/>
          </p:nvPr>
        </p:nvSpPr>
        <p:spPr>
          <a:xfrm>
            <a:off x="1524000" y="892175"/>
            <a:ext cx="9144000" cy="5940425"/>
          </a:xfrm>
          <a:blipFill>
            <a:blip r:embed="rId1" cstate="print"/>
            <a:tile tx="0" ty="0" sx="100000" sy="100000" flip="none" algn="tl"/>
          </a:blipFill>
        </p:spPr>
        <p:txBody>
          <a:bodyPr rtlCol="0">
            <a:normAutofit fontScale="47500" lnSpcReduction="20000"/>
          </a:bodyPr>
          <a:lstStyle/>
          <a:p>
            <a:pPr marL="628650" indent="-535305" eaLnBrk="1" fontAlgn="auto" hangingPunct="1">
              <a:spcAft>
                <a:spcPts val="0"/>
              </a:spcAft>
              <a:buFont typeface="Arial" panose="020B0604020202020204" pitchFamily="34" charset="0"/>
              <a:buChar char="•"/>
              <a:defRPr/>
            </a:pPr>
            <a:r>
              <a:rPr lang="uk-UA" sz="4000" b="1" i="1" u="sng" dirty="0" smtClean="0"/>
              <a:t>Основні ідеї  Сократа</a:t>
            </a:r>
            <a:r>
              <a:rPr lang="en-US" sz="4000" b="1" i="1" u="sng" dirty="0" smtClean="0"/>
              <a:t>:</a:t>
            </a:r>
            <a:endParaRPr lang="ru-RU" sz="4000" b="1" dirty="0" smtClean="0"/>
          </a:p>
          <a:p>
            <a:pPr marL="0" indent="0" eaLnBrk="1" fontAlgn="auto" hangingPunct="1">
              <a:spcAft>
                <a:spcPts val="0"/>
              </a:spcAft>
              <a:buFont typeface="Arial" panose="020B0604020202020204" pitchFamily="34" charset="0"/>
              <a:buChar char="•"/>
              <a:defRPr/>
            </a:pPr>
            <a:r>
              <a:rPr lang="uk-UA" sz="4000" dirty="0" smtClean="0"/>
              <a:t>1) У центрі філософії має бути людина.</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2) Визнає існування </a:t>
            </a:r>
            <a:r>
              <a:rPr lang="uk-UA" sz="4000" dirty="0"/>
              <a:t>Б</a:t>
            </a:r>
            <a:r>
              <a:rPr lang="uk-UA" sz="4000" dirty="0" smtClean="0"/>
              <a:t>ога.</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3) Знати що-небудь - це вміти давати визначення.</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4) Людина повинна бути:</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а) стриманою;</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б) справедливою;</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в) мужньою;</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г) відважною.</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5) Розробив метод </a:t>
            </a:r>
            <a:r>
              <a:rPr lang="uk-UA" sz="4000" i="1" u="sng" dirty="0" err="1" smtClean="0"/>
              <a:t>маєвтик</a:t>
            </a:r>
            <a:r>
              <a:rPr lang="uk-UA" sz="4000" dirty="0" err="1" smtClean="0"/>
              <a:t>и</a:t>
            </a:r>
            <a:r>
              <a:rPr lang="uk-UA" sz="4000" dirty="0" smtClean="0"/>
              <a:t>, тобто пошук істини шляхом виявлення суперечностей у доводах суперника.</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6) Закликав до вільнодумства.</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7) </a:t>
            </a:r>
            <a:r>
              <a:rPr lang="uk-UA" sz="4000" b="1" u="sng" dirty="0" smtClean="0"/>
              <a:t>Філософія повинна вчити мудрості шляхом дискусій, а не шляхом читання робіт</a:t>
            </a:r>
            <a:r>
              <a:rPr lang="uk-UA" sz="4000" dirty="0" smtClean="0"/>
              <a:t>.</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8.) Головну причину появи держави та права Сократ вбачав у потребах. Необхідно було розумно впорядкувати поведінку людей за допомогою законів. </a:t>
            </a:r>
            <a:endParaRPr lang="ru-RU" sz="4000" dirty="0" smtClean="0"/>
          </a:p>
          <a:p>
            <a:pPr marL="0" indent="0" eaLnBrk="1" fontAlgn="auto" hangingPunct="1">
              <a:spcAft>
                <a:spcPts val="0"/>
              </a:spcAft>
              <a:buFont typeface="Arial" panose="020B0604020202020204" pitchFamily="34" charset="0"/>
              <a:buChar char="•"/>
              <a:defRPr/>
            </a:pPr>
            <a:r>
              <a:rPr lang="uk-UA" sz="4000" dirty="0" smtClean="0"/>
              <a:t>9). Сократ вважав, що вищим завданням знання є не теоретичне</a:t>
            </a:r>
            <a:r>
              <a:rPr lang="uk-UA" sz="3800" dirty="0" smtClean="0"/>
              <a:t>, а практичне - мистецтво жити.</a:t>
            </a:r>
            <a:endParaRPr lang="ru-RU" sz="3800" dirty="0" smtClean="0"/>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18217</Words>
  <Application>WPS Presentation</Application>
  <PresentationFormat>Widescreen</PresentationFormat>
  <Paragraphs>142</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Arial</vt:lpstr>
      <vt:lpstr>SimSun</vt:lpstr>
      <vt:lpstr>Wingdings</vt:lpstr>
      <vt:lpstr>Calibri Light</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.Антична філософія класичного періоду: представники, основні ідеї 3. СОКРАТ (469-399 рр.)</vt:lpstr>
      <vt:lpstr>PowerPoint 演示文稿</vt:lpstr>
      <vt:lpstr>PowerPoint 演示文稿</vt:lpstr>
      <vt:lpstr>PowerPoint 演示文稿</vt:lpstr>
      <vt:lpstr>Платон (427-347 рр. до н.е) -давньогрецький філософ, учень Сократа, вчитель Арістотеля. </vt:lpstr>
      <vt:lpstr>Платон</vt:lpstr>
      <vt:lpstr> Гносеологія Платона</vt:lpstr>
      <vt:lpstr> Вчення  Платона про державу</vt:lpstr>
      <vt:lpstr>2. Сім’я практично втрачає своє значення, всі діти мають бути спільними — їх всіх  потрібно виховувати однаково, не знаючи, де чия дитина. Платон детально розглядає проблему виховання, яке, на його думку, має з дитинства узгоджуватися з нахилами душі і розвивати їх.</vt:lpstr>
      <vt:lpstr>PowerPoint 演示文稿</vt:lpstr>
      <vt:lpstr>PowerPoint 演示文稿</vt:lpstr>
      <vt:lpstr>PowerPoint 演示文稿</vt:lpstr>
      <vt:lpstr>PowerPoint 演示文稿</vt:lpstr>
      <vt:lpstr>Арістотель (384-322) - здійснив систематизацію сучасного йому знання майже у всіх відомих на той час областях науки. Аристотель вважається засновником таких наук як: етика, логіка, психологія, біологія, економіка, політологія. Вперше провів розмежування наук.</vt:lpstr>
      <vt:lpstr>2. Аристотель ототожнює буття і мислення: закони мислення є одночасно і законами буття</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5.  Плутарх як біограф античності. Біографії головних філософів Середньовіччя та Відродження</dc:title>
  <dc:creator/>
  <cp:lastModifiedBy>Mila</cp:lastModifiedBy>
  <cp:revision>2</cp:revision>
  <dcterms:created xsi:type="dcterms:W3CDTF">2024-04-23T21:24:04Z</dcterms:created>
  <dcterms:modified xsi:type="dcterms:W3CDTF">2024-04-23T22:24:58Z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7418D90025444F6B8189564C6C7A71BB_13</vt:lpwstr>
  </property>
  <property fmtid="{D5CDD505-2E9C-101B-9397-08002B2CF9AE}" pid="3" name="KSOProductBuildVer">
    <vt:lpwstr>1033-12.2.0.16731</vt:lpwstr>
  </property>
</Properties>
</file>