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2" r:id="rId4"/>
    <p:sldId id="258" r:id="rId5"/>
    <p:sldId id="26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72" r:id="rId15"/>
    <p:sldId id="273" r:id="rId16"/>
    <p:sldId id="278" r:id="rId17"/>
    <p:sldId id="279" r:id="rId18"/>
    <p:sldId id="274" r:id="rId19"/>
    <p:sldId id="275" r:id="rId20"/>
    <p:sldId id="280" r:id="rId21"/>
    <p:sldId id="281" r:id="rId22"/>
    <p:sldId id="282" r:id="rId23"/>
    <p:sldId id="283" r:id="rId24"/>
    <p:sldId id="276" r:id="rId25"/>
    <p:sldId id="284" r:id="rId26"/>
    <p:sldId id="285" r:id="rId27"/>
    <p:sldId id="287" r:id="rId28"/>
    <p:sldId id="286" r:id="rId29"/>
    <p:sldId id="292" r:id="rId30"/>
    <p:sldId id="291" r:id="rId31"/>
    <p:sldId id="290" r:id="rId32"/>
    <p:sldId id="289" r:id="rId33"/>
    <p:sldId id="288" r:id="rId34"/>
    <p:sldId id="293" r:id="rId35"/>
    <p:sldId id="294" r:id="rId36"/>
    <p:sldId id="295" r:id="rId37"/>
    <p:sldId id="296" r:id="rId38"/>
    <p:sldId id="277" r:id="rId3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41"/>
    </p:embeddedFont>
    <p:embeddedFont>
      <p:font typeface="Bellota Text" panose="020B0604020202020204" charset="-52"/>
      <p:regular r:id="rId42"/>
      <p:bold r:id="rId43"/>
      <p:italic r:id="rId44"/>
      <p:boldItalic r:id="rId45"/>
    </p:embeddedFont>
    <p:embeddedFont>
      <p:font typeface="Ubuntu" panose="020B0504030602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4E8"/>
    <a:srgbClr val="0000CC"/>
    <a:srgbClr val="99CCFF"/>
    <a:srgbClr val="33CC33"/>
    <a:srgbClr val="3366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B95186-EF31-4C90-B8F0-88301CC164D3}">
  <a:tblStyle styleId="{1CB95186-EF31-4C90-B8F0-88301CC164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1" y="32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ia Gencheva" userId="ba66cf438123fe05" providerId="LiveId" clId="{F10854FF-7713-4DF3-ABEC-A944FE7C88E7}"/>
    <pc:docChg chg="undo custSel modSld">
      <pc:chgData name="Viktoriia Gencheva" userId="ba66cf438123fe05" providerId="LiveId" clId="{F10854FF-7713-4DF3-ABEC-A944FE7C88E7}" dt="2021-09-19T16:48:54.959" v="533" actId="113"/>
      <pc:docMkLst>
        <pc:docMk/>
      </pc:docMkLst>
      <pc:sldChg chg="addSp modSp mod">
        <pc:chgData name="Viktoriia Gencheva" userId="ba66cf438123fe05" providerId="LiveId" clId="{F10854FF-7713-4DF3-ABEC-A944FE7C88E7}" dt="2021-09-19T16:48:54.959" v="533" actId="113"/>
        <pc:sldMkLst>
          <pc:docMk/>
          <pc:sldMk cId="0" sldId="256"/>
        </pc:sldMkLst>
        <pc:spChg chg="add mod">
          <ac:chgData name="Viktoriia Gencheva" userId="ba66cf438123fe05" providerId="LiveId" clId="{F10854FF-7713-4DF3-ABEC-A944FE7C88E7}" dt="2021-09-19T16:42:18.159" v="416" actId="1076"/>
          <ac:spMkLst>
            <pc:docMk/>
            <pc:sldMk cId="0" sldId="256"/>
            <ac:spMk id="4" creationId="{6B2FB280-967B-4138-A214-8BC0CA142E7B}"/>
          </ac:spMkLst>
        </pc:spChg>
        <pc:spChg chg="mod">
          <ac:chgData name="Viktoriia Gencheva" userId="ba66cf438123fe05" providerId="LiveId" clId="{F10854FF-7713-4DF3-ABEC-A944FE7C88E7}" dt="2021-09-19T16:48:35.289" v="528" actId="20577"/>
          <ac:spMkLst>
            <pc:docMk/>
            <pc:sldMk cId="0" sldId="256"/>
            <ac:spMk id="69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48:54.959" v="533" actId="113"/>
          <ac:spMkLst>
            <pc:docMk/>
            <pc:sldMk cId="0" sldId="256"/>
            <ac:spMk id="70" creationId="{00000000-0000-0000-0000-000000000000}"/>
          </ac:spMkLst>
        </pc:spChg>
      </pc:sldChg>
      <pc:sldChg chg="addSp modSp mod">
        <pc:chgData name="Viktoriia Gencheva" userId="ba66cf438123fe05" providerId="LiveId" clId="{F10854FF-7713-4DF3-ABEC-A944FE7C88E7}" dt="2021-09-19T16:42:28.335" v="418" actId="20577"/>
        <pc:sldMkLst>
          <pc:docMk/>
          <pc:sldMk cId="0" sldId="257"/>
        </pc:sldMkLst>
        <pc:spChg chg="add mod">
          <ac:chgData name="Viktoriia Gencheva" userId="ba66cf438123fe05" providerId="LiveId" clId="{F10854FF-7713-4DF3-ABEC-A944FE7C88E7}" dt="2021-09-19T16:42:28.335" v="418" actId="20577"/>
          <ac:spMkLst>
            <pc:docMk/>
            <pc:sldMk cId="0" sldId="257"/>
            <ac:spMk id="8" creationId="{DB700071-ACB5-48C9-B0B5-F4946383D643}"/>
          </ac:spMkLst>
        </pc:spChg>
      </pc:sldChg>
      <pc:sldChg chg="addSp modSp mod">
        <pc:chgData name="Viktoriia Gencheva" userId="ba66cf438123fe05" providerId="LiveId" clId="{F10854FF-7713-4DF3-ABEC-A944FE7C88E7}" dt="2021-09-19T16:43:04.853" v="422" actId="20577"/>
        <pc:sldMkLst>
          <pc:docMk/>
          <pc:sldMk cId="0" sldId="258"/>
        </pc:sldMkLst>
        <pc:spChg chg="add mod">
          <ac:chgData name="Viktoriia Gencheva" userId="ba66cf438123fe05" providerId="LiveId" clId="{F10854FF-7713-4DF3-ABEC-A944FE7C88E7}" dt="2021-09-19T16:43:04.853" v="422" actId="20577"/>
          <ac:spMkLst>
            <pc:docMk/>
            <pc:sldMk cId="0" sldId="258"/>
            <ac:spMk id="13" creationId="{10D6DB14-E700-42CE-A57A-18557F672F12}"/>
          </ac:spMkLst>
        </pc:spChg>
      </pc:sldChg>
      <pc:sldChg chg="addSp modSp mod">
        <pc:chgData name="Viktoriia Gencheva" userId="ba66cf438123fe05" providerId="LiveId" clId="{F10854FF-7713-4DF3-ABEC-A944FE7C88E7}" dt="2021-09-19T16:42:34.714" v="420" actId="20577"/>
        <pc:sldMkLst>
          <pc:docMk/>
          <pc:sldMk cId="0" sldId="262"/>
        </pc:sldMkLst>
        <pc:spChg chg="add mod">
          <ac:chgData name="Viktoriia Gencheva" userId="ba66cf438123fe05" providerId="LiveId" clId="{F10854FF-7713-4DF3-ABEC-A944FE7C88E7}" dt="2021-09-19T16:42:34.714" v="420" actId="20577"/>
          <ac:spMkLst>
            <pc:docMk/>
            <pc:sldMk cId="0" sldId="262"/>
            <ac:spMk id="41" creationId="{2945B93E-87AB-4F02-A816-1FDBD1BCECE9}"/>
          </ac:spMkLst>
        </pc:spChg>
      </pc:sldChg>
      <pc:sldChg chg="addSp modSp mod">
        <pc:chgData name="Viktoriia Gencheva" userId="ba66cf438123fe05" providerId="LiveId" clId="{F10854FF-7713-4DF3-ABEC-A944FE7C88E7}" dt="2021-09-19T16:43:09.894" v="424" actId="20577"/>
        <pc:sldMkLst>
          <pc:docMk/>
          <pc:sldMk cId="2337206004" sldId="263"/>
        </pc:sldMkLst>
        <pc:spChg chg="mod">
          <ac:chgData name="Viktoriia Gencheva" userId="ba66cf438123fe05" providerId="LiveId" clId="{F10854FF-7713-4DF3-ABEC-A944FE7C88E7}" dt="2021-09-19T16:06:57.210" v="0" actId="20577"/>
          <ac:spMkLst>
            <pc:docMk/>
            <pc:sldMk cId="2337206004" sldId="263"/>
            <ac:spMk id="10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3:09.894" v="424" actId="20577"/>
          <ac:spMkLst>
            <pc:docMk/>
            <pc:sldMk cId="2337206004" sldId="263"/>
            <ac:spMk id="21" creationId="{1DBD7FF7-9E86-4820-A577-5696F6A78EB3}"/>
          </ac:spMkLst>
        </pc:spChg>
      </pc:sldChg>
      <pc:sldChg chg="addSp modSp mod">
        <pc:chgData name="Viktoriia Gencheva" userId="ba66cf438123fe05" providerId="LiveId" clId="{F10854FF-7713-4DF3-ABEC-A944FE7C88E7}" dt="2021-09-19T16:44:21.079" v="447" actId="20577"/>
        <pc:sldMkLst>
          <pc:docMk/>
          <pc:sldMk cId="2656161539" sldId="264"/>
        </pc:sldMkLst>
        <pc:spChg chg="add mod">
          <ac:chgData name="Viktoriia Gencheva" userId="ba66cf438123fe05" providerId="LiveId" clId="{F10854FF-7713-4DF3-ABEC-A944FE7C88E7}" dt="2021-09-19T16:44:21.079" v="447" actId="20577"/>
          <ac:spMkLst>
            <pc:docMk/>
            <pc:sldMk cId="2656161539" sldId="264"/>
            <ac:spMk id="7" creationId="{8E56DBB8-72DC-4A14-A5DE-55974C023BA7}"/>
          </ac:spMkLst>
        </pc:spChg>
      </pc:sldChg>
      <pc:sldChg chg="addSp modSp mod">
        <pc:chgData name="Viktoriia Gencheva" userId="ba66cf438123fe05" providerId="LiveId" clId="{F10854FF-7713-4DF3-ABEC-A944FE7C88E7}" dt="2021-09-19T16:44:15.214" v="444" actId="20577"/>
        <pc:sldMkLst>
          <pc:docMk/>
          <pc:sldMk cId="397507853" sldId="265"/>
        </pc:sldMkLst>
        <pc:spChg chg="mod">
          <ac:chgData name="Viktoriia Gencheva" userId="ba66cf438123fe05" providerId="LiveId" clId="{F10854FF-7713-4DF3-ABEC-A944FE7C88E7}" dt="2021-09-19T16:07:29.079" v="2" actId="20577"/>
          <ac:spMkLst>
            <pc:docMk/>
            <pc:sldMk cId="397507853" sldId="265"/>
            <ac:spMk id="10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4:15.214" v="444" actId="20577"/>
          <ac:spMkLst>
            <pc:docMk/>
            <pc:sldMk cId="397507853" sldId="265"/>
            <ac:spMk id="11" creationId="{23A8713A-6154-4146-B94A-B395CFB5CB86}"/>
          </ac:spMkLst>
        </pc:spChg>
      </pc:sldChg>
      <pc:sldChg chg="addSp modSp mod">
        <pc:chgData name="Viktoriia Gencheva" userId="ba66cf438123fe05" providerId="LiveId" clId="{F10854FF-7713-4DF3-ABEC-A944FE7C88E7}" dt="2021-09-19T16:44:08.058" v="441" actId="20577"/>
        <pc:sldMkLst>
          <pc:docMk/>
          <pc:sldMk cId="869077517" sldId="266"/>
        </pc:sldMkLst>
        <pc:spChg chg="mod">
          <ac:chgData name="Viktoriia Gencheva" userId="ba66cf438123fe05" providerId="LiveId" clId="{F10854FF-7713-4DF3-ABEC-A944FE7C88E7}" dt="2021-09-19T16:07:52.541" v="4" actId="255"/>
          <ac:spMkLst>
            <pc:docMk/>
            <pc:sldMk cId="869077517" sldId="266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4:08.058" v="441" actId="20577"/>
          <ac:spMkLst>
            <pc:docMk/>
            <pc:sldMk cId="869077517" sldId="266"/>
            <ac:spMk id="9" creationId="{6CC18F7B-E0C4-45E6-B909-F2C72145A28E}"/>
          </ac:spMkLst>
        </pc:spChg>
      </pc:sldChg>
      <pc:sldChg chg="addSp modSp mod">
        <pc:chgData name="Viktoriia Gencheva" userId="ba66cf438123fe05" providerId="LiveId" clId="{F10854FF-7713-4DF3-ABEC-A944FE7C88E7}" dt="2021-09-19T16:43:58.459" v="438" actId="14100"/>
        <pc:sldMkLst>
          <pc:docMk/>
          <pc:sldMk cId="1855635980" sldId="267"/>
        </pc:sldMkLst>
        <pc:spChg chg="add mod">
          <ac:chgData name="Viktoriia Gencheva" userId="ba66cf438123fe05" providerId="LiveId" clId="{F10854FF-7713-4DF3-ABEC-A944FE7C88E7}" dt="2021-09-19T16:43:58.459" v="438" actId="14100"/>
          <ac:spMkLst>
            <pc:docMk/>
            <pc:sldMk cId="1855635980" sldId="267"/>
            <ac:spMk id="15" creationId="{B187B5A8-1F21-44F1-B2FA-B760AE8B7484}"/>
          </ac:spMkLst>
        </pc:spChg>
      </pc:sldChg>
      <pc:sldChg chg="addSp modSp mod">
        <pc:chgData name="Viktoriia Gencheva" userId="ba66cf438123fe05" providerId="LiveId" clId="{F10854FF-7713-4DF3-ABEC-A944FE7C88E7}" dt="2021-09-19T16:43:47.715" v="435" actId="20577"/>
        <pc:sldMkLst>
          <pc:docMk/>
          <pc:sldMk cId="3027977414" sldId="268"/>
        </pc:sldMkLst>
        <pc:spChg chg="add mod">
          <ac:chgData name="Viktoriia Gencheva" userId="ba66cf438123fe05" providerId="LiveId" clId="{F10854FF-7713-4DF3-ABEC-A944FE7C88E7}" dt="2021-09-19T16:43:47.715" v="435" actId="20577"/>
          <ac:spMkLst>
            <pc:docMk/>
            <pc:sldMk cId="3027977414" sldId="268"/>
            <ac:spMk id="14" creationId="{BD5A19BF-60FD-48F2-A58A-C1671D161DB1}"/>
          </ac:spMkLst>
        </pc:spChg>
      </pc:sldChg>
      <pc:sldChg chg="addSp modSp mod">
        <pc:chgData name="Viktoriia Gencheva" userId="ba66cf438123fe05" providerId="LiveId" clId="{F10854FF-7713-4DF3-ABEC-A944FE7C88E7}" dt="2021-09-19T16:43:39.723" v="431" actId="20577"/>
        <pc:sldMkLst>
          <pc:docMk/>
          <pc:sldMk cId="2152312184" sldId="269"/>
        </pc:sldMkLst>
        <pc:spChg chg="add mod">
          <ac:chgData name="Viktoriia Gencheva" userId="ba66cf438123fe05" providerId="LiveId" clId="{F10854FF-7713-4DF3-ABEC-A944FE7C88E7}" dt="2021-09-19T16:43:39.723" v="431" actId="20577"/>
          <ac:spMkLst>
            <pc:docMk/>
            <pc:sldMk cId="2152312184" sldId="269"/>
            <ac:spMk id="9" creationId="{80B3EC80-9CD3-4754-ABBC-68B0274C82E5}"/>
          </ac:spMkLst>
        </pc:spChg>
      </pc:sldChg>
      <pc:sldChg chg="addSp modSp mod">
        <pc:chgData name="Viktoriia Gencheva" userId="ba66cf438123fe05" providerId="LiveId" clId="{F10854FF-7713-4DF3-ABEC-A944FE7C88E7}" dt="2021-09-19T16:43:22.832" v="428" actId="20577"/>
        <pc:sldMkLst>
          <pc:docMk/>
          <pc:sldMk cId="1292066199" sldId="270"/>
        </pc:sldMkLst>
        <pc:spChg chg="add mod">
          <ac:chgData name="Viktoriia Gencheva" userId="ba66cf438123fe05" providerId="LiveId" clId="{F10854FF-7713-4DF3-ABEC-A944FE7C88E7}" dt="2021-09-19T16:43:22.832" v="428" actId="20577"/>
          <ac:spMkLst>
            <pc:docMk/>
            <pc:sldMk cId="1292066199" sldId="270"/>
            <ac:spMk id="8" creationId="{CC4CEDA2-1154-44B8-9E18-1D90FEB23C86}"/>
          </ac:spMkLst>
        </pc:spChg>
      </pc:sldChg>
      <pc:sldChg chg="addSp modSp mod">
        <pc:chgData name="Viktoriia Gencheva" userId="ba66cf438123fe05" providerId="LiveId" clId="{F10854FF-7713-4DF3-ABEC-A944FE7C88E7}" dt="2021-09-19T16:43:17.024" v="426" actId="20577"/>
        <pc:sldMkLst>
          <pc:docMk/>
          <pc:sldMk cId="4212558297" sldId="271"/>
        </pc:sldMkLst>
        <pc:spChg chg="add mod">
          <ac:chgData name="Viktoriia Gencheva" userId="ba66cf438123fe05" providerId="LiveId" clId="{F10854FF-7713-4DF3-ABEC-A944FE7C88E7}" dt="2021-09-19T16:43:17.024" v="426" actId="20577"/>
          <ac:spMkLst>
            <pc:docMk/>
            <pc:sldMk cId="4212558297" sldId="271"/>
            <ac:spMk id="17" creationId="{4D836CB1-AABF-4555-92A6-65B00CD91E06}"/>
          </ac:spMkLst>
        </pc:spChg>
      </pc:sldChg>
      <pc:sldChg chg="addSp modSp mod">
        <pc:chgData name="Viktoriia Gencheva" userId="ba66cf438123fe05" providerId="LiveId" clId="{F10854FF-7713-4DF3-ABEC-A944FE7C88E7}" dt="2021-09-19T16:44:39.051" v="452" actId="20577"/>
        <pc:sldMkLst>
          <pc:docMk/>
          <pc:sldMk cId="408859476" sldId="272"/>
        </pc:sldMkLst>
        <pc:spChg chg="add mod">
          <ac:chgData name="Viktoriia Gencheva" userId="ba66cf438123fe05" providerId="LiveId" clId="{F10854FF-7713-4DF3-ABEC-A944FE7C88E7}" dt="2021-09-19T16:44:39.051" v="452" actId="20577"/>
          <ac:spMkLst>
            <pc:docMk/>
            <pc:sldMk cId="408859476" sldId="272"/>
            <ac:spMk id="7" creationId="{873A0699-D813-4C2F-A6A6-E87B12987DF3}"/>
          </ac:spMkLst>
        </pc:spChg>
        <pc:spChg chg="mod">
          <ac:chgData name="Viktoriia Gencheva" userId="ba66cf438123fe05" providerId="LiveId" clId="{F10854FF-7713-4DF3-ABEC-A944FE7C88E7}" dt="2021-09-19T16:08:02.628" v="5"/>
          <ac:spMkLst>
            <pc:docMk/>
            <pc:sldMk cId="408859476" sldId="272"/>
            <ac:spMk id="10" creationId="{00000000-0000-0000-0000-000000000000}"/>
          </ac:spMkLst>
        </pc:spChg>
      </pc:sldChg>
      <pc:sldChg chg="addSp modSp mod">
        <pc:chgData name="Viktoriia Gencheva" userId="ba66cf438123fe05" providerId="LiveId" clId="{F10854FF-7713-4DF3-ABEC-A944FE7C88E7}" dt="2021-09-19T16:44:46.564" v="455" actId="20577"/>
        <pc:sldMkLst>
          <pc:docMk/>
          <pc:sldMk cId="1002591825" sldId="273"/>
        </pc:sldMkLst>
        <pc:spChg chg="mod">
          <ac:chgData name="Viktoriia Gencheva" userId="ba66cf438123fe05" providerId="LiveId" clId="{F10854FF-7713-4DF3-ABEC-A944FE7C88E7}" dt="2021-09-19T16:08:10.423" v="6"/>
          <ac:spMkLst>
            <pc:docMk/>
            <pc:sldMk cId="1002591825" sldId="273"/>
            <ac:spMk id="10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4:46.564" v="455" actId="20577"/>
          <ac:spMkLst>
            <pc:docMk/>
            <pc:sldMk cId="1002591825" sldId="273"/>
            <ac:spMk id="13" creationId="{E5A58D02-EB6E-40FE-9D40-F8322A4C9295}"/>
          </ac:spMkLst>
        </pc:spChg>
      </pc:sldChg>
      <pc:sldChg chg="addSp modSp mod">
        <pc:chgData name="Viktoriia Gencheva" userId="ba66cf438123fe05" providerId="LiveId" clId="{F10854FF-7713-4DF3-ABEC-A944FE7C88E7}" dt="2021-09-19T16:45:35.041" v="474" actId="20577"/>
        <pc:sldMkLst>
          <pc:docMk/>
          <pc:sldMk cId="3701280739" sldId="274"/>
        </pc:sldMkLst>
        <pc:spChg chg="mod">
          <ac:chgData name="Viktoriia Gencheva" userId="ba66cf438123fe05" providerId="LiveId" clId="{F10854FF-7713-4DF3-ABEC-A944FE7C88E7}" dt="2021-09-19T16:10:54.313" v="35" actId="20577"/>
          <ac:spMkLst>
            <pc:docMk/>
            <pc:sldMk cId="3701280739" sldId="274"/>
            <ac:spMk id="7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1:01.372" v="38" actId="20577"/>
          <ac:spMkLst>
            <pc:docMk/>
            <pc:sldMk cId="3701280739" sldId="274"/>
            <ac:spMk id="9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5:35.041" v="474" actId="20577"/>
          <ac:spMkLst>
            <pc:docMk/>
            <pc:sldMk cId="3701280739" sldId="274"/>
            <ac:spMk id="15" creationId="{48D13494-5498-4282-B396-72487CB968D5}"/>
          </ac:spMkLst>
        </pc:spChg>
      </pc:sldChg>
      <pc:sldChg chg="addSp modSp mod">
        <pc:chgData name="Viktoriia Gencheva" userId="ba66cf438123fe05" providerId="LiveId" clId="{F10854FF-7713-4DF3-ABEC-A944FE7C88E7}" dt="2021-09-19T16:45:41.308" v="476" actId="20577"/>
        <pc:sldMkLst>
          <pc:docMk/>
          <pc:sldMk cId="3160972038" sldId="275"/>
        </pc:sldMkLst>
        <pc:spChg chg="add mod">
          <ac:chgData name="Viktoriia Gencheva" userId="ba66cf438123fe05" providerId="LiveId" clId="{F10854FF-7713-4DF3-ABEC-A944FE7C88E7}" dt="2021-09-19T16:45:41.308" v="476" actId="20577"/>
          <ac:spMkLst>
            <pc:docMk/>
            <pc:sldMk cId="3160972038" sldId="275"/>
            <ac:spMk id="16" creationId="{D55E6719-C16F-480B-903C-51CC4259D791}"/>
          </ac:spMkLst>
        </pc:spChg>
        <pc:cxnChg chg="mod">
          <ac:chgData name="Viktoriia Gencheva" userId="ba66cf438123fe05" providerId="LiveId" clId="{F10854FF-7713-4DF3-ABEC-A944FE7C88E7}" dt="2021-09-19T16:11:24.350" v="42" actId="1076"/>
          <ac:cxnSpMkLst>
            <pc:docMk/>
            <pc:sldMk cId="3160972038" sldId="275"/>
            <ac:cxnSpMk id="8" creationId="{00000000-0000-0000-0000-000000000000}"/>
          </ac:cxnSpMkLst>
        </pc:cxnChg>
        <pc:cxnChg chg="mod">
          <ac:chgData name="Viktoriia Gencheva" userId="ba66cf438123fe05" providerId="LiveId" clId="{F10854FF-7713-4DF3-ABEC-A944FE7C88E7}" dt="2021-09-19T16:11:17.908" v="39" actId="1076"/>
          <ac:cxnSpMkLst>
            <pc:docMk/>
            <pc:sldMk cId="3160972038" sldId="275"/>
            <ac:cxnSpMk id="10" creationId="{00000000-0000-0000-0000-000000000000}"/>
          </ac:cxnSpMkLst>
        </pc:cxnChg>
      </pc:sldChg>
      <pc:sldChg chg="addSp modSp mod">
        <pc:chgData name="Viktoriia Gencheva" userId="ba66cf438123fe05" providerId="LiveId" clId="{F10854FF-7713-4DF3-ABEC-A944FE7C88E7}" dt="2021-09-19T16:46:25.905" v="490" actId="20577"/>
        <pc:sldMkLst>
          <pc:docMk/>
          <pc:sldMk cId="2362430029" sldId="276"/>
        </pc:sldMkLst>
        <pc:spChg chg="add mod">
          <ac:chgData name="Viktoriia Gencheva" userId="ba66cf438123fe05" providerId="LiveId" clId="{F10854FF-7713-4DF3-ABEC-A944FE7C88E7}" dt="2021-09-19T16:46:25.905" v="490" actId="20577"/>
          <ac:spMkLst>
            <pc:docMk/>
            <pc:sldMk cId="2362430029" sldId="276"/>
            <ac:spMk id="16" creationId="{94D7ED9E-8ED1-4FF3-B452-51E2C4467975}"/>
          </ac:spMkLst>
        </pc:spChg>
      </pc:sldChg>
      <pc:sldChg chg="addSp modSp mod">
        <pc:chgData name="Viktoriia Gencheva" userId="ba66cf438123fe05" providerId="LiveId" clId="{F10854FF-7713-4DF3-ABEC-A944FE7C88E7}" dt="2021-09-19T16:48:21.525" v="525" actId="20577"/>
        <pc:sldMkLst>
          <pc:docMk/>
          <pc:sldMk cId="4157244444" sldId="277"/>
        </pc:sldMkLst>
        <pc:spChg chg="add mod">
          <ac:chgData name="Viktoriia Gencheva" userId="ba66cf438123fe05" providerId="LiveId" clId="{F10854FF-7713-4DF3-ABEC-A944FE7C88E7}" dt="2021-09-19T16:48:21.525" v="525" actId="20577"/>
          <ac:spMkLst>
            <pc:docMk/>
            <pc:sldMk cId="4157244444" sldId="277"/>
            <ac:spMk id="3" creationId="{5BE1B2AF-BD8A-46CC-ADB3-4AE4B3E30CEF}"/>
          </ac:spMkLst>
        </pc:spChg>
      </pc:sldChg>
      <pc:sldChg chg="addSp modSp mod">
        <pc:chgData name="Viktoriia Gencheva" userId="ba66cf438123fe05" providerId="LiveId" clId="{F10854FF-7713-4DF3-ABEC-A944FE7C88E7}" dt="2021-09-19T16:44:55.963" v="460" actId="20577"/>
        <pc:sldMkLst>
          <pc:docMk/>
          <pc:sldMk cId="3691164178" sldId="278"/>
        </pc:sldMkLst>
        <pc:spChg chg="mod">
          <ac:chgData name="Viktoriia Gencheva" userId="ba66cf438123fe05" providerId="LiveId" clId="{F10854FF-7713-4DF3-ABEC-A944FE7C88E7}" dt="2021-09-19T16:09:26.251" v="18" actId="113"/>
          <ac:spMkLst>
            <pc:docMk/>
            <pc:sldMk cId="3691164178" sldId="278"/>
            <ac:spMk id="3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4:55.963" v="460" actId="20577"/>
          <ac:spMkLst>
            <pc:docMk/>
            <pc:sldMk cId="3691164178" sldId="278"/>
            <ac:spMk id="5" creationId="{1F9E82A7-EFFE-48F0-BBD3-2ADD1CE16918}"/>
          </ac:spMkLst>
        </pc:spChg>
        <pc:graphicFrameChg chg="mod modGraphic">
          <ac:chgData name="Viktoriia Gencheva" userId="ba66cf438123fe05" providerId="LiveId" clId="{F10854FF-7713-4DF3-ABEC-A944FE7C88E7}" dt="2021-09-19T16:09:20.261" v="17" actId="113"/>
          <ac:graphicFrameMkLst>
            <pc:docMk/>
            <pc:sldMk cId="3691164178" sldId="278"/>
            <ac:graphicFrameMk id="4" creationId="{00000000-0000-0000-0000-000000000000}"/>
          </ac:graphicFrameMkLst>
        </pc:graphicFrameChg>
      </pc:sldChg>
      <pc:sldChg chg="addSp modSp mod">
        <pc:chgData name="Viktoriia Gencheva" userId="ba66cf438123fe05" providerId="LiveId" clId="{F10854FF-7713-4DF3-ABEC-A944FE7C88E7}" dt="2021-09-19T16:45:28.046" v="471" actId="14100"/>
        <pc:sldMkLst>
          <pc:docMk/>
          <pc:sldMk cId="3005747005" sldId="279"/>
        </pc:sldMkLst>
        <pc:spChg chg="mod">
          <ac:chgData name="Viktoriia Gencheva" userId="ba66cf438123fe05" providerId="LiveId" clId="{F10854FF-7713-4DF3-ABEC-A944FE7C88E7}" dt="2021-09-19T16:45:28.046" v="471" actId="14100"/>
          <ac:spMkLst>
            <pc:docMk/>
            <pc:sldMk cId="3005747005" sldId="279"/>
            <ac:spMk id="3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0:19.770" v="27" actId="20577"/>
          <ac:spMkLst>
            <pc:docMk/>
            <pc:sldMk cId="3005747005" sldId="279"/>
            <ac:spMk id="5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0:14.891" v="25" actId="122"/>
          <ac:spMkLst>
            <pc:docMk/>
            <pc:sldMk cId="3005747005" sldId="279"/>
            <ac:spMk id="6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0:24.494" v="28" actId="122"/>
          <ac:spMkLst>
            <pc:docMk/>
            <pc:sldMk cId="3005747005" sldId="279"/>
            <ac:spMk id="9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0:26.670" v="29" actId="122"/>
          <ac:spMkLst>
            <pc:docMk/>
            <pc:sldMk cId="3005747005" sldId="279"/>
            <ac:spMk id="10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5:03.396" v="463" actId="20577"/>
          <ac:spMkLst>
            <pc:docMk/>
            <pc:sldMk cId="3005747005" sldId="279"/>
            <ac:spMk id="11" creationId="{A835D0D6-B0D1-4447-8836-925A8B69CF65}"/>
          </ac:spMkLst>
        </pc:spChg>
      </pc:sldChg>
      <pc:sldChg chg="addSp modSp mod">
        <pc:chgData name="Viktoriia Gencheva" userId="ba66cf438123fe05" providerId="LiveId" clId="{F10854FF-7713-4DF3-ABEC-A944FE7C88E7}" dt="2021-09-19T16:45:46.733" v="478" actId="20577"/>
        <pc:sldMkLst>
          <pc:docMk/>
          <pc:sldMk cId="1590915331" sldId="280"/>
        </pc:sldMkLst>
        <pc:spChg chg="mod">
          <ac:chgData name="Viktoriia Gencheva" userId="ba66cf438123fe05" providerId="LiveId" clId="{F10854FF-7713-4DF3-ABEC-A944FE7C88E7}" dt="2021-09-19T16:11:32.069" v="44" actId="1076"/>
          <ac:spMkLst>
            <pc:docMk/>
            <pc:sldMk cId="1590915331" sldId="280"/>
            <ac:spMk id="2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1:35.351" v="45" actId="1076"/>
          <ac:spMkLst>
            <pc:docMk/>
            <pc:sldMk cId="1590915331" sldId="280"/>
            <ac:spMk id="3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5:46.733" v="478" actId="20577"/>
          <ac:spMkLst>
            <pc:docMk/>
            <pc:sldMk cId="1590915331" sldId="280"/>
            <ac:spMk id="7" creationId="{68A14683-A8C2-4158-AE80-394C264455CE}"/>
          </ac:spMkLst>
        </pc:spChg>
        <pc:spChg chg="mod">
          <ac:chgData name="Viktoriia Gencheva" userId="ba66cf438123fe05" providerId="LiveId" clId="{F10854FF-7713-4DF3-ABEC-A944FE7C88E7}" dt="2021-09-19T16:11:49.266" v="47" actId="1076"/>
          <ac:spMkLst>
            <pc:docMk/>
            <pc:sldMk cId="1590915331" sldId="280"/>
            <ac:spMk id="8" creationId="{00000000-0000-0000-0000-000000000000}"/>
          </ac:spMkLst>
        </pc:spChg>
      </pc:sldChg>
      <pc:sldChg chg="addSp modSp mod">
        <pc:chgData name="Viktoriia Gencheva" userId="ba66cf438123fe05" providerId="LiveId" clId="{F10854FF-7713-4DF3-ABEC-A944FE7C88E7}" dt="2021-09-19T16:45:57.044" v="482" actId="20577"/>
        <pc:sldMkLst>
          <pc:docMk/>
          <pc:sldMk cId="3694378008" sldId="281"/>
        </pc:sldMkLst>
        <pc:spChg chg="mod">
          <ac:chgData name="Viktoriia Gencheva" userId="ba66cf438123fe05" providerId="LiveId" clId="{F10854FF-7713-4DF3-ABEC-A944FE7C88E7}" dt="2021-09-19T16:12:03.407" v="50" actId="14100"/>
          <ac:spMkLst>
            <pc:docMk/>
            <pc:sldMk cId="3694378008" sldId="281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2:30.973" v="57" actId="14100"/>
          <ac:spMkLst>
            <pc:docMk/>
            <pc:sldMk cId="3694378008" sldId="281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5:57.044" v="482" actId="20577"/>
          <ac:spMkLst>
            <pc:docMk/>
            <pc:sldMk cId="3694378008" sldId="281"/>
            <ac:spMk id="7" creationId="{3DF79B6A-E713-437C-9848-005852C33A29}"/>
          </ac:spMkLst>
        </pc:spChg>
      </pc:sldChg>
      <pc:sldChg chg="addSp modSp mod">
        <pc:chgData name="Viktoriia Gencheva" userId="ba66cf438123fe05" providerId="LiveId" clId="{F10854FF-7713-4DF3-ABEC-A944FE7C88E7}" dt="2021-09-19T16:46:08.293" v="484" actId="20577"/>
        <pc:sldMkLst>
          <pc:docMk/>
          <pc:sldMk cId="4001537440" sldId="282"/>
        </pc:sldMkLst>
        <pc:spChg chg="mod">
          <ac:chgData name="Viktoriia Gencheva" userId="ba66cf438123fe05" providerId="LiveId" clId="{F10854FF-7713-4DF3-ABEC-A944FE7C88E7}" dt="2021-09-19T16:12:36.230" v="58" actId="1076"/>
          <ac:spMkLst>
            <pc:docMk/>
            <pc:sldMk cId="4001537440" sldId="282"/>
            <ac:spMk id="2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6:08.293" v="484" actId="20577"/>
          <ac:spMkLst>
            <pc:docMk/>
            <pc:sldMk cId="4001537440" sldId="282"/>
            <ac:spMk id="4" creationId="{EF7942F9-DDDD-446F-8AFB-7CE53E06A66B}"/>
          </ac:spMkLst>
        </pc:spChg>
        <pc:picChg chg="mod">
          <ac:chgData name="Viktoriia Gencheva" userId="ba66cf438123fe05" providerId="LiveId" clId="{F10854FF-7713-4DF3-ABEC-A944FE7C88E7}" dt="2021-09-19T16:12:44.909" v="62" actId="14100"/>
          <ac:picMkLst>
            <pc:docMk/>
            <pc:sldMk cId="4001537440" sldId="282"/>
            <ac:picMk id="13314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6:17.609" v="488" actId="20577"/>
        <pc:sldMkLst>
          <pc:docMk/>
          <pc:sldMk cId="3383108897" sldId="283"/>
        </pc:sldMkLst>
        <pc:spChg chg="mod">
          <ac:chgData name="Viktoriia Gencheva" userId="ba66cf438123fe05" providerId="LiveId" clId="{F10854FF-7713-4DF3-ABEC-A944FE7C88E7}" dt="2021-09-19T16:12:51.507" v="63" actId="14100"/>
          <ac:spMkLst>
            <pc:docMk/>
            <pc:sldMk cId="3383108897" sldId="283"/>
            <ac:spMk id="2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6:17.609" v="488" actId="20577"/>
          <ac:spMkLst>
            <pc:docMk/>
            <pc:sldMk cId="3383108897" sldId="283"/>
            <ac:spMk id="4" creationId="{AFE0D8E8-D186-4C3C-BA19-5013CD5C51A3}"/>
          </ac:spMkLst>
        </pc:spChg>
        <pc:picChg chg="mod">
          <ac:chgData name="Viktoriia Gencheva" userId="ba66cf438123fe05" providerId="LiveId" clId="{F10854FF-7713-4DF3-ABEC-A944FE7C88E7}" dt="2021-09-19T16:12:54.752" v="64" actId="1076"/>
          <ac:picMkLst>
            <pc:docMk/>
            <pc:sldMk cId="3383108897" sldId="283"/>
            <ac:picMk id="14338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6:32.148" v="492" actId="20577"/>
        <pc:sldMkLst>
          <pc:docMk/>
          <pc:sldMk cId="1053456505" sldId="284"/>
        </pc:sldMkLst>
        <pc:spChg chg="mod">
          <ac:chgData name="Viktoriia Gencheva" userId="ba66cf438123fe05" providerId="LiveId" clId="{F10854FF-7713-4DF3-ABEC-A944FE7C88E7}" dt="2021-09-19T16:15:16.657" v="95" actId="113"/>
          <ac:spMkLst>
            <pc:docMk/>
            <pc:sldMk cId="1053456505" sldId="284"/>
            <ac:spMk id="3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6:32.148" v="492" actId="20577"/>
          <ac:spMkLst>
            <pc:docMk/>
            <pc:sldMk cId="1053456505" sldId="284"/>
            <ac:spMk id="4" creationId="{32F8ADB3-BBC0-4C81-A531-BFAE38B6F15C}"/>
          </ac:spMkLst>
        </pc:spChg>
      </pc:sldChg>
      <pc:sldChg chg="addSp modSp mod">
        <pc:chgData name="Viktoriia Gencheva" userId="ba66cf438123fe05" providerId="LiveId" clId="{F10854FF-7713-4DF3-ABEC-A944FE7C88E7}" dt="2021-09-19T16:46:39.479" v="494" actId="20577"/>
        <pc:sldMkLst>
          <pc:docMk/>
          <pc:sldMk cId="1458599759" sldId="285"/>
        </pc:sldMkLst>
        <pc:spChg chg="add mod">
          <ac:chgData name="Viktoriia Gencheva" userId="ba66cf438123fe05" providerId="LiveId" clId="{F10854FF-7713-4DF3-ABEC-A944FE7C88E7}" dt="2021-09-19T16:46:39.479" v="494" actId="20577"/>
          <ac:spMkLst>
            <pc:docMk/>
            <pc:sldMk cId="1458599759" sldId="285"/>
            <ac:spMk id="16" creationId="{1F189B92-91AB-4133-9C32-4B6AFCE246EE}"/>
          </ac:spMkLst>
        </pc:spChg>
        <pc:spChg chg="mod">
          <ac:chgData name="Viktoriia Gencheva" userId="ba66cf438123fe05" providerId="LiveId" clId="{F10854FF-7713-4DF3-ABEC-A944FE7C88E7}" dt="2021-09-19T16:15:26.950" v="97" actId="14100"/>
          <ac:spMkLst>
            <pc:docMk/>
            <pc:sldMk cId="1458599759" sldId="285"/>
            <ac:spMk id="31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5:33.084" v="98" actId="113"/>
          <ac:spMkLst>
            <pc:docMk/>
            <pc:sldMk cId="1458599759" sldId="285"/>
            <ac:spMk id="15374" creationId="{00000000-0000-0000-0000-000000000000}"/>
          </ac:spMkLst>
        </pc:spChg>
      </pc:sldChg>
      <pc:sldChg chg="addSp modSp mod">
        <pc:chgData name="Viktoriia Gencheva" userId="ba66cf438123fe05" providerId="LiveId" clId="{F10854FF-7713-4DF3-ABEC-A944FE7C88E7}" dt="2021-09-19T16:46:55.209" v="499" actId="14100"/>
        <pc:sldMkLst>
          <pc:docMk/>
          <pc:sldMk cId="878535483" sldId="286"/>
        </pc:sldMkLst>
        <pc:spChg chg="mod">
          <ac:chgData name="Viktoriia Gencheva" userId="ba66cf438123fe05" providerId="LiveId" clId="{F10854FF-7713-4DF3-ABEC-A944FE7C88E7}" dt="2021-09-19T16:46:55.209" v="499" actId="14100"/>
          <ac:spMkLst>
            <pc:docMk/>
            <pc:sldMk cId="878535483" sldId="286"/>
            <ac:spMk id="2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9:02.459" v="166" actId="122"/>
          <ac:spMkLst>
            <pc:docMk/>
            <pc:sldMk cId="878535483" sldId="286"/>
            <ac:spMk id="3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8:13.479" v="145" actId="20577"/>
          <ac:spMkLst>
            <pc:docMk/>
            <pc:sldMk cId="878535483" sldId="286"/>
            <ac:spMk id="4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6:52.018" v="498" actId="20577"/>
          <ac:spMkLst>
            <pc:docMk/>
            <pc:sldMk cId="878535483" sldId="286"/>
            <ac:spMk id="7" creationId="{E3C10DD7-36E0-4CFC-90C9-243A4FE4621A}"/>
          </ac:spMkLst>
        </pc:spChg>
        <pc:picChg chg="mod">
          <ac:chgData name="Viktoriia Gencheva" userId="ba66cf438123fe05" providerId="LiveId" clId="{F10854FF-7713-4DF3-ABEC-A944FE7C88E7}" dt="2021-09-19T16:19:07.384" v="168" actId="14100"/>
          <ac:picMkLst>
            <pc:docMk/>
            <pc:sldMk cId="878535483" sldId="286"/>
            <ac:picMk id="17410" creationId="{00000000-0000-0000-0000-000000000000}"/>
          </ac:picMkLst>
        </pc:picChg>
        <pc:picChg chg="mod">
          <ac:chgData name="Viktoriia Gencheva" userId="ba66cf438123fe05" providerId="LiveId" clId="{F10854FF-7713-4DF3-ABEC-A944FE7C88E7}" dt="2021-09-19T16:18:25.269" v="147" actId="1076"/>
          <ac:picMkLst>
            <pc:docMk/>
            <pc:sldMk cId="878535483" sldId="286"/>
            <ac:picMk id="17411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6:45.869" v="496" actId="20577"/>
        <pc:sldMkLst>
          <pc:docMk/>
          <pc:sldMk cId="3849535657" sldId="287"/>
        </pc:sldMkLst>
        <pc:spChg chg="mod">
          <ac:chgData name="Viktoriia Gencheva" userId="ba66cf438123fe05" providerId="LiveId" clId="{F10854FF-7713-4DF3-ABEC-A944FE7C88E7}" dt="2021-09-19T16:15:55.892" v="100" actId="20577"/>
          <ac:spMkLst>
            <pc:docMk/>
            <pc:sldMk cId="3849535657" sldId="287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6:45.869" v="496" actId="20577"/>
          <ac:spMkLst>
            <pc:docMk/>
            <pc:sldMk cId="3849535657" sldId="287"/>
            <ac:spMk id="11" creationId="{45CF1B37-C88E-47E3-8C4F-C81225B1F40C}"/>
          </ac:spMkLst>
        </pc:spChg>
      </pc:sldChg>
      <pc:sldChg chg="addSp modSp mod">
        <pc:chgData name="Viktoriia Gencheva" userId="ba66cf438123fe05" providerId="LiveId" clId="{F10854FF-7713-4DF3-ABEC-A944FE7C88E7}" dt="2021-09-19T16:47:40.880" v="512" actId="20577"/>
        <pc:sldMkLst>
          <pc:docMk/>
          <pc:sldMk cId="3873235901" sldId="288"/>
        </pc:sldMkLst>
        <pc:spChg chg="mod">
          <ac:chgData name="Viktoriia Gencheva" userId="ba66cf438123fe05" providerId="LiveId" clId="{F10854FF-7713-4DF3-ABEC-A944FE7C88E7}" dt="2021-09-19T16:27:36.162" v="310" actId="20577"/>
          <ac:spMkLst>
            <pc:docMk/>
            <pc:sldMk cId="3873235901" sldId="288"/>
            <ac:spMk id="2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7:56.460" v="311" actId="113"/>
          <ac:spMkLst>
            <pc:docMk/>
            <pc:sldMk cId="3873235901" sldId="288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8:43.748" v="325" actId="113"/>
          <ac:spMkLst>
            <pc:docMk/>
            <pc:sldMk cId="3873235901" sldId="288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40.880" v="512" actId="20577"/>
          <ac:spMkLst>
            <pc:docMk/>
            <pc:sldMk cId="3873235901" sldId="288"/>
            <ac:spMk id="6" creationId="{EBADB0D0-36A2-4758-9CCE-5F441FDD0356}"/>
          </ac:spMkLst>
        </pc:spChg>
        <pc:picChg chg="mod">
          <ac:chgData name="Viktoriia Gencheva" userId="ba66cf438123fe05" providerId="LiveId" clId="{F10854FF-7713-4DF3-ABEC-A944FE7C88E7}" dt="2021-09-19T16:28:00.402" v="314" actId="1076"/>
          <ac:picMkLst>
            <pc:docMk/>
            <pc:sldMk cId="3873235901" sldId="288"/>
            <ac:picMk id="22530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7:34.915" v="510" actId="20577"/>
        <pc:sldMkLst>
          <pc:docMk/>
          <pc:sldMk cId="3268107646" sldId="289"/>
        </pc:sldMkLst>
        <pc:spChg chg="mod">
          <ac:chgData name="Viktoriia Gencheva" userId="ba66cf438123fe05" providerId="LiveId" clId="{F10854FF-7713-4DF3-ABEC-A944FE7C88E7}" dt="2021-09-19T16:25:58.597" v="277" actId="113"/>
          <ac:spMkLst>
            <pc:docMk/>
            <pc:sldMk cId="3268107646" sldId="289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6:22.156" v="285" actId="1076"/>
          <ac:spMkLst>
            <pc:docMk/>
            <pc:sldMk cId="3268107646" sldId="289"/>
            <ac:spMk id="5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7:26.148" v="308" actId="14100"/>
          <ac:spMkLst>
            <pc:docMk/>
            <pc:sldMk cId="3268107646" sldId="289"/>
            <ac:spMk id="6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34.915" v="510" actId="20577"/>
          <ac:spMkLst>
            <pc:docMk/>
            <pc:sldMk cId="3268107646" sldId="289"/>
            <ac:spMk id="7" creationId="{8FC7FD1E-5E4A-4F85-B94C-D903E84EA836}"/>
          </ac:spMkLst>
        </pc:spChg>
        <pc:picChg chg="mod">
          <ac:chgData name="Viktoriia Gencheva" userId="ba66cf438123fe05" providerId="LiveId" clId="{F10854FF-7713-4DF3-ABEC-A944FE7C88E7}" dt="2021-09-19T16:26:19.248" v="284" actId="1076"/>
          <ac:picMkLst>
            <pc:docMk/>
            <pc:sldMk cId="3268107646" sldId="289"/>
            <ac:picMk id="21506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7:24.135" v="508" actId="14100"/>
        <pc:sldMkLst>
          <pc:docMk/>
          <pc:sldMk cId="1485685147" sldId="290"/>
        </pc:sldMkLst>
        <pc:spChg chg="mod">
          <ac:chgData name="Viktoriia Gencheva" userId="ba66cf438123fe05" providerId="LiveId" clId="{F10854FF-7713-4DF3-ABEC-A944FE7C88E7}" dt="2021-09-19T16:47:24.135" v="508" actId="14100"/>
          <ac:spMkLst>
            <pc:docMk/>
            <pc:sldMk cId="1485685147" sldId="290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3:36.491" v="249" actId="1076"/>
          <ac:spMkLst>
            <pc:docMk/>
            <pc:sldMk cId="1485685147" sldId="290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19.885" v="507" actId="20577"/>
          <ac:spMkLst>
            <pc:docMk/>
            <pc:sldMk cId="1485685147" sldId="290"/>
            <ac:spMk id="7" creationId="{4520CA88-C555-4D84-8FAB-75778DFF409B}"/>
          </ac:spMkLst>
        </pc:spChg>
        <pc:spChg chg="mod">
          <ac:chgData name="Viktoriia Gencheva" userId="ba66cf438123fe05" providerId="LiveId" clId="{F10854FF-7713-4DF3-ABEC-A944FE7C88E7}" dt="2021-09-19T16:25:27.982" v="272" actId="1076"/>
          <ac:spMkLst>
            <pc:docMk/>
            <pc:sldMk cId="1485685147" sldId="290"/>
            <ac:spMk id="9" creationId="{00000000-0000-0000-0000-000000000000}"/>
          </ac:spMkLst>
        </pc:spChg>
        <pc:graphicFrameChg chg="mod modGraphic">
          <ac:chgData name="Viktoriia Gencheva" userId="ba66cf438123fe05" providerId="LiveId" clId="{F10854FF-7713-4DF3-ABEC-A944FE7C88E7}" dt="2021-09-19T16:23:33.256" v="248" actId="1076"/>
          <ac:graphicFrameMkLst>
            <pc:docMk/>
            <pc:sldMk cId="1485685147" sldId="290"/>
            <ac:graphicFrameMk id="6" creationId="{00000000-0000-0000-0000-000000000000}"/>
          </ac:graphicFrameMkLst>
        </pc:graphicFrameChg>
        <pc:picChg chg="mod">
          <ac:chgData name="Viktoriia Gencheva" userId="ba66cf438123fe05" providerId="LiveId" clId="{F10854FF-7713-4DF3-ABEC-A944FE7C88E7}" dt="2021-09-19T16:25:18.594" v="269" actId="1076"/>
          <ac:picMkLst>
            <pc:docMk/>
            <pc:sldMk cId="1485685147" sldId="290"/>
            <ac:picMk id="20484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7:10.976" v="505" actId="14100"/>
        <pc:sldMkLst>
          <pc:docMk/>
          <pc:sldMk cId="4146463437" sldId="291"/>
        </pc:sldMkLst>
        <pc:spChg chg="mod">
          <ac:chgData name="Viktoriia Gencheva" userId="ba66cf438123fe05" providerId="LiveId" clId="{F10854FF-7713-4DF3-ABEC-A944FE7C88E7}" dt="2021-09-19T16:47:10.976" v="505" actId="14100"/>
          <ac:spMkLst>
            <pc:docMk/>
            <pc:sldMk cId="4146463437" sldId="291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2:53" v="239" actId="20577"/>
          <ac:spMkLst>
            <pc:docMk/>
            <pc:sldMk cId="4146463437" sldId="291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07.346" v="504" actId="20577"/>
          <ac:spMkLst>
            <pc:docMk/>
            <pc:sldMk cId="4146463437" sldId="291"/>
            <ac:spMk id="6" creationId="{FDD6C162-AD46-4C48-AC2C-99B4F05C26E9}"/>
          </ac:spMkLst>
        </pc:spChg>
        <pc:picChg chg="mod">
          <ac:chgData name="Viktoriia Gencheva" userId="ba66cf438123fe05" providerId="LiveId" clId="{F10854FF-7713-4DF3-ABEC-A944FE7C88E7}" dt="2021-09-19T16:21:09.559" v="205" actId="1076"/>
          <ac:picMkLst>
            <pc:docMk/>
            <pc:sldMk cId="4146463437" sldId="291"/>
            <ac:picMk id="19458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7:01.504" v="501" actId="20577"/>
        <pc:sldMkLst>
          <pc:docMk/>
          <pc:sldMk cId="2329134550" sldId="292"/>
        </pc:sldMkLst>
        <pc:spChg chg="mod">
          <ac:chgData name="Viktoriia Gencheva" userId="ba66cf438123fe05" providerId="LiveId" clId="{F10854FF-7713-4DF3-ABEC-A944FE7C88E7}" dt="2021-09-19T16:20:32.653" v="194" actId="20577"/>
          <ac:spMkLst>
            <pc:docMk/>
            <pc:sldMk cId="2329134550" sldId="292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0:18.916" v="191" actId="20577"/>
          <ac:spMkLst>
            <pc:docMk/>
            <pc:sldMk cId="2329134550" sldId="292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01.504" v="501" actId="20577"/>
          <ac:spMkLst>
            <pc:docMk/>
            <pc:sldMk cId="2329134550" sldId="292"/>
            <ac:spMk id="6" creationId="{E288C9AB-846E-4E9F-B17B-F632F2514182}"/>
          </ac:spMkLst>
        </pc:spChg>
        <pc:picChg chg="mod">
          <ac:chgData name="Viktoriia Gencheva" userId="ba66cf438123fe05" providerId="LiveId" clId="{F10854FF-7713-4DF3-ABEC-A944FE7C88E7}" dt="2021-09-19T16:20:28.304" v="193" actId="1076"/>
          <ac:picMkLst>
            <pc:docMk/>
            <pc:sldMk cId="2329134550" sldId="292"/>
            <ac:picMk id="18434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7:49.415" v="514" actId="20577"/>
        <pc:sldMkLst>
          <pc:docMk/>
          <pc:sldMk cId="505836732" sldId="293"/>
        </pc:sldMkLst>
        <pc:spChg chg="mod">
          <ac:chgData name="Viktoriia Gencheva" userId="ba66cf438123fe05" providerId="LiveId" clId="{F10854FF-7713-4DF3-ABEC-A944FE7C88E7}" dt="2021-09-19T16:28:49.267" v="326" actId="20577"/>
          <ac:spMkLst>
            <pc:docMk/>
            <pc:sldMk cId="505836732" sldId="293"/>
            <ac:spMk id="2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9:03.413" v="330" actId="113"/>
          <ac:spMkLst>
            <pc:docMk/>
            <pc:sldMk cId="505836732" sldId="293"/>
            <ac:spMk id="11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9:11.406" v="332" actId="1076"/>
          <ac:spMkLst>
            <pc:docMk/>
            <pc:sldMk cId="505836732" sldId="293"/>
            <ac:spMk id="12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30:09.988" v="346" actId="113"/>
          <ac:spMkLst>
            <pc:docMk/>
            <pc:sldMk cId="505836732" sldId="293"/>
            <ac:spMk id="18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49.415" v="514" actId="20577"/>
          <ac:spMkLst>
            <pc:docMk/>
            <pc:sldMk cId="505836732" sldId="293"/>
            <ac:spMk id="19" creationId="{CBBC7A41-AD32-42D9-B7F0-D31C5A91A273}"/>
          </ac:spMkLst>
        </pc:spChg>
        <pc:graphicFrameChg chg="modGraphic">
          <ac:chgData name="Viktoriia Gencheva" userId="ba66cf438123fe05" providerId="LiveId" clId="{F10854FF-7713-4DF3-ABEC-A944FE7C88E7}" dt="2021-09-19T16:28:53.439" v="327" actId="113"/>
          <ac:graphicFrameMkLst>
            <pc:docMk/>
            <pc:sldMk cId="505836732" sldId="293"/>
            <ac:graphicFrameMk id="8" creationId="{00000000-0000-0000-0000-000000000000}"/>
          </ac:graphicFrameMkLst>
        </pc:graphicFrameChg>
        <pc:graphicFrameChg chg="mod modGraphic">
          <ac:chgData name="Viktoriia Gencheva" userId="ba66cf438123fe05" providerId="LiveId" clId="{F10854FF-7713-4DF3-ABEC-A944FE7C88E7}" dt="2021-09-19T16:29:14.859" v="333" actId="14100"/>
          <ac:graphicFrameMkLst>
            <pc:docMk/>
            <pc:sldMk cId="505836732" sldId="293"/>
            <ac:graphicFrameMk id="9" creationId="{00000000-0000-0000-0000-000000000000}"/>
          </ac:graphicFrameMkLst>
        </pc:graphicFrameChg>
        <pc:graphicFrameChg chg="mod modGraphic">
          <ac:chgData name="Viktoriia Gencheva" userId="ba66cf438123fe05" providerId="LiveId" clId="{F10854FF-7713-4DF3-ABEC-A944FE7C88E7}" dt="2021-09-19T16:29:25.291" v="335" actId="1076"/>
          <ac:graphicFrameMkLst>
            <pc:docMk/>
            <pc:sldMk cId="505836732" sldId="293"/>
            <ac:graphicFrameMk id="13" creationId="{00000000-0000-0000-0000-000000000000}"/>
          </ac:graphicFrameMkLst>
        </pc:graphicFrameChg>
        <pc:graphicFrameChg chg="mod modGraphic">
          <ac:chgData name="Viktoriia Gencheva" userId="ba66cf438123fe05" providerId="LiveId" clId="{F10854FF-7713-4DF3-ABEC-A944FE7C88E7}" dt="2021-09-19T16:29:38.258" v="339" actId="14100"/>
          <ac:graphicFrameMkLst>
            <pc:docMk/>
            <pc:sldMk cId="505836732" sldId="293"/>
            <ac:graphicFrameMk id="14" creationId="{00000000-0000-0000-0000-000000000000}"/>
          </ac:graphicFrameMkLst>
        </pc:graphicFrameChg>
        <pc:graphicFrameChg chg="mod modGraphic">
          <ac:chgData name="Viktoriia Gencheva" userId="ba66cf438123fe05" providerId="LiveId" clId="{F10854FF-7713-4DF3-ABEC-A944FE7C88E7}" dt="2021-09-19T16:29:48.854" v="341" actId="14100"/>
          <ac:graphicFrameMkLst>
            <pc:docMk/>
            <pc:sldMk cId="505836732" sldId="293"/>
            <ac:graphicFrameMk id="16" creationId="{00000000-0000-0000-0000-000000000000}"/>
          </ac:graphicFrameMkLst>
        </pc:graphicFrameChg>
        <pc:graphicFrameChg chg="mod modGraphic">
          <ac:chgData name="Viktoriia Gencheva" userId="ba66cf438123fe05" providerId="LiveId" clId="{F10854FF-7713-4DF3-ABEC-A944FE7C88E7}" dt="2021-09-19T16:30:20.456" v="349" actId="1076"/>
          <ac:graphicFrameMkLst>
            <pc:docMk/>
            <pc:sldMk cId="505836732" sldId="293"/>
            <ac:graphicFrameMk id="41" creationId="{00000000-0000-0000-0000-000000000000}"/>
          </ac:graphicFrameMkLst>
        </pc:graphicFrameChg>
        <pc:picChg chg="mod">
          <ac:chgData name="Viktoriia Gencheva" userId="ba66cf438123fe05" providerId="LiveId" clId="{F10854FF-7713-4DF3-ABEC-A944FE7C88E7}" dt="2021-09-19T16:30:16.324" v="348" actId="1076"/>
          <ac:picMkLst>
            <pc:docMk/>
            <pc:sldMk cId="505836732" sldId="293"/>
            <ac:picMk id="23575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8:01.384" v="518" actId="1076"/>
        <pc:sldMkLst>
          <pc:docMk/>
          <pc:sldMk cId="342531186" sldId="294"/>
        </pc:sldMkLst>
        <pc:spChg chg="mod">
          <ac:chgData name="Viktoriia Gencheva" userId="ba66cf438123fe05" providerId="LiveId" clId="{F10854FF-7713-4DF3-ABEC-A944FE7C88E7}" dt="2021-09-19T16:48:01.384" v="518" actId="1076"/>
          <ac:spMkLst>
            <pc:docMk/>
            <pc:sldMk cId="342531186" sldId="294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35:34.792" v="371" actId="20577"/>
          <ac:spMkLst>
            <pc:docMk/>
            <pc:sldMk cId="342531186" sldId="294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55.249" v="516" actId="20577"/>
          <ac:spMkLst>
            <pc:docMk/>
            <pc:sldMk cId="342531186" sldId="294"/>
            <ac:spMk id="6" creationId="{7B43ACDD-6330-47EC-A173-798B64E99544}"/>
          </ac:spMkLst>
        </pc:spChg>
        <pc:picChg chg="mod">
          <ac:chgData name="Viktoriia Gencheva" userId="ba66cf438123fe05" providerId="LiveId" clId="{F10854FF-7713-4DF3-ABEC-A944FE7C88E7}" dt="2021-09-19T16:35:26.088" v="368" actId="1076"/>
          <ac:picMkLst>
            <pc:docMk/>
            <pc:sldMk cId="342531186" sldId="294"/>
            <ac:picMk id="24578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8:09.697" v="521" actId="14100"/>
        <pc:sldMkLst>
          <pc:docMk/>
          <pc:sldMk cId="845294273" sldId="295"/>
        </pc:sldMkLst>
        <pc:spChg chg="mod">
          <ac:chgData name="Viktoriia Gencheva" userId="ba66cf438123fe05" providerId="LiveId" clId="{F10854FF-7713-4DF3-ABEC-A944FE7C88E7}" dt="2021-09-19T16:48:09.697" v="521" actId="14100"/>
          <ac:spMkLst>
            <pc:docMk/>
            <pc:sldMk cId="845294273" sldId="295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39:13.639" v="380" actId="113"/>
          <ac:spMkLst>
            <pc:docMk/>
            <pc:sldMk cId="845294273" sldId="295"/>
            <ac:spMk id="6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39:28.530" v="383" actId="20577"/>
          <ac:spMkLst>
            <pc:docMk/>
            <pc:sldMk cId="845294273" sldId="295"/>
            <ac:spMk id="7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8:06.669" v="520" actId="20577"/>
          <ac:spMkLst>
            <pc:docMk/>
            <pc:sldMk cId="845294273" sldId="295"/>
            <ac:spMk id="8" creationId="{D125AD8F-9794-4910-94CA-65327F180D23}"/>
          </ac:spMkLst>
        </pc:spChg>
        <pc:picChg chg="mod">
          <ac:chgData name="Viktoriia Gencheva" userId="ba66cf438123fe05" providerId="LiveId" clId="{F10854FF-7713-4DF3-ABEC-A944FE7C88E7}" dt="2021-09-19T16:39:05.736" v="379" actId="1076"/>
          <ac:picMkLst>
            <pc:docMk/>
            <pc:sldMk cId="845294273" sldId="295"/>
            <ac:picMk id="25602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8:16.117" v="523" actId="20577"/>
        <pc:sldMkLst>
          <pc:docMk/>
          <pc:sldMk cId="644690946" sldId="296"/>
        </pc:sldMkLst>
        <pc:spChg chg="mod">
          <ac:chgData name="Viktoriia Gencheva" userId="ba66cf438123fe05" providerId="LiveId" clId="{F10854FF-7713-4DF3-ABEC-A944FE7C88E7}" dt="2021-09-19T16:39:36.701" v="384" actId="20577"/>
          <ac:spMkLst>
            <pc:docMk/>
            <pc:sldMk cId="644690946" sldId="296"/>
            <ac:spMk id="2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40:28.972" v="396" actId="1076"/>
          <ac:spMkLst>
            <pc:docMk/>
            <pc:sldMk cId="644690946" sldId="296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41:21.689" v="407" actId="113"/>
          <ac:spMkLst>
            <pc:docMk/>
            <pc:sldMk cId="644690946" sldId="296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8:16.117" v="523" actId="20577"/>
          <ac:spMkLst>
            <pc:docMk/>
            <pc:sldMk cId="644690946" sldId="296"/>
            <ac:spMk id="6" creationId="{61BCBCDE-14C8-4258-8387-320E552AD2EE}"/>
          </ac:spMkLst>
        </pc:spChg>
        <pc:picChg chg="mod">
          <ac:chgData name="Viktoriia Gencheva" userId="ba66cf438123fe05" providerId="LiveId" clId="{F10854FF-7713-4DF3-ABEC-A944FE7C88E7}" dt="2021-09-19T16:40:30.639" v="397" actId="1076"/>
          <ac:picMkLst>
            <pc:docMk/>
            <pc:sldMk cId="644690946" sldId="296"/>
            <ac:picMk id="266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437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1d89dbd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1d89dbd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31f3d4f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31f3d4f7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0a06130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0a061307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83450" y="1070050"/>
            <a:ext cx="5777100" cy="25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01200" y="3578750"/>
            <a:ext cx="4341600" cy="4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877898" y="3439120"/>
            <a:ext cx="3266103" cy="1704377"/>
          </a:xfrm>
          <a:custGeom>
            <a:avLst/>
            <a:gdLst/>
            <a:ahLst/>
            <a:cxnLst/>
            <a:rect l="l" t="t" r="r" b="b"/>
            <a:pathLst>
              <a:path w="31908" h="19897" extrusionOk="0">
                <a:moveTo>
                  <a:pt x="29851" y="0"/>
                </a:moveTo>
                <a:cubicBezTo>
                  <a:pt x="29701" y="0"/>
                  <a:pt x="29550" y="4"/>
                  <a:pt x="29399" y="11"/>
                </a:cubicBezTo>
                <a:cubicBezTo>
                  <a:pt x="25852" y="182"/>
                  <a:pt x="22475" y="2397"/>
                  <a:pt x="20906" y="5585"/>
                </a:cubicBezTo>
                <a:cubicBezTo>
                  <a:pt x="19908" y="7610"/>
                  <a:pt x="19562" y="10026"/>
                  <a:pt x="18011" y="11670"/>
                </a:cubicBezTo>
                <a:cubicBezTo>
                  <a:pt x="16460" y="13310"/>
                  <a:pt x="14034" y="13796"/>
                  <a:pt x="11770" y="13848"/>
                </a:cubicBezTo>
                <a:cubicBezTo>
                  <a:pt x="11569" y="13853"/>
                  <a:pt x="11368" y="13855"/>
                  <a:pt x="11166" y="13855"/>
                </a:cubicBezTo>
                <a:cubicBezTo>
                  <a:pt x="10164" y="13855"/>
                  <a:pt x="9157" y="13807"/>
                  <a:pt x="8156" y="13807"/>
                </a:cubicBezTo>
                <a:cubicBezTo>
                  <a:pt x="7093" y="13807"/>
                  <a:pt x="6036" y="13861"/>
                  <a:pt x="4998" y="14082"/>
                </a:cubicBezTo>
                <a:cubicBezTo>
                  <a:pt x="2783" y="14549"/>
                  <a:pt x="568" y="16019"/>
                  <a:pt x="115" y="18238"/>
                </a:cubicBezTo>
                <a:cubicBezTo>
                  <a:pt x="4" y="18783"/>
                  <a:pt x="0" y="19347"/>
                  <a:pt x="104" y="19896"/>
                </a:cubicBezTo>
                <a:lnTo>
                  <a:pt x="31908" y="19896"/>
                </a:lnTo>
                <a:lnTo>
                  <a:pt x="31908" y="223"/>
                </a:lnTo>
                <a:cubicBezTo>
                  <a:pt x="31231" y="76"/>
                  <a:pt x="30542" y="0"/>
                  <a:pt x="29851" y="0"/>
                </a:cubicBezTo>
                <a:close/>
              </a:path>
            </a:pathLst>
          </a:custGeom>
          <a:solidFill>
            <a:srgbClr val="E4F4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7482705" y="-814914"/>
            <a:ext cx="846356" cy="2476185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rgbClr val="EDE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259925" y="-173374"/>
            <a:ext cx="3262071" cy="2463766"/>
          </a:xfrm>
          <a:custGeom>
            <a:avLst/>
            <a:gdLst/>
            <a:ahLst/>
            <a:cxnLst/>
            <a:rect l="l" t="t" r="r" b="b"/>
            <a:pathLst>
              <a:path w="121901" h="92069" extrusionOk="0">
                <a:moveTo>
                  <a:pt x="0" y="0"/>
                </a:moveTo>
                <a:cubicBezTo>
                  <a:pt x="0" y="13648"/>
                  <a:pt x="22976" y="20210"/>
                  <a:pt x="36519" y="18517"/>
                </a:cubicBezTo>
                <a:cubicBezTo>
                  <a:pt x="49137" y="16939"/>
                  <a:pt x="64408" y="8316"/>
                  <a:pt x="74581" y="15945"/>
                </a:cubicBezTo>
                <a:cubicBezTo>
                  <a:pt x="83415" y="22570"/>
                  <a:pt x="88066" y="34773"/>
                  <a:pt x="88982" y="45777"/>
                </a:cubicBezTo>
                <a:cubicBezTo>
                  <a:pt x="89767" y="55199"/>
                  <a:pt x="88049" y="65097"/>
                  <a:pt x="91040" y="74066"/>
                </a:cubicBezTo>
                <a:cubicBezTo>
                  <a:pt x="94807" y="85364"/>
                  <a:pt x="109992" y="92069"/>
                  <a:pt x="121901" y="92069"/>
                </a:cubicBezTo>
              </a:path>
            </a:pathLst>
          </a:custGeom>
          <a:noFill/>
          <a:ln w="9525" cap="flat" cmpd="sng">
            <a:solidFill>
              <a:srgbClr val="AC8A6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4671225" y="4767538"/>
            <a:ext cx="2263125" cy="484750"/>
          </a:xfrm>
          <a:custGeom>
            <a:avLst/>
            <a:gdLst/>
            <a:ahLst/>
            <a:cxnLst/>
            <a:rect l="l" t="t" r="r" b="b"/>
            <a:pathLst>
              <a:path w="90525" h="19390" extrusionOk="0">
                <a:moveTo>
                  <a:pt x="90525" y="19390"/>
                </a:moveTo>
                <a:cubicBezTo>
                  <a:pt x="81647" y="1643"/>
                  <a:pt x="53638" y="-1586"/>
                  <a:pt x="33947" y="874"/>
                </a:cubicBezTo>
                <a:cubicBezTo>
                  <a:pt x="21316" y="2452"/>
                  <a:pt x="11381" y="12661"/>
                  <a:pt x="0" y="18362"/>
                </a:cubicBezTo>
              </a:path>
            </a:pathLst>
          </a:custGeom>
          <a:noFill/>
          <a:ln w="9525" cap="flat" cmpd="sng">
            <a:solidFill>
              <a:srgbClr val="AC8A6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16;p2"/>
          <p:cNvSpPr/>
          <p:nvPr/>
        </p:nvSpPr>
        <p:spPr>
          <a:xfrm>
            <a:off x="0" y="0"/>
            <a:ext cx="3381837" cy="2494588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rgbClr val="E4F4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-110832" y="3364975"/>
            <a:ext cx="1753132" cy="1856265"/>
          </a:xfrm>
          <a:custGeom>
            <a:avLst/>
            <a:gdLst/>
            <a:ahLst/>
            <a:cxnLst/>
            <a:rect l="l" t="t" r="r" b="b"/>
            <a:pathLst>
              <a:path w="34743" h="16340" extrusionOk="0">
                <a:moveTo>
                  <a:pt x="25590" y="0"/>
                </a:moveTo>
                <a:cubicBezTo>
                  <a:pt x="25463" y="0"/>
                  <a:pt x="25337" y="3"/>
                  <a:pt x="25210" y="9"/>
                </a:cubicBezTo>
                <a:cubicBezTo>
                  <a:pt x="22164" y="158"/>
                  <a:pt x="19266" y="2061"/>
                  <a:pt x="17919" y="4796"/>
                </a:cubicBezTo>
                <a:cubicBezTo>
                  <a:pt x="17061" y="6536"/>
                  <a:pt x="16768" y="8607"/>
                  <a:pt x="15436" y="10017"/>
                </a:cubicBezTo>
                <a:cubicBezTo>
                  <a:pt x="14100" y="11427"/>
                  <a:pt x="12019" y="11842"/>
                  <a:pt x="10078" y="11887"/>
                </a:cubicBezTo>
                <a:cubicBezTo>
                  <a:pt x="9903" y="11891"/>
                  <a:pt x="9728" y="11892"/>
                  <a:pt x="9552" y="11892"/>
                </a:cubicBezTo>
                <a:cubicBezTo>
                  <a:pt x="8697" y="11892"/>
                  <a:pt x="7838" y="11853"/>
                  <a:pt x="6985" y="11853"/>
                </a:cubicBezTo>
                <a:cubicBezTo>
                  <a:pt x="6069" y="11853"/>
                  <a:pt x="5158" y="11898"/>
                  <a:pt x="4264" y="12087"/>
                </a:cubicBezTo>
                <a:cubicBezTo>
                  <a:pt x="2364" y="12488"/>
                  <a:pt x="460" y="13750"/>
                  <a:pt x="71" y="15653"/>
                </a:cubicBezTo>
                <a:cubicBezTo>
                  <a:pt x="26" y="15879"/>
                  <a:pt x="0" y="16109"/>
                  <a:pt x="0" y="16340"/>
                </a:cubicBezTo>
                <a:lnTo>
                  <a:pt x="34112" y="16340"/>
                </a:lnTo>
                <a:cubicBezTo>
                  <a:pt x="34676" y="14521"/>
                  <a:pt x="34742" y="12544"/>
                  <a:pt x="34635" y="10629"/>
                </a:cubicBezTo>
                <a:cubicBezTo>
                  <a:pt x="34509" y="8347"/>
                  <a:pt x="34127" y="6009"/>
                  <a:pt x="32924" y="4069"/>
                </a:cubicBezTo>
                <a:cubicBezTo>
                  <a:pt x="31388" y="1583"/>
                  <a:pt x="28505" y="0"/>
                  <a:pt x="255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167512" y="3610325"/>
            <a:ext cx="1584370" cy="1601798"/>
          </a:xfrm>
          <a:custGeom>
            <a:avLst/>
            <a:gdLst/>
            <a:ahLst/>
            <a:cxnLst/>
            <a:rect l="l" t="t" r="r" b="b"/>
            <a:pathLst>
              <a:path w="74858" h="72210" extrusionOk="0">
                <a:moveTo>
                  <a:pt x="0" y="11630"/>
                </a:moveTo>
                <a:cubicBezTo>
                  <a:pt x="15265" y="14179"/>
                  <a:pt x="34691" y="-7847"/>
                  <a:pt x="45637" y="3094"/>
                </a:cubicBezTo>
                <a:cubicBezTo>
                  <a:pt x="58578" y="16030"/>
                  <a:pt x="39422" y="39982"/>
                  <a:pt x="43010" y="57924"/>
                </a:cubicBezTo>
                <a:cubicBezTo>
                  <a:pt x="45262" y="69184"/>
                  <a:pt x="63963" y="74685"/>
                  <a:pt x="74858" y="71057"/>
                </a:cubicBezTo>
              </a:path>
            </a:pathLst>
          </a:custGeom>
          <a:noFill/>
          <a:ln w="9525" cap="flat" cmpd="sng">
            <a:solidFill>
              <a:srgbClr val="AC8A65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49450" y="1152475"/>
            <a:ext cx="824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250"/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25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 rot="10800000">
            <a:off x="8024160" y="3562981"/>
            <a:ext cx="1119840" cy="1580519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rgbClr val="E4F4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829599" y="-21"/>
            <a:ext cx="1314401" cy="1191992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rgbClr val="EDE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-5400000">
            <a:off x="900759" y="3520179"/>
            <a:ext cx="1119840" cy="2921358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rgbClr val="E4F4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-8592846" flipH="1">
            <a:off x="-760757" y="-820436"/>
            <a:ext cx="1993267" cy="1668571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rgbClr val="EDE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7550" y="2226875"/>
            <a:ext cx="1977775" cy="2928900"/>
          </a:xfrm>
          <a:custGeom>
            <a:avLst/>
            <a:gdLst/>
            <a:ahLst/>
            <a:cxnLst/>
            <a:rect l="l" t="t" r="r" b="b"/>
            <a:pathLst>
              <a:path w="79111" h="117156" extrusionOk="0">
                <a:moveTo>
                  <a:pt x="0" y="0"/>
                </a:moveTo>
                <a:cubicBezTo>
                  <a:pt x="28116" y="9372"/>
                  <a:pt x="9047" y="60948"/>
                  <a:pt x="26572" y="84848"/>
                </a:cubicBezTo>
                <a:cubicBezTo>
                  <a:pt x="38729" y="101428"/>
                  <a:pt x="79111" y="96597"/>
                  <a:pt x="79111" y="117156"/>
                </a:cubicBezTo>
              </a:path>
            </a:pathLst>
          </a:custGeom>
          <a:noFill/>
          <a:ln w="9525" cap="flat" cmpd="sng">
            <a:solidFill>
              <a:srgbClr val="AC8A6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Google Shape;31;p4"/>
          <p:cNvSpPr/>
          <p:nvPr/>
        </p:nvSpPr>
        <p:spPr>
          <a:xfrm>
            <a:off x="8620650" y="1841900"/>
            <a:ext cx="543500" cy="815250"/>
          </a:xfrm>
          <a:custGeom>
            <a:avLst/>
            <a:gdLst/>
            <a:ahLst/>
            <a:cxnLst/>
            <a:rect l="l" t="t" r="r" b="b"/>
            <a:pathLst>
              <a:path w="21740" h="32610" extrusionOk="0">
                <a:moveTo>
                  <a:pt x="21740" y="0"/>
                </a:moveTo>
                <a:cubicBezTo>
                  <a:pt x="18686" y="6102"/>
                  <a:pt x="11540" y="15428"/>
                  <a:pt x="5435" y="12379"/>
                </a:cubicBezTo>
                <a:cubicBezTo>
                  <a:pt x="3579" y="11452"/>
                  <a:pt x="42" y="9015"/>
                  <a:pt x="1509" y="7548"/>
                </a:cubicBezTo>
                <a:cubicBezTo>
                  <a:pt x="4055" y="5002"/>
                  <a:pt x="10725" y="8806"/>
                  <a:pt x="11172" y="12379"/>
                </a:cubicBezTo>
                <a:cubicBezTo>
                  <a:pt x="12128" y="20023"/>
                  <a:pt x="7554" y="31098"/>
                  <a:pt x="0" y="32610"/>
                </a:cubicBezTo>
              </a:path>
            </a:pathLst>
          </a:custGeom>
          <a:noFill/>
          <a:ln w="9525" cap="flat" cmpd="sng">
            <a:solidFill>
              <a:srgbClr val="AC8A65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None/>
              <a:defRPr sz="24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●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○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■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●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○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■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●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○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■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10" Type="http://schemas.openxmlformats.org/officeDocument/2006/relationships/image" Target="../media/image20.gi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1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164306" y="102637"/>
            <a:ext cx="8895718" cy="2226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sz="2800" b="0" dirty="0">
                <a:solidFill>
                  <a:schemeClr val="tx2">
                    <a:lumMod val="25000"/>
                  </a:schemeClr>
                </a:solidFill>
              </a:rPr>
              <a:t>Лекція 1</a:t>
            </a:r>
            <a:r>
              <a:rPr lang="ru-UA" sz="2800" b="0" dirty="0">
                <a:solidFill>
                  <a:schemeClr val="tx2">
                    <a:lumMod val="25000"/>
                  </a:schemeClr>
                </a:solidFill>
              </a:rPr>
              <a:t>, 2</a:t>
            </a:r>
            <a:br>
              <a:rPr lang="ru-UA" sz="2800" b="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ru-UA" sz="800" b="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25000"/>
                  </a:schemeClr>
                </a:solidFill>
              </a:rPr>
              <a:t>Амінокислоти – основні структурні ланки білкової молекули</a:t>
            </a:r>
            <a:br>
              <a:rPr lang="ru-RU" sz="2800" dirty="0">
                <a:solidFill>
                  <a:schemeClr val="tx2">
                    <a:lumMod val="25000"/>
                  </a:schemeClr>
                </a:solidFill>
              </a:rPr>
            </a:br>
            <a:endParaRPr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83976" y="1971675"/>
            <a:ext cx="9060024" cy="3925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uk-UA" dirty="0">
                <a:solidFill>
                  <a:schemeClr val="tx1"/>
                </a:solidFill>
                <a:latin typeface="+mn-lt"/>
              </a:rPr>
              <a:t>План</a:t>
            </a:r>
          </a:p>
          <a:p>
            <a:pPr marL="0" indent="0" algn="just"/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b="1" dirty="0">
                <a:solidFill>
                  <a:schemeClr val="tx1"/>
                </a:solidFill>
                <a:latin typeface="+mn-lt"/>
              </a:rPr>
              <a:t>1</a:t>
            </a:r>
            <a:r>
              <a:rPr lang="uk-UA" sz="1700" b="1" dirty="0">
                <a:solidFill>
                  <a:schemeClr val="tx1"/>
                </a:solidFill>
                <a:latin typeface="+mn-lt"/>
              </a:rPr>
              <a:t>. 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Особливості будови </a:t>
            </a:r>
            <a:r>
              <a:rPr lang="uk-UA" sz="1700" dirty="0" err="1">
                <a:solidFill>
                  <a:schemeClr val="tx1"/>
                </a:solidFill>
                <a:latin typeface="+mn-lt"/>
              </a:rPr>
              <a:t>протеїногенних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 та рідкісних амінокислот. Позначення амінокислот, оптична ізомерія амінокислот</a:t>
            </a:r>
            <a:r>
              <a:rPr lang="ru-UA" sz="1700" dirty="0">
                <a:solidFill>
                  <a:schemeClr val="tx1"/>
                </a:solidFill>
                <a:latin typeface="+mn-lt"/>
              </a:rPr>
              <a:t>.</a:t>
            </a:r>
            <a:endParaRPr lang="ru-RU" sz="17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7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Класифікація </a:t>
            </a:r>
            <a:r>
              <a:rPr lang="uk-UA" sz="1700" dirty="0" err="1">
                <a:solidFill>
                  <a:schemeClr val="tx1"/>
                </a:solidFill>
                <a:latin typeface="+mn-lt"/>
              </a:rPr>
              <a:t>протеїногенних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 амінокислот</a:t>
            </a:r>
            <a:r>
              <a:rPr lang="ru-UA" sz="1700" dirty="0">
                <a:solidFill>
                  <a:schemeClr val="tx1"/>
                </a:solidFill>
                <a:latin typeface="+mn-lt"/>
              </a:rPr>
              <a:t>.</a:t>
            </a:r>
            <a:endParaRPr lang="ru-RU" sz="17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7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Отримання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α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-амінокислот</a:t>
            </a:r>
            <a:r>
              <a:rPr lang="ru-UA" sz="1700" dirty="0">
                <a:solidFill>
                  <a:schemeClr val="tx1"/>
                </a:solidFill>
                <a:latin typeface="+mn-lt"/>
              </a:rPr>
              <a:t>.</a:t>
            </a:r>
            <a:endParaRPr lang="ru-RU" sz="17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7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Фізичні та к</a:t>
            </a:r>
            <a:r>
              <a:rPr lang="ru-RU" sz="1700" dirty="0" err="1">
                <a:solidFill>
                  <a:schemeClr val="tx1"/>
                </a:solidFill>
                <a:latin typeface="+mn-lt"/>
              </a:rPr>
              <a:t>ислотно-основні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+mn-lt"/>
              </a:rPr>
              <a:t>властивості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700" dirty="0" err="1">
                <a:solidFill>
                  <a:schemeClr val="tx1"/>
                </a:solidFill>
                <a:latin typeface="+mn-lt"/>
              </a:rPr>
              <a:t>протеїногенних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 амінокислот</a:t>
            </a:r>
            <a:r>
              <a:rPr lang="ru-UA" sz="1700" dirty="0">
                <a:solidFill>
                  <a:schemeClr val="tx1"/>
                </a:solidFill>
                <a:latin typeface="+mn-lt"/>
              </a:rPr>
              <a:t>.</a:t>
            </a:r>
            <a:endParaRPr lang="ru-RU" sz="17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700" b="1" dirty="0">
                <a:solidFill>
                  <a:schemeClr val="tx1"/>
                </a:solidFill>
                <a:latin typeface="+mn-lt"/>
              </a:rPr>
              <a:t>5. 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Хімічні властивості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α</a:t>
            </a:r>
            <a:r>
              <a:rPr lang="uk-UA" sz="1700" dirty="0" err="1">
                <a:solidFill>
                  <a:schemeClr val="tx1"/>
                </a:solidFill>
                <a:latin typeface="+mn-lt"/>
              </a:rPr>
              <a:t>-амінокислот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, що зумовлені наявністю </a:t>
            </a:r>
            <a:r>
              <a:rPr lang="uk-UA" sz="1700" dirty="0" err="1">
                <a:solidFill>
                  <a:schemeClr val="tx1"/>
                </a:solidFill>
                <a:latin typeface="+mn-lt"/>
              </a:rPr>
              <a:t>карбоксильної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 групи; здатність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α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-амінокислот до </a:t>
            </a:r>
            <a:r>
              <a:rPr lang="uk-UA" sz="1700" dirty="0" err="1">
                <a:solidFill>
                  <a:schemeClr val="tx1"/>
                </a:solidFill>
                <a:latin typeface="+mn-lt"/>
              </a:rPr>
              <a:t>комплексоутворення</a:t>
            </a:r>
            <a:r>
              <a:rPr lang="ru-UA" sz="1700" dirty="0">
                <a:solidFill>
                  <a:schemeClr val="tx1"/>
                </a:solidFill>
                <a:latin typeface="+mn-lt"/>
              </a:rPr>
              <a:t>.</a:t>
            </a:r>
            <a:endParaRPr lang="ru-RU" sz="1700" dirty="0">
              <a:solidFill>
                <a:schemeClr val="tx1"/>
              </a:solidFill>
              <a:latin typeface="+mn-l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Google Shape;75;p16">
            <a:extLst>
              <a:ext uri="{FF2B5EF4-FFF2-40B4-BE49-F238E27FC236}">
                <a16:creationId xmlns:a16="http://schemas.microsoft.com/office/drawing/2014/main" id="{6B2FB280-967B-4138-A214-8BC0CA142E7B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Гетероциклічні амінокислоти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413085"/>
              </p:ext>
            </p:extLst>
          </p:nvPr>
        </p:nvGraphicFramePr>
        <p:xfrm>
          <a:off x="53565" y="2254728"/>
          <a:ext cx="3135055" cy="129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87646" imgH="1191230" progId="ChemDraw.Document.6.0">
                  <p:embed/>
                </p:oleObj>
              </mc:Choice>
              <mc:Fallback>
                <p:oleObj r:id="rId2" imgW="2887646" imgH="1191230" progId="ChemDraw.Document.6.0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5" y="2254728"/>
                        <a:ext cx="3135055" cy="1290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53401"/>
              </p:ext>
            </p:extLst>
          </p:nvPr>
        </p:nvGraphicFramePr>
        <p:xfrm>
          <a:off x="3486033" y="957775"/>
          <a:ext cx="2459317" cy="129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67265" imgH="1191230" progId="ChemDraw.Document.6.0">
                  <p:embed/>
                </p:oleObj>
              </mc:Choice>
              <mc:Fallback>
                <p:oleObj r:id="rId4" imgW="2267265" imgH="1191230" progId="ChemDraw.Document.6.0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033" y="957775"/>
                        <a:ext cx="2459317" cy="1296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952539"/>
              </p:ext>
            </p:extLst>
          </p:nvPr>
        </p:nvGraphicFramePr>
        <p:xfrm>
          <a:off x="6307494" y="2420533"/>
          <a:ext cx="2104831" cy="205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04518" imgH="1566142" progId="ChemDraw.Document.6.0">
                  <p:embed/>
                </p:oleObj>
              </mc:Choice>
              <mc:Fallback>
                <p:oleObj r:id="rId6" imgW="1604518" imgH="1566142" progId="ChemDraw.Document.6.0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494" y="2420533"/>
                        <a:ext cx="2104831" cy="2055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93306" y="1423731"/>
            <a:ext cx="3387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FFC000"/>
                </a:solidFill>
              </a:rPr>
              <a:t>Триптофан</a:t>
            </a:r>
            <a:endParaRPr lang="ru-RU" sz="1600" b="1" dirty="0">
              <a:solidFill>
                <a:srgbClr val="FFC000"/>
              </a:solidFill>
            </a:endParaRPr>
          </a:p>
          <a:p>
            <a:pPr algn="ctr"/>
            <a:r>
              <a:rPr lang="ru-RU" sz="1600" dirty="0">
                <a:solidFill>
                  <a:srgbClr val="FFC000"/>
                </a:solidFill>
              </a:rPr>
              <a:t>α</a:t>
            </a:r>
            <a:r>
              <a:rPr lang="uk-UA" sz="1600" dirty="0">
                <a:solidFill>
                  <a:srgbClr val="FFC000"/>
                </a:solidFill>
              </a:rPr>
              <a:t>-</a:t>
            </a:r>
            <a:r>
              <a:rPr lang="uk-UA" sz="1600" dirty="0" err="1">
                <a:solidFill>
                  <a:srgbClr val="FFC000"/>
                </a:solidFill>
              </a:rPr>
              <a:t>аміно</a:t>
            </a:r>
            <a:r>
              <a:rPr lang="uk-UA" sz="1600" dirty="0">
                <a:solidFill>
                  <a:srgbClr val="FFC000"/>
                </a:solidFill>
              </a:rPr>
              <a:t>-β-</a:t>
            </a:r>
            <a:r>
              <a:rPr lang="uk-UA" sz="1600" dirty="0" err="1">
                <a:solidFill>
                  <a:srgbClr val="FFC000"/>
                </a:solidFill>
              </a:rPr>
              <a:t>індолілпропіонова</a:t>
            </a:r>
            <a:r>
              <a:rPr lang="uk-UA" sz="1600" dirty="0">
                <a:solidFill>
                  <a:srgbClr val="FFC000"/>
                </a:solidFill>
              </a:rPr>
              <a:t> кислота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2139" y="1209128"/>
            <a:ext cx="26312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solidFill>
                  <a:srgbClr val="C00000"/>
                </a:solidFill>
              </a:rPr>
              <a:t>Гістидин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α</a:t>
            </a:r>
            <a:r>
              <a:rPr lang="uk-UA" dirty="0" err="1">
                <a:solidFill>
                  <a:srgbClr val="C00000"/>
                </a:solidFill>
              </a:rPr>
              <a:t>-аміно-β-імідазолпропіонова</a:t>
            </a:r>
            <a:r>
              <a:rPr lang="uk-UA" dirty="0">
                <a:solidFill>
                  <a:srgbClr val="C00000"/>
                </a:solidFill>
              </a:rPr>
              <a:t> кислота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6092890" y="1578460"/>
            <a:ext cx="20527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93097" y="3615719"/>
            <a:ext cx="301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Пролін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UA" dirty="0">
                <a:solidFill>
                  <a:srgbClr val="FF0000"/>
                </a:solidFill>
              </a:rPr>
              <a:t>п</a:t>
            </a:r>
            <a:r>
              <a:rPr lang="uk-UA" dirty="0" err="1">
                <a:solidFill>
                  <a:srgbClr val="FF0000"/>
                </a:solidFill>
              </a:rPr>
              <a:t>іролідин</a:t>
            </a:r>
            <a:r>
              <a:rPr lang="uk-UA" dirty="0">
                <a:solidFill>
                  <a:srgbClr val="FF0000"/>
                </a:solidFill>
              </a:rPr>
              <a:t>-</a:t>
            </a:r>
            <a:r>
              <a:rPr lang="ru-RU" dirty="0">
                <a:solidFill>
                  <a:srgbClr val="FF0000"/>
                </a:solidFill>
              </a:rPr>
              <a:t>α</a:t>
            </a:r>
            <a:r>
              <a:rPr lang="uk-UA" dirty="0" err="1">
                <a:solidFill>
                  <a:srgbClr val="FF0000"/>
                </a:solidFill>
              </a:rPr>
              <a:t>-карбонова</a:t>
            </a:r>
            <a:r>
              <a:rPr lang="uk-UA" dirty="0">
                <a:solidFill>
                  <a:srgbClr val="FF0000"/>
                </a:solidFill>
              </a:rPr>
              <a:t> кислота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018246" y="3615719"/>
            <a:ext cx="363893" cy="172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10" descr="Триптофан - это... Что такое Триптофан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9168">
            <a:off x="710681" y="2877895"/>
            <a:ext cx="1611071" cy="27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75;p16">
            <a:extLst>
              <a:ext uri="{FF2B5EF4-FFF2-40B4-BE49-F238E27FC236}">
                <a16:creationId xmlns:a16="http://schemas.microsoft.com/office/drawing/2014/main" id="{B187B5A8-1F21-44F1-B2FA-B760AE8B7484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3598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07449"/>
            <a:ext cx="8964000" cy="1166787"/>
          </a:xfrm>
        </p:spPr>
        <p:txBody>
          <a:bodyPr/>
          <a:lstStyle/>
          <a:p>
            <a:r>
              <a:rPr lang="uk-UA" sz="2200" dirty="0">
                <a:solidFill>
                  <a:schemeClr val="tx2">
                    <a:lumMod val="10000"/>
                  </a:schemeClr>
                </a:solidFill>
              </a:rPr>
              <a:t>Особливості будови рідкісних амінокислот, </a:t>
            </a:r>
            <a:br>
              <a:rPr lang="ru-UA" sz="22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uk-UA" sz="2200" dirty="0">
                <a:solidFill>
                  <a:schemeClr val="tx2">
                    <a:lumMod val="10000"/>
                  </a:schemeClr>
                </a:solidFill>
              </a:rPr>
              <a:t>що знайдені у обмеженому колі білків та у білків одного виду</a:t>
            </a:r>
            <a:endParaRPr lang="ru-RU" sz="2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265" name="Рисунок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969" r="57561" b="60475"/>
          <a:stretch>
            <a:fillRect/>
          </a:stretch>
        </p:blipFill>
        <p:spPr bwMode="auto">
          <a:xfrm>
            <a:off x="390651" y="1522548"/>
            <a:ext cx="2660459" cy="15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0651" y="3219077"/>
            <a:ext cx="2567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800" b="1" dirty="0">
                <a:solidFill>
                  <a:srgbClr val="7030A0"/>
                </a:solidFill>
              </a:rPr>
              <a:t>3-гідроксипролін</a:t>
            </a:r>
            <a:r>
              <a:rPr lang="uk-UA" sz="1800" dirty="0">
                <a:solidFill>
                  <a:srgbClr val="7030A0"/>
                </a:solidFill>
              </a:rPr>
              <a:t> </a:t>
            </a:r>
            <a:endParaRPr lang="ru-RU" sz="1800" dirty="0">
              <a:solidFill>
                <a:srgbClr val="7030A0"/>
              </a:solidFill>
            </a:endParaRPr>
          </a:p>
          <a:p>
            <a:pPr lvl="0" algn="ctr"/>
            <a:r>
              <a:rPr lang="uk-UA" sz="1800" dirty="0" err="1">
                <a:solidFill>
                  <a:srgbClr val="7030A0"/>
                </a:solidFill>
              </a:rPr>
              <a:t>γ-гідроксипіролідин-</a:t>
            </a:r>
            <a:endParaRPr lang="ru-RU" sz="1800" dirty="0">
              <a:solidFill>
                <a:srgbClr val="7030A0"/>
              </a:solidFill>
            </a:endParaRPr>
          </a:p>
          <a:p>
            <a:pPr lvl="0" algn="ctr"/>
            <a:r>
              <a:rPr lang="ru-RU" sz="1800" dirty="0">
                <a:solidFill>
                  <a:srgbClr val="7030A0"/>
                </a:solidFill>
              </a:rPr>
              <a:t>α</a:t>
            </a:r>
            <a:r>
              <a:rPr lang="uk-UA" sz="1800" dirty="0" err="1">
                <a:solidFill>
                  <a:srgbClr val="7030A0"/>
                </a:solidFill>
              </a:rPr>
              <a:t>-карбонова</a:t>
            </a:r>
            <a:r>
              <a:rPr lang="uk-UA" sz="1800" dirty="0">
                <a:solidFill>
                  <a:srgbClr val="7030A0"/>
                </a:solidFill>
              </a:rPr>
              <a:t> кислота</a:t>
            </a:r>
            <a:endParaRPr lang="ru-RU" sz="1800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9976" y="4432041"/>
            <a:ext cx="4002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rgbClr val="FF0000"/>
                </a:solidFill>
              </a:rPr>
              <a:t>Джерело виділення </a:t>
            </a:r>
            <a:r>
              <a:rPr lang="uk-UA" sz="1800" dirty="0">
                <a:solidFill>
                  <a:srgbClr val="FF0000"/>
                </a:solidFill>
              </a:rPr>
              <a:t>–</a:t>
            </a:r>
            <a:r>
              <a:rPr lang="uk-UA" sz="1800" b="1" dirty="0">
                <a:solidFill>
                  <a:srgbClr val="FF0000"/>
                </a:solidFill>
              </a:rPr>
              <a:t> колаген</a:t>
            </a:r>
            <a:endParaRPr lang="ru-RU" sz="1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3" name="Рисунок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52777" r="53606" b="35297"/>
          <a:stretch>
            <a:fillRect/>
          </a:stretch>
        </p:blipFill>
        <p:spPr bwMode="auto">
          <a:xfrm>
            <a:off x="4566890" y="1525525"/>
            <a:ext cx="4393151" cy="13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90847" y="2942078"/>
            <a:ext cx="292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</a:rPr>
              <a:t>δ-</a:t>
            </a:r>
            <a:r>
              <a:rPr lang="uk-UA" sz="1600" b="1" dirty="0" err="1">
                <a:solidFill>
                  <a:srgbClr val="C00000"/>
                </a:solidFill>
              </a:rPr>
              <a:t>гідроксилізин</a:t>
            </a:r>
            <a:endParaRPr lang="ru-RU" sz="1600" dirty="0">
              <a:solidFill>
                <a:srgbClr val="C00000"/>
              </a:solidFill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α</a:t>
            </a:r>
            <a:r>
              <a:rPr lang="uk-UA" sz="1600" dirty="0">
                <a:solidFill>
                  <a:srgbClr val="C00000"/>
                </a:solidFill>
              </a:rPr>
              <a:t>, </a:t>
            </a:r>
            <a:r>
              <a:rPr lang="uk-UA" sz="1600" dirty="0" err="1">
                <a:solidFill>
                  <a:srgbClr val="C00000"/>
                </a:solidFill>
              </a:rPr>
              <a:t>ε-диаміно-</a:t>
            </a:r>
            <a:r>
              <a:rPr lang="uk-UA" sz="1600" dirty="0">
                <a:solidFill>
                  <a:srgbClr val="C00000"/>
                </a:solidFill>
              </a:rPr>
              <a:t> </a:t>
            </a:r>
            <a:endParaRPr lang="ru-RU" sz="1600" dirty="0">
              <a:solidFill>
                <a:srgbClr val="C00000"/>
              </a:solidFill>
            </a:endParaRPr>
          </a:p>
          <a:p>
            <a:pPr algn="ctr"/>
            <a:r>
              <a:rPr lang="uk-UA" sz="1600" dirty="0">
                <a:solidFill>
                  <a:srgbClr val="C00000"/>
                </a:solidFill>
              </a:rPr>
              <a:t>β-</a:t>
            </a:r>
            <a:r>
              <a:rPr lang="uk-UA" sz="1600" dirty="0" err="1">
                <a:solidFill>
                  <a:srgbClr val="C00000"/>
                </a:solidFill>
              </a:rPr>
              <a:t>гідроксикапронова</a:t>
            </a:r>
            <a:r>
              <a:rPr lang="uk-UA" sz="1600" dirty="0">
                <a:solidFill>
                  <a:srgbClr val="C00000"/>
                </a:solidFill>
              </a:rPr>
              <a:t> кислота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1269" name="Picture 5" descr="Линия Продуктов Regen Collagen компании F-Life формула жиз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98" y="2716607"/>
            <a:ext cx="2783753" cy="16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75;p16">
            <a:extLst>
              <a:ext uri="{FF2B5EF4-FFF2-40B4-BE49-F238E27FC236}">
                <a16:creationId xmlns:a16="http://schemas.microsoft.com/office/drawing/2014/main" id="{6CC18F7B-E0C4-45E6-B909-F2C72145A28E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77517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80000" y="242900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Джерело виділення – еластин</a:t>
            </a:r>
            <a:b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12291" name="Рисунок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23285" r="53606" b="47824"/>
          <a:stretch>
            <a:fillRect/>
          </a:stretch>
        </p:blipFill>
        <p:spPr bwMode="auto">
          <a:xfrm>
            <a:off x="180000" y="815600"/>
            <a:ext cx="3514185" cy="206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83975" y="2962444"/>
            <a:ext cx="4189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solidFill>
                  <a:srgbClr val="00B050"/>
                </a:solidFill>
              </a:rPr>
              <a:t>Ізодесмозин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uk-UA" dirty="0">
                <a:solidFill>
                  <a:srgbClr val="00B050"/>
                </a:solidFill>
              </a:rPr>
              <a:t>2(4’-карбокси-3’-амінобутил)-</a:t>
            </a:r>
            <a:endParaRPr lang="ru-UA" dirty="0">
              <a:solidFill>
                <a:srgbClr val="00B050"/>
              </a:solidFill>
            </a:endParaRPr>
          </a:p>
          <a:p>
            <a:pPr algn="ctr"/>
            <a:r>
              <a:rPr lang="uk-UA" dirty="0">
                <a:solidFill>
                  <a:srgbClr val="00B050"/>
                </a:solidFill>
              </a:rPr>
              <a:t>3,5-біс(3’-карбокси-3’-амінопропіл), 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uk-UA" dirty="0">
                <a:solidFill>
                  <a:srgbClr val="00B050"/>
                </a:solidFill>
              </a:rPr>
              <a:t>1(5’-карбокси-5’- </a:t>
            </a:r>
            <a:r>
              <a:rPr lang="uk-UA" dirty="0" err="1">
                <a:solidFill>
                  <a:srgbClr val="00B050"/>
                </a:solidFill>
              </a:rPr>
              <a:t>аминопентил</a:t>
            </a:r>
            <a:r>
              <a:rPr lang="uk-UA" dirty="0">
                <a:solidFill>
                  <a:srgbClr val="00B050"/>
                </a:solidFill>
              </a:rPr>
              <a:t>)</a:t>
            </a:r>
            <a:r>
              <a:rPr lang="uk-UA" dirty="0" err="1">
                <a:solidFill>
                  <a:srgbClr val="00B050"/>
                </a:solidFill>
              </a:rPr>
              <a:t>-піридиній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292" name="Рисунок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t="66364" r="57256" b="23203"/>
          <a:stretch>
            <a:fillRect/>
          </a:stretch>
        </p:blipFill>
        <p:spPr bwMode="auto">
          <a:xfrm>
            <a:off x="2472223" y="3916551"/>
            <a:ext cx="2910319" cy="11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2432" y="4256740"/>
            <a:ext cx="3505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solidFill>
                  <a:srgbClr val="0000CC"/>
                </a:solidFill>
              </a:rPr>
              <a:t>Амінолимонна</a:t>
            </a:r>
            <a:r>
              <a:rPr lang="uk-UA" b="1" dirty="0">
                <a:solidFill>
                  <a:srgbClr val="0000CC"/>
                </a:solidFill>
              </a:rPr>
              <a:t> кислота</a:t>
            </a:r>
            <a:endParaRPr lang="ru-RU" b="1" dirty="0">
              <a:solidFill>
                <a:srgbClr val="0000CC"/>
              </a:solidFill>
            </a:endParaRPr>
          </a:p>
          <a:p>
            <a:pPr algn="ctr"/>
            <a:r>
              <a:rPr lang="ru-RU" dirty="0">
                <a:solidFill>
                  <a:srgbClr val="0000CC"/>
                </a:solidFill>
              </a:rPr>
              <a:t>α</a:t>
            </a:r>
            <a:r>
              <a:rPr lang="uk-UA" dirty="0">
                <a:solidFill>
                  <a:srgbClr val="0000CC"/>
                </a:solidFill>
              </a:rPr>
              <a:t>-</a:t>
            </a:r>
            <a:r>
              <a:rPr lang="uk-UA" dirty="0" err="1">
                <a:solidFill>
                  <a:srgbClr val="0000CC"/>
                </a:solidFill>
              </a:rPr>
              <a:t>аміно</a:t>
            </a:r>
            <a:r>
              <a:rPr lang="uk-UA" dirty="0">
                <a:solidFill>
                  <a:srgbClr val="0000CC"/>
                </a:solidFill>
              </a:rPr>
              <a:t>-β-</a:t>
            </a:r>
            <a:r>
              <a:rPr lang="uk-UA" dirty="0" err="1">
                <a:solidFill>
                  <a:srgbClr val="0000CC"/>
                </a:solidFill>
              </a:rPr>
              <a:t>гідроксиглутарова</a:t>
            </a:r>
            <a:r>
              <a:rPr lang="uk-UA" dirty="0">
                <a:solidFill>
                  <a:srgbClr val="0000CC"/>
                </a:solidFill>
              </a:rPr>
              <a:t> кислота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2293" name="Рисунок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45612" r="53708" b="16136"/>
          <a:stretch>
            <a:fillRect/>
          </a:stretch>
        </p:blipFill>
        <p:spPr bwMode="auto">
          <a:xfrm>
            <a:off x="5278409" y="707876"/>
            <a:ext cx="3685591" cy="237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319491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err="1">
                <a:solidFill>
                  <a:srgbClr val="FF0000"/>
                </a:solidFill>
              </a:rPr>
              <a:t>Десмозин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uk-UA" dirty="0">
                <a:solidFill>
                  <a:srgbClr val="FF0000"/>
                </a:solidFill>
              </a:rPr>
              <a:t>3,5-біс(3’-карбокси-3’-амінопропіл) 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uk-UA" dirty="0">
                <a:solidFill>
                  <a:srgbClr val="FF0000"/>
                </a:solidFill>
              </a:rPr>
              <a:t>4 (4’-карбокси-4’-амінобутил)-1-(5’карбокси-5’- </a:t>
            </a:r>
            <a:r>
              <a:rPr lang="uk-UA" dirty="0" err="1">
                <a:solidFill>
                  <a:srgbClr val="FF0000"/>
                </a:solidFill>
              </a:rPr>
              <a:t>аминопентил</a:t>
            </a:r>
            <a:r>
              <a:rPr lang="uk-UA" dirty="0">
                <a:solidFill>
                  <a:srgbClr val="FF0000"/>
                </a:solidFill>
              </a:rPr>
              <a:t>)</a:t>
            </a:r>
            <a:r>
              <a:rPr lang="uk-UA" dirty="0" err="1">
                <a:solidFill>
                  <a:srgbClr val="FF0000"/>
                </a:solidFill>
              </a:rPr>
              <a:t>-піридиній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085184" y="4518350"/>
            <a:ext cx="438538" cy="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75;p16">
            <a:extLst>
              <a:ext uri="{FF2B5EF4-FFF2-40B4-BE49-F238E27FC236}">
                <a16:creationId xmlns:a16="http://schemas.microsoft.com/office/drawing/2014/main" id="{23A8713A-6154-4146-B94A-B395CFB5CB86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7853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Джерело виділення – желатин</a:t>
            </a:r>
            <a:b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13314" name="Рисунок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58777" r="57561" b="26051"/>
          <a:stretch>
            <a:fillRect/>
          </a:stretch>
        </p:blipFill>
        <p:spPr bwMode="auto">
          <a:xfrm>
            <a:off x="3349689" y="1278681"/>
            <a:ext cx="2976465" cy="18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23183"/>
              </p:ext>
            </p:extLst>
          </p:nvPr>
        </p:nvGraphicFramePr>
        <p:xfrm>
          <a:off x="3703423" y="3554963"/>
          <a:ext cx="2622731" cy="419878"/>
        </p:xfrm>
        <a:graphic>
          <a:graphicData uri="http://schemas.openxmlformats.org/drawingml/2006/table">
            <a:tbl>
              <a:tblPr firstRow="1" firstCol="1" bandRow="1">
                <a:tableStyleId>{1CB95186-EF31-4C90-B8F0-88301CC164D3}</a:tableStyleId>
              </a:tblPr>
              <a:tblGrid>
                <a:gridCol w="2622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C00000"/>
                          </a:solidFill>
                          <a:effectLst/>
                        </a:rPr>
                        <a:t>4-гідроксипролін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316" name="Picture 4" descr="Hydroxyproline (Hyp) — Гидроксипрол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8" y="1812835"/>
            <a:ext cx="2205070" cy="179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Купить Solgar - Желатин с карбонатом кальция - 250 Капсулы в  LuckyVitamin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61" y="2161416"/>
            <a:ext cx="15811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8E56DBB8-72DC-4A14-A5DE-55974C023BA7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61539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Джерело</a:t>
            </a:r>
            <a:r>
              <a:rPr lang="ru-RU" dirty="0">
                <a:solidFill>
                  <a:srgbClr val="FF0000"/>
                </a:solidFill>
              </a:rPr>
              <a:t> вид</a:t>
            </a:r>
            <a:r>
              <a:rPr lang="uk-UA" dirty="0" err="1">
                <a:solidFill>
                  <a:srgbClr val="FF0000"/>
                </a:solidFill>
              </a:rPr>
              <a:t>ілення</a:t>
            </a:r>
            <a:r>
              <a:rPr lang="uk-UA" dirty="0">
                <a:solidFill>
                  <a:srgbClr val="FF0000"/>
                </a:solidFill>
              </a:rPr>
              <a:t> – </a:t>
            </a:r>
            <a:r>
              <a:rPr lang="uk-UA" dirty="0" err="1">
                <a:solidFill>
                  <a:srgbClr val="FF0000"/>
                </a:solidFill>
              </a:rPr>
              <a:t>тироглобулін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Рисунок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t="76903" r="51782" b="9215"/>
          <a:stretch>
            <a:fillRect/>
          </a:stretch>
        </p:blipFill>
        <p:spPr bwMode="auto">
          <a:xfrm>
            <a:off x="71734" y="2734035"/>
            <a:ext cx="3976767" cy="143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264" y="1340094"/>
            <a:ext cx="376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1">
                    <a:lumMod val="50000"/>
                  </a:schemeClr>
                </a:solidFill>
              </a:rPr>
              <a:t>3-бромтирозин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</a:rPr>
              <a:t>-аміно-β-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(3’-бром-4’-гідроксифеніл)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</a:rPr>
              <a:t>-пропіонова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 кислота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Рисунок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54582" r="53275" b="31833"/>
          <a:stretch>
            <a:fillRect/>
          </a:stretch>
        </p:blipFill>
        <p:spPr bwMode="auto">
          <a:xfrm>
            <a:off x="4352652" y="1205285"/>
            <a:ext cx="4141898" cy="140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8501" y="3072515"/>
            <a:ext cx="4791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70C0"/>
                </a:solidFill>
              </a:rPr>
              <a:t>3,3’,5-трийодтиронін</a:t>
            </a:r>
            <a:endParaRPr lang="ru-RU" sz="1600" dirty="0">
              <a:solidFill>
                <a:srgbClr val="0070C0"/>
              </a:solidFill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α</a:t>
            </a:r>
            <a:r>
              <a:rPr lang="uk-UA" sz="1600" dirty="0" err="1">
                <a:solidFill>
                  <a:srgbClr val="0070C0"/>
                </a:solidFill>
              </a:rPr>
              <a:t>-аміно-β-</a:t>
            </a:r>
            <a:r>
              <a:rPr lang="uk-UA" sz="1600" dirty="0">
                <a:solidFill>
                  <a:srgbClr val="0070C0"/>
                </a:solidFill>
              </a:rPr>
              <a:t>(3’,5’-дийод-4’-(3’’-йод-4’’-(3’’-йод-4’’-гідроксифенокси)</a:t>
            </a:r>
            <a:r>
              <a:rPr lang="uk-UA" sz="1600" dirty="0" err="1">
                <a:solidFill>
                  <a:srgbClr val="0070C0"/>
                </a:solidFill>
              </a:rPr>
              <a:t>-фенілпропіонова</a:t>
            </a:r>
            <a:r>
              <a:rPr lang="uk-UA" sz="1600" dirty="0">
                <a:solidFill>
                  <a:srgbClr val="0070C0"/>
                </a:solidFill>
              </a:rPr>
              <a:t> кислота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873A0699-D813-4C2F-A6A6-E87B12987DF3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9476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16799"/>
            <a:ext cx="3235003" cy="1310454"/>
          </a:xfrm>
        </p:spPr>
        <p:txBody>
          <a:bodyPr/>
          <a:lstStyle/>
          <a:p>
            <a:r>
              <a:rPr lang="uk-UA" sz="1400" dirty="0">
                <a:solidFill>
                  <a:srgbClr val="FF0000"/>
                </a:solidFill>
                <a:latin typeface="+mn-lt"/>
              </a:rPr>
              <a:t>Джерело виділення </a:t>
            </a:r>
            <a:r>
              <a:rPr lang="uk-UA" sz="1400" dirty="0">
                <a:solidFill>
                  <a:srgbClr val="FF0000"/>
                </a:solidFill>
              </a:rPr>
              <a:t>–</a:t>
            </a:r>
            <a:r>
              <a:rPr lang="uk-UA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1400" dirty="0" err="1">
                <a:solidFill>
                  <a:srgbClr val="FF0000"/>
                </a:solidFill>
                <a:latin typeface="+mn-lt"/>
              </a:rPr>
              <a:t>склеропротеїн</a:t>
            </a:r>
            <a:r>
              <a:rPr lang="uk-UA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1400" dirty="0" err="1">
                <a:solidFill>
                  <a:srgbClr val="FF0000"/>
                </a:solidFill>
                <a:latin typeface="+mn-lt"/>
              </a:rPr>
              <a:t>горгонії</a:t>
            </a:r>
            <a:r>
              <a:rPr lang="uk-UA" sz="1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uk-UA" sz="1400" dirty="0" err="1">
                <a:solidFill>
                  <a:srgbClr val="FF0000"/>
                </a:solidFill>
                <a:latin typeface="+mn-lt"/>
              </a:rPr>
              <a:t>склеропротеїн</a:t>
            </a:r>
            <a:r>
              <a:rPr lang="uk-UA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1400" dirty="0" err="1">
                <a:solidFill>
                  <a:srgbClr val="FF0000"/>
                </a:solidFill>
                <a:latin typeface="+mn-lt"/>
              </a:rPr>
              <a:t>волнистого</a:t>
            </a:r>
            <a:r>
              <a:rPr lang="uk-UA" sz="1400" dirty="0">
                <a:solidFill>
                  <a:srgbClr val="FF0000"/>
                </a:solidFill>
                <a:latin typeface="+mn-lt"/>
              </a:rPr>
              <a:t> ріжка, </a:t>
            </a:r>
            <a:r>
              <a:rPr lang="uk-UA" sz="1400" dirty="0" err="1">
                <a:solidFill>
                  <a:srgbClr val="FF0000"/>
                </a:solidFill>
                <a:latin typeface="+mn-lt"/>
              </a:rPr>
              <a:t>кутикулярний</a:t>
            </a:r>
            <a:r>
              <a:rPr lang="uk-UA" sz="1400" dirty="0">
                <a:solidFill>
                  <a:srgbClr val="FF0000"/>
                </a:solidFill>
                <a:latin typeface="+mn-lt"/>
              </a:rPr>
              <a:t> білок саранчі звичайної</a:t>
            </a:r>
            <a:endParaRPr lang="ru-RU" sz="1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362" name="Рисунок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53026" r="51782" b="32600"/>
          <a:stretch>
            <a:fillRect/>
          </a:stretch>
        </p:blipFill>
        <p:spPr bwMode="auto">
          <a:xfrm>
            <a:off x="229458" y="2090451"/>
            <a:ext cx="2848397" cy="112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313" y="3259523"/>
            <a:ext cx="3235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3CC33"/>
                </a:solidFill>
              </a:rPr>
              <a:t>3-хлортирозин</a:t>
            </a:r>
            <a:endParaRPr lang="ru-RU" dirty="0">
              <a:solidFill>
                <a:srgbClr val="33CC33"/>
              </a:solidFill>
            </a:endParaRPr>
          </a:p>
          <a:p>
            <a:pPr algn="ctr"/>
            <a:r>
              <a:rPr lang="ru-RU" dirty="0">
                <a:solidFill>
                  <a:srgbClr val="33CC33"/>
                </a:solidFill>
              </a:rPr>
              <a:t>α</a:t>
            </a:r>
            <a:r>
              <a:rPr lang="uk-UA" dirty="0" err="1">
                <a:solidFill>
                  <a:srgbClr val="33CC33"/>
                </a:solidFill>
              </a:rPr>
              <a:t>-аміно-β-</a:t>
            </a:r>
            <a:r>
              <a:rPr lang="uk-UA" dirty="0">
                <a:solidFill>
                  <a:srgbClr val="33CC33"/>
                </a:solidFill>
              </a:rPr>
              <a:t>(3’-хлор-4’-гідроксифеніл)</a:t>
            </a:r>
            <a:r>
              <a:rPr lang="uk-UA" dirty="0" err="1">
                <a:solidFill>
                  <a:srgbClr val="33CC33"/>
                </a:solidFill>
              </a:rPr>
              <a:t>-пропіонова</a:t>
            </a:r>
            <a:r>
              <a:rPr lang="uk-UA" dirty="0">
                <a:solidFill>
                  <a:srgbClr val="33CC33"/>
                </a:solidFill>
              </a:rPr>
              <a:t> кислота</a:t>
            </a:r>
            <a:endParaRPr lang="ru-RU" dirty="0">
              <a:solidFill>
                <a:srgbClr val="33CC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2097" y="4593953"/>
            <a:ext cx="5158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Джерело виділення - </a:t>
            </a:r>
            <a:r>
              <a:rPr lang="uk-UA" b="1" dirty="0" err="1">
                <a:solidFill>
                  <a:srgbClr val="FF0000"/>
                </a:solidFill>
              </a:rPr>
              <a:t>енцифалогенний</a:t>
            </a:r>
            <a:r>
              <a:rPr lang="uk-UA" b="1" dirty="0">
                <a:solidFill>
                  <a:srgbClr val="FF0000"/>
                </a:solidFill>
              </a:rPr>
              <a:t> білок бика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3" name="Рисунок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t="33681" r="51782" b="54175"/>
          <a:stretch>
            <a:fillRect/>
          </a:stretch>
        </p:blipFill>
        <p:spPr bwMode="auto">
          <a:xfrm>
            <a:off x="3752057" y="2724539"/>
            <a:ext cx="3326088" cy="11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7900" y="3753098"/>
            <a:ext cx="50478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uk-UA" b="1" dirty="0">
                <a:solidFill>
                  <a:srgbClr val="0070C0"/>
                </a:solidFill>
              </a:rPr>
              <a:t>,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uk-UA" b="1" dirty="0">
                <a:solidFill>
                  <a:srgbClr val="0070C0"/>
                </a:solidFill>
              </a:rPr>
              <a:t>-</a:t>
            </a:r>
            <a:r>
              <a:rPr lang="uk-UA" b="1" dirty="0" err="1">
                <a:solidFill>
                  <a:srgbClr val="0070C0"/>
                </a:solidFill>
              </a:rPr>
              <a:t>диметиларгінін</a:t>
            </a:r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α</a:t>
            </a:r>
            <a:r>
              <a:rPr lang="uk-UA" dirty="0" err="1">
                <a:solidFill>
                  <a:srgbClr val="0070C0"/>
                </a:solidFill>
              </a:rPr>
              <a:t>-аміно-β-</a:t>
            </a:r>
            <a:r>
              <a:rPr lang="uk-UA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uk-UA" dirty="0">
                <a:solidFill>
                  <a:srgbClr val="0070C0"/>
                </a:solidFill>
              </a:rPr>
              <a:t>,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uk-UA" dirty="0" err="1">
                <a:solidFill>
                  <a:srgbClr val="0070C0"/>
                </a:solidFill>
              </a:rPr>
              <a:t>-диметилгуанідино</a:t>
            </a:r>
            <a:r>
              <a:rPr lang="uk-UA" dirty="0">
                <a:solidFill>
                  <a:srgbClr val="0070C0"/>
                </a:solidFill>
              </a:rPr>
              <a:t>)</a:t>
            </a:r>
            <a:r>
              <a:rPr lang="uk-UA" dirty="0" err="1">
                <a:solidFill>
                  <a:srgbClr val="0070C0"/>
                </a:solidFill>
              </a:rPr>
              <a:t>-валеріанова</a:t>
            </a:r>
            <a:r>
              <a:rPr lang="uk-UA" dirty="0">
                <a:solidFill>
                  <a:srgbClr val="0070C0"/>
                </a:solidFill>
              </a:rPr>
              <a:t> кислота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364" name="Рисунок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71458" r="51782" b="15677"/>
          <a:stretch>
            <a:fillRect/>
          </a:stretch>
        </p:blipFill>
        <p:spPr bwMode="auto">
          <a:xfrm>
            <a:off x="3954624" y="363894"/>
            <a:ext cx="2763415" cy="11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91069" y="1825986"/>
            <a:ext cx="5481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3,5-дихлортирозин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α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-аміно-β-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(3’,5’-дихлор-4’-гідроксифеніл)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-пропіонова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кислота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7290" y="1067775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solidFill>
                  <a:srgbClr val="FF0000"/>
                </a:solidFill>
              </a:rPr>
              <a:t>Кутикули </a:t>
            </a:r>
            <a:r>
              <a:rPr lang="ru-RU" sz="1800" i="1" dirty="0" err="1">
                <a:solidFill>
                  <a:srgbClr val="FF0000"/>
                </a:solidFill>
              </a:rPr>
              <a:t>Limulus</a:t>
            </a:r>
            <a:endParaRPr lang="ru-RU" sz="1800" i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718039" y="1694862"/>
            <a:ext cx="289252" cy="197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782147" y="1825592"/>
            <a:ext cx="9331" cy="3391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75;p16">
            <a:extLst>
              <a:ext uri="{FF2B5EF4-FFF2-40B4-BE49-F238E27FC236}">
                <a16:creationId xmlns:a16="http://schemas.microsoft.com/office/drawing/2014/main" id="{E5A58D02-EB6E-40FE-9D40-F8322A4C9295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91825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90167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Позначення амінокислот, оптична ізомерія амінокислот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09267"/>
            <a:ext cx="8936831" cy="312277"/>
          </a:xfrm>
        </p:spPr>
        <p:txBody>
          <a:bodyPr/>
          <a:lstStyle/>
          <a:p>
            <a:pPr marL="13970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 основних способи 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скороченого позначення </a:t>
            </a:r>
            <a:r>
              <a:rPr lang="uk-UA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протеїногенних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амінокислот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56915"/>
              </p:ext>
            </p:extLst>
          </p:nvPr>
        </p:nvGraphicFramePr>
        <p:xfrm>
          <a:off x="360000" y="1016727"/>
          <a:ext cx="8455388" cy="40366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184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9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Амінокислота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rgbClr val="DCE4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Трьохбуквенне</a:t>
                      </a:r>
                      <a:r>
                        <a:rPr lang="uk-UA" sz="1100" b="1" dirty="0">
                          <a:effectLst/>
                        </a:rPr>
                        <a:t> позначення амінокислот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rgbClr val="DCE4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Однобуквенне</a:t>
                      </a:r>
                      <a:r>
                        <a:rPr lang="uk-UA" sz="1100" b="1" dirty="0">
                          <a:effectLst/>
                        </a:rPr>
                        <a:t> позначення</a:t>
                      </a:r>
                      <a:endParaRPr lang="ru-RU" sz="105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амінокислот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rgbClr val="DC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українське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rgbClr val="DCE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латинське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rgbClr val="DCE4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Гліцин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Глі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Gly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G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Аланін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Ала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Ala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A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Валін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Вал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Val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V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Лейцин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Лей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Leu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Ізолейцин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Іле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Ile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I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Пролін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Про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Pro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P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Фенилаланін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Фен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Phe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F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Триптофан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Три, трп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Trp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W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Метіонін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Мет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Met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M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Серін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Сер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Ser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S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Треонін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Тре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Thr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T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Аспарагин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Асн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Asn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N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Глутамін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Глн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Gln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Q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Лізін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Ліз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Lys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Аргінін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Арг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Arg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R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Гістидин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Гіс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His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H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Аспарагінова кислота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Асп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Asp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D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1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Глутамінова кислота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Глу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Glu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E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Цистеїн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Цис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Cys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Тирозин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тир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Tyr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Y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Google Shape;75;p16">
            <a:extLst>
              <a:ext uri="{FF2B5EF4-FFF2-40B4-BE49-F238E27FC236}">
                <a16:creationId xmlns:a16="http://schemas.microsoft.com/office/drawing/2014/main" id="{1F9E82A7-EFFE-48F0-BBD3-2ADD1CE16918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64178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53649"/>
            <a:ext cx="8672513" cy="15108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Всі </a:t>
            </a:r>
            <a:r>
              <a:rPr lang="uk-UA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протеїногенні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амінокислоти, крім гліцину, 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оптично активні 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мають як мінімум один </a:t>
            </a:r>
            <a:r>
              <a:rPr lang="uk-UA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хіральний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центр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,тобто амінокислоти належать до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-ряду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Належність амінокислот до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uk-UA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-ряду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або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-ряду визначається за розташуванням функціональних груп у </a:t>
            </a:r>
            <a:r>
              <a:rPr lang="uk-UA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хіральному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атомі Карбону, що несе аміногрупу, в порівнянні з гліцериновим альдегідом: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Рисунок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39" y="2442717"/>
            <a:ext cx="3173499" cy="13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922" y="3991237"/>
            <a:ext cx="194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L</a:t>
            </a:r>
            <a:r>
              <a:rPr lang="ru-RU" b="1" dirty="0">
                <a:solidFill>
                  <a:srgbClr val="0000CC"/>
                </a:solidFill>
              </a:rPr>
              <a:t>-</a:t>
            </a:r>
            <a:r>
              <a:rPr lang="uk-UA" b="1" dirty="0">
                <a:solidFill>
                  <a:srgbClr val="0000CC"/>
                </a:solidFill>
              </a:rPr>
              <a:t>гліцериновий альдегід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7413" y="4009344"/>
            <a:ext cx="194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ru-RU" b="1" dirty="0">
                <a:solidFill>
                  <a:srgbClr val="7030A0"/>
                </a:solidFill>
              </a:rPr>
              <a:t>-</a:t>
            </a:r>
            <a:r>
              <a:rPr lang="uk-UA" b="1" dirty="0">
                <a:solidFill>
                  <a:srgbClr val="7030A0"/>
                </a:solidFill>
              </a:rPr>
              <a:t>гліцериновий  альдегід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3" name="Рисунок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27" y="2461773"/>
            <a:ext cx="3348355" cy="13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3038" y="2754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6859" y="4098958"/>
            <a:ext cx="10326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L</a:t>
            </a:r>
            <a:r>
              <a:rPr lang="uk-UA" b="1" dirty="0" err="1">
                <a:solidFill>
                  <a:srgbClr val="0000CC"/>
                </a:solidFill>
              </a:rPr>
              <a:t>-аланін</a:t>
            </a:r>
            <a:r>
              <a:rPr lang="uk-UA" b="1" dirty="0">
                <a:solidFill>
                  <a:srgbClr val="0000CC"/>
                </a:solidFill>
              </a:rPr>
              <a:t>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78266" y="4098957"/>
            <a:ext cx="9541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uk-UA" b="1" dirty="0" err="1">
                <a:solidFill>
                  <a:srgbClr val="7030A0"/>
                </a:solidFill>
              </a:rPr>
              <a:t>-аланін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Google Shape;75;p16">
            <a:extLst>
              <a:ext uri="{FF2B5EF4-FFF2-40B4-BE49-F238E27FC236}">
                <a16:creationId xmlns:a16="http://schemas.microsoft.com/office/drawing/2014/main" id="{A835D0D6-B0D1-4447-8836-925A8B69CF65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47005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72" y="158160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Класифікація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протеїногенних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амінокислот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57" y="804379"/>
            <a:ext cx="465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err="1">
                <a:solidFill>
                  <a:srgbClr val="C00000"/>
                </a:solidFill>
              </a:rPr>
              <a:t>Типи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класифікації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амінокислот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7494" y="1243803"/>
            <a:ext cx="2705878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/>
              <a:t>Біологічна: </a:t>
            </a:r>
            <a:endParaRPr lang="ru-RU" sz="1600" dirty="0"/>
          </a:p>
          <a:p>
            <a:r>
              <a:rPr lang="uk-UA" sz="1600" b="1" dirty="0"/>
              <a:t>незамінні, </a:t>
            </a:r>
            <a:r>
              <a:rPr lang="uk-UA" sz="1600" b="1" dirty="0" err="1"/>
              <a:t>напівзамінні</a:t>
            </a:r>
            <a:r>
              <a:rPr lang="uk-UA" sz="1600" b="1" dirty="0"/>
              <a:t>, замінні амінокислоти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7787" y="1344006"/>
            <a:ext cx="1903445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sz="1600" b="1" dirty="0"/>
              <a:t>С</a:t>
            </a:r>
            <a:r>
              <a:rPr lang="ru-RU" sz="1800" b="1" dirty="0" err="1"/>
              <a:t>труктурна</a:t>
            </a:r>
            <a:r>
              <a:rPr lang="ru-RU" sz="1800" b="1" dirty="0"/>
              <a:t>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9372" y="1852100"/>
            <a:ext cx="3185632" cy="954107"/>
          </a:xfrm>
          <a:prstGeom prst="rect">
            <a:avLst/>
          </a:prstGeom>
          <a:solidFill>
            <a:srgbClr val="DCE4E8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 </a:t>
            </a:r>
            <a:r>
              <a:rPr lang="ru-RU" dirty="0" err="1"/>
              <a:t>будовою</a:t>
            </a:r>
            <a:r>
              <a:rPr lang="ru-RU" dirty="0"/>
              <a:t> б</a:t>
            </a:r>
            <a:r>
              <a:rPr lang="uk-UA" dirty="0" err="1"/>
              <a:t>ічного</a:t>
            </a:r>
            <a:r>
              <a:rPr lang="ru-RU" dirty="0"/>
              <a:t> радикал</a:t>
            </a:r>
            <a:r>
              <a:rPr lang="uk-UA" dirty="0"/>
              <a:t>у </a:t>
            </a:r>
          </a:p>
          <a:p>
            <a:pPr algn="ctr"/>
            <a:r>
              <a:rPr lang="uk-UA" dirty="0"/>
              <a:t>(всі </a:t>
            </a:r>
            <a:r>
              <a:rPr lang="uk-UA" dirty="0" err="1"/>
              <a:t>протеїногенні</a:t>
            </a:r>
            <a:r>
              <a:rPr lang="uk-UA" dirty="0"/>
              <a:t> амінокислоти розглянуті як похідні найпростішої амінокислоти – гліцину);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7494" y="2132152"/>
            <a:ext cx="2760300" cy="523220"/>
          </a:xfrm>
          <a:prstGeom prst="rect">
            <a:avLst/>
          </a:prstGeom>
          <a:solidFill>
            <a:srgbClr val="DCE4E8"/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/>
              <a:t>за ступенем незамінності амінокислот для організму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62340" y="3975701"/>
            <a:ext cx="5687902" cy="523220"/>
          </a:xfrm>
          <a:prstGeom prst="rect">
            <a:avLst/>
          </a:prstGeom>
          <a:solidFill>
            <a:srgbClr val="DCE4E8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амінокислот</a:t>
            </a:r>
            <a:r>
              <a:rPr lang="uk-UA" dirty="0"/>
              <a:t>и, поділяються на 3-и групи за</a:t>
            </a:r>
            <a:r>
              <a:rPr lang="ru-RU" dirty="0"/>
              <a:t> кислотно-</a:t>
            </a:r>
            <a:r>
              <a:rPr lang="ru-RU" dirty="0" err="1"/>
              <a:t>основни</a:t>
            </a:r>
            <a:r>
              <a:rPr lang="uk-UA" dirty="0"/>
              <a:t>ми</a:t>
            </a:r>
            <a:r>
              <a:rPr lang="ru-RU" dirty="0"/>
              <a:t> </a:t>
            </a:r>
            <a:r>
              <a:rPr lang="ru-RU" dirty="0" err="1"/>
              <a:t>властивост</a:t>
            </a:r>
            <a:r>
              <a:rPr lang="uk-UA" dirty="0"/>
              <a:t>ями радикала: </a:t>
            </a:r>
            <a:r>
              <a:rPr lang="uk-UA" b="1" dirty="0"/>
              <a:t>кислі, основні,</a:t>
            </a:r>
            <a:r>
              <a:rPr lang="uk-UA" dirty="0"/>
              <a:t> </a:t>
            </a:r>
            <a:r>
              <a:rPr lang="uk-UA" b="1" dirty="0"/>
              <a:t>нейтральні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75678" y="3521688"/>
            <a:ext cx="2061227" cy="33855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err="1"/>
              <a:t>Електрохімічна</a:t>
            </a:r>
            <a:r>
              <a:rPr lang="ru-RU" sz="1600" b="1" dirty="0"/>
              <a:t> </a:t>
            </a:r>
            <a:endParaRPr lang="ru-RU" dirty="0"/>
          </a:p>
        </p:txBody>
      </p:sp>
      <p:sp>
        <p:nvSpPr>
          <p:cNvPr id="11" name="AutoShape 4" descr="Амінокислоти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Амінокислоти — Вікіпед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Амінокислоти — Вікіпеді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Амінокислоти — Вікіпеді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Аминокислота — все статьи и новости - Индика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4" y="1089850"/>
            <a:ext cx="2892490" cy="22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75;p16">
            <a:extLst>
              <a:ext uri="{FF2B5EF4-FFF2-40B4-BE49-F238E27FC236}">
                <a16:creationId xmlns:a16="http://schemas.microsoft.com/office/drawing/2014/main" id="{48D13494-5498-4282-B396-72487CB968D5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80739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148829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3. Отримання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α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-амінокислот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: методи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298" y="2182918"/>
            <a:ext cx="3974841" cy="138499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(у процесі ферментації безпосередньо синтезуються </a:t>
            </a:r>
            <a:r>
              <a:rPr lang="ru-RU" dirty="0"/>
              <a:t>L</a:t>
            </a:r>
            <a:r>
              <a:rPr lang="uk-UA" dirty="0" err="1"/>
              <a:t>-амінокислоти</a:t>
            </a:r>
            <a:r>
              <a:rPr lang="uk-UA" dirty="0"/>
              <a:t> (наприклад, лізин); </a:t>
            </a:r>
            <a:r>
              <a:rPr lang="uk-UA" b="1" dirty="0"/>
              <a:t>гідроліз природної </a:t>
            </a:r>
            <a:r>
              <a:rPr lang="uk-UA" b="1" dirty="0" err="1"/>
              <a:t>білоквмісної</a:t>
            </a:r>
            <a:r>
              <a:rPr lang="uk-UA" b="1" dirty="0"/>
              <a:t> тваринної та рослинної сировини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297" y="1464881"/>
            <a:ext cx="3974841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/>
              <a:t>Біологічні ‒ мікробіологічний синтез</a:t>
            </a:r>
            <a:r>
              <a:rPr lang="uk-UA" sz="1600" dirty="0"/>
              <a:t>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83117" y="1224828"/>
            <a:ext cx="9765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800" b="1" dirty="0"/>
              <a:t>Хімічні</a:t>
            </a:r>
            <a:endParaRPr lang="ru-RU" dirty="0"/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 flipH="1">
            <a:off x="2278856" y="785758"/>
            <a:ext cx="714376" cy="37484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76353" y="797664"/>
            <a:ext cx="513184" cy="20527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310743" y="1659698"/>
            <a:ext cx="4833257" cy="83099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uk-UA" sz="1600" b="1" dirty="0" err="1"/>
              <a:t>ціангідриновий</a:t>
            </a:r>
            <a:r>
              <a:rPr lang="uk-UA" sz="1600" b="1" dirty="0"/>
              <a:t> синтез </a:t>
            </a:r>
            <a:endParaRPr lang="ru-UA" sz="1600" b="1" dirty="0"/>
          </a:p>
          <a:p>
            <a:r>
              <a:rPr lang="uk-UA" sz="1600" dirty="0"/>
              <a:t>(реакція Зелінського − </a:t>
            </a:r>
            <a:r>
              <a:rPr lang="uk-UA" sz="1600" dirty="0" err="1"/>
              <a:t>Стаднікова</a:t>
            </a:r>
            <a:r>
              <a:rPr lang="uk-UA" sz="1600" dirty="0"/>
              <a:t>)</a:t>
            </a:r>
          </a:p>
          <a:p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12179" y="2232611"/>
            <a:ext cx="4833257" cy="58477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/>
              <a:t>2) прямий амоноліз </a:t>
            </a:r>
            <a:r>
              <a:rPr lang="ru-RU" sz="1600" b="1" dirty="0"/>
              <a:t>α</a:t>
            </a:r>
            <a:r>
              <a:rPr lang="uk-UA" sz="1600" b="1" dirty="0" err="1"/>
              <a:t>-галогенокарбонових</a:t>
            </a:r>
            <a:r>
              <a:rPr lang="uk-UA" sz="1600" b="1" dirty="0"/>
              <a:t> кислот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12179" y="2811554"/>
            <a:ext cx="2227144" cy="33855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/>
              <a:t>3) реакція </a:t>
            </a:r>
            <a:r>
              <a:rPr lang="uk-UA" sz="1600" b="1" dirty="0" err="1"/>
              <a:t>Міхаєля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10743" y="3250092"/>
            <a:ext cx="4833257" cy="58477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/>
              <a:t>4) реакція алкілування </a:t>
            </a:r>
            <a:r>
              <a:rPr lang="uk-UA" sz="1600" b="1" dirty="0" err="1"/>
              <a:t>метилнітроацетата</a:t>
            </a:r>
            <a:r>
              <a:rPr lang="uk-UA" sz="1600" b="1" dirty="0"/>
              <a:t> </a:t>
            </a:r>
            <a:r>
              <a:rPr lang="uk-UA" sz="1600" b="1" dirty="0" err="1"/>
              <a:t>алкілгалогенідами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10744" y="3997247"/>
            <a:ext cx="4833257" cy="83099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/>
              <a:t>5) пряме амінування одноосновних карбонових кислот через проміжне утворення </a:t>
            </a:r>
            <a:r>
              <a:rPr lang="ru-RU" sz="1600" b="1" dirty="0"/>
              <a:t>α</a:t>
            </a:r>
            <a:r>
              <a:rPr lang="uk-UA" sz="1600" b="1" dirty="0" err="1"/>
              <a:t>-літієвих</a:t>
            </a:r>
            <a:r>
              <a:rPr lang="uk-UA" sz="1600" b="1" dirty="0"/>
              <a:t> солей</a:t>
            </a:r>
            <a:endParaRPr lang="ru-RU" sz="1600" b="1" dirty="0"/>
          </a:p>
        </p:txBody>
      </p:sp>
      <p:sp>
        <p:nvSpPr>
          <p:cNvPr id="16" name="Google Shape;75;p16">
            <a:extLst>
              <a:ext uri="{FF2B5EF4-FFF2-40B4-BE49-F238E27FC236}">
                <a16:creationId xmlns:a16="http://schemas.microsoft.com/office/drawing/2014/main" id="{D55E6719-C16F-480B-903C-51CC4259D791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72038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1. Особливості будови </a:t>
            </a:r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протеїногенних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 амінокислот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80000" y="950119"/>
            <a:ext cx="8514650" cy="3618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Амінокислоти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‒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це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похідні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карбонових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кислот, у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яких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один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або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декілька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атомів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UA" sz="1400" dirty="0" err="1">
                <a:solidFill>
                  <a:schemeClr val="tx1"/>
                </a:solidFill>
                <a:latin typeface="+mn-lt"/>
              </a:rPr>
              <a:t>Гідрогену</a:t>
            </a:r>
            <a:br>
              <a:rPr lang="ru-UA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у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вуглеводневому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радикалі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заміщені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аміногрупу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 (</a:t>
            </a:r>
            <a:r>
              <a:rPr lang="uk-UA" sz="1400" dirty="0" err="1">
                <a:solidFill>
                  <a:schemeClr val="tx1"/>
                </a:solidFill>
                <a:latin typeface="+mn-lt"/>
              </a:rPr>
              <a:t>гетерофункціональні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 сполуки)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.</a:t>
            </a:r>
            <a:endParaRPr lang="ru-UA" sz="8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Залежно від 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розташування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NH</a:t>
            </a:r>
            <a:r>
              <a:rPr lang="uk-UA" sz="1400" b="1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-групи 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розрізняють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α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-,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β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-,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γ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- та ін.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400" b="1" dirty="0">
                <a:solidFill>
                  <a:schemeClr val="tx1"/>
                </a:solidFill>
                <a:latin typeface="+mn-lt"/>
              </a:rPr>
              <a:t>амінокислоти. </a:t>
            </a:r>
            <a:endParaRPr lang="ru-UA" sz="8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У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живих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організмах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вони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перебувають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у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вільному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стані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або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входять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до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складу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білків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пептидів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а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також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деяких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інших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біологічно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активних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сполук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err="1">
                <a:solidFill>
                  <a:schemeClr val="tx1"/>
                </a:solidFill>
                <a:latin typeface="+mn-lt"/>
              </a:rPr>
              <a:t>Існує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понад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300 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амінокислот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наявних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у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різних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тварин,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рослин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і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мікробіальних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системах, </a:t>
            </a:r>
            <a:endParaRPr lang="ru-UA" sz="14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але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лише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20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основних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кодуються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в ДНК і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потім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включаються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до складу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білків</a:t>
            </a:r>
            <a:r>
              <a:rPr lang="ru-UA" sz="1400" dirty="0">
                <a:solidFill>
                  <a:schemeClr val="tx1"/>
                </a:solidFill>
                <a:latin typeface="+mn-lt"/>
              </a:rPr>
              <a:t>.</a:t>
            </a:r>
            <a:endParaRPr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6" t="66770" r="41286" b="22050"/>
          <a:stretch/>
        </p:blipFill>
        <p:spPr bwMode="auto">
          <a:xfrm>
            <a:off x="6620241" y="1627823"/>
            <a:ext cx="2074409" cy="83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Аминокислоты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50" y="3522945"/>
            <a:ext cx="2957950" cy="16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0695" y="3816220"/>
            <a:ext cx="89573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err="1"/>
              <a:t>Ам</a:t>
            </a:r>
            <a:r>
              <a:rPr lang="uk-UA" sz="900" b="1" dirty="0" err="1"/>
              <a:t>іногрупа</a:t>
            </a:r>
            <a:endParaRPr lang="ru-RU" sz="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56434" y="3554418"/>
            <a:ext cx="136883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800" b="1" dirty="0" err="1"/>
              <a:t>Карбоксильна</a:t>
            </a:r>
            <a:r>
              <a:rPr lang="uk-UA" sz="800" b="1" dirty="0"/>
              <a:t> група </a:t>
            </a:r>
            <a:endParaRPr lang="ru-RU" sz="800" b="1" dirty="0"/>
          </a:p>
        </p:txBody>
      </p:sp>
      <p:sp>
        <p:nvSpPr>
          <p:cNvPr id="8" name="Google Shape;75;p16">
            <a:extLst>
              <a:ext uri="{FF2B5EF4-FFF2-40B4-BE49-F238E27FC236}">
                <a16:creationId xmlns:a16="http://schemas.microsoft.com/office/drawing/2014/main" id="{DB700071-ACB5-48C9-B0B5-F4946383D643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154334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Хімічні методи отримання 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675" y="706297"/>
            <a:ext cx="8245200" cy="549576"/>
          </a:xfrm>
        </p:spPr>
        <p:txBody>
          <a:bodyPr/>
          <a:lstStyle/>
          <a:p>
            <a:pPr marL="139700" indent="0" algn="ctr">
              <a:buNone/>
            </a:pPr>
            <a:r>
              <a:rPr lang="uk-UA" sz="1400" b="1" dirty="0">
                <a:solidFill>
                  <a:srgbClr val="C00000"/>
                </a:solidFill>
                <a:latin typeface="Arial Black" pitchFamily="34" charset="0"/>
              </a:rPr>
              <a:t>1)</a:t>
            </a:r>
            <a:r>
              <a:rPr lang="uk-UA" sz="1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uk-UA" sz="1400" b="1" dirty="0" err="1">
                <a:solidFill>
                  <a:srgbClr val="C00000"/>
                </a:solidFill>
                <a:latin typeface="Arial Black" pitchFamily="34" charset="0"/>
              </a:rPr>
              <a:t>Циангідриновий</a:t>
            </a:r>
            <a:r>
              <a:rPr lang="uk-UA" sz="1400" b="1" dirty="0">
                <a:solidFill>
                  <a:srgbClr val="C00000"/>
                </a:solidFill>
                <a:latin typeface="Arial Black" pitchFamily="34" charset="0"/>
              </a:rPr>
              <a:t> синтез</a:t>
            </a:r>
            <a:r>
              <a:rPr lang="uk-UA" sz="1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uk-UA" sz="1400" b="1" dirty="0">
                <a:solidFill>
                  <a:srgbClr val="C00000"/>
                </a:solidFill>
                <a:latin typeface="Arial Black" pitchFamily="34" charset="0"/>
              </a:rPr>
              <a:t>(реакція Зелінського − </a:t>
            </a:r>
            <a:r>
              <a:rPr lang="uk-UA" sz="1400" b="1" dirty="0" err="1">
                <a:solidFill>
                  <a:srgbClr val="C00000"/>
                </a:solidFill>
                <a:latin typeface="Arial Black" pitchFamily="34" charset="0"/>
              </a:rPr>
              <a:t>Стаднікова</a:t>
            </a:r>
            <a:r>
              <a:rPr lang="uk-UA" sz="1400" b="1" dirty="0">
                <a:solidFill>
                  <a:srgbClr val="C00000"/>
                </a:solidFill>
                <a:latin typeface="Arial Black" pitchFamily="34" charset="0"/>
              </a:rPr>
              <a:t>):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273" name="Рисунок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59439" r="34419" b="30750"/>
          <a:stretch>
            <a:fillRect/>
          </a:stretch>
        </p:blipFill>
        <p:spPr bwMode="auto">
          <a:xfrm>
            <a:off x="1675929" y="1718779"/>
            <a:ext cx="5249972" cy="89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2771339"/>
            <a:ext cx="1226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Цианогідрин</a:t>
            </a:r>
            <a:endParaRPr lang="ru-RU" dirty="0"/>
          </a:p>
        </p:txBody>
      </p:sp>
      <p:pic>
        <p:nvPicPr>
          <p:cNvPr id="11274" name="Рисунок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73073" r="34419" b="17264"/>
          <a:stretch>
            <a:fillRect/>
          </a:stretch>
        </p:blipFill>
        <p:spPr bwMode="auto">
          <a:xfrm>
            <a:off x="1361608" y="3335226"/>
            <a:ext cx="5878613" cy="99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68A14683-A8C2-4158-AE80-394C264455CE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15331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" y="515680"/>
            <a:ext cx="8784000" cy="572700"/>
          </a:xfrm>
        </p:spPr>
        <p:txBody>
          <a:bodyPr/>
          <a:lstStyle/>
          <a:p>
            <a:r>
              <a:rPr lang="uk-UA" sz="1600" b="0" dirty="0">
                <a:solidFill>
                  <a:srgbClr val="C00000"/>
                </a:solidFill>
                <a:latin typeface="Arial Black" pitchFamily="34" charset="0"/>
              </a:rPr>
              <a:t>2) Прямий амоноліз </a:t>
            </a:r>
            <a:r>
              <a:rPr lang="ru-RU" sz="1600" b="0" dirty="0">
                <a:solidFill>
                  <a:srgbClr val="C00000"/>
                </a:solidFill>
                <a:latin typeface="Arial Black" pitchFamily="34" charset="0"/>
              </a:rPr>
              <a:t>α</a:t>
            </a:r>
            <a:r>
              <a:rPr lang="uk-UA" sz="1600" b="0" dirty="0" err="1">
                <a:solidFill>
                  <a:srgbClr val="C00000"/>
                </a:solidFill>
                <a:latin typeface="Arial Black" pitchFamily="34" charset="0"/>
              </a:rPr>
              <a:t>-галогенокарбонових</a:t>
            </a:r>
            <a:r>
              <a:rPr lang="uk-UA" sz="1600" b="0" dirty="0">
                <a:solidFill>
                  <a:srgbClr val="C00000"/>
                </a:solidFill>
                <a:latin typeface="Arial Black" pitchFamily="34" charset="0"/>
              </a:rPr>
              <a:t> кислот:</a:t>
            </a:r>
            <a:br>
              <a:rPr lang="ru-RU" sz="1600" b="0" dirty="0">
                <a:solidFill>
                  <a:srgbClr val="C00000"/>
                </a:solidFill>
                <a:latin typeface="Arial Black" pitchFamily="34" charset="0"/>
              </a:rPr>
            </a:br>
            <a:endParaRPr lang="ru-RU" sz="1600" b="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2290" name="Рисунок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1" t="33081" r="34010" b="58197"/>
          <a:stretch>
            <a:fillRect/>
          </a:stretch>
        </p:blipFill>
        <p:spPr bwMode="auto">
          <a:xfrm>
            <a:off x="1818049" y="1194602"/>
            <a:ext cx="5153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305" y="2600771"/>
            <a:ext cx="878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</a:rPr>
              <a:t>3) Пряме амінування одноосновних карбонових кислот через проміжне утворення </a:t>
            </a:r>
            <a:r>
              <a:rPr lang="ru-RU" sz="1600" b="1" dirty="0">
                <a:solidFill>
                  <a:srgbClr val="C00000"/>
                </a:solidFill>
              </a:rPr>
              <a:t>α</a:t>
            </a:r>
            <a:r>
              <a:rPr lang="uk-UA" sz="1600" b="1" dirty="0" err="1">
                <a:solidFill>
                  <a:srgbClr val="C00000"/>
                </a:solidFill>
              </a:rPr>
              <a:t>-літієвих</a:t>
            </a:r>
            <a:r>
              <a:rPr lang="uk-UA" sz="1600" b="1" dirty="0">
                <a:solidFill>
                  <a:srgbClr val="C00000"/>
                </a:solidFill>
              </a:rPr>
              <a:t> солей: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2291" name="Рисунок 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56181" r="26402" b="32803"/>
          <a:stretch/>
        </p:blipFill>
        <p:spPr bwMode="auto">
          <a:xfrm>
            <a:off x="1454533" y="3494637"/>
            <a:ext cx="6579427" cy="104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7281" y="4545890"/>
            <a:ext cx="7402975" cy="307777"/>
          </a:xfrm>
          <a:prstGeom prst="rect">
            <a:avLst/>
          </a:prstGeom>
          <a:solidFill>
            <a:srgbClr val="DCE4E8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Даний метод </a:t>
            </a:r>
            <a:r>
              <a:rPr lang="ru-RU" b="1" dirty="0" err="1"/>
              <a:t>призводить</a:t>
            </a:r>
            <a:r>
              <a:rPr lang="ru-RU" b="1" dirty="0"/>
              <a:t> до </a:t>
            </a:r>
            <a:r>
              <a:rPr lang="ru-RU" b="1" dirty="0" err="1"/>
              <a:t>отримання</a:t>
            </a:r>
            <a:r>
              <a:rPr lang="ru-RU" b="1" dirty="0"/>
              <a:t> α-</a:t>
            </a:r>
            <a:r>
              <a:rPr lang="ru-RU" b="1" dirty="0" err="1"/>
              <a:t>амінокислот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з </a:t>
            </a:r>
            <a:r>
              <a:rPr lang="ru-RU" b="1" dirty="0" err="1">
                <a:solidFill>
                  <a:srgbClr val="C00000"/>
                </a:solidFill>
              </a:rPr>
              <a:t>виходом</a:t>
            </a:r>
            <a:r>
              <a:rPr lang="ru-RU" b="1" dirty="0">
                <a:solidFill>
                  <a:srgbClr val="C00000"/>
                </a:solidFill>
              </a:rPr>
              <a:t> ~ 30 %.</a:t>
            </a:r>
          </a:p>
        </p:txBody>
      </p:sp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3DF79B6A-E713-437C-9848-005852C33A29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78008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264659"/>
            <a:ext cx="8784000" cy="572700"/>
          </a:xfrm>
        </p:spPr>
        <p:txBody>
          <a:bodyPr/>
          <a:lstStyle/>
          <a:p>
            <a:r>
              <a:rPr lang="uk-UA" sz="1600" dirty="0">
                <a:solidFill>
                  <a:srgbClr val="C00000"/>
                </a:solidFill>
                <a:latin typeface="Arial Black" pitchFamily="34" charset="0"/>
              </a:rPr>
              <a:t>4) Реакція </a:t>
            </a:r>
            <a:r>
              <a:rPr lang="uk-UA" sz="1600" dirty="0" err="1">
                <a:solidFill>
                  <a:srgbClr val="C00000"/>
                </a:solidFill>
                <a:latin typeface="Arial Black" pitchFamily="34" charset="0"/>
              </a:rPr>
              <a:t>Міхаєля</a:t>
            </a:r>
            <a:br>
              <a:rPr lang="ru-RU" sz="1600" dirty="0">
                <a:solidFill>
                  <a:srgbClr val="C0000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3314" name="Рисунок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t="45210" r="22729" b="14330"/>
          <a:stretch>
            <a:fillRect/>
          </a:stretch>
        </p:blipFill>
        <p:spPr bwMode="auto">
          <a:xfrm>
            <a:off x="578644" y="741582"/>
            <a:ext cx="8129587" cy="383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75;p16">
            <a:extLst>
              <a:ext uri="{FF2B5EF4-FFF2-40B4-BE49-F238E27FC236}">
                <a16:creationId xmlns:a16="http://schemas.microsoft.com/office/drawing/2014/main" id="{EF7942F9-DDDD-446F-8AFB-7CE53E06A66B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37440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449"/>
            <a:ext cx="8964000" cy="11048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1600" dirty="0">
                <a:solidFill>
                  <a:srgbClr val="C00000"/>
                </a:solidFill>
                <a:latin typeface="Arial Black" pitchFamily="34" charset="0"/>
              </a:rPr>
              <a:t>5) Реакція алкілування </a:t>
            </a:r>
            <a:r>
              <a:rPr lang="uk-UA" sz="1600" dirty="0" err="1">
                <a:solidFill>
                  <a:srgbClr val="C00000"/>
                </a:solidFill>
                <a:latin typeface="Arial Black" pitchFamily="34" charset="0"/>
              </a:rPr>
              <a:t>метилнітроацетата</a:t>
            </a:r>
            <a:r>
              <a:rPr lang="uk-UA" sz="1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uk-UA" sz="1600" dirty="0" err="1">
                <a:solidFill>
                  <a:srgbClr val="C00000"/>
                </a:solidFill>
                <a:latin typeface="Arial Black" pitchFamily="34" charset="0"/>
              </a:rPr>
              <a:t>алкілгалогенідами</a:t>
            </a:r>
            <a:r>
              <a:rPr lang="uk-UA" sz="1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uk-UA" sz="1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uk-UA" sz="1600" dirty="0">
                <a:solidFill>
                  <a:srgbClr val="C00000"/>
                </a:solidFill>
                <a:latin typeface="Arial Black" pitchFamily="34" charset="0"/>
              </a:rPr>
              <a:t>з подальшим відновленням </a:t>
            </a:r>
            <a:r>
              <a:rPr lang="ru-RU" sz="1600" dirty="0" err="1">
                <a:solidFill>
                  <a:srgbClr val="C00000"/>
                </a:solidFill>
                <a:latin typeface="Arial Black" pitchFamily="34" charset="0"/>
              </a:rPr>
              <a:t>нітрогрупи</a:t>
            </a: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 Black" pitchFamily="34" charset="0"/>
              </a:rPr>
              <a:t>воднем</a:t>
            </a: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 у </a:t>
            </a:r>
            <a:r>
              <a:rPr lang="ru-RU" sz="1600" dirty="0" err="1">
                <a:solidFill>
                  <a:srgbClr val="C00000"/>
                </a:solidFill>
                <a:latin typeface="Arial Black" pitchFamily="34" charset="0"/>
              </a:rPr>
              <a:t>присутності</a:t>
            </a: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 Black" pitchFamily="34" charset="0"/>
              </a:rPr>
              <a:t>нікелю</a:t>
            </a: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 Black" pitchFamily="34" charset="0"/>
              </a:rPr>
              <a:t>Ренея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4338" name="Рисунок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23969" r="28539" b="53502"/>
          <a:stretch>
            <a:fillRect/>
          </a:stretch>
        </p:blipFill>
        <p:spPr bwMode="auto">
          <a:xfrm>
            <a:off x="963022" y="1486395"/>
            <a:ext cx="7611931" cy="27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75;p16">
            <a:extLst>
              <a:ext uri="{FF2B5EF4-FFF2-40B4-BE49-F238E27FC236}">
                <a16:creationId xmlns:a16="http://schemas.microsoft.com/office/drawing/2014/main" id="{AFE0D8E8-D186-4C3C-BA19-5013CD5C51A3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08897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214143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Методи поділу рацемічних сумішей амінокислот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290" y="1694320"/>
            <a:ext cx="2286000" cy="830997"/>
          </a:xfrm>
          <a:prstGeom prst="rect">
            <a:avLst/>
          </a:prstGeom>
          <a:solidFill>
            <a:schemeClr val="accent4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механічн</a:t>
            </a:r>
            <a:r>
              <a:rPr lang="uk-UA" sz="1600" dirty="0" err="1"/>
              <a:t>ий</a:t>
            </a:r>
            <a:r>
              <a:rPr lang="ru-RU" sz="1600" dirty="0"/>
              <a:t> </a:t>
            </a:r>
            <a:r>
              <a:rPr lang="ru-RU" sz="1600" dirty="0" err="1"/>
              <a:t>відб</a:t>
            </a:r>
            <a:r>
              <a:rPr lang="uk-UA" sz="1600" dirty="0"/>
              <a:t>і</a:t>
            </a:r>
            <a:r>
              <a:rPr lang="ru-RU" sz="1600" dirty="0"/>
              <a:t>р </a:t>
            </a:r>
            <a:r>
              <a:rPr lang="ru-RU" sz="1600" dirty="0" err="1"/>
              <a:t>кристал</a:t>
            </a:r>
            <a:r>
              <a:rPr lang="uk-UA" sz="1600" dirty="0"/>
              <a:t>і</a:t>
            </a:r>
            <a:r>
              <a:rPr lang="ru-RU" sz="1600" dirty="0"/>
              <a:t>в </a:t>
            </a:r>
            <a:endParaRPr lang="ru-UA" sz="1600" dirty="0"/>
          </a:p>
          <a:p>
            <a:pPr algn="ctr"/>
            <a:r>
              <a:rPr lang="ru-RU" sz="1600" dirty="0"/>
              <a:t>за </a:t>
            </a:r>
            <a:r>
              <a:rPr lang="ru-RU" sz="1600" dirty="0" err="1"/>
              <a:t>їх</a:t>
            </a:r>
            <a:r>
              <a:rPr lang="ru-RU" sz="1600" dirty="0"/>
              <a:t> формою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2698" y="1219298"/>
            <a:ext cx="14293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dirty="0" err="1"/>
              <a:t>Фізичний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3039" y="4331030"/>
            <a:ext cx="3498980" cy="584775"/>
          </a:xfrm>
          <a:prstGeom prst="rect">
            <a:avLst/>
          </a:prstGeom>
          <a:solidFill>
            <a:schemeClr val="accent4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 </a:t>
            </a:r>
            <a:r>
              <a:rPr lang="ru-RU" sz="1600" dirty="0"/>
              <a:t>метод </a:t>
            </a:r>
            <a:r>
              <a:rPr lang="ru-RU" sz="1600" dirty="0" err="1"/>
              <a:t>афінної</a:t>
            </a:r>
            <a:r>
              <a:rPr lang="ru-RU" sz="1600" dirty="0"/>
              <a:t> </a:t>
            </a:r>
            <a:r>
              <a:rPr lang="ru-RU" sz="1600" dirty="0" err="1"/>
              <a:t>хроматографії</a:t>
            </a:r>
            <a:r>
              <a:rPr lang="ru-RU" sz="1600" dirty="0"/>
              <a:t> </a:t>
            </a:r>
            <a:endParaRPr lang="ru-UA" sz="1600" dirty="0"/>
          </a:p>
          <a:p>
            <a:pPr algn="ctr"/>
            <a:r>
              <a:rPr lang="ru-RU" sz="1600" dirty="0"/>
              <a:t>на </a:t>
            </a:r>
            <a:r>
              <a:rPr lang="ru-RU" sz="1600" dirty="0" err="1"/>
              <a:t>оптично</a:t>
            </a:r>
            <a:r>
              <a:rPr lang="ru-RU" sz="1600" dirty="0"/>
              <a:t> </a:t>
            </a:r>
            <a:r>
              <a:rPr lang="ru-RU" sz="1600" dirty="0" err="1"/>
              <a:t>активних</a:t>
            </a:r>
            <a:r>
              <a:rPr lang="ru-RU" sz="1600" dirty="0"/>
              <a:t> сорбентах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69449" y="3840793"/>
            <a:ext cx="230356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err="1"/>
              <a:t>Фізико-хімічн</a:t>
            </a:r>
            <a:r>
              <a:rPr lang="uk-UA" sz="1800" b="1" dirty="0" err="1"/>
              <a:t>ий</a:t>
            </a:r>
            <a:r>
              <a:rPr lang="uk-UA" sz="1800" b="1" dirty="0"/>
              <a:t> 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92018" y="1695553"/>
            <a:ext cx="2803109" cy="584775"/>
          </a:xfrm>
          <a:prstGeom prst="rect">
            <a:avLst/>
          </a:prstGeom>
          <a:solidFill>
            <a:schemeClr val="accent4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пере</a:t>
            </a:r>
            <a:r>
              <a:rPr lang="uk-UA" sz="1600" dirty="0"/>
              <a:t>хід</a:t>
            </a:r>
            <a:r>
              <a:rPr lang="ru-RU" sz="1600" dirty="0"/>
              <a:t> </a:t>
            </a:r>
            <a:r>
              <a:rPr lang="ru-RU" sz="1600" dirty="0" err="1"/>
              <a:t>енантіомерів</a:t>
            </a:r>
            <a:r>
              <a:rPr lang="ru-RU" sz="1600" dirty="0"/>
              <a:t> </a:t>
            </a:r>
            <a:endParaRPr lang="ru-UA" sz="1600" dirty="0"/>
          </a:p>
          <a:p>
            <a:pPr algn="ctr"/>
            <a:r>
              <a:rPr lang="ru-RU" sz="1600" dirty="0"/>
              <a:t>в </a:t>
            </a:r>
            <a:r>
              <a:rPr lang="ru-RU" sz="1600" dirty="0" err="1"/>
              <a:t>діастереомери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35761" y="1102520"/>
            <a:ext cx="14755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dirty="0"/>
              <a:t>Х</a:t>
            </a:r>
            <a:r>
              <a:rPr lang="uk-UA" sz="1800" b="1" dirty="0"/>
              <a:t>і</a:t>
            </a:r>
            <a:r>
              <a:rPr lang="ru-RU" sz="1800" b="1" dirty="0"/>
              <a:t>м</a:t>
            </a:r>
            <a:r>
              <a:rPr lang="uk-UA" sz="1800" b="1" dirty="0"/>
              <a:t>і</a:t>
            </a:r>
            <a:r>
              <a:rPr lang="ru-RU" sz="1800" b="1" dirty="0"/>
              <a:t>ч</a:t>
            </a:r>
            <a:r>
              <a:rPr lang="uk-UA" sz="1800" b="1" dirty="0"/>
              <a:t>ний 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05877" y="1571068"/>
            <a:ext cx="3489649" cy="116955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/>
              <a:t>ферментативний спосіб розщеплення </a:t>
            </a:r>
            <a:endParaRPr lang="ru-UA" dirty="0"/>
          </a:p>
          <a:p>
            <a:pPr algn="ctr"/>
            <a:r>
              <a:rPr lang="uk-UA" dirty="0"/>
              <a:t>з використанням ферменту </a:t>
            </a:r>
            <a:r>
              <a:rPr lang="uk-UA" dirty="0" err="1"/>
              <a:t>ацилази</a:t>
            </a:r>
            <a:r>
              <a:rPr lang="uk-UA" dirty="0"/>
              <a:t>, що виділяється з нирок свині, </a:t>
            </a:r>
            <a:endParaRPr lang="ru-UA" dirty="0"/>
          </a:p>
          <a:p>
            <a:pPr algn="ctr"/>
            <a:r>
              <a:rPr lang="uk-UA" dirty="0"/>
              <a:t>здатного </a:t>
            </a:r>
            <a:r>
              <a:rPr lang="uk-UA" dirty="0" err="1"/>
              <a:t>гідролізувати</a:t>
            </a:r>
            <a:r>
              <a:rPr lang="uk-UA" dirty="0"/>
              <a:t> </a:t>
            </a:r>
            <a:endParaRPr lang="ru-UA" dirty="0"/>
          </a:p>
          <a:p>
            <a:pPr algn="ctr"/>
            <a:r>
              <a:rPr lang="ru-RU" dirty="0"/>
              <a:t>N</a:t>
            </a:r>
            <a:r>
              <a:rPr lang="uk-UA" dirty="0" err="1"/>
              <a:t>-ацетил-</a:t>
            </a:r>
            <a:r>
              <a:rPr lang="ru-RU" dirty="0"/>
              <a:t>L</a:t>
            </a:r>
            <a:r>
              <a:rPr lang="uk-UA" dirty="0"/>
              <a:t>-</a:t>
            </a:r>
            <a:r>
              <a:rPr lang="ru-RU" dirty="0"/>
              <a:t>α</a:t>
            </a:r>
            <a:r>
              <a:rPr lang="uk-UA" dirty="0" err="1"/>
              <a:t>-амінокислоти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9061" y="1034632"/>
            <a:ext cx="21347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/>
              <a:t>Біохімічний</a:t>
            </a:r>
            <a:r>
              <a:rPr lang="uk-UA" sz="1800" dirty="0"/>
              <a:t> </a:t>
            </a:r>
            <a:endParaRPr lang="ru-RU" sz="1800" dirty="0"/>
          </a:p>
        </p:txBody>
      </p:sp>
      <p:pic>
        <p:nvPicPr>
          <p:cNvPr id="17411" name="Рисунок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19159" r="29807" b="73470"/>
          <a:stretch>
            <a:fillRect/>
          </a:stretch>
        </p:blipFill>
        <p:spPr bwMode="auto">
          <a:xfrm>
            <a:off x="373676" y="2943758"/>
            <a:ext cx="5038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84979" y="2965337"/>
            <a:ext cx="3220159" cy="46166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rgbClr val="C00000"/>
                </a:solidFill>
              </a:rPr>
              <a:t>Загальна схема розділення </a:t>
            </a:r>
            <a:endParaRPr lang="ru-UA" sz="1200" b="1" dirty="0">
              <a:solidFill>
                <a:srgbClr val="C00000"/>
              </a:solidFill>
            </a:endParaRPr>
          </a:p>
          <a:p>
            <a:pPr algn="ctr"/>
            <a:r>
              <a:rPr lang="uk-UA" sz="1200" b="1" dirty="0">
                <a:solidFill>
                  <a:srgbClr val="C00000"/>
                </a:solidFill>
              </a:rPr>
              <a:t>рацемічних сумішей кислот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226603" y="3463972"/>
            <a:ext cx="601158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               рацемат           </a:t>
            </a:r>
            <a:r>
              <a:rPr kumimoji="0" lang="uk-UA" sz="12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хіральний</a:t>
            </a:r>
            <a:r>
              <a:rPr kumimoji="0" lang="uk-UA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 реагент            суміш </a:t>
            </a:r>
            <a:r>
              <a:rPr kumimoji="0" lang="uk-UA" sz="12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діастеріомерних</a:t>
            </a:r>
            <a:r>
              <a:rPr kumimoji="0" lang="uk-UA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 солей</a:t>
            </a:r>
            <a:endParaRPr kumimoji="0" lang="uk-UA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>
            <a:endCxn id="17411" idx="3"/>
          </p:cNvCxnSpPr>
          <p:nvPr/>
        </p:nvCxnSpPr>
        <p:spPr>
          <a:xfrm flipH="1">
            <a:off x="5412401" y="3196170"/>
            <a:ext cx="260609" cy="1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75;p16">
            <a:extLst>
              <a:ext uri="{FF2B5EF4-FFF2-40B4-BE49-F238E27FC236}">
                <a16:creationId xmlns:a16="http://schemas.microsoft.com/office/drawing/2014/main" id="{94D7ED9E-8ED1-4FF3-B452-51E2C4467975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30029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609057"/>
            <a:ext cx="8758238" cy="4405856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lnSpc>
                <a:spcPct val="150000"/>
              </a:lnSpc>
              <a:buNone/>
            </a:pPr>
            <a:r>
              <a:rPr lang="uk-UA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Енантіомери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хімічні сполуки, що </a:t>
            </a:r>
            <a:r>
              <a:rPr lang="uk-UA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є дзеркальним відображенням один одного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indent="0" algn="ctr">
              <a:lnSpc>
                <a:spcPct val="150000"/>
              </a:lnSpc>
              <a:buNone/>
            </a:pP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що мають </a:t>
            </a:r>
            <a:r>
              <a:rPr lang="uk-UA" sz="1400" b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однакові фізичні 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хімічні властивості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які обертають площину поляризованого променя світла на певний кут у </a:t>
            </a:r>
            <a:r>
              <a:rPr lang="uk-UA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взаємнопротилежних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напрямках.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0" algn="ctr">
              <a:lnSpc>
                <a:spcPct val="150000"/>
              </a:lnSpc>
              <a:buNone/>
            </a:pPr>
            <a:endParaRPr lang="ru-RU" sz="14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Діастер</a:t>
            </a:r>
            <a:r>
              <a:rPr lang="uk-UA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омери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−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стереоізомери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не є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дзеркальними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відображенням </a:t>
            </a:r>
          </a:p>
          <a:p>
            <a:pPr indent="0" algn="ctr">
              <a:lnSpc>
                <a:spcPct val="150000"/>
              </a:lnSpc>
              <a:buNone/>
            </a:pP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відрізняються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своїми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фізичними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хімічними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властивостями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здійснення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хімічного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розділення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проводять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реакцію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енантіомерів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 одним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оптичним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ізомером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хірального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реагенту.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Розділення </a:t>
            </a:r>
            <a:r>
              <a:rPr lang="uk-UA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діастереомерів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можна здійснити фізико-хімічними методами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(наприклад </a:t>
            </a:r>
            <a:r>
              <a:rPr lang="uk-UA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іоно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-обмінною хроматографією).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39700" indent="0">
              <a:buNone/>
            </a:pPr>
            <a:endParaRPr lang="ru-RU" dirty="0"/>
          </a:p>
        </p:txBody>
      </p:sp>
      <p:sp>
        <p:nvSpPr>
          <p:cNvPr id="4" name="Google Shape;75;p16">
            <a:extLst>
              <a:ext uri="{FF2B5EF4-FFF2-40B4-BE49-F238E27FC236}">
                <a16:creationId xmlns:a16="http://schemas.microsoft.com/office/drawing/2014/main" id="{32F8ADB3-BBC0-4C81-A531-BFAE38B6F15C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6505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77" y="280657"/>
            <a:ext cx="8784000" cy="606583"/>
          </a:xfrm>
        </p:spPr>
        <p:txBody>
          <a:bodyPr/>
          <a:lstStyle/>
          <a:p>
            <a:r>
              <a:rPr lang="uk-UA" sz="1600" dirty="0">
                <a:solidFill>
                  <a:srgbClr val="C00000"/>
                </a:solidFill>
                <a:latin typeface="Arial Black" pitchFamily="34" charset="0"/>
              </a:rPr>
              <a:t>Загальна схема розділення рацемічних сумішей амінокислот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3" name="Рисунок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19159" r="29807" b="73470"/>
          <a:stretch>
            <a:fillRect/>
          </a:stretch>
        </p:blipFill>
        <p:spPr bwMode="auto">
          <a:xfrm>
            <a:off x="2102888" y="1151172"/>
            <a:ext cx="5038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502609" y="1671386"/>
            <a:ext cx="601158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               рацемат           </a:t>
            </a:r>
            <a:r>
              <a:rPr kumimoji="0" lang="uk-UA" sz="12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хіральний</a:t>
            </a:r>
            <a:r>
              <a:rPr kumimoji="0" lang="uk-UA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 реагент            суміш </a:t>
            </a:r>
            <a:r>
              <a:rPr kumimoji="0" lang="uk-UA" sz="12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діастеріомерних</a:t>
            </a:r>
            <a:r>
              <a:rPr kumimoji="0" lang="uk-UA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 солей</a:t>
            </a:r>
            <a:endParaRPr kumimoji="0" lang="uk-UA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55918" y="2261064"/>
            <a:ext cx="6680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Розділення кристалізацією або іонообмінною хроматографією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360" name="Прямая соединительная линия 108"/>
          <p:cNvSpPr>
            <a:spLocks noChangeShapeType="1"/>
          </p:cNvSpPr>
          <p:nvPr/>
        </p:nvSpPr>
        <p:spPr bwMode="auto">
          <a:xfrm flipH="1">
            <a:off x="6053216" y="2032464"/>
            <a:ext cx="1143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91" name="Рисунок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57635" r="26720" b="39072"/>
          <a:stretch>
            <a:fillRect/>
          </a:stretch>
        </p:blipFill>
        <p:spPr bwMode="auto">
          <a:xfrm>
            <a:off x="1938464" y="2896057"/>
            <a:ext cx="4914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3" name="Прямая со стрелкой 15362"/>
          <p:cNvCxnSpPr/>
          <p:nvPr/>
        </p:nvCxnSpPr>
        <p:spPr>
          <a:xfrm flipH="1">
            <a:off x="3204927" y="2568841"/>
            <a:ext cx="199176" cy="327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5" name="Прямая со стрелкой 15364"/>
          <p:cNvCxnSpPr/>
          <p:nvPr/>
        </p:nvCxnSpPr>
        <p:spPr>
          <a:xfrm>
            <a:off x="5078994" y="2643612"/>
            <a:ext cx="344032" cy="2524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Прямоугольник 15365"/>
          <p:cNvSpPr/>
          <p:nvPr/>
        </p:nvSpPr>
        <p:spPr>
          <a:xfrm>
            <a:off x="1282316" y="3162831"/>
            <a:ext cx="3339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+</a:t>
            </a:r>
            <a:r>
              <a:rPr lang="en-US" dirty="0" err="1"/>
              <a:t>HCl</a:t>
            </a:r>
            <a:r>
              <a:rPr lang="en-US" dirty="0"/>
              <a:t>  -(-)RNH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US" dirty="0"/>
              <a:t>Cl</a:t>
            </a:r>
            <a:r>
              <a:rPr lang="en-US" baseline="30000" dirty="0"/>
              <a:t>-</a:t>
            </a:r>
            <a:r>
              <a:rPr lang="en-US" dirty="0"/>
              <a:t>+</a:t>
            </a:r>
            <a:r>
              <a:rPr lang="en-US" dirty="0" err="1"/>
              <a:t>HCl</a:t>
            </a:r>
            <a:r>
              <a:rPr lang="en-US" dirty="0"/>
              <a:t>    -(-)RNH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US" dirty="0"/>
              <a:t>Cl</a:t>
            </a:r>
            <a:r>
              <a:rPr lang="en-US" baseline="30000" dirty="0"/>
              <a:t>-</a:t>
            </a:r>
            <a:endParaRPr lang="ru-RU" dirty="0"/>
          </a:p>
        </p:txBody>
      </p:sp>
      <p:sp>
        <p:nvSpPr>
          <p:cNvPr id="15368" name="Прямоугольник 15367"/>
          <p:cNvSpPr/>
          <p:nvPr/>
        </p:nvSpPr>
        <p:spPr>
          <a:xfrm>
            <a:off x="1660273" y="3585759"/>
            <a:ext cx="3089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Розділення </a:t>
            </a:r>
            <a:r>
              <a:rPr lang="uk-UA" dirty="0" err="1"/>
              <a:t>діастеріомерних</a:t>
            </a:r>
            <a:r>
              <a:rPr lang="uk-UA" dirty="0"/>
              <a:t> солей</a:t>
            </a:r>
            <a:endParaRPr lang="ru-RU" dirty="0"/>
          </a:p>
        </p:txBody>
      </p:sp>
      <p:cxnSp>
        <p:nvCxnSpPr>
          <p:cNvPr id="15370" name="Прямая со стрелкой 15369"/>
          <p:cNvCxnSpPr>
            <a:stCxn id="15368" idx="2"/>
          </p:cNvCxnSpPr>
          <p:nvPr/>
        </p:nvCxnSpPr>
        <p:spPr>
          <a:xfrm flipH="1">
            <a:off x="3204926" y="3893536"/>
            <a:ext cx="1" cy="415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081037" y="3222930"/>
            <a:ext cx="29329" cy="995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Прямоугольник 15372"/>
          <p:cNvSpPr/>
          <p:nvPr/>
        </p:nvSpPr>
        <p:spPr>
          <a:xfrm>
            <a:off x="2463580" y="4401490"/>
            <a:ext cx="5421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(+) </a:t>
            </a:r>
            <a:r>
              <a:rPr lang="en-US" dirty="0"/>
              <a:t>RCOOH</a:t>
            </a:r>
            <a:r>
              <a:rPr lang="uk-UA" dirty="0"/>
              <a:t>                                                    (-) </a:t>
            </a:r>
            <a:r>
              <a:rPr lang="en-US" dirty="0"/>
              <a:t>RCOOH</a:t>
            </a:r>
            <a:endParaRPr lang="ru-RU" dirty="0"/>
          </a:p>
        </p:txBody>
      </p:sp>
      <p:sp>
        <p:nvSpPr>
          <p:cNvPr id="15374" name="Прямоугольник 15373"/>
          <p:cNvSpPr/>
          <p:nvPr/>
        </p:nvSpPr>
        <p:spPr>
          <a:xfrm>
            <a:off x="4125851" y="4583084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C00000"/>
                </a:solidFill>
              </a:rPr>
              <a:t>Енантіомери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Google Shape;75;p16">
            <a:extLst>
              <a:ext uri="{FF2B5EF4-FFF2-40B4-BE49-F238E27FC236}">
                <a16:creationId xmlns:a16="http://schemas.microsoft.com/office/drawing/2014/main" id="{1F189B92-91AB-4133-9C32-4B6AFCE246EE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99759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Біохімічний метод поділу рацемічних сумішей амінокислот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16386" name="Рисунок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DADAD"/>
              </a:clrFrom>
              <a:clrTo>
                <a:srgbClr val="ADAD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14148" r="44044" b="51662"/>
          <a:stretch>
            <a:fillRect/>
          </a:stretch>
        </p:blipFill>
        <p:spPr bwMode="auto">
          <a:xfrm>
            <a:off x="2538271" y="823111"/>
            <a:ext cx="3781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48700" r="72888" b="40424"/>
          <a:stretch>
            <a:fillRect/>
          </a:stretch>
        </p:blipFill>
        <p:spPr bwMode="auto">
          <a:xfrm>
            <a:off x="1306871" y="3387787"/>
            <a:ext cx="1787245" cy="9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103"/>
          <p:cNvSpPr>
            <a:spLocks noChangeArrowheads="1"/>
          </p:cNvSpPr>
          <p:nvPr/>
        </p:nvSpPr>
        <p:spPr bwMode="auto">
          <a:xfrm>
            <a:off x="5486399" y="2937221"/>
            <a:ext cx="3085942" cy="113683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Розділення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за рахунок розчинності </a:t>
            </a:r>
            <a:endParaRPr kumimoji="0" lang="uk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або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хроматографічно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924" y="4491106"/>
            <a:ext cx="2489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uk-UA" dirty="0" err="1">
                <a:solidFill>
                  <a:srgbClr val="C00000"/>
                </a:solidFill>
              </a:rPr>
              <a:t>-ацетил-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uk-UA" dirty="0">
                <a:solidFill>
                  <a:srgbClr val="C00000"/>
                </a:solidFill>
              </a:rPr>
              <a:t>-</a:t>
            </a:r>
            <a:r>
              <a:rPr lang="ru-RU" dirty="0">
                <a:solidFill>
                  <a:srgbClr val="C00000"/>
                </a:solidFill>
              </a:rPr>
              <a:t>α</a:t>
            </a:r>
            <a:r>
              <a:rPr lang="uk-UA" dirty="0" err="1">
                <a:solidFill>
                  <a:srgbClr val="C00000"/>
                </a:solidFill>
              </a:rPr>
              <a:t>-амінокислота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>
            <a:stCxn id="5" idx="4"/>
          </p:cNvCxnSpPr>
          <p:nvPr/>
        </p:nvCxnSpPr>
        <p:spPr>
          <a:xfrm flipH="1">
            <a:off x="6536602" y="4074060"/>
            <a:ext cx="492768" cy="3078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630849" y="3884831"/>
            <a:ext cx="2059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C00000"/>
                </a:solidFill>
              </a:rPr>
              <a:t> </a:t>
            </a:r>
            <a:endParaRPr lang="ru-RU" sz="1200" dirty="0">
              <a:solidFill>
                <a:srgbClr val="C00000"/>
              </a:solidFill>
            </a:endParaRPr>
          </a:p>
          <a:p>
            <a:r>
              <a:rPr lang="uk-UA" sz="1200" dirty="0">
                <a:solidFill>
                  <a:srgbClr val="C00000"/>
                </a:solidFill>
              </a:rPr>
              <a:t>                                                             </a:t>
            </a:r>
            <a:r>
              <a:rPr lang="en-US" sz="1200" dirty="0">
                <a:solidFill>
                  <a:srgbClr val="C00000"/>
                </a:solidFill>
              </a:rPr>
              <a:t>L</a:t>
            </a:r>
            <a:r>
              <a:rPr lang="uk-UA" sz="1200" dirty="0">
                <a:solidFill>
                  <a:srgbClr val="C00000"/>
                </a:solidFill>
              </a:rPr>
              <a:t>-</a:t>
            </a:r>
            <a:r>
              <a:rPr lang="ru-RU" sz="1200" dirty="0">
                <a:solidFill>
                  <a:srgbClr val="C00000"/>
                </a:solidFill>
              </a:rPr>
              <a:t>α</a:t>
            </a:r>
            <a:r>
              <a:rPr lang="uk-UA" sz="1200" dirty="0" err="1">
                <a:solidFill>
                  <a:srgbClr val="C00000"/>
                </a:solidFill>
              </a:rPr>
              <a:t>-амінокислота</a:t>
            </a:r>
            <a:r>
              <a:rPr lang="uk-UA" sz="1200" dirty="0">
                <a:solidFill>
                  <a:srgbClr val="C00000"/>
                </a:solidFill>
              </a:rPr>
              <a:t> </a:t>
            </a:r>
            <a:endParaRPr lang="ru-RU" sz="1200" dirty="0">
              <a:solidFill>
                <a:srgbClr val="C00000"/>
              </a:solidFill>
            </a:endParaRPr>
          </a:p>
          <a:p>
            <a:r>
              <a:rPr lang="uk-UA" sz="1200" dirty="0">
                <a:solidFill>
                  <a:srgbClr val="C00000"/>
                </a:solidFill>
              </a:rPr>
              <a:t>                                                             </a:t>
            </a:r>
            <a:r>
              <a:rPr lang="en-US" sz="1200" dirty="0">
                <a:solidFill>
                  <a:srgbClr val="C00000"/>
                </a:solidFill>
              </a:rPr>
              <a:t>D</a:t>
            </a:r>
            <a:r>
              <a:rPr lang="uk-UA" sz="1200" dirty="0">
                <a:solidFill>
                  <a:srgbClr val="C00000"/>
                </a:solidFill>
              </a:rPr>
              <a:t>-</a:t>
            </a:r>
            <a:r>
              <a:rPr lang="ru-RU" sz="1200" dirty="0">
                <a:solidFill>
                  <a:srgbClr val="C00000"/>
                </a:solidFill>
              </a:rPr>
              <a:t>α</a:t>
            </a:r>
            <a:r>
              <a:rPr lang="uk-UA" sz="1200" dirty="0" err="1">
                <a:solidFill>
                  <a:srgbClr val="C00000"/>
                </a:solidFill>
              </a:rPr>
              <a:t>-амінокислота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64009" y="4381876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200" dirty="0">
                <a:solidFill>
                  <a:srgbClr val="0000CC"/>
                </a:solidFill>
              </a:rPr>
              <a:t>+ </a:t>
            </a:r>
            <a:r>
              <a:rPr lang="en-US" sz="1200" dirty="0" err="1">
                <a:solidFill>
                  <a:srgbClr val="0000CC"/>
                </a:solidFill>
              </a:rPr>
              <a:t>HCl</a:t>
            </a: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11" name="Google Shape;75;p16">
            <a:extLst>
              <a:ext uri="{FF2B5EF4-FFF2-40B4-BE49-F238E27FC236}">
                <a16:creationId xmlns:a16="http://schemas.microsoft.com/office/drawing/2014/main" id="{45CF1B37-C88E-47E3-8C4F-C81225B1F40C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35657"/>
      </p:ext>
    </p:extLst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06" y="137227"/>
            <a:ext cx="8355375" cy="572700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Фізичні та к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ислотно-основні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властивості</a:t>
            </a:r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uk-UA" sz="1600" dirty="0" err="1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протеїногенних</a:t>
            </a:r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 амінокислот</a:t>
            </a:r>
            <a:endParaRPr lang="ru-RU" sz="1600" dirty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35604"/>
            <a:ext cx="8944824" cy="2550392"/>
          </a:xfrm>
        </p:spPr>
        <p:txBody>
          <a:bodyPr/>
          <a:lstStyle/>
          <a:p>
            <a:pPr marL="13970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-Амінокислоти 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− кристалічні речовини, що мають високу температуру плавлення (більше 200 </a:t>
            </a:r>
            <a:r>
              <a:rPr lang="uk-UA" sz="14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С), нелетучі, нерозчинні в неполярних органічних розчинниках, добре розчинні у воді, </a:t>
            </a:r>
            <a:endParaRPr lang="ru-U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9700" indent="0" algn="ctr">
              <a:buNone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 забезпечує повноцінну всмоктуваність і транспорт амінокислот в організмі.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39700" indent="0" algn="ctr">
              <a:buNone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970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uk-UA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-Амінокислоти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мають 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солодкий смак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uk-UA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</a:t>
            </a:r>
            <a:r>
              <a:rPr lang="ru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uk-UA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нокислоти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 мають смаку 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або 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гіркі.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9700" indent="0" algn="just">
              <a:buNone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9700" indent="0" algn="ctr">
              <a:buNone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ислотно-основні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властивості</a:t>
            </a:r>
            <a:r>
              <a:rPr lang="ru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UA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амінокислот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9700" indent="0" algn="ctr">
              <a:buNone/>
            </a:pP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Амінокислоти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є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амфотерним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сполуками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зумовлено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наявністю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молекулі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функціональних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кислотного (-СООН) і основного (-NH</a:t>
            </a:r>
            <a:r>
              <a:rPr lang="ru-RU" sz="1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характеру.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75" y="2960043"/>
            <a:ext cx="3222249" cy="138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22165" r="30251" b="67685"/>
          <a:stretch>
            <a:fillRect/>
          </a:stretch>
        </p:blipFill>
        <p:spPr bwMode="auto">
          <a:xfrm>
            <a:off x="180000" y="4210050"/>
            <a:ext cx="5362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000" y="2960043"/>
            <a:ext cx="5106642" cy="116955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У водному розчині </a:t>
            </a:r>
            <a:r>
              <a:rPr lang="ru-RU" dirty="0"/>
              <a:t>α</a:t>
            </a:r>
            <a:r>
              <a:rPr lang="uk-UA" dirty="0"/>
              <a:t>-амінокислота існує у вигляді рівноважної суміші біполярного іона, </a:t>
            </a:r>
            <a:endParaRPr lang="ru-UA" dirty="0"/>
          </a:p>
          <a:p>
            <a:pPr algn="ctr"/>
            <a:r>
              <a:rPr lang="uk-UA" dirty="0"/>
              <a:t>катіонної або аніонної форми. </a:t>
            </a:r>
            <a:endParaRPr lang="ru-UA" dirty="0"/>
          </a:p>
          <a:p>
            <a:pPr algn="ctr"/>
            <a:r>
              <a:rPr lang="uk-UA" dirty="0"/>
              <a:t>Положення рівноваги в системі </a:t>
            </a:r>
            <a:endParaRPr lang="ru-UA" dirty="0"/>
          </a:p>
          <a:p>
            <a:pPr algn="ctr"/>
            <a:r>
              <a:rPr lang="uk-UA" dirty="0"/>
              <a:t>залежить від </a:t>
            </a:r>
            <a:r>
              <a:rPr lang="uk-UA" dirty="0" err="1"/>
              <a:t>рН</a:t>
            </a:r>
            <a:r>
              <a:rPr lang="uk-UA" dirty="0"/>
              <a:t> середовища.</a:t>
            </a:r>
            <a:endParaRPr lang="ru-RU" dirty="0"/>
          </a:p>
        </p:txBody>
      </p:sp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E3C10DD7-36E0-4CFC-90C9-243A4FE4621A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35483"/>
      </p:ext>
    </p:extLst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80" y="51847"/>
            <a:ext cx="8962931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Значення</a:t>
            </a:r>
            <a:r>
              <a:rPr lang="ru-RU" dirty="0"/>
              <a:t> рН,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сумарний</a:t>
            </a:r>
            <a:r>
              <a:rPr lang="ru-RU" dirty="0"/>
              <a:t> заряд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амінокислоти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UA" dirty="0"/>
              <a:t> </a:t>
            </a:r>
            <a:r>
              <a:rPr lang="ru-RU" dirty="0"/>
              <a:t>нулю, </a:t>
            </a:r>
            <a:endParaRPr lang="ru-UA" dirty="0"/>
          </a:p>
          <a:p>
            <a:pPr algn="ctr"/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b="1" dirty="0" err="1"/>
              <a:t>ізоелектрично</a:t>
            </a:r>
            <a:r>
              <a:rPr lang="uk-UA" b="1" dirty="0"/>
              <a:t>ю</a:t>
            </a:r>
            <a:r>
              <a:rPr lang="ru-RU" b="1" dirty="0"/>
              <a:t> точкою </a:t>
            </a:r>
            <a:r>
              <a:rPr lang="ru-RU" dirty="0"/>
              <a:t>(</a:t>
            </a:r>
            <a:r>
              <a:rPr lang="uk-UA" dirty="0"/>
              <a:t>І</a:t>
            </a:r>
            <a:r>
              <a:rPr lang="ru-RU" dirty="0"/>
              <a:t>ЕТ, </a:t>
            </a:r>
            <a:r>
              <a:rPr lang="ru-RU" baseline="-25000" dirty="0" err="1"/>
              <a:t>Р</a:t>
            </a:r>
            <a:r>
              <a:rPr lang="ru-RU" dirty="0" err="1"/>
              <a:t>i</a:t>
            </a:r>
            <a:r>
              <a:rPr lang="ru-RU" dirty="0"/>
              <a:t>). </a:t>
            </a:r>
            <a:r>
              <a:rPr lang="uk-UA" baseline="-25000" dirty="0">
                <a:solidFill>
                  <a:srgbClr val="FF0000"/>
                </a:solidFill>
              </a:rPr>
              <a:t>Р</a:t>
            </a:r>
            <a:r>
              <a:rPr lang="ru-RU" dirty="0">
                <a:solidFill>
                  <a:srgbClr val="FF0000"/>
                </a:solidFill>
              </a:rPr>
              <a:t>i</a:t>
            </a:r>
            <a:r>
              <a:rPr lang="uk-UA" dirty="0">
                <a:solidFill>
                  <a:srgbClr val="FF0000"/>
                </a:solidFill>
              </a:rPr>
              <a:t>= ½ (</a:t>
            </a:r>
            <a:r>
              <a:rPr lang="ru-RU" dirty="0" err="1">
                <a:solidFill>
                  <a:srgbClr val="FF0000"/>
                </a:solidFill>
              </a:rPr>
              <a:t>pKa</a:t>
            </a:r>
            <a:r>
              <a:rPr lang="uk-UA" baseline="-25000" dirty="0">
                <a:solidFill>
                  <a:srgbClr val="FF0000"/>
                </a:solidFill>
              </a:rPr>
              <a:t>1</a:t>
            </a:r>
            <a:r>
              <a:rPr lang="uk-UA" dirty="0">
                <a:solidFill>
                  <a:srgbClr val="FF0000"/>
                </a:solidFill>
              </a:rPr>
              <a:t> + </a:t>
            </a:r>
            <a:r>
              <a:rPr lang="ru-RU" dirty="0" err="1">
                <a:solidFill>
                  <a:srgbClr val="FF0000"/>
                </a:solidFill>
              </a:rPr>
              <a:t>pKa</a:t>
            </a:r>
            <a:r>
              <a:rPr lang="uk-UA" baseline="-25000" dirty="0">
                <a:solidFill>
                  <a:srgbClr val="FF0000"/>
                </a:solidFill>
              </a:rPr>
              <a:t>2</a:t>
            </a:r>
            <a:r>
              <a:rPr lang="uk-UA" dirty="0">
                <a:solidFill>
                  <a:srgbClr val="FF0000"/>
                </a:solidFill>
              </a:rPr>
              <a:t>)</a:t>
            </a:r>
            <a:endParaRPr lang="ru-RU" dirty="0"/>
          </a:p>
          <a:p>
            <a:pPr algn="ctr"/>
            <a:endParaRPr lang="ru-UA" sz="800" dirty="0"/>
          </a:p>
          <a:p>
            <a:pPr algn="ctr"/>
            <a:r>
              <a:rPr lang="uk-UA" dirty="0"/>
              <a:t>Амінокислоти, які можуть існувати тільки в трьох формах: нейтральна молекула, катіон і аніон, − називаються </a:t>
            </a:r>
            <a:r>
              <a:rPr lang="uk-UA" b="1" dirty="0"/>
              <a:t>нейтральними.</a:t>
            </a:r>
            <a:endParaRPr lang="ru-RU" dirty="0"/>
          </a:p>
          <a:p>
            <a:pPr algn="ctr"/>
            <a:endParaRPr lang="ru-UA" sz="800" dirty="0"/>
          </a:p>
          <a:p>
            <a:pPr algn="ctr"/>
            <a:r>
              <a:rPr lang="uk-UA" dirty="0"/>
              <a:t>З 20-и природних амінокислот 13 − </a:t>
            </a:r>
            <a:r>
              <a:rPr lang="uk-UA" b="1" dirty="0"/>
              <a:t>нейтральні</a:t>
            </a:r>
            <a:r>
              <a:rPr lang="uk-UA" dirty="0"/>
              <a:t>: аланін, аспарагін, валін, гліцин, глутамін, ізолейцин, лейцин, метіонін, пролін, </a:t>
            </a:r>
            <a:r>
              <a:rPr lang="uk-UA" dirty="0" err="1"/>
              <a:t>серин</a:t>
            </a:r>
            <a:r>
              <a:rPr lang="uk-UA" dirty="0"/>
              <a:t>, </a:t>
            </a:r>
            <a:r>
              <a:rPr lang="uk-UA" dirty="0" err="1"/>
              <a:t>треонін</a:t>
            </a:r>
            <a:r>
              <a:rPr lang="uk-UA" dirty="0"/>
              <a:t>, триптофан, фенілаланін.</a:t>
            </a:r>
            <a:endParaRPr lang="ru-RU" dirty="0"/>
          </a:p>
          <a:p>
            <a:pPr algn="ctr"/>
            <a:endParaRPr lang="ru-UA" sz="800" dirty="0"/>
          </a:p>
          <a:p>
            <a:pPr algn="ctr"/>
            <a:r>
              <a:rPr lang="ru-RU" dirty="0"/>
              <a:t>За </a:t>
            </a:r>
            <a:r>
              <a:rPr lang="ru-RU" dirty="0" err="1"/>
              <a:t>значеннями</a:t>
            </a:r>
            <a:r>
              <a:rPr lang="ru-RU" dirty="0"/>
              <a:t> кислотно-</a:t>
            </a:r>
            <a:r>
              <a:rPr lang="ru-RU" dirty="0" err="1"/>
              <a:t>основних</a:t>
            </a:r>
            <a:r>
              <a:rPr lang="ru-RU" dirty="0"/>
              <a:t> характеристик </a:t>
            </a:r>
            <a:r>
              <a:rPr lang="ru-RU" dirty="0" err="1"/>
              <a:t>нейтральних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, </a:t>
            </a:r>
            <a:endParaRPr lang="ru-UA" dirty="0"/>
          </a:p>
          <a:p>
            <a:pPr algn="ctr"/>
            <a:r>
              <a:rPr lang="ru-RU" dirty="0"/>
              <a:t>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будь-яка з </a:t>
            </a:r>
            <a:r>
              <a:rPr lang="ru-RU" dirty="0" err="1"/>
              <a:t>цих</a:t>
            </a:r>
            <a:r>
              <a:rPr lang="ru-RU" dirty="0"/>
              <a:t> кислот при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значенні</a:t>
            </a:r>
            <a:r>
              <a:rPr lang="ru-RU" dirty="0"/>
              <a:t> рН </a:t>
            </a:r>
            <a:r>
              <a:rPr lang="ru-RU" dirty="0" err="1"/>
              <a:t>її</a:t>
            </a:r>
            <a:r>
              <a:rPr lang="ru-RU" dirty="0"/>
              <a:t> водного </a:t>
            </a:r>
            <a:r>
              <a:rPr lang="ru-RU" dirty="0" err="1"/>
              <a:t>розчину</a:t>
            </a:r>
            <a:r>
              <a:rPr lang="ru-RU" dirty="0"/>
              <a:t>. </a:t>
            </a:r>
            <a:br>
              <a:rPr lang="uk-UA" dirty="0"/>
            </a:br>
            <a:endParaRPr lang="ru-RU" dirty="0"/>
          </a:p>
        </p:txBody>
      </p:sp>
      <p:pic>
        <p:nvPicPr>
          <p:cNvPr id="18434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32452" r="26401" b="39069"/>
          <a:stretch>
            <a:fillRect/>
          </a:stretch>
        </p:blipFill>
        <p:spPr bwMode="auto">
          <a:xfrm>
            <a:off x="214313" y="2486025"/>
            <a:ext cx="6322219" cy="237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1862" y="2943070"/>
            <a:ext cx="2057825" cy="10156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200" dirty="0"/>
              <a:t> Співвідношення різних форм амінокислот </a:t>
            </a:r>
            <a:endParaRPr lang="ru-UA" sz="1200" dirty="0"/>
          </a:p>
          <a:p>
            <a:pPr algn="ctr"/>
            <a:r>
              <a:rPr lang="uk-UA" sz="1200" dirty="0"/>
              <a:t>в залежності </a:t>
            </a:r>
            <a:br>
              <a:rPr lang="uk-UA" sz="1200" dirty="0"/>
            </a:br>
            <a:r>
              <a:rPr lang="uk-UA" sz="1200" dirty="0"/>
              <a:t>від кислотності середовища</a:t>
            </a:r>
            <a:endParaRPr lang="ru-RU" sz="1200" dirty="0"/>
          </a:p>
        </p:txBody>
      </p:sp>
      <p:sp>
        <p:nvSpPr>
          <p:cNvPr id="6" name="Google Shape;75;p16">
            <a:extLst>
              <a:ext uri="{FF2B5EF4-FFF2-40B4-BE49-F238E27FC236}">
                <a16:creationId xmlns:a16="http://schemas.microsoft.com/office/drawing/2014/main" id="{E288C9AB-846E-4E9F-B17B-F632F2514182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34550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1"/>
          <p:cNvGrpSpPr/>
          <p:nvPr/>
        </p:nvGrpSpPr>
        <p:grpSpPr>
          <a:xfrm>
            <a:off x="3346543" y="1492570"/>
            <a:ext cx="2531391" cy="2432917"/>
            <a:chOff x="3346543" y="1492570"/>
            <a:chExt cx="2531391" cy="2432917"/>
          </a:xfrm>
        </p:grpSpPr>
        <p:sp>
          <p:nvSpPr>
            <p:cNvPr id="182" name="Google Shape;182;p21"/>
            <p:cNvSpPr/>
            <p:nvPr/>
          </p:nvSpPr>
          <p:spPr>
            <a:xfrm rot="83">
              <a:off x="4446082" y="3382872"/>
              <a:ext cx="952167" cy="542615"/>
            </a:xfrm>
            <a:custGeom>
              <a:avLst/>
              <a:gdLst/>
              <a:ahLst/>
              <a:cxnLst/>
              <a:rect l="l" t="t" r="r" b="b"/>
              <a:pathLst>
                <a:path w="4573" h="2606" extrusionOk="0">
                  <a:moveTo>
                    <a:pt x="4350" y="1"/>
                  </a:moveTo>
                  <a:cubicBezTo>
                    <a:pt x="4321" y="1"/>
                    <a:pt x="4291" y="7"/>
                    <a:pt x="4263" y="21"/>
                  </a:cubicBezTo>
                  <a:cubicBezTo>
                    <a:pt x="3656" y="210"/>
                    <a:pt x="2672" y="550"/>
                    <a:pt x="2653" y="550"/>
                  </a:cubicBezTo>
                  <a:cubicBezTo>
                    <a:pt x="2653" y="550"/>
                    <a:pt x="2653" y="550"/>
                    <a:pt x="2654" y="549"/>
                  </a:cubicBezTo>
                  <a:lnTo>
                    <a:pt x="2654" y="549"/>
                  </a:lnTo>
                  <a:cubicBezTo>
                    <a:pt x="2586" y="572"/>
                    <a:pt x="2511" y="647"/>
                    <a:pt x="2511" y="739"/>
                  </a:cubicBezTo>
                  <a:cubicBezTo>
                    <a:pt x="2488" y="813"/>
                    <a:pt x="2540" y="905"/>
                    <a:pt x="2609" y="957"/>
                  </a:cubicBezTo>
                  <a:lnTo>
                    <a:pt x="2970" y="1192"/>
                  </a:lnTo>
                  <a:cubicBezTo>
                    <a:pt x="2488" y="1508"/>
                    <a:pt x="1913" y="1675"/>
                    <a:pt x="1362" y="1675"/>
                  </a:cubicBezTo>
                  <a:cubicBezTo>
                    <a:pt x="1052" y="1675"/>
                    <a:pt x="765" y="1623"/>
                    <a:pt x="478" y="1531"/>
                  </a:cubicBezTo>
                  <a:lnTo>
                    <a:pt x="478" y="1531"/>
                  </a:lnTo>
                  <a:cubicBezTo>
                    <a:pt x="500" y="1675"/>
                    <a:pt x="478" y="1864"/>
                    <a:pt x="386" y="2031"/>
                  </a:cubicBezTo>
                  <a:cubicBezTo>
                    <a:pt x="288" y="2174"/>
                    <a:pt x="144" y="2272"/>
                    <a:pt x="1" y="2318"/>
                  </a:cubicBezTo>
                  <a:cubicBezTo>
                    <a:pt x="409" y="2485"/>
                    <a:pt x="885" y="2605"/>
                    <a:pt x="1362" y="2605"/>
                  </a:cubicBezTo>
                  <a:cubicBezTo>
                    <a:pt x="2275" y="2605"/>
                    <a:pt x="3114" y="2272"/>
                    <a:pt x="3780" y="1744"/>
                  </a:cubicBezTo>
                  <a:lnTo>
                    <a:pt x="4165" y="2008"/>
                  </a:lnTo>
                  <a:cubicBezTo>
                    <a:pt x="4200" y="2031"/>
                    <a:pt x="4241" y="2042"/>
                    <a:pt x="4284" y="2042"/>
                  </a:cubicBezTo>
                  <a:cubicBezTo>
                    <a:pt x="4326" y="2042"/>
                    <a:pt x="4369" y="2031"/>
                    <a:pt x="4406" y="2008"/>
                  </a:cubicBezTo>
                  <a:cubicBezTo>
                    <a:pt x="4475" y="1985"/>
                    <a:pt x="4521" y="1887"/>
                    <a:pt x="4521" y="1795"/>
                  </a:cubicBezTo>
                  <a:lnTo>
                    <a:pt x="4573" y="216"/>
                  </a:lnTo>
                  <a:cubicBezTo>
                    <a:pt x="4573" y="101"/>
                    <a:pt x="4466" y="1"/>
                    <a:pt x="4350" y="1"/>
                  </a:cubicBezTo>
                  <a:close/>
                </a:path>
              </a:pathLst>
            </a:custGeom>
            <a:solidFill>
              <a:srgbClr val="A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 rot="1799981">
              <a:off x="5324090" y="2421334"/>
              <a:ext cx="553844" cy="956954"/>
            </a:xfrm>
            <a:custGeom>
              <a:avLst/>
              <a:gdLst/>
              <a:ahLst/>
              <a:cxnLst/>
              <a:rect l="l" t="t" r="r" b="b"/>
              <a:pathLst>
                <a:path w="2660" h="4596" extrusionOk="0">
                  <a:moveTo>
                    <a:pt x="265" y="0"/>
                  </a:moveTo>
                  <a:cubicBezTo>
                    <a:pt x="121" y="0"/>
                    <a:pt x="0" y="173"/>
                    <a:pt x="75" y="316"/>
                  </a:cubicBezTo>
                  <a:cubicBezTo>
                    <a:pt x="259" y="917"/>
                    <a:pt x="604" y="1922"/>
                    <a:pt x="599" y="1922"/>
                  </a:cubicBezTo>
                  <a:cubicBezTo>
                    <a:pt x="599" y="1922"/>
                    <a:pt x="599" y="1921"/>
                    <a:pt x="598" y="1919"/>
                  </a:cubicBezTo>
                  <a:lnTo>
                    <a:pt x="598" y="1919"/>
                  </a:lnTo>
                  <a:cubicBezTo>
                    <a:pt x="627" y="2011"/>
                    <a:pt x="696" y="2062"/>
                    <a:pt x="793" y="2085"/>
                  </a:cubicBezTo>
                  <a:cubicBezTo>
                    <a:pt x="862" y="2085"/>
                    <a:pt x="960" y="2040"/>
                    <a:pt x="1006" y="1965"/>
                  </a:cubicBezTo>
                  <a:lnTo>
                    <a:pt x="1247" y="1632"/>
                  </a:lnTo>
                  <a:cubicBezTo>
                    <a:pt x="1557" y="2108"/>
                    <a:pt x="1724" y="2683"/>
                    <a:pt x="1724" y="3234"/>
                  </a:cubicBezTo>
                  <a:cubicBezTo>
                    <a:pt x="1724" y="3521"/>
                    <a:pt x="1678" y="3832"/>
                    <a:pt x="1580" y="4119"/>
                  </a:cubicBezTo>
                  <a:cubicBezTo>
                    <a:pt x="1632" y="4096"/>
                    <a:pt x="1678" y="4096"/>
                    <a:pt x="1724" y="4096"/>
                  </a:cubicBezTo>
                  <a:cubicBezTo>
                    <a:pt x="2034" y="4096"/>
                    <a:pt x="2321" y="4308"/>
                    <a:pt x="2396" y="4596"/>
                  </a:cubicBezTo>
                  <a:cubicBezTo>
                    <a:pt x="2562" y="4165"/>
                    <a:pt x="2660" y="3711"/>
                    <a:pt x="2660" y="3234"/>
                  </a:cubicBezTo>
                  <a:cubicBezTo>
                    <a:pt x="2660" y="2298"/>
                    <a:pt x="2321" y="1465"/>
                    <a:pt x="1798" y="793"/>
                  </a:cubicBezTo>
                  <a:lnTo>
                    <a:pt x="2063" y="431"/>
                  </a:lnTo>
                  <a:cubicBezTo>
                    <a:pt x="2109" y="339"/>
                    <a:pt x="2109" y="242"/>
                    <a:pt x="2063" y="173"/>
                  </a:cubicBezTo>
                  <a:cubicBezTo>
                    <a:pt x="2034" y="98"/>
                    <a:pt x="1942" y="52"/>
                    <a:pt x="1844" y="52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A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 rot="3567574">
              <a:off x="3476010" y="3155044"/>
              <a:ext cx="952157" cy="542611"/>
            </a:xfrm>
            <a:custGeom>
              <a:avLst/>
              <a:gdLst/>
              <a:ahLst/>
              <a:cxnLst/>
              <a:rect l="l" t="t" r="r" b="b"/>
              <a:pathLst>
                <a:path w="4573" h="2606" extrusionOk="0">
                  <a:moveTo>
                    <a:pt x="4350" y="1"/>
                  </a:moveTo>
                  <a:cubicBezTo>
                    <a:pt x="4321" y="1"/>
                    <a:pt x="4291" y="7"/>
                    <a:pt x="4263" y="21"/>
                  </a:cubicBezTo>
                  <a:cubicBezTo>
                    <a:pt x="3656" y="210"/>
                    <a:pt x="2672" y="550"/>
                    <a:pt x="2653" y="550"/>
                  </a:cubicBezTo>
                  <a:cubicBezTo>
                    <a:pt x="2653" y="550"/>
                    <a:pt x="2653" y="550"/>
                    <a:pt x="2654" y="549"/>
                  </a:cubicBezTo>
                  <a:lnTo>
                    <a:pt x="2654" y="549"/>
                  </a:lnTo>
                  <a:cubicBezTo>
                    <a:pt x="2586" y="572"/>
                    <a:pt x="2511" y="647"/>
                    <a:pt x="2511" y="739"/>
                  </a:cubicBezTo>
                  <a:cubicBezTo>
                    <a:pt x="2488" y="813"/>
                    <a:pt x="2540" y="905"/>
                    <a:pt x="2609" y="957"/>
                  </a:cubicBezTo>
                  <a:lnTo>
                    <a:pt x="2970" y="1192"/>
                  </a:lnTo>
                  <a:cubicBezTo>
                    <a:pt x="2488" y="1508"/>
                    <a:pt x="1913" y="1675"/>
                    <a:pt x="1362" y="1675"/>
                  </a:cubicBezTo>
                  <a:cubicBezTo>
                    <a:pt x="1052" y="1675"/>
                    <a:pt x="765" y="1623"/>
                    <a:pt x="478" y="1531"/>
                  </a:cubicBezTo>
                  <a:lnTo>
                    <a:pt x="478" y="1531"/>
                  </a:lnTo>
                  <a:cubicBezTo>
                    <a:pt x="500" y="1675"/>
                    <a:pt x="478" y="1864"/>
                    <a:pt x="386" y="2031"/>
                  </a:cubicBezTo>
                  <a:cubicBezTo>
                    <a:pt x="288" y="2174"/>
                    <a:pt x="144" y="2272"/>
                    <a:pt x="1" y="2318"/>
                  </a:cubicBezTo>
                  <a:cubicBezTo>
                    <a:pt x="409" y="2485"/>
                    <a:pt x="885" y="2605"/>
                    <a:pt x="1362" y="2605"/>
                  </a:cubicBezTo>
                  <a:cubicBezTo>
                    <a:pt x="2275" y="2605"/>
                    <a:pt x="3114" y="2272"/>
                    <a:pt x="3780" y="1744"/>
                  </a:cubicBezTo>
                  <a:lnTo>
                    <a:pt x="4165" y="2008"/>
                  </a:lnTo>
                  <a:cubicBezTo>
                    <a:pt x="4200" y="2031"/>
                    <a:pt x="4241" y="2042"/>
                    <a:pt x="4284" y="2042"/>
                  </a:cubicBezTo>
                  <a:cubicBezTo>
                    <a:pt x="4326" y="2042"/>
                    <a:pt x="4369" y="2031"/>
                    <a:pt x="4406" y="2008"/>
                  </a:cubicBezTo>
                  <a:cubicBezTo>
                    <a:pt x="4475" y="1985"/>
                    <a:pt x="4521" y="1887"/>
                    <a:pt x="4521" y="1795"/>
                  </a:cubicBezTo>
                  <a:lnTo>
                    <a:pt x="4573" y="216"/>
                  </a:lnTo>
                  <a:cubicBezTo>
                    <a:pt x="4573" y="101"/>
                    <a:pt x="4466" y="1"/>
                    <a:pt x="4350" y="1"/>
                  </a:cubicBezTo>
                  <a:close/>
                </a:path>
              </a:pathLst>
            </a:custGeom>
            <a:solidFill>
              <a:srgbClr val="A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 rot="14367574">
              <a:off x="4863346" y="1697343"/>
              <a:ext cx="952157" cy="542611"/>
            </a:xfrm>
            <a:custGeom>
              <a:avLst/>
              <a:gdLst/>
              <a:ahLst/>
              <a:cxnLst/>
              <a:rect l="l" t="t" r="r" b="b"/>
              <a:pathLst>
                <a:path w="4573" h="2606" extrusionOk="0">
                  <a:moveTo>
                    <a:pt x="4350" y="1"/>
                  </a:moveTo>
                  <a:cubicBezTo>
                    <a:pt x="4321" y="1"/>
                    <a:pt x="4291" y="7"/>
                    <a:pt x="4263" y="21"/>
                  </a:cubicBezTo>
                  <a:cubicBezTo>
                    <a:pt x="3656" y="210"/>
                    <a:pt x="2672" y="550"/>
                    <a:pt x="2653" y="550"/>
                  </a:cubicBezTo>
                  <a:cubicBezTo>
                    <a:pt x="2653" y="550"/>
                    <a:pt x="2653" y="550"/>
                    <a:pt x="2654" y="549"/>
                  </a:cubicBezTo>
                  <a:lnTo>
                    <a:pt x="2654" y="549"/>
                  </a:lnTo>
                  <a:cubicBezTo>
                    <a:pt x="2586" y="572"/>
                    <a:pt x="2511" y="647"/>
                    <a:pt x="2511" y="739"/>
                  </a:cubicBezTo>
                  <a:cubicBezTo>
                    <a:pt x="2488" y="813"/>
                    <a:pt x="2540" y="905"/>
                    <a:pt x="2609" y="957"/>
                  </a:cubicBezTo>
                  <a:lnTo>
                    <a:pt x="2970" y="1192"/>
                  </a:lnTo>
                  <a:cubicBezTo>
                    <a:pt x="2488" y="1508"/>
                    <a:pt x="1913" y="1675"/>
                    <a:pt x="1362" y="1675"/>
                  </a:cubicBezTo>
                  <a:cubicBezTo>
                    <a:pt x="1052" y="1675"/>
                    <a:pt x="765" y="1623"/>
                    <a:pt x="478" y="1531"/>
                  </a:cubicBezTo>
                  <a:lnTo>
                    <a:pt x="478" y="1531"/>
                  </a:lnTo>
                  <a:cubicBezTo>
                    <a:pt x="500" y="1675"/>
                    <a:pt x="478" y="1864"/>
                    <a:pt x="386" y="2031"/>
                  </a:cubicBezTo>
                  <a:cubicBezTo>
                    <a:pt x="288" y="2174"/>
                    <a:pt x="144" y="2272"/>
                    <a:pt x="1" y="2318"/>
                  </a:cubicBezTo>
                  <a:cubicBezTo>
                    <a:pt x="409" y="2485"/>
                    <a:pt x="885" y="2605"/>
                    <a:pt x="1362" y="2605"/>
                  </a:cubicBezTo>
                  <a:cubicBezTo>
                    <a:pt x="2275" y="2605"/>
                    <a:pt x="3114" y="2272"/>
                    <a:pt x="3780" y="1744"/>
                  </a:cubicBezTo>
                  <a:lnTo>
                    <a:pt x="4165" y="2008"/>
                  </a:lnTo>
                  <a:cubicBezTo>
                    <a:pt x="4200" y="2031"/>
                    <a:pt x="4241" y="2042"/>
                    <a:pt x="4284" y="2042"/>
                  </a:cubicBezTo>
                  <a:cubicBezTo>
                    <a:pt x="4326" y="2042"/>
                    <a:pt x="4369" y="2031"/>
                    <a:pt x="4406" y="2008"/>
                  </a:cubicBezTo>
                  <a:cubicBezTo>
                    <a:pt x="4475" y="1985"/>
                    <a:pt x="4521" y="1887"/>
                    <a:pt x="4521" y="1795"/>
                  </a:cubicBezTo>
                  <a:lnTo>
                    <a:pt x="4573" y="216"/>
                  </a:lnTo>
                  <a:cubicBezTo>
                    <a:pt x="4573" y="101"/>
                    <a:pt x="4466" y="1"/>
                    <a:pt x="4350" y="1"/>
                  </a:cubicBezTo>
                  <a:close/>
                </a:path>
              </a:pathLst>
            </a:custGeom>
            <a:solidFill>
              <a:srgbClr val="A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 rot="-10799917">
              <a:off x="3826227" y="1492645"/>
              <a:ext cx="952167" cy="542615"/>
            </a:xfrm>
            <a:custGeom>
              <a:avLst/>
              <a:gdLst/>
              <a:ahLst/>
              <a:cxnLst/>
              <a:rect l="l" t="t" r="r" b="b"/>
              <a:pathLst>
                <a:path w="4573" h="2606" extrusionOk="0">
                  <a:moveTo>
                    <a:pt x="4350" y="1"/>
                  </a:moveTo>
                  <a:cubicBezTo>
                    <a:pt x="4321" y="1"/>
                    <a:pt x="4291" y="7"/>
                    <a:pt x="4263" y="21"/>
                  </a:cubicBezTo>
                  <a:cubicBezTo>
                    <a:pt x="3656" y="210"/>
                    <a:pt x="2672" y="550"/>
                    <a:pt x="2653" y="550"/>
                  </a:cubicBezTo>
                  <a:cubicBezTo>
                    <a:pt x="2653" y="550"/>
                    <a:pt x="2653" y="550"/>
                    <a:pt x="2654" y="549"/>
                  </a:cubicBezTo>
                  <a:lnTo>
                    <a:pt x="2654" y="549"/>
                  </a:lnTo>
                  <a:cubicBezTo>
                    <a:pt x="2586" y="572"/>
                    <a:pt x="2511" y="647"/>
                    <a:pt x="2511" y="739"/>
                  </a:cubicBezTo>
                  <a:cubicBezTo>
                    <a:pt x="2488" y="813"/>
                    <a:pt x="2540" y="905"/>
                    <a:pt x="2609" y="957"/>
                  </a:cubicBezTo>
                  <a:lnTo>
                    <a:pt x="2970" y="1192"/>
                  </a:lnTo>
                  <a:cubicBezTo>
                    <a:pt x="2488" y="1508"/>
                    <a:pt x="1913" y="1675"/>
                    <a:pt x="1362" y="1675"/>
                  </a:cubicBezTo>
                  <a:cubicBezTo>
                    <a:pt x="1052" y="1675"/>
                    <a:pt x="765" y="1623"/>
                    <a:pt x="478" y="1531"/>
                  </a:cubicBezTo>
                  <a:lnTo>
                    <a:pt x="478" y="1531"/>
                  </a:lnTo>
                  <a:cubicBezTo>
                    <a:pt x="500" y="1675"/>
                    <a:pt x="478" y="1864"/>
                    <a:pt x="386" y="2031"/>
                  </a:cubicBezTo>
                  <a:cubicBezTo>
                    <a:pt x="288" y="2174"/>
                    <a:pt x="144" y="2272"/>
                    <a:pt x="1" y="2318"/>
                  </a:cubicBezTo>
                  <a:cubicBezTo>
                    <a:pt x="409" y="2485"/>
                    <a:pt x="885" y="2605"/>
                    <a:pt x="1362" y="2605"/>
                  </a:cubicBezTo>
                  <a:cubicBezTo>
                    <a:pt x="2275" y="2605"/>
                    <a:pt x="3114" y="2272"/>
                    <a:pt x="3780" y="1744"/>
                  </a:cubicBezTo>
                  <a:lnTo>
                    <a:pt x="4165" y="2008"/>
                  </a:lnTo>
                  <a:cubicBezTo>
                    <a:pt x="4200" y="2031"/>
                    <a:pt x="4241" y="2042"/>
                    <a:pt x="4284" y="2042"/>
                  </a:cubicBezTo>
                  <a:cubicBezTo>
                    <a:pt x="4326" y="2042"/>
                    <a:pt x="4369" y="2031"/>
                    <a:pt x="4406" y="2008"/>
                  </a:cubicBezTo>
                  <a:cubicBezTo>
                    <a:pt x="4475" y="1985"/>
                    <a:pt x="4521" y="1887"/>
                    <a:pt x="4521" y="1795"/>
                  </a:cubicBezTo>
                  <a:lnTo>
                    <a:pt x="4573" y="216"/>
                  </a:lnTo>
                  <a:cubicBezTo>
                    <a:pt x="4573" y="101"/>
                    <a:pt x="4466" y="1"/>
                    <a:pt x="4350" y="1"/>
                  </a:cubicBezTo>
                  <a:close/>
                </a:path>
              </a:pathLst>
            </a:custGeom>
            <a:solidFill>
              <a:srgbClr val="A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 rot="-9000019">
              <a:off x="3346543" y="2039843"/>
              <a:ext cx="553844" cy="956954"/>
            </a:xfrm>
            <a:custGeom>
              <a:avLst/>
              <a:gdLst/>
              <a:ahLst/>
              <a:cxnLst/>
              <a:rect l="l" t="t" r="r" b="b"/>
              <a:pathLst>
                <a:path w="2660" h="4596" extrusionOk="0">
                  <a:moveTo>
                    <a:pt x="265" y="0"/>
                  </a:moveTo>
                  <a:cubicBezTo>
                    <a:pt x="121" y="0"/>
                    <a:pt x="0" y="173"/>
                    <a:pt x="75" y="316"/>
                  </a:cubicBezTo>
                  <a:cubicBezTo>
                    <a:pt x="259" y="917"/>
                    <a:pt x="604" y="1922"/>
                    <a:pt x="599" y="1922"/>
                  </a:cubicBezTo>
                  <a:cubicBezTo>
                    <a:pt x="599" y="1922"/>
                    <a:pt x="599" y="1921"/>
                    <a:pt x="598" y="1919"/>
                  </a:cubicBezTo>
                  <a:lnTo>
                    <a:pt x="598" y="1919"/>
                  </a:lnTo>
                  <a:cubicBezTo>
                    <a:pt x="627" y="2011"/>
                    <a:pt x="696" y="2062"/>
                    <a:pt x="793" y="2085"/>
                  </a:cubicBezTo>
                  <a:cubicBezTo>
                    <a:pt x="862" y="2085"/>
                    <a:pt x="960" y="2040"/>
                    <a:pt x="1006" y="1965"/>
                  </a:cubicBezTo>
                  <a:lnTo>
                    <a:pt x="1247" y="1632"/>
                  </a:lnTo>
                  <a:cubicBezTo>
                    <a:pt x="1557" y="2108"/>
                    <a:pt x="1724" y="2683"/>
                    <a:pt x="1724" y="3234"/>
                  </a:cubicBezTo>
                  <a:cubicBezTo>
                    <a:pt x="1724" y="3521"/>
                    <a:pt x="1678" y="3832"/>
                    <a:pt x="1580" y="4119"/>
                  </a:cubicBezTo>
                  <a:cubicBezTo>
                    <a:pt x="1632" y="4096"/>
                    <a:pt x="1678" y="4096"/>
                    <a:pt x="1724" y="4096"/>
                  </a:cubicBezTo>
                  <a:cubicBezTo>
                    <a:pt x="2034" y="4096"/>
                    <a:pt x="2321" y="4308"/>
                    <a:pt x="2396" y="4596"/>
                  </a:cubicBezTo>
                  <a:cubicBezTo>
                    <a:pt x="2562" y="4165"/>
                    <a:pt x="2660" y="3711"/>
                    <a:pt x="2660" y="3234"/>
                  </a:cubicBezTo>
                  <a:cubicBezTo>
                    <a:pt x="2660" y="2298"/>
                    <a:pt x="2321" y="1465"/>
                    <a:pt x="1798" y="793"/>
                  </a:cubicBezTo>
                  <a:lnTo>
                    <a:pt x="2063" y="431"/>
                  </a:lnTo>
                  <a:cubicBezTo>
                    <a:pt x="2109" y="339"/>
                    <a:pt x="2109" y="242"/>
                    <a:pt x="2063" y="173"/>
                  </a:cubicBezTo>
                  <a:cubicBezTo>
                    <a:pt x="2034" y="98"/>
                    <a:pt x="1942" y="52"/>
                    <a:pt x="1844" y="52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A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158264" y="14950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Ациклічні амінокислоти</a:t>
            </a:r>
            <a:endParaRPr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6982440" y="2714325"/>
            <a:ext cx="2112954" cy="771913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"/>
          <p:cNvSpPr/>
          <p:nvPr/>
        </p:nvSpPr>
        <p:spPr>
          <a:xfrm>
            <a:off x="6894327" y="485175"/>
            <a:ext cx="2112954" cy="771913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DCE4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1"/>
          <p:cNvSpPr/>
          <p:nvPr/>
        </p:nvSpPr>
        <p:spPr>
          <a:xfrm>
            <a:off x="443788" y="2499504"/>
            <a:ext cx="2108898" cy="771913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3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1"/>
          <p:cNvSpPr/>
          <p:nvPr/>
        </p:nvSpPr>
        <p:spPr>
          <a:xfrm>
            <a:off x="2764135" y="4052570"/>
            <a:ext cx="2108898" cy="89898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409912" y="665043"/>
            <a:ext cx="2108898" cy="873077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CC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2922259" y="4179663"/>
            <a:ext cx="1871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800" b="1" dirty="0"/>
              <a:t>Ізолейцин</a:t>
            </a:r>
            <a:endParaRPr sz="17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2675247" y="4440022"/>
            <a:ext cx="2301946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/>
              <a:t>α</a:t>
            </a:r>
            <a:r>
              <a:rPr lang="uk-UA" sz="1200" dirty="0" err="1"/>
              <a:t>-аміно-β-метил-β-етилпропіонова</a:t>
            </a:r>
            <a:r>
              <a:rPr lang="uk-UA" sz="1200" dirty="0"/>
              <a:t> кислота</a:t>
            </a:r>
            <a:endParaRPr sz="12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560348" y="732453"/>
            <a:ext cx="1871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800" b="1" dirty="0"/>
              <a:t>Гліцин</a:t>
            </a:r>
            <a:endParaRPr sz="17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560348" y="1003103"/>
            <a:ext cx="1871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/>
              <a:t>α</a:t>
            </a:r>
            <a:r>
              <a:rPr lang="uk-UA" sz="1200" dirty="0" err="1"/>
              <a:t>-амінооцтова</a:t>
            </a:r>
            <a:r>
              <a:rPr lang="uk-UA" sz="1200" dirty="0"/>
              <a:t> кислота</a:t>
            </a:r>
            <a:endParaRPr sz="12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599874" y="2482695"/>
            <a:ext cx="1871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800" b="1" dirty="0"/>
              <a:t>Аланін</a:t>
            </a:r>
            <a:endParaRPr sz="17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599874" y="2753345"/>
            <a:ext cx="1871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/>
              <a:t>α</a:t>
            </a:r>
            <a:r>
              <a:rPr lang="uk-UA" sz="1200" dirty="0" err="1"/>
              <a:t>-амінопропіонова</a:t>
            </a:r>
            <a:r>
              <a:rPr lang="uk-UA" sz="1200" dirty="0"/>
              <a:t> кислота</a:t>
            </a:r>
            <a:endParaRPr sz="12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6982440" y="722200"/>
            <a:ext cx="1871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/>
              <a:t>α</a:t>
            </a:r>
            <a:r>
              <a:rPr lang="uk-UA" sz="1200" dirty="0" err="1"/>
              <a:t>-аміноізовалеріанова</a:t>
            </a:r>
            <a:r>
              <a:rPr lang="uk-UA" sz="1200" dirty="0"/>
              <a:t> кислота</a:t>
            </a:r>
            <a:endParaRPr sz="12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6982440" y="451550"/>
            <a:ext cx="1871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800" b="1" dirty="0"/>
              <a:t>Валін</a:t>
            </a:r>
            <a:endParaRPr sz="17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7070564" y="2697515"/>
            <a:ext cx="1871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800" b="1" dirty="0"/>
              <a:t>Лейцин</a:t>
            </a:r>
            <a:endParaRPr sz="17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7070564" y="2968165"/>
            <a:ext cx="1871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/>
              <a:t>α</a:t>
            </a:r>
            <a:r>
              <a:rPr lang="uk-UA" sz="1200" dirty="0" err="1"/>
              <a:t>-аміноізокапронова</a:t>
            </a:r>
            <a:r>
              <a:rPr lang="uk-UA" sz="1200" dirty="0"/>
              <a:t> кислота</a:t>
            </a:r>
            <a:endParaRPr sz="12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207" name="Google Shape;207;p21"/>
          <p:cNvCxnSpPr/>
          <p:nvPr/>
        </p:nvCxnSpPr>
        <p:spPr>
          <a:xfrm>
            <a:off x="2540018" y="1283150"/>
            <a:ext cx="1278566" cy="361458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8" name="Google Shape;208;p21"/>
          <p:cNvCxnSpPr>
            <a:stCxn id="200" idx="3"/>
          </p:cNvCxnSpPr>
          <p:nvPr/>
        </p:nvCxnSpPr>
        <p:spPr>
          <a:xfrm flipV="1">
            <a:off x="2471574" y="2821295"/>
            <a:ext cx="820665" cy="199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9" name="Google Shape;209;p21"/>
          <p:cNvCxnSpPr/>
          <p:nvPr/>
        </p:nvCxnSpPr>
        <p:spPr>
          <a:xfrm flipV="1">
            <a:off x="4427674" y="3925499"/>
            <a:ext cx="285942" cy="254143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0" name="Google Shape;210;p21"/>
          <p:cNvCxnSpPr/>
          <p:nvPr/>
        </p:nvCxnSpPr>
        <p:spPr>
          <a:xfrm rot="10800000" flipV="1">
            <a:off x="5601013" y="1152034"/>
            <a:ext cx="1293315" cy="66601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1" name="Google Shape;211;p21"/>
          <p:cNvCxnSpPr/>
          <p:nvPr/>
        </p:nvCxnSpPr>
        <p:spPr>
          <a:xfrm rot="10800000">
            <a:off x="5815010" y="2912295"/>
            <a:ext cx="1079318" cy="21482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" name="Прямоугольник 2"/>
          <p:cNvSpPr/>
          <p:nvPr/>
        </p:nvSpPr>
        <p:spPr>
          <a:xfrm>
            <a:off x="3417382" y="2017863"/>
            <a:ext cx="2418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UA" sz="1600" b="1" dirty="0"/>
              <a:t>1. </a:t>
            </a:r>
            <a:r>
              <a:rPr lang="uk-UA" sz="1600" b="1" dirty="0"/>
              <a:t>Аліфатичні </a:t>
            </a:r>
            <a:endParaRPr lang="ru-UA" sz="1600" b="1" dirty="0"/>
          </a:p>
          <a:p>
            <a:pPr algn="ctr"/>
            <a:r>
              <a:rPr lang="uk-UA" sz="1600" b="1" dirty="0"/>
              <a:t>не заміщені амінокислоти (</a:t>
            </a:r>
            <a:r>
              <a:rPr lang="uk-UA" sz="1600" b="1" dirty="0" err="1"/>
              <a:t>моноамінокарбонові</a:t>
            </a:r>
            <a:r>
              <a:rPr lang="uk-UA" sz="1600" b="1" dirty="0"/>
              <a:t> кислоти)</a:t>
            </a:r>
            <a:endParaRPr lang="ru-RU" sz="1600" dirty="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495954"/>
              </p:ext>
            </p:extLst>
          </p:nvPr>
        </p:nvGraphicFramePr>
        <p:xfrm>
          <a:off x="4971189" y="3947100"/>
          <a:ext cx="1981200" cy="114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76368" imgH="920115" progId="ChemDraw.Document.6.0">
                  <p:embed/>
                </p:oleObj>
              </mc:Choice>
              <mc:Fallback>
                <p:oleObj r:id="rId3" imgW="1976368" imgH="920115" progId="ChemDraw.Document.6.0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189" y="3947100"/>
                        <a:ext cx="1981200" cy="114572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358154"/>
              </p:ext>
            </p:extLst>
          </p:nvPr>
        </p:nvGraphicFramePr>
        <p:xfrm>
          <a:off x="7111806" y="3654179"/>
          <a:ext cx="1895475" cy="95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898652" imgH="895788" progId="ChemDraw.Document.6.0">
                  <p:embed/>
                </p:oleObj>
              </mc:Choice>
              <mc:Fallback>
                <p:oleObj r:id="rId5" imgW="1898652" imgH="895788" progId="ChemDraw.Document.6.0">
                  <p:embed/>
                  <p:pic>
                    <p:nvPicPr>
                      <p:cNvPr id="23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806" y="3654179"/>
                        <a:ext cx="1895475" cy="95508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766580"/>
              </p:ext>
            </p:extLst>
          </p:nvPr>
        </p:nvGraphicFramePr>
        <p:xfrm>
          <a:off x="7159600" y="1403834"/>
          <a:ext cx="1847681" cy="111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16007" imgH="894166" progId="ChemDraw.Document.6.0">
                  <p:embed/>
                </p:oleObj>
              </mc:Choice>
              <mc:Fallback>
                <p:oleObj r:id="rId7" imgW="1516007" imgH="894166" progId="ChemDraw.Document.6.0">
                  <p:embed/>
                  <p:pic>
                    <p:nvPicPr>
                      <p:cNvPr id="25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00" y="1403834"/>
                        <a:ext cx="1847681" cy="1112710"/>
                      </a:xfrm>
                      <a:prstGeom prst="rect">
                        <a:avLst/>
                      </a:prstGeom>
                      <a:solidFill>
                        <a:srgbClr val="DCE4E8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10368"/>
              </p:ext>
            </p:extLst>
          </p:nvPr>
        </p:nvGraphicFramePr>
        <p:xfrm>
          <a:off x="554041" y="3388269"/>
          <a:ext cx="1895169" cy="117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325495" imgH="895788" progId="ChemDraw.Document.6.0">
                  <p:embed/>
                </p:oleObj>
              </mc:Choice>
              <mc:Fallback>
                <p:oleObj r:id="rId9" imgW="1325495" imgH="895788" progId="ChemDraw.Document.6.0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41" y="3388269"/>
                        <a:ext cx="1895169" cy="1171951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094877"/>
              </p:ext>
            </p:extLst>
          </p:nvPr>
        </p:nvGraphicFramePr>
        <p:xfrm>
          <a:off x="775324" y="1563834"/>
          <a:ext cx="1370329" cy="82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180856" imgH="895788" progId="ChemDraw.Document.6.0">
                  <p:embed/>
                </p:oleObj>
              </mc:Choice>
              <mc:Fallback>
                <p:oleObj r:id="rId11" imgW="1180856" imgH="895788" progId="ChemDraw.Document.6.0">
                  <p:embed/>
                  <p:pic>
                    <p:nvPicPr>
                      <p:cNvPr id="29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24" y="1563834"/>
                        <a:ext cx="1370329" cy="8282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Google Shape;75;p16">
            <a:extLst>
              <a:ext uri="{FF2B5EF4-FFF2-40B4-BE49-F238E27FC236}">
                <a16:creationId xmlns:a16="http://schemas.microsoft.com/office/drawing/2014/main" id="{2945B93E-87AB-4F02-A816-1FDBD1BCECE9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177" y="259602"/>
            <a:ext cx="8473336" cy="116955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Амінокислоти, що мають у складі радикала додаткову </a:t>
            </a:r>
            <a:r>
              <a:rPr lang="uk-UA" dirty="0" err="1"/>
              <a:t>карбоксильну</a:t>
            </a:r>
            <a:r>
              <a:rPr lang="uk-UA" dirty="0"/>
              <a:t> групу, повністю в </a:t>
            </a:r>
            <a:r>
              <a:rPr lang="uk-UA" dirty="0" err="1"/>
              <a:t>протонованій</a:t>
            </a:r>
            <a:r>
              <a:rPr lang="uk-UA" dirty="0"/>
              <a:t> формі знаходяться в сильно</a:t>
            </a:r>
            <a:r>
              <a:rPr lang="ru-UA" dirty="0"/>
              <a:t>-</a:t>
            </a:r>
            <a:r>
              <a:rPr lang="uk-UA" dirty="0"/>
              <a:t>кислому середовищі. </a:t>
            </a:r>
            <a:endParaRPr lang="ru-UA" dirty="0"/>
          </a:p>
          <a:p>
            <a:pPr algn="ctr"/>
            <a:endParaRPr lang="ru-UA" b="1" dirty="0"/>
          </a:p>
          <a:p>
            <a:pPr algn="ctr"/>
            <a:r>
              <a:rPr lang="uk-UA" b="1" dirty="0"/>
              <a:t>За </a:t>
            </a:r>
            <a:r>
              <a:rPr lang="uk-UA" b="1" dirty="0" err="1"/>
              <a:t>Бренстедом</a:t>
            </a:r>
            <a:r>
              <a:rPr lang="uk-UA" dirty="0"/>
              <a:t>, вони є трьохосновними кислотами, що характеризуються трьома значеннями </a:t>
            </a:r>
            <a:r>
              <a:rPr lang="uk-UA" dirty="0" err="1"/>
              <a:t>рКа</a:t>
            </a:r>
            <a:r>
              <a:rPr lang="uk-UA" dirty="0"/>
              <a:t>, </a:t>
            </a:r>
            <a:endParaRPr lang="ru-UA" dirty="0"/>
          </a:p>
          <a:p>
            <a:pPr algn="ctr"/>
            <a:r>
              <a:rPr lang="ru-UA" dirty="0"/>
              <a:t>(</a:t>
            </a:r>
            <a:r>
              <a:rPr lang="ru-UA" dirty="0" err="1"/>
              <a:t>наприклад</a:t>
            </a:r>
            <a:r>
              <a:rPr lang="ru-UA" dirty="0"/>
              <a:t>, </a:t>
            </a:r>
            <a:r>
              <a:rPr lang="uk-UA" dirty="0" err="1"/>
              <a:t>глутамінов</a:t>
            </a:r>
            <a:r>
              <a:rPr lang="ru-UA" dirty="0"/>
              <a:t>а</a:t>
            </a:r>
            <a:r>
              <a:rPr lang="uk-UA" dirty="0"/>
              <a:t> кислот</a:t>
            </a:r>
            <a:r>
              <a:rPr lang="ru-UA" dirty="0"/>
              <a:t>а)</a:t>
            </a:r>
            <a:r>
              <a:rPr lang="uk-UA" dirty="0"/>
              <a:t>:</a:t>
            </a:r>
            <a:endParaRPr lang="ru-RU" dirty="0"/>
          </a:p>
        </p:txBody>
      </p:sp>
      <p:pic>
        <p:nvPicPr>
          <p:cNvPr id="19458" name="Рисунок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t="65050" r="30251" b="13136"/>
          <a:stretch>
            <a:fillRect/>
          </a:stretch>
        </p:blipFill>
        <p:spPr bwMode="auto">
          <a:xfrm>
            <a:off x="1607344" y="1571432"/>
            <a:ext cx="5773376" cy="186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9176" y="3678133"/>
            <a:ext cx="8772808" cy="138499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α-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ізоелектрична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точка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знаходиться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нижче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глутамінова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кислота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 = 3,22;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аспарагінова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 = 2,77).</a:t>
            </a:r>
          </a:p>
          <a:p>
            <a:pPr algn="ctr"/>
            <a:endParaRPr lang="ru-UA" dirty="0"/>
          </a:p>
          <a:p>
            <a:pPr algn="ctr"/>
            <a:r>
              <a:rPr lang="uk-UA" dirty="0"/>
              <a:t>У</a:t>
            </a:r>
            <a:r>
              <a:rPr lang="ru-RU" dirty="0"/>
              <a:t> </a:t>
            </a:r>
            <a:r>
              <a:rPr lang="ru-RU" b="1" dirty="0" err="1"/>
              <a:t>основних</a:t>
            </a:r>
            <a:r>
              <a:rPr lang="ru-RU" dirty="0"/>
              <a:t> α-</a:t>
            </a:r>
            <a:r>
              <a:rPr lang="ru-RU" dirty="0" err="1"/>
              <a:t>амінокислот</a:t>
            </a:r>
            <a:r>
              <a:rPr lang="ru-RU" dirty="0"/>
              <a:t> </a:t>
            </a:r>
            <a:r>
              <a:rPr lang="ru-RU" dirty="0" err="1"/>
              <a:t>ізоелектрична</a:t>
            </a:r>
            <a:r>
              <a:rPr lang="ru-RU" dirty="0"/>
              <a:t> точка </a:t>
            </a:r>
            <a:r>
              <a:rPr lang="ru-RU" dirty="0" err="1"/>
              <a:t>лежить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b="1" dirty="0"/>
              <a:t>рН </a:t>
            </a:r>
            <a:r>
              <a:rPr lang="ru-RU" b="1" dirty="0" err="1"/>
              <a:t>вище</a:t>
            </a:r>
            <a:r>
              <a:rPr lang="ru-RU" b="1" dirty="0"/>
              <a:t> 7.</a:t>
            </a:r>
          </a:p>
          <a:p>
            <a:pPr algn="ctr"/>
            <a:r>
              <a:rPr lang="ru-UA" dirty="0"/>
              <a:t>(</a:t>
            </a:r>
            <a:r>
              <a:rPr lang="ru-RU" dirty="0" err="1"/>
              <a:t>лізин</a:t>
            </a:r>
            <a:r>
              <a:rPr lang="ru-RU" dirty="0"/>
              <a:t>, </a:t>
            </a:r>
            <a:r>
              <a:rPr lang="ru-RU" dirty="0" err="1"/>
              <a:t>аргінін</a:t>
            </a:r>
            <a:r>
              <a:rPr lang="ru-RU" dirty="0"/>
              <a:t> і </a:t>
            </a:r>
            <a:r>
              <a:rPr lang="ru-RU" dirty="0" err="1"/>
              <a:t>гістидин</a:t>
            </a:r>
            <a:r>
              <a:rPr lang="ru-UA" dirty="0"/>
              <a:t>)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6" name="Google Shape;75;p16">
            <a:extLst>
              <a:ext uri="{FF2B5EF4-FFF2-40B4-BE49-F238E27FC236}">
                <a16:creationId xmlns:a16="http://schemas.microsoft.com/office/drawing/2014/main" id="{FDD6C162-AD46-4C48-AC2C-99B4F05C26E9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63437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6049" y="38289"/>
            <a:ext cx="7220632" cy="30777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/>
              <a:t>І</a:t>
            </a:r>
            <a:r>
              <a:rPr lang="ru-RU" b="1" dirty="0" err="1"/>
              <a:t>зоелектрична</a:t>
            </a:r>
            <a:r>
              <a:rPr lang="ru-RU" b="1" dirty="0"/>
              <a:t> точка </a:t>
            </a:r>
            <a:r>
              <a:rPr lang="ru-RU" dirty="0"/>
              <a:t>− </a:t>
            </a:r>
            <a:r>
              <a:rPr lang="ru-RU" dirty="0" err="1"/>
              <a:t>найважливіша</a:t>
            </a:r>
            <a:r>
              <a:rPr lang="ru-RU" dirty="0"/>
              <a:t> </a:t>
            </a:r>
            <a:r>
              <a:rPr lang="ru-RU" dirty="0" err="1"/>
              <a:t>фізико-хімічна</a:t>
            </a:r>
            <a:r>
              <a:rPr lang="ru-RU" dirty="0"/>
              <a:t> характеристика </a:t>
            </a:r>
            <a:r>
              <a:rPr lang="ru-RU" dirty="0" err="1"/>
              <a:t>амінокислот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368" y="828895"/>
            <a:ext cx="3913251" cy="30777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Значення </a:t>
            </a:r>
            <a:r>
              <a:rPr lang="ru-RU" baseline="-25000" dirty="0">
                <a:solidFill>
                  <a:srgbClr val="002060"/>
                </a:solidFill>
              </a:rPr>
              <a:t>P</a:t>
            </a:r>
            <a:r>
              <a:rPr lang="ru-RU" dirty="0">
                <a:solidFill>
                  <a:srgbClr val="002060"/>
                </a:solidFill>
              </a:rPr>
              <a:t>I для </a:t>
            </a:r>
            <a:r>
              <a:rPr lang="ru-RU" dirty="0" err="1">
                <a:solidFill>
                  <a:srgbClr val="002060"/>
                </a:solidFill>
              </a:rPr>
              <a:t>пр</a:t>
            </a:r>
            <a:r>
              <a:rPr lang="uk-UA" dirty="0" err="1">
                <a:solidFill>
                  <a:srgbClr val="002060"/>
                </a:solidFill>
              </a:rPr>
              <a:t>отеїногенних</a:t>
            </a:r>
            <a:r>
              <a:rPr lang="uk-UA" dirty="0">
                <a:solidFill>
                  <a:srgbClr val="002060"/>
                </a:solidFill>
              </a:rPr>
              <a:t> амінокислот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07287"/>
              </p:ext>
            </p:extLst>
          </p:nvPr>
        </p:nvGraphicFramePr>
        <p:xfrm>
          <a:off x="185737" y="1311487"/>
          <a:ext cx="4589029" cy="33226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1400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Амінокислота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-25000">
                          <a:effectLst/>
                        </a:rPr>
                        <a:t>P</a:t>
                      </a:r>
                      <a:r>
                        <a:rPr lang="ru-RU" sz="1400" b="1">
                          <a:effectLst/>
                        </a:rPr>
                        <a:t>I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Амінокислота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-25000" dirty="0">
                          <a:effectLst/>
                        </a:rPr>
                        <a:t>P</a:t>
                      </a:r>
                      <a:r>
                        <a:rPr lang="ru-RU" sz="1400" b="1" dirty="0">
                          <a:effectLst/>
                        </a:rPr>
                        <a:t>I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Глі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5,97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Асн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5,41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Ала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Глн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Вал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5,96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Лиз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9,74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5,98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Арг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10,76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Іле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6,02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Фен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5,68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Тір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5,66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Тре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Три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5,89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Цис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Гис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7,59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Асп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2,77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Опр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Глу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‒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‒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0484" name="Рисунок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62758" r="51326" b="32047"/>
          <a:stretch>
            <a:fillRect/>
          </a:stretch>
        </p:blipFill>
        <p:spPr bwMode="auto">
          <a:xfrm>
            <a:off x="5871950" y="628432"/>
            <a:ext cx="2343289" cy="70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72050" y="1427218"/>
            <a:ext cx="3907631" cy="353943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д</a:t>
            </a:r>
            <a:r>
              <a:rPr lang="ru-RU" dirty="0"/>
              <a:t>е</a:t>
            </a:r>
            <a:r>
              <a:rPr lang="uk-UA" dirty="0"/>
              <a:t>: </a:t>
            </a:r>
            <a:r>
              <a:rPr lang="en-US" dirty="0"/>
              <a:t>n </a:t>
            </a:r>
            <a:r>
              <a:rPr lang="ru-RU" dirty="0"/>
              <a:t>‒ </a:t>
            </a:r>
            <a:r>
              <a:rPr lang="ru-RU" dirty="0" err="1"/>
              <a:t>максимальне</a:t>
            </a:r>
            <a:r>
              <a:rPr lang="ru-RU" dirty="0"/>
              <a:t> число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зарядів</a:t>
            </a:r>
            <a:r>
              <a:rPr lang="ru-RU" dirty="0"/>
              <a:t> в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протонован</a:t>
            </a:r>
            <a:r>
              <a:rPr lang="uk-UA" dirty="0" err="1"/>
              <a:t>ій</a:t>
            </a:r>
            <a:endParaRPr lang="ru-RU" dirty="0"/>
          </a:p>
          <a:p>
            <a:pPr algn="ctr"/>
            <a:r>
              <a:rPr lang="ru-RU" dirty="0" err="1"/>
              <a:t>амінокислоті</a:t>
            </a:r>
            <a:r>
              <a:rPr lang="ru-RU" dirty="0"/>
              <a:t>.</a:t>
            </a:r>
          </a:p>
          <a:p>
            <a:pPr algn="ctr"/>
            <a:endParaRPr lang="ru-UA" dirty="0"/>
          </a:p>
          <a:p>
            <a:pPr algn="ctr"/>
            <a:r>
              <a:rPr lang="uk-UA" dirty="0"/>
              <a:t>На</a:t>
            </a:r>
            <a:r>
              <a:rPr lang="ru-RU" dirty="0"/>
              <a:t>приклад</a:t>
            </a:r>
            <a:r>
              <a:rPr lang="uk-UA" dirty="0"/>
              <a:t>, І</a:t>
            </a:r>
            <a:r>
              <a:rPr lang="ru-RU" dirty="0"/>
              <a:t>ЕТ </a:t>
            </a:r>
            <a:r>
              <a:rPr lang="uk-UA" dirty="0"/>
              <a:t>для </a:t>
            </a:r>
            <a:r>
              <a:rPr lang="ru-RU" dirty="0" err="1"/>
              <a:t>амінокислот</a:t>
            </a:r>
            <a:r>
              <a:rPr lang="uk-UA" dirty="0"/>
              <a:t> дорівнює</a:t>
            </a:r>
            <a:r>
              <a:rPr lang="ru-RU" dirty="0"/>
              <a:t>: </a:t>
            </a:r>
          </a:p>
          <a:p>
            <a:pPr algn="ctr"/>
            <a:endParaRPr lang="ru-UA" dirty="0"/>
          </a:p>
          <a:p>
            <a:pPr algn="ctr"/>
            <a:r>
              <a:rPr lang="ru-RU" dirty="0"/>
              <a:t>а) </a:t>
            </a:r>
            <a:r>
              <a:rPr lang="ru-RU" b="1" dirty="0" err="1"/>
              <a:t>валін</a:t>
            </a:r>
            <a:r>
              <a:rPr lang="ru-RU" b="1" dirty="0"/>
              <a:t>: </a:t>
            </a:r>
            <a:endParaRPr lang="ru-UA" b="1" dirty="0"/>
          </a:p>
          <a:p>
            <a:pPr algn="ctr"/>
            <a:r>
              <a:rPr lang="en-US" dirty="0"/>
              <a:t>n</a:t>
            </a:r>
            <a:r>
              <a:rPr lang="ru-RU" dirty="0"/>
              <a:t> = 1, </a:t>
            </a:r>
            <a:r>
              <a:rPr lang="ru-RU" baseline="-25000" dirty="0" err="1"/>
              <a:t>P</a:t>
            </a:r>
            <a:r>
              <a:rPr lang="ru-RU" dirty="0" err="1"/>
              <a:t>i</a:t>
            </a:r>
            <a:r>
              <a:rPr lang="ru-RU" dirty="0"/>
              <a:t> = 1/2 (2,3 + 9,6) = 5,9</a:t>
            </a:r>
            <a:r>
              <a:rPr lang="ru-UA" dirty="0"/>
              <a:t>6</a:t>
            </a:r>
            <a:r>
              <a:rPr lang="ru-RU" dirty="0"/>
              <a:t>; </a:t>
            </a:r>
          </a:p>
          <a:p>
            <a:pPr algn="ctr"/>
            <a:endParaRPr lang="ru-UA" b="1" dirty="0"/>
          </a:p>
          <a:p>
            <a:pPr algn="ctr"/>
            <a:r>
              <a:rPr lang="ru-RU" dirty="0"/>
              <a:t>б) </a:t>
            </a:r>
            <a:r>
              <a:rPr lang="ru-RU" b="1" dirty="0" err="1"/>
              <a:t>глутамінова</a:t>
            </a:r>
            <a:r>
              <a:rPr lang="ru-RU" b="1" dirty="0"/>
              <a:t> кислота: </a:t>
            </a:r>
            <a:endParaRPr lang="ru-UA" b="1" dirty="0"/>
          </a:p>
          <a:p>
            <a:pPr algn="ctr"/>
            <a:r>
              <a:rPr lang="en-US" dirty="0"/>
              <a:t>n</a:t>
            </a:r>
            <a:r>
              <a:rPr lang="ru-RU" dirty="0"/>
              <a:t> = 1, </a:t>
            </a:r>
            <a:r>
              <a:rPr lang="ru-RU" baseline="-25000" dirty="0" err="1"/>
              <a:t>P</a:t>
            </a:r>
            <a:r>
              <a:rPr lang="ru-RU" dirty="0" err="1"/>
              <a:t>i</a:t>
            </a:r>
            <a:r>
              <a:rPr lang="ru-RU" dirty="0"/>
              <a:t> = 1/2 (2,2 + 4,3) = 3,2</a:t>
            </a:r>
            <a:r>
              <a:rPr lang="ru-UA" dirty="0"/>
              <a:t>2</a:t>
            </a:r>
            <a:r>
              <a:rPr lang="ru-RU" dirty="0"/>
              <a:t>; </a:t>
            </a:r>
          </a:p>
          <a:p>
            <a:pPr algn="ctr"/>
            <a:endParaRPr lang="ru-UA" dirty="0"/>
          </a:p>
          <a:p>
            <a:pPr algn="ctr"/>
            <a:endParaRPr lang="ru-UA" dirty="0"/>
          </a:p>
          <a:p>
            <a:pPr algn="ctr"/>
            <a:r>
              <a:rPr lang="ru-RU" dirty="0"/>
              <a:t>в) </a:t>
            </a:r>
            <a:r>
              <a:rPr lang="ru-RU" b="1" dirty="0" err="1"/>
              <a:t>лізин</a:t>
            </a:r>
            <a:r>
              <a:rPr lang="ru-RU" b="1" dirty="0"/>
              <a:t>: </a:t>
            </a:r>
            <a:endParaRPr lang="ru-UA" b="1" dirty="0"/>
          </a:p>
          <a:p>
            <a:pPr algn="ctr"/>
            <a:r>
              <a:rPr lang="en-US" dirty="0"/>
              <a:t>n</a:t>
            </a:r>
            <a:r>
              <a:rPr lang="ru-RU" dirty="0"/>
              <a:t> = 2, </a:t>
            </a:r>
            <a:r>
              <a:rPr lang="ru-RU" baseline="-25000" dirty="0"/>
              <a:t>P</a:t>
            </a:r>
            <a:r>
              <a:rPr lang="ru-RU" dirty="0"/>
              <a:t>I = 1/2 (9,0 + 10,5) = 9,</a:t>
            </a:r>
            <a:r>
              <a:rPr lang="ru-UA" dirty="0"/>
              <a:t>74</a:t>
            </a:r>
            <a:r>
              <a:rPr lang="ru-RU" dirty="0"/>
              <a:t>;</a:t>
            </a:r>
          </a:p>
          <a:p>
            <a:pPr algn="just"/>
            <a:r>
              <a:rPr lang="uk-UA" dirty="0"/>
              <a:t> </a:t>
            </a:r>
            <a:endParaRPr lang="ru-RU" dirty="0"/>
          </a:p>
        </p:txBody>
      </p:sp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4520CA88-C555-4D84-8FAB-75778DFF409B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85147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1025" y="99588"/>
            <a:ext cx="7623017" cy="95410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Своєрідність</a:t>
            </a:r>
            <a:r>
              <a:rPr lang="ru-RU" dirty="0"/>
              <a:t> кислотно-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</a:t>
            </a:r>
            <a:endParaRPr lang="ru-UA" dirty="0"/>
          </a:p>
          <a:p>
            <a:pPr algn="ctr"/>
            <a:r>
              <a:rPr lang="ru-RU" dirty="0"/>
              <a:t>при </a:t>
            </a:r>
            <a:r>
              <a:rPr lang="ru-RU" dirty="0" err="1"/>
              <a:t>вивче</a:t>
            </a:r>
            <a:r>
              <a:rPr lang="uk-UA" dirty="0"/>
              <a:t>н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b="1" dirty="0"/>
              <a:t>методом </a:t>
            </a:r>
            <a:r>
              <a:rPr lang="ru-RU" b="1" dirty="0" err="1"/>
              <a:t>потенціометричного</a:t>
            </a:r>
            <a:r>
              <a:rPr lang="ru-RU" b="1" dirty="0"/>
              <a:t> </a:t>
            </a:r>
            <a:r>
              <a:rPr lang="ru-RU" b="1" dirty="0" err="1"/>
              <a:t>титрування</a:t>
            </a:r>
            <a:r>
              <a:rPr lang="ru-RU" b="1" dirty="0"/>
              <a:t> </a:t>
            </a:r>
            <a:r>
              <a:rPr lang="ru-RU" dirty="0"/>
              <a:t>лугом.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Для </a:t>
            </a:r>
            <a:r>
              <a:rPr lang="ru-RU" b="1" dirty="0" err="1"/>
              <a:t>нейтральних</a:t>
            </a:r>
            <a:r>
              <a:rPr lang="ru-RU" b="1" dirty="0"/>
              <a:t> </a:t>
            </a:r>
            <a:r>
              <a:rPr lang="ru-RU" b="1" dirty="0" err="1"/>
              <a:t>амінокислот</a:t>
            </a:r>
            <a:r>
              <a:rPr lang="ru-RU" b="1" dirty="0"/>
              <a:t> крива </a:t>
            </a:r>
            <a:r>
              <a:rPr lang="ru-RU" b="1" dirty="0" err="1"/>
              <a:t>титрування</a:t>
            </a:r>
            <a:r>
              <a:rPr lang="ru-RU" b="1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: </a:t>
            </a:r>
          </a:p>
        </p:txBody>
      </p:sp>
      <p:pic>
        <p:nvPicPr>
          <p:cNvPr id="21506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39149" r="35936" b="23155"/>
          <a:stretch>
            <a:fillRect/>
          </a:stretch>
        </p:blipFill>
        <p:spPr bwMode="auto">
          <a:xfrm>
            <a:off x="4966975" y="1401237"/>
            <a:ext cx="3985214" cy="27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24263" y="4333045"/>
            <a:ext cx="3713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Кількість еквівалентів</a:t>
            </a:r>
            <a:r>
              <a:rPr lang="ru-UA" dirty="0"/>
              <a:t> </a:t>
            </a:r>
            <a:r>
              <a:rPr lang="en-US" dirty="0"/>
              <a:t>NaOH</a:t>
            </a:r>
            <a:endParaRPr lang="ru-RU" dirty="0"/>
          </a:p>
          <a:p>
            <a:pPr algn="ctr"/>
            <a:r>
              <a:rPr lang="uk-UA" dirty="0"/>
              <a:t>Крива титрування </a:t>
            </a:r>
            <a:r>
              <a:rPr lang="uk-UA" dirty="0" err="1"/>
              <a:t>гліцингідрохлориду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811" y="1198545"/>
            <a:ext cx="4637364" cy="392415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500" dirty="0"/>
              <a:t>Крива титрування дозволяє встановити значення </a:t>
            </a:r>
            <a:r>
              <a:rPr lang="ru-RU" sz="1500" baseline="-25000" dirty="0" err="1"/>
              <a:t>P</a:t>
            </a:r>
            <a:r>
              <a:rPr lang="ru-RU" sz="1500" dirty="0" err="1"/>
              <a:t>i</a:t>
            </a:r>
            <a:r>
              <a:rPr lang="uk-UA" sz="1500" dirty="0"/>
              <a:t>, значення </a:t>
            </a:r>
            <a:r>
              <a:rPr lang="ru-RU" sz="1500" dirty="0" err="1"/>
              <a:t>pKa</a:t>
            </a:r>
            <a:r>
              <a:rPr lang="uk-UA" sz="1500" baseline="-25000" dirty="0"/>
              <a:t>1</a:t>
            </a:r>
            <a:r>
              <a:rPr lang="uk-UA" sz="1500" dirty="0"/>
              <a:t> і </a:t>
            </a:r>
            <a:r>
              <a:rPr lang="ru-RU" sz="1500" dirty="0" err="1"/>
              <a:t>pKa</a:t>
            </a:r>
            <a:r>
              <a:rPr lang="uk-UA" sz="1500" baseline="-25000" dirty="0"/>
              <a:t>2</a:t>
            </a:r>
            <a:r>
              <a:rPr lang="uk-UA" sz="1500" dirty="0"/>
              <a:t>.</a:t>
            </a:r>
          </a:p>
          <a:p>
            <a:pPr algn="ctr"/>
            <a:endParaRPr lang="ru-UA" sz="800" dirty="0"/>
          </a:p>
          <a:p>
            <a:pPr algn="ctr"/>
            <a:r>
              <a:rPr lang="ru-RU" sz="1500" b="1" dirty="0" err="1"/>
              <a:t>Значення</a:t>
            </a:r>
            <a:r>
              <a:rPr lang="ru-RU" sz="1500" b="1" dirty="0"/>
              <a:t> pKa</a:t>
            </a:r>
            <a:r>
              <a:rPr lang="ru-RU" sz="1500" b="1" baseline="-25000" dirty="0"/>
              <a:t>1</a:t>
            </a:r>
            <a:r>
              <a:rPr lang="ru-RU" sz="1500" b="1" dirty="0"/>
              <a:t> </a:t>
            </a:r>
            <a:r>
              <a:rPr lang="ru-RU" sz="1500" dirty="0" err="1"/>
              <a:t>встановлюють</a:t>
            </a:r>
            <a:r>
              <a:rPr lang="ru-RU" sz="1500" dirty="0"/>
              <a:t> </a:t>
            </a:r>
            <a:r>
              <a:rPr lang="uk-UA" sz="1500" dirty="0"/>
              <a:t>за</a:t>
            </a:r>
            <a:r>
              <a:rPr lang="ru-RU" sz="1500" dirty="0"/>
              <a:t> крив</a:t>
            </a:r>
            <a:r>
              <a:rPr lang="uk-UA" sz="1500" dirty="0" err="1"/>
              <a:t>ою</a:t>
            </a:r>
            <a:r>
              <a:rPr lang="ru-RU" sz="1500" dirty="0"/>
              <a:t> </a:t>
            </a:r>
            <a:r>
              <a:rPr lang="ru-RU" sz="1500" dirty="0" err="1"/>
              <a:t>титрування</a:t>
            </a:r>
            <a:r>
              <a:rPr lang="ru-RU" sz="1500" dirty="0"/>
              <a:t> за величиною рН </a:t>
            </a:r>
            <a:r>
              <a:rPr lang="ru-RU" sz="1500" dirty="0" err="1"/>
              <a:t>системи</a:t>
            </a:r>
            <a:r>
              <a:rPr lang="ru-RU" sz="1500" dirty="0"/>
              <a:t>,</a:t>
            </a:r>
            <a:r>
              <a:rPr lang="uk-UA" sz="1500" dirty="0"/>
              <a:t> </a:t>
            </a:r>
            <a:endParaRPr lang="ru-UA" sz="1500" dirty="0"/>
          </a:p>
          <a:p>
            <a:pPr algn="ctr"/>
            <a:r>
              <a:rPr lang="uk-UA" sz="1500" dirty="0"/>
              <a:t>що </a:t>
            </a:r>
            <a:r>
              <a:rPr lang="ru-RU" sz="1500" dirty="0" err="1"/>
              <a:t>містить</a:t>
            </a:r>
            <a:r>
              <a:rPr lang="ru-RU" sz="1500" dirty="0"/>
              <a:t> 0,5 </a:t>
            </a:r>
            <a:r>
              <a:rPr lang="ru-RU" sz="1500" dirty="0" err="1"/>
              <a:t>екв</a:t>
            </a:r>
            <a:r>
              <a:rPr lang="ru-RU" sz="1500" dirty="0"/>
              <a:t>. лугу, т.</a:t>
            </a:r>
            <a:r>
              <a:rPr lang="uk-UA" sz="1500" dirty="0"/>
              <a:t>я</a:t>
            </a:r>
            <a:r>
              <a:rPr lang="ru-RU" sz="1500" dirty="0"/>
              <a:t>. в </a:t>
            </a:r>
            <a:r>
              <a:rPr lang="ru-RU" sz="1500" dirty="0" err="1"/>
              <a:t>цей</a:t>
            </a:r>
            <a:r>
              <a:rPr lang="ru-RU" sz="1500" dirty="0"/>
              <a:t> момент </a:t>
            </a:r>
            <a:endParaRPr lang="ru-UA" sz="1500" dirty="0"/>
          </a:p>
          <a:p>
            <a:pPr algn="ctr"/>
            <a:r>
              <a:rPr lang="ru-RU" sz="1500" dirty="0"/>
              <a:t>в </a:t>
            </a:r>
            <a:r>
              <a:rPr lang="ru-RU" sz="1500" dirty="0" err="1"/>
              <a:t>розчині</a:t>
            </a:r>
            <a:r>
              <a:rPr lang="ru-RU" sz="1500" dirty="0"/>
              <a:t> </a:t>
            </a:r>
            <a:r>
              <a:rPr lang="ru-RU" sz="1500" dirty="0" err="1"/>
              <a:t>знаходиться</a:t>
            </a:r>
            <a:r>
              <a:rPr lang="ru-RU" sz="1500" dirty="0"/>
              <a:t> 50% </a:t>
            </a:r>
            <a:r>
              <a:rPr lang="ru-RU" sz="1500" dirty="0" err="1"/>
              <a:t>катіонів</a:t>
            </a:r>
            <a:r>
              <a:rPr lang="ru-RU" sz="1500" dirty="0"/>
              <a:t> </a:t>
            </a:r>
            <a:endParaRPr lang="ru-UA" sz="1500" dirty="0"/>
          </a:p>
          <a:p>
            <a:pPr algn="ctr"/>
            <a:r>
              <a:rPr lang="ru-RU" sz="1500" dirty="0"/>
              <a:t>та 50% молекул </a:t>
            </a:r>
            <a:r>
              <a:rPr lang="ru-RU" sz="1500" dirty="0" err="1"/>
              <a:t>амінокислоти</a:t>
            </a:r>
            <a:r>
              <a:rPr lang="ru-RU" sz="1500" dirty="0"/>
              <a:t>.</a:t>
            </a:r>
          </a:p>
          <a:p>
            <a:pPr algn="ctr"/>
            <a:endParaRPr lang="ru-UA" sz="800" dirty="0"/>
          </a:p>
          <a:p>
            <a:pPr algn="ctr"/>
            <a:r>
              <a:rPr lang="ru-RU" sz="1500" dirty="0" err="1"/>
              <a:t>Значення</a:t>
            </a:r>
            <a:r>
              <a:rPr lang="ru-RU" sz="1500" dirty="0"/>
              <a:t> pKa</a:t>
            </a:r>
            <a:r>
              <a:rPr lang="ru-RU" sz="1500" baseline="-25000" dirty="0"/>
              <a:t>2</a:t>
            </a:r>
            <a:r>
              <a:rPr lang="ru-RU" sz="1500" dirty="0"/>
              <a:t> </a:t>
            </a:r>
            <a:r>
              <a:rPr lang="ru-RU" sz="1500" dirty="0" err="1"/>
              <a:t>встановлюють</a:t>
            </a:r>
            <a:r>
              <a:rPr lang="ru-RU" sz="1500" dirty="0"/>
              <a:t> </a:t>
            </a:r>
            <a:r>
              <a:rPr lang="ru-RU" sz="1500" dirty="0" err="1"/>
              <a:t>також</a:t>
            </a:r>
            <a:r>
              <a:rPr lang="ru-RU" sz="1500" dirty="0"/>
              <a:t> на </a:t>
            </a:r>
            <a:r>
              <a:rPr lang="uk-UA" sz="1500" dirty="0"/>
              <a:t>основі </a:t>
            </a:r>
            <a:r>
              <a:rPr lang="ru-RU" sz="1500" dirty="0" err="1"/>
              <a:t>кривої</a:t>
            </a:r>
            <a:r>
              <a:rPr lang="ru-RU" sz="1500" dirty="0"/>
              <a:t> </a:t>
            </a:r>
            <a:r>
              <a:rPr lang="ru-RU" sz="1500" dirty="0" err="1"/>
              <a:t>титрування</a:t>
            </a:r>
            <a:r>
              <a:rPr lang="ru-RU" sz="1500" dirty="0"/>
              <a:t>, але </a:t>
            </a:r>
            <a:r>
              <a:rPr lang="uk-UA" sz="1500" dirty="0"/>
              <a:t>за</a:t>
            </a:r>
            <a:r>
              <a:rPr lang="ru-RU" sz="1500" dirty="0"/>
              <a:t> величин</a:t>
            </a:r>
            <a:r>
              <a:rPr lang="uk-UA" sz="1500" dirty="0" err="1"/>
              <a:t>ою</a:t>
            </a:r>
            <a:r>
              <a:rPr lang="ru-RU" sz="1500" dirty="0"/>
              <a:t> рН </a:t>
            </a:r>
            <a:r>
              <a:rPr lang="ru-RU" sz="1500" dirty="0" err="1"/>
              <a:t>системи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містить</a:t>
            </a:r>
            <a:r>
              <a:rPr lang="ru-RU" sz="1500" dirty="0"/>
              <a:t> 1,5 </a:t>
            </a:r>
            <a:r>
              <a:rPr lang="ru-RU" sz="1500" dirty="0" err="1"/>
              <a:t>екв</a:t>
            </a:r>
            <a:r>
              <a:rPr lang="ru-RU" sz="1500" dirty="0"/>
              <a:t>. лугу, т.</a:t>
            </a:r>
            <a:r>
              <a:rPr lang="uk-UA" sz="1500" dirty="0"/>
              <a:t>я</a:t>
            </a:r>
            <a:r>
              <a:rPr lang="ru-RU" sz="1500" dirty="0"/>
              <a:t>. в </a:t>
            </a:r>
            <a:r>
              <a:rPr lang="ru-RU" sz="1500" dirty="0" err="1"/>
              <a:t>цей</a:t>
            </a:r>
            <a:r>
              <a:rPr lang="ru-RU" sz="1500" dirty="0"/>
              <a:t> момент в </a:t>
            </a:r>
            <a:r>
              <a:rPr lang="ru-RU" sz="1500" dirty="0" err="1"/>
              <a:t>розчині</a:t>
            </a:r>
            <a:r>
              <a:rPr lang="ru-RU" sz="1500" dirty="0"/>
              <a:t> находиться 50% молекул</a:t>
            </a:r>
            <a:r>
              <a:rPr lang="ru-UA" sz="1500" dirty="0"/>
              <a:t> </a:t>
            </a:r>
          </a:p>
          <a:p>
            <a:pPr algn="ctr"/>
            <a:r>
              <a:rPr lang="ru-UA" sz="1500" dirty="0"/>
              <a:t>та </a:t>
            </a:r>
            <a:r>
              <a:rPr lang="ru-RU" sz="1500" dirty="0"/>
              <a:t>50% </a:t>
            </a:r>
            <a:r>
              <a:rPr lang="ru-RU" sz="1500" dirty="0" err="1"/>
              <a:t>аніонів</a:t>
            </a:r>
            <a:r>
              <a:rPr lang="ru-RU" sz="1500" dirty="0"/>
              <a:t> </a:t>
            </a:r>
            <a:r>
              <a:rPr lang="ru-RU" sz="1500" dirty="0" err="1"/>
              <a:t>амінокислоти</a:t>
            </a:r>
            <a:r>
              <a:rPr lang="ru-RU" sz="1500" dirty="0"/>
              <a:t>.</a:t>
            </a:r>
          </a:p>
          <a:p>
            <a:pPr algn="ctr"/>
            <a:endParaRPr lang="ru-UA" sz="800" dirty="0"/>
          </a:p>
          <a:p>
            <a:pPr algn="ctr"/>
            <a:r>
              <a:rPr lang="ru-RU" sz="1500" dirty="0"/>
              <a:t>В </a:t>
            </a:r>
            <a:r>
              <a:rPr lang="ru-RU" sz="1500" dirty="0" err="1"/>
              <a:t>області</a:t>
            </a:r>
            <a:r>
              <a:rPr lang="ru-RU" sz="1500" dirty="0"/>
              <a:t> </a:t>
            </a:r>
            <a:r>
              <a:rPr lang="ru-RU" sz="1500" dirty="0" err="1"/>
              <a:t>значень</a:t>
            </a:r>
            <a:r>
              <a:rPr lang="ru-RU" sz="1500" dirty="0"/>
              <a:t> рН = pKa</a:t>
            </a:r>
            <a:r>
              <a:rPr lang="ru-RU" sz="1500" baseline="-25000" dirty="0"/>
              <a:t>1</a:t>
            </a:r>
            <a:r>
              <a:rPr lang="ru-RU" sz="1500" dirty="0"/>
              <a:t>±0,5 і рН = pKa</a:t>
            </a:r>
            <a:r>
              <a:rPr lang="ru-RU" sz="1500" baseline="-25000" dirty="0"/>
              <a:t>2</a:t>
            </a:r>
            <a:r>
              <a:rPr lang="ru-RU" sz="1500" dirty="0"/>
              <a:t>±0,5 </a:t>
            </a:r>
            <a:r>
              <a:rPr lang="ru-RU" sz="1500" dirty="0" err="1"/>
              <a:t>розчини</a:t>
            </a:r>
            <a:r>
              <a:rPr lang="ru-RU" sz="1500" dirty="0"/>
              <a:t> </a:t>
            </a:r>
            <a:r>
              <a:rPr lang="ru-RU" sz="1500" dirty="0" err="1"/>
              <a:t>амінокислот</a:t>
            </a:r>
            <a:r>
              <a:rPr lang="ru-RU" sz="1500" dirty="0"/>
              <a:t> </a:t>
            </a:r>
            <a:r>
              <a:rPr lang="uk-UA" sz="1500" dirty="0" err="1"/>
              <a:t>володі</a:t>
            </a:r>
            <a:r>
              <a:rPr lang="ru-RU" sz="1500" dirty="0" err="1"/>
              <a:t>ють</a:t>
            </a:r>
            <a:r>
              <a:rPr lang="ru-RU" sz="1500" dirty="0"/>
              <a:t> </a:t>
            </a:r>
            <a:endParaRPr lang="ru-UA" sz="1500" dirty="0"/>
          </a:p>
          <a:p>
            <a:pPr algn="ctr"/>
            <a:r>
              <a:rPr lang="ru-RU" sz="1500" dirty="0" err="1"/>
              <a:t>буферними</a:t>
            </a:r>
            <a:r>
              <a:rPr lang="ru-RU" sz="1500" dirty="0"/>
              <a:t> </a:t>
            </a:r>
            <a:r>
              <a:rPr lang="ru-RU" sz="1500" dirty="0" err="1"/>
              <a:t>властивостями</a:t>
            </a:r>
            <a:r>
              <a:rPr lang="ru-RU" sz="1500" dirty="0"/>
              <a:t>.</a:t>
            </a:r>
          </a:p>
        </p:txBody>
      </p:sp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8FC7FD1E-5E4A-4F85-B94C-D903E84EA836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07646"/>
      </p:ext>
    </p:extLst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179642"/>
            <a:ext cx="8784000" cy="572700"/>
          </a:xfrm>
        </p:spPr>
        <p:txBody>
          <a:bodyPr/>
          <a:lstStyle/>
          <a:p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Хімічні властивості 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α</a:t>
            </a:r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-амінокислот, </a:t>
            </a:r>
            <a:br>
              <a:rPr lang="ru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</a:br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що зумовлені наявністю </a:t>
            </a:r>
            <a:r>
              <a:rPr lang="uk-UA" sz="1600" dirty="0" err="1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карбоксильної</a:t>
            </a:r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 групи</a:t>
            </a:r>
            <a:endParaRPr lang="ru-RU" sz="1600" dirty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8680" y="1087941"/>
            <a:ext cx="7926310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1) У</a:t>
            </a:r>
            <a:r>
              <a:rPr lang="ru-RU" b="1" dirty="0" err="1"/>
              <a:t>творення</a:t>
            </a:r>
            <a:r>
              <a:rPr lang="ru-RU" b="1" dirty="0"/>
              <a:t> </a:t>
            </a:r>
            <a:r>
              <a:rPr lang="ru-RU" b="1" dirty="0" err="1"/>
              <a:t>сол</a:t>
            </a:r>
            <a:r>
              <a:rPr lang="uk-UA" b="1" dirty="0" err="1"/>
              <a:t>ей</a:t>
            </a:r>
            <a:r>
              <a:rPr lang="ru-RU" b="1" dirty="0"/>
              <a:t>, </a:t>
            </a:r>
            <a:r>
              <a:rPr lang="ru-RU" b="1" dirty="0" err="1"/>
              <a:t>складн</a:t>
            </a:r>
            <a:r>
              <a:rPr lang="uk-UA" b="1" dirty="0" err="1"/>
              <a:t>их</a:t>
            </a:r>
            <a:r>
              <a:rPr lang="ru-RU" b="1" dirty="0"/>
              <a:t> е</a:t>
            </a:r>
            <a:r>
              <a:rPr lang="uk-UA" b="1" dirty="0" err="1"/>
              <a:t>стерів</a:t>
            </a:r>
            <a:r>
              <a:rPr lang="ru-RU" b="1" dirty="0"/>
              <a:t> та </a:t>
            </a:r>
            <a:r>
              <a:rPr lang="ru-RU" b="1" dirty="0" err="1"/>
              <a:t>галогенангідридів</a:t>
            </a:r>
            <a:r>
              <a:rPr lang="uk-UA" b="1" dirty="0"/>
              <a:t> відповідних амінокислот:</a:t>
            </a:r>
            <a:endParaRPr lang="ru-RU" b="1" dirty="0"/>
          </a:p>
        </p:txBody>
      </p:sp>
      <p:pic>
        <p:nvPicPr>
          <p:cNvPr id="22530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6" t="38397" r="28322" b="30380"/>
          <a:stretch>
            <a:fillRect/>
          </a:stretch>
        </p:blipFill>
        <p:spPr bwMode="auto">
          <a:xfrm>
            <a:off x="1669374" y="1499398"/>
            <a:ext cx="5805252" cy="27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2931" y="4358063"/>
            <a:ext cx="82938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/>
              <a:t>2) </a:t>
            </a:r>
            <a:r>
              <a:rPr lang="ru-UA" b="1" dirty="0"/>
              <a:t>Д</a:t>
            </a:r>
            <a:r>
              <a:rPr lang="ru-RU" b="1" dirty="0" err="1"/>
              <a:t>екарбоксилюванн</a:t>
            </a:r>
            <a:r>
              <a:rPr lang="ru-UA" b="1" dirty="0"/>
              <a:t>я</a:t>
            </a:r>
            <a:r>
              <a:rPr lang="uk-UA" b="1" dirty="0"/>
              <a:t> </a:t>
            </a:r>
            <a:r>
              <a:rPr lang="ru-RU" b="1" dirty="0"/>
              <a:t>α-</a:t>
            </a:r>
            <a:r>
              <a:rPr lang="ru-UA" b="1" dirty="0"/>
              <a:t>а</a:t>
            </a:r>
            <a:r>
              <a:rPr lang="ru-RU" b="1" dirty="0" err="1"/>
              <a:t>мінокислот</a:t>
            </a:r>
            <a:r>
              <a:rPr lang="ru-RU" b="1" dirty="0"/>
              <a:t> </a:t>
            </a:r>
            <a:r>
              <a:rPr lang="uk-UA" dirty="0"/>
              <a:t>(</a:t>
            </a:r>
            <a:r>
              <a:rPr lang="ru-RU" dirty="0" err="1"/>
              <a:t>зв’язок</a:t>
            </a:r>
            <a:r>
              <a:rPr lang="ru-RU" dirty="0"/>
              <a:t> С-С сильно поляризован</a:t>
            </a:r>
            <a:r>
              <a:rPr lang="uk-UA" dirty="0" err="1"/>
              <a:t>ий</a:t>
            </a:r>
            <a:r>
              <a:rPr lang="ru-RU" dirty="0"/>
              <a:t> через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амінокислоти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цвіттер-іона</a:t>
            </a:r>
            <a:r>
              <a:rPr lang="uk-UA" dirty="0"/>
              <a:t>)</a:t>
            </a:r>
            <a:r>
              <a:rPr lang="ru-RU" dirty="0"/>
              <a:t>.</a:t>
            </a:r>
          </a:p>
        </p:txBody>
      </p:sp>
      <p:sp>
        <p:nvSpPr>
          <p:cNvPr id="6" name="Google Shape;75;p16">
            <a:extLst>
              <a:ext uri="{FF2B5EF4-FFF2-40B4-BE49-F238E27FC236}">
                <a16:creationId xmlns:a16="http://schemas.microsoft.com/office/drawing/2014/main" id="{EBADB0D0-36A2-4758-9CCE-5F441FDD0356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35901"/>
      </p:ext>
    </p:extLst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316976"/>
            <a:ext cx="8784000" cy="57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 декарбоксилюванні 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uk-UA" sz="1600" b="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-амінокислот</a:t>
            </a:r>
            <a:r>
              <a:rPr lang="uk-UA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організмі синтезуються біогенні аміни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UA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виконують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важливі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біологічні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600" b="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9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0" t="48680" r="32382" b="49211"/>
          <a:stretch>
            <a:fillRect/>
          </a:stretch>
        </p:blipFill>
        <p:spPr bwMode="auto">
          <a:xfrm>
            <a:off x="590739" y="1450764"/>
            <a:ext cx="1908018" cy="28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47542"/>
              </p:ext>
            </p:extLst>
          </p:nvPr>
        </p:nvGraphicFramePr>
        <p:xfrm>
          <a:off x="371191" y="1883123"/>
          <a:ext cx="2507810" cy="426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101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</a:rPr>
                        <a:t>Серин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2-аміноетанол (</a:t>
                      </a:r>
                      <a:r>
                        <a:rPr lang="uk-UA" sz="1400" dirty="0" err="1">
                          <a:effectLst/>
                        </a:rPr>
                        <a:t>коламін</a:t>
                      </a:r>
                      <a:r>
                        <a:rPr lang="uk-UA" sz="14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70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7" t="68242" r="29633" b="27631"/>
          <a:stretch>
            <a:fillRect/>
          </a:stretch>
        </p:blipFill>
        <p:spPr bwMode="auto">
          <a:xfrm>
            <a:off x="3629873" y="1087358"/>
            <a:ext cx="2607392" cy="48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94254"/>
              </p:ext>
            </p:extLst>
          </p:nvPr>
        </p:nvGraphicFramePr>
        <p:xfrm>
          <a:off x="3374210" y="1734388"/>
          <a:ext cx="3167619" cy="4798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1283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Глутамінова кислота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γ-аміномасляна</a:t>
                      </a:r>
                      <a:r>
                        <a:rPr lang="uk-UA" sz="1400" dirty="0">
                          <a:effectLst/>
                        </a:rPr>
                        <a:t> кислота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71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0" t="73351" r="25764" b="16078"/>
          <a:stretch>
            <a:fillRect/>
          </a:stretch>
        </p:blipFill>
        <p:spPr bwMode="auto">
          <a:xfrm>
            <a:off x="325345" y="2599287"/>
            <a:ext cx="2754765" cy="102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076503" y="1038067"/>
            <a:ext cx="1923861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Вихідна</a:t>
            </a:r>
            <a:endParaRPr lang="ru-RU" b="1" dirty="0"/>
          </a:p>
          <a:p>
            <a:pPr algn="ctr"/>
            <a:r>
              <a:rPr lang="ru-RU" b="1" dirty="0"/>
              <a:t>α-</a:t>
            </a:r>
            <a:r>
              <a:rPr lang="uk-UA" b="1" dirty="0"/>
              <a:t>а</a:t>
            </a:r>
            <a:r>
              <a:rPr lang="ru-RU" b="1" dirty="0" err="1"/>
              <a:t>мінокислот</a:t>
            </a:r>
            <a:r>
              <a:rPr lang="uk-UA" b="1" dirty="0"/>
              <a:t>а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02439" y="1640639"/>
            <a:ext cx="157037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/>
              <a:t>Біогенний амін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6479"/>
              </p:ext>
            </p:extLst>
          </p:nvPr>
        </p:nvGraphicFramePr>
        <p:xfrm>
          <a:off x="436954" y="3757188"/>
          <a:ext cx="2376283" cy="3802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96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</a:rPr>
                        <a:t>Гістидин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Гістамін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72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8" t="55919" r="33322" b="34335"/>
          <a:stretch>
            <a:fillRect/>
          </a:stretch>
        </p:blipFill>
        <p:spPr bwMode="auto">
          <a:xfrm>
            <a:off x="3767373" y="2599288"/>
            <a:ext cx="2348885" cy="78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516344"/>
              </p:ext>
            </p:extLst>
          </p:nvPr>
        </p:nvGraphicFramePr>
        <p:xfrm>
          <a:off x="3198822" y="3449371"/>
          <a:ext cx="3167618" cy="4979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128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Фенілаланін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Фенілетаноламін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74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9" t="42711" r="30972" b="44264"/>
          <a:stretch>
            <a:fillRect/>
          </a:stretch>
        </p:blipFill>
        <p:spPr bwMode="auto">
          <a:xfrm>
            <a:off x="6611467" y="2152273"/>
            <a:ext cx="2433120" cy="8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829862"/>
              </p:ext>
            </p:extLst>
          </p:nvPr>
        </p:nvGraphicFramePr>
        <p:xfrm>
          <a:off x="6611467" y="3199796"/>
          <a:ext cx="2388897" cy="21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96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Тирозин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Дофамін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75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1" t="71214" r="29733" b="16562"/>
          <a:stretch>
            <a:fillRect/>
          </a:stretch>
        </p:blipFill>
        <p:spPr bwMode="auto">
          <a:xfrm>
            <a:off x="6576647" y="3544494"/>
            <a:ext cx="2458535" cy="104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27780"/>
              </p:ext>
            </p:extLst>
          </p:nvPr>
        </p:nvGraphicFramePr>
        <p:xfrm>
          <a:off x="6648814" y="4720061"/>
          <a:ext cx="2358425" cy="3470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955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Тирозин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Адреналін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0741" y="4342676"/>
            <a:ext cx="3906570" cy="646331"/>
          </a:xfrm>
          <a:prstGeom prst="rect">
            <a:avLst/>
          </a:prstGeom>
          <a:solidFill>
            <a:srgbClr val="DCE4E8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/>
              <a:t>У живих системах процес </a:t>
            </a:r>
            <a:r>
              <a:rPr lang="uk-UA" sz="1200" b="1" dirty="0"/>
              <a:t>декарбоксилювання </a:t>
            </a:r>
            <a:endParaRPr lang="ru-UA" sz="1200" b="1" dirty="0"/>
          </a:p>
          <a:p>
            <a:pPr algn="ctr"/>
            <a:r>
              <a:rPr lang="ru-RU" sz="1200" b="1" dirty="0"/>
              <a:t>α</a:t>
            </a:r>
            <a:r>
              <a:rPr lang="uk-UA" sz="1200" b="1" dirty="0"/>
              <a:t>-амінокислот </a:t>
            </a:r>
            <a:r>
              <a:rPr lang="uk-UA" sz="1200" dirty="0"/>
              <a:t>є ферментативним, </a:t>
            </a:r>
            <a:endParaRPr lang="ru-UA" sz="1200" dirty="0"/>
          </a:p>
          <a:p>
            <a:pPr algn="ctr"/>
            <a:r>
              <a:rPr lang="uk-UA" sz="1200" dirty="0"/>
              <a:t>у присутності </a:t>
            </a:r>
            <a:r>
              <a:rPr lang="uk-UA" sz="1200" b="1" dirty="0"/>
              <a:t>декарбоксилаз.</a:t>
            </a:r>
            <a:endParaRPr lang="ru-RU" sz="1200" b="1" dirty="0"/>
          </a:p>
        </p:txBody>
      </p:sp>
      <p:sp>
        <p:nvSpPr>
          <p:cNvPr id="19" name="Google Shape;75;p16">
            <a:extLst>
              <a:ext uri="{FF2B5EF4-FFF2-40B4-BE49-F238E27FC236}">
                <a16:creationId xmlns:a16="http://schemas.microsoft.com/office/drawing/2014/main" id="{CBBC7A41-AD32-42D9-B7F0-D31C5A91A273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36732"/>
      </p:ext>
    </p:extLst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8" y="78179"/>
            <a:ext cx="786527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У процесі ферментативного декарбоксилювання </a:t>
            </a:r>
            <a:r>
              <a:rPr lang="ru-RU" dirty="0"/>
              <a:t>α</a:t>
            </a:r>
            <a:r>
              <a:rPr lang="uk-UA" dirty="0"/>
              <a:t>-амінокислота </a:t>
            </a:r>
            <a:endParaRPr lang="ru-UA" dirty="0"/>
          </a:p>
          <a:p>
            <a:pPr algn="ctr"/>
            <a:r>
              <a:rPr lang="uk-UA" dirty="0"/>
              <a:t>спочатку реагує з альдегідною групою </a:t>
            </a:r>
            <a:r>
              <a:rPr lang="uk-UA" dirty="0" err="1"/>
              <a:t>піридоксальфосфату</a:t>
            </a:r>
            <a:r>
              <a:rPr lang="uk-UA" dirty="0"/>
              <a:t>, утворюючи </a:t>
            </a:r>
            <a:r>
              <a:rPr lang="uk-UA" dirty="0" err="1"/>
              <a:t>альдимін</a:t>
            </a:r>
            <a:r>
              <a:rPr lang="uk-UA" dirty="0"/>
              <a:t>, </a:t>
            </a:r>
            <a:br>
              <a:rPr lang="uk-UA" dirty="0"/>
            </a:br>
            <a:r>
              <a:rPr lang="uk-UA" dirty="0"/>
              <a:t>з подальшим </a:t>
            </a:r>
            <a:r>
              <a:rPr lang="uk-UA" dirty="0" err="1"/>
              <a:t>відшепленням</a:t>
            </a:r>
            <a:r>
              <a:rPr lang="uk-UA" dirty="0"/>
              <a:t> СО</a:t>
            </a:r>
            <a:r>
              <a:rPr lang="uk-UA" baseline="-25000" dirty="0"/>
              <a:t>2</a:t>
            </a:r>
            <a:r>
              <a:rPr lang="uk-UA" dirty="0"/>
              <a:t> та регенерацією </a:t>
            </a:r>
            <a:r>
              <a:rPr lang="uk-UA" dirty="0" err="1"/>
              <a:t>піридоксальфосфата</a:t>
            </a:r>
            <a:r>
              <a:rPr lang="uk-UA" dirty="0"/>
              <a:t>:</a:t>
            </a:r>
            <a:endParaRPr lang="ru-RU" dirty="0"/>
          </a:p>
        </p:txBody>
      </p:sp>
      <p:pic>
        <p:nvPicPr>
          <p:cNvPr id="2457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31105" r="28036" b="25589"/>
          <a:stretch>
            <a:fillRect/>
          </a:stretch>
        </p:blipFill>
        <p:spPr bwMode="auto">
          <a:xfrm>
            <a:off x="350043" y="1159386"/>
            <a:ext cx="5633944" cy="300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83987" y="1023239"/>
            <a:ext cx="3024211" cy="26377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/>
              <a:t>За допомогою </a:t>
            </a:r>
            <a:r>
              <a:rPr lang="uk-UA" b="1" dirty="0"/>
              <a:t>ферментативного декарбоксилювання </a:t>
            </a:r>
            <a:r>
              <a:rPr lang="uk-UA" dirty="0"/>
              <a:t>синтезується більшість </a:t>
            </a:r>
            <a:r>
              <a:rPr lang="uk-UA" b="1" dirty="0" err="1"/>
              <a:t>нейромедіаторів</a:t>
            </a:r>
            <a:r>
              <a:rPr lang="uk-UA" b="1" dirty="0"/>
              <a:t> </a:t>
            </a:r>
            <a:endParaRPr lang="ru-UA" b="1" dirty="0"/>
          </a:p>
          <a:p>
            <a:pPr algn="ctr">
              <a:lnSpc>
                <a:spcPct val="150000"/>
              </a:lnSpc>
            </a:pPr>
            <a:r>
              <a:rPr lang="uk-UA" dirty="0"/>
              <a:t>(</a:t>
            </a:r>
            <a:r>
              <a:rPr lang="ru-RU" b="1" dirty="0"/>
              <a:t>γ</a:t>
            </a:r>
            <a:r>
              <a:rPr lang="uk-UA" b="1" dirty="0"/>
              <a:t>-</a:t>
            </a:r>
            <a:r>
              <a:rPr lang="uk-UA" b="1" dirty="0" err="1"/>
              <a:t>аміномасляна</a:t>
            </a:r>
            <a:r>
              <a:rPr lang="uk-UA" b="1" dirty="0"/>
              <a:t> кислота </a:t>
            </a:r>
            <a:r>
              <a:rPr lang="ru-UA" b="1" dirty="0"/>
              <a:t>(</a:t>
            </a:r>
            <a:r>
              <a:rPr lang="uk-UA" b="1" dirty="0"/>
              <a:t>ГАМК</a:t>
            </a:r>
            <a:r>
              <a:rPr lang="ru-UA" b="1" dirty="0"/>
              <a:t>)</a:t>
            </a:r>
            <a:r>
              <a:rPr lang="uk-UA" b="1" dirty="0"/>
              <a:t>, </a:t>
            </a:r>
            <a:endParaRPr lang="ru-UA" b="1" dirty="0"/>
          </a:p>
          <a:p>
            <a:pPr algn="ctr">
              <a:lnSpc>
                <a:spcPct val="150000"/>
              </a:lnSpc>
            </a:pPr>
            <a:r>
              <a:rPr lang="uk-UA" b="1" dirty="0"/>
              <a:t>серотонін, </a:t>
            </a:r>
            <a:r>
              <a:rPr lang="uk-UA" b="1" dirty="0" err="1"/>
              <a:t>дофамін</a:t>
            </a:r>
            <a:r>
              <a:rPr lang="uk-UA" b="1" dirty="0"/>
              <a:t>, </a:t>
            </a:r>
            <a:endParaRPr lang="ru-UA" b="1" dirty="0"/>
          </a:p>
          <a:p>
            <a:pPr algn="ctr">
              <a:lnSpc>
                <a:spcPct val="150000"/>
              </a:lnSpc>
            </a:pPr>
            <a:r>
              <a:rPr lang="uk-UA" b="1" dirty="0" err="1"/>
              <a:t>норадреналін</a:t>
            </a:r>
            <a:r>
              <a:rPr lang="uk-UA" b="1" dirty="0"/>
              <a:t>, </a:t>
            </a:r>
            <a:r>
              <a:rPr lang="uk-UA" b="1" dirty="0" err="1"/>
              <a:t>таурин</a:t>
            </a:r>
            <a:r>
              <a:rPr lang="uk-UA" dirty="0"/>
              <a:t>).</a:t>
            </a:r>
            <a:endParaRPr lang="ru-RU" dirty="0"/>
          </a:p>
        </p:txBody>
      </p:sp>
      <p:sp>
        <p:nvSpPr>
          <p:cNvPr id="6" name="Google Shape;75;p16">
            <a:extLst>
              <a:ext uri="{FF2B5EF4-FFF2-40B4-BE49-F238E27FC236}">
                <a16:creationId xmlns:a16="http://schemas.microsoft.com/office/drawing/2014/main" id="{7B43ACDD-6330-47EC-A173-798B64E99544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1186"/>
      </p:ext>
    </p:extLst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037" y="134382"/>
            <a:ext cx="775927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Найважливіший </a:t>
            </a:r>
            <a:r>
              <a:rPr lang="uk-UA" b="1" dirty="0"/>
              <a:t>біогенний амін </a:t>
            </a:r>
            <a:r>
              <a:rPr lang="uk-UA" dirty="0"/>
              <a:t>‒ </a:t>
            </a:r>
            <a:r>
              <a:rPr lang="uk-UA" b="1" dirty="0" err="1"/>
              <a:t>гістамін</a:t>
            </a:r>
            <a:r>
              <a:rPr lang="uk-UA" b="1" dirty="0"/>
              <a:t> </a:t>
            </a:r>
            <a:r>
              <a:rPr lang="uk-UA" dirty="0"/>
              <a:t>синтезується з </a:t>
            </a:r>
            <a:r>
              <a:rPr lang="uk-UA" dirty="0" err="1"/>
              <a:t>гістидину</a:t>
            </a:r>
            <a:r>
              <a:rPr lang="uk-UA" dirty="0"/>
              <a:t>, </a:t>
            </a:r>
            <a:br>
              <a:rPr lang="ru-UA" dirty="0"/>
            </a:br>
            <a:r>
              <a:rPr lang="uk-UA" dirty="0"/>
              <a:t>під дією </a:t>
            </a:r>
            <a:r>
              <a:rPr lang="uk-UA" dirty="0" err="1"/>
              <a:t>гістидиндекарбоксилази</a:t>
            </a:r>
            <a:r>
              <a:rPr lang="uk-UA" dirty="0"/>
              <a:t>; є медіатором алергічних реакцій:</a:t>
            </a:r>
            <a:endParaRPr lang="ru-RU" dirty="0"/>
          </a:p>
        </p:txBody>
      </p:sp>
      <p:pic>
        <p:nvPicPr>
          <p:cNvPr id="2560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t="50421" r="33725" b="36221"/>
          <a:stretch>
            <a:fillRect/>
          </a:stretch>
        </p:blipFill>
        <p:spPr bwMode="auto">
          <a:xfrm>
            <a:off x="2395537" y="742097"/>
            <a:ext cx="43529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5528" y="1829993"/>
            <a:ext cx="1391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/>
              <a:t>гістидин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2340" y="1829992"/>
            <a:ext cx="938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err="1"/>
              <a:t>гістамін</a:t>
            </a:r>
            <a:r>
              <a:rPr lang="uk-UA" b="1" dirty="0"/>
              <a:t>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036" y="2375375"/>
            <a:ext cx="8637005" cy="52322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Утворення</a:t>
            </a:r>
            <a:r>
              <a:rPr lang="ru-RU" dirty="0"/>
              <a:t> </a:t>
            </a:r>
            <a:r>
              <a:rPr lang="ru-RU" b="1" dirty="0"/>
              <a:t>таурину</a:t>
            </a:r>
            <a:r>
              <a:rPr lang="ru-RU" dirty="0"/>
              <a:t> з </a:t>
            </a:r>
            <a:r>
              <a:rPr lang="ru-RU" dirty="0" err="1"/>
              <a:t>цистеїну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процес</a:t>
            </a:r>
            <a:r>
              <a:rPr lang="ru-RU" dirty="0"/>
              <a:t> окис</a:t>
            </a:r>
            <a:r>
              <a:rPr lang="uk-UA" dirty="0"/>
              <a:t>н</a:t>
            </a:r>
            <a:r>
              <a:rPr lang="ru-RU" dirty="0" err="1"/>
              <a:t>ення</a:t>
            </a:r>
            <a:r>
              <a:rPr lang="ru-RU" dirty="0"/>
              <a:t> т</a:t>
            </a:r>
            <a:r>
              <a:rPr lang="uk-UA" dirty="0"/>
              <a:t>і</a:t>
            </a:r>
            <a:r>
              <a:rPr lang="ru-RU" dirty="0" err="1"/>
              <a:t>олового</a:t>
            </a:r>
            <a:r>
              <a:rPr lang="ru-RU" dirty="0"/>
              <a:t> фрагмент</a:t>
            </a:r>
            <a:r>
              <a:rPr lang="uk-UA" dirty="0"/>
              <a:t>у</a:t>
            </a:r>
            <a:r>
              <a:rPr lang="ru-RU" dirty="0"/>
              <a:t> </a:t>
            </a:r>
            <a:endParaRPr lang="ru-UA" dirty="0"/>
          </a:p>
          <a:p>
            <a:pPr algn="ctr"/>
            <a:r>
              <a:rPr lang="ru-RU" dirty="0"/>
              <a:t>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декарбоксилюванням</a:t>
            </a:r>
            <a:r>
              <a:rPr lang="ru-RU" dirty="0"/>
              <a:t>:</a:t>
            </a:r>
          </a:p>
        </p:txBody>
      </p:sp>
      <p:pic>
        <p:nvPicPr>
          <p:cNvPr id="2560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7" t="76816" r="32399" b="13161"/>
          <a:stretch>
            <a:fillRect/>
          </a:stretch>
        </p:blipFill>
        <p:spPr bwMode="auto">
          <a:xfrm>
            <a:off x="1494243" y="3246815"/>
            <a:ext cx="6273629" cy="98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75;p16">
            <a:extLst>
              <a:ext uri="{FF2B5EF4-FFF2-40B4-BE49-F238E27FC236}">
                <a16:creationId xmlns:a16="http://schemas.microsoft.com/office/drawing/2014/main" id="{D125AD8F-9794-4910-94CA-65327F180D23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94273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93" y="90535"/>
            <a:ext cx="8784000" cy="572700"/>
          </a:xfrm>
        </p:spPr>
        <p:txBody>
          <a:bodyPr/>
          <a:lstStyle/>
          <a:p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Здатність 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α</a:t>
            </a:r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-амінокислот до </a:t>
            </a:r>
            <a:r>
              <a:rPr lang="uk-UA" sz="1600" dirty="0" err="1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комплексоутворення</a:t>
            </a:r>
            <a:endParaRPr lang="ru-RU" sz="1600" dirty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614" y="488176"/>
            <a:ext cx="843676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Всі амінокислоти, віддаючи протон, утворюють </a:t>
            </a:r>
            <a:r>
              <a:rPr lang="uk-UA" dirty="0" err="1"/>
              <a:t>хелатні</a:t>
            </a:r>
            <a:r>
              <a:rPr lang="uk-UA" dirty="0"/>
              <a:t> комплекси з катіонами </a:t>
            </a:r>
            <a:r>
              <a:rPr lang="en-US" dirty="0"/>
              <a:t>d</a:t>
            </a:r>
            <a:r>
              <a:rPr lang="uk-UA" dirty="0"/>
              <a:t>-металів. </a:t>
            </a:r>
            <a:endParaRPr lang="ru-RU" dirty="0"/>
          </a:p>
          <a:p>
            <a:pPr algn="ctr"/>
            <a:r>
              <a:rPr lang="ru-RU" dirty="0" err="1"/>
              <a:t>Всі</a:t>
            </a:r>
            <a:r>
              <a:rPr lang="ru-RU" dirty="0"/>
              <a:t> α-</a:t>
            </a:r>
            <a:r>
              <a:rPr lang="ru-RU" dirty="0" err="1"/>
              <a:t>амінокислоти</a:t>
            </a:r>
            <a:r>
              <a:rPr lang="ru-RU" dirty="0"/>
              <a:t> з </a:t>
            </a:r>
            <a:r>
              <a:rPr lang="ru-RU" dirty="0" err="1"/>
              <a:t>свіжоприготов</a:t>
            </a:r>
            <a:r>
              <a:rPr lang="uk-UA" dirty="0" err="1"/>
              <a:t>ле</a:t>
            </a:r>
            <a:r>
              <a:rPr lang="ru-RU" dirty="0"/>
              <a:t>ни</a:t>
            </a:r>
            <a:r>
              <a:rPr lang="uk-UA" dirty="0"/>
              <a:t>м</a:t>
            </a:r>
            <a:r>
              <a:rPr lang="ru-RU" dirty="0"/>
              <a:t> </a:t>
            </a:r>
            <a:r>
              <a:rPr lang="ru-RU" dirty="0" err="1"/>
              <a:t>Сu</a:t>
            </a:r>
            <a:r>
              <a:rPr lang="ru-RU" dirty="0"/>
              <a:t>(ОН)</a:t>
            </a:r>
            <a:r>
              <a:rPr lang="ru-RU" baseline="-25000" dirty="0"/>
              <a:t>2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endParaRPr lang="ru-UA" dirty="0"/>
          </a:p>
          <a:p>
            <a:pPr algn="ctr"/>
            <a:r>
              <a:rPr lang="ru-RU" dirty="0" err="1"/>
              <a:t>розчинний</a:t>
            </a:r>
            <a:r>
              <a:rPr lang="ru-RU" dirty="0"/>
              <a:t> </a:t>
            </a:r>
            <a:r>
              <a:rPr lang="ru-RU" dirty="0" err="1"/>
              <a:t>електронейтральний</a:t>
            </a:r>
            <a:r>
              <a:rPr lang="ru-RU" dirty="0"/>
              <a:t> </a:t>
            </a:r>
            <a:r>
              <a:rPr lang="ru-RU" b="1" dirty="0" err="1"/>
              <a:t>хелатний</a:t>
            </a:r>
            <a:r>
              <a:rPr lang="ru-RU" b="1" dirty="0"/>
              <a:t> комплекс</a:t>
            </a:r>
            <a:r>
              <a:rPr lang="ru-RU" dirty="0"/>
              <a:t>, </a:t>
            </a:r>
            <a:r>
              <a:rPr lang="ru-RU" dirty="0" err="1"/>
              <a:t>забарвлений</a:t>
            </a:r>
            <a:r>
              <a:rPr lang="ru-RU" dirty="0"/>
              <a:t> в </a:t>
            </a:r>
            <a:r>
              <a:rPr lang="ru-RU" b="1" dirty="0" err="1"/>
              <a:t>яскраво</a:t>
            </a:r>
            <a:r>
              <a:rPr lang="uk-UA" b="1" dirty="0"/>
              <a:t>-</a:t>
            </a:r>
            <a:r>
              <a:rPr lang="ru-RU" b="1" dirty="0" err="1"/>
              <a:t>синій</a:t>
            </a:r>
            <a:r>
              <a:rPr lang="ru-RU" b="1" dirty="0"/>
              <a:t> </a:t>
            </a:r>
            <a:r>
              <a:rPr lang="ru-RU" b="1" dirty="0" err="1"/>
              <a:t>колір</a:t>
            </a:r>
            <a:r>
              <a:rPr lang="ru-RU" dirty="0"/>
              <a:t>:</a:t>
            </a:r>
          </a:p>
        </p:txBody>
      </p:sp>
      <p:pic>
        <p:nvPicPr>
          <p:cNvPr id="26626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46269" r="31398" b="35675"/>
          <a:stretch>
            <a:fillRect/>
          </a:stretch>
        </p:blipFill>
        <p:spPr bwMode="auto">
          <a:xfrm>
            <a:off x="1529986" y="1343991"/>
            <a:ext cx="6047813" cy="162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030" y="3082090"/>
            <a:ext cx="9144000" cy="229293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/>
              <a:t>Дана </a:t>
            </a:r>
            <a:r>
              <a:rPr lang="ru-RU" sz="1500" dirty="0" err="1"/>
              <a:t>реакція</a:t>
            </a:r>
            <a:r>
              <a:rPr lang="ru-RU" sz="1500" dirty="0"/>
              <a:t> </a:t>
            </a:r>
            <a:r>
              <a:rPr lang="ru-RU" sz="1500" dirty="0" err="1"/>
              <a:t>може</a:t>
            </a:r>
            <a:r>
              <a:rPr lang="ru-RU" sz="1500" dirty="0"/>
              <a:t> бути </a:t>
            </a:r>
            <a:r>
              <a:rPr lang="ru-RU" sz="1500" dirty="0" err="1"/>
              <a:t>використана</a:t>
            </a:r>
            <a:r>
              <a:rPr lang="ru-RU" sz="1500" dirty="0"/>
              <a:t> в </a:t>
            </a:r>
            <a:r>
              <a:rPr lang="ru-RU" sz="1500" dirty="0" err="1"/>
              <a:t>якості</a:t>
            </a:r>
            <a:r>
              <a:rPr lang="ru-RU" sz="1500" dirty="0"/>
              <a:t> </a:t>
            </a:r>
            <a:r>
              <a:rPr lang="ru-RU" sz="1500" b="1" dirty="0" err="1"/>
              <a:t>неспецифічного</a:t>
            </a:r>
            <a:r>
              <a:rPr lang="ru-RU" sz="1500" b="1" dirty="0"/>
              <a:t> методу </a:t>
            </a:r>
            <a:r>
              <a:rPr lang="ru-RU" sz="1500" b="1" dirty="0" err="1"/>
              <a:t>виявлення</a:t>
            </a:r>
            <a:r>
              <a:rPr lang="ru-RU" sz="1500" b="1" dirty="0"/>
              <a:t> α-</a:t>
            </a:r>
            <a:r>
              <a:rPr lang="ru-RU" sz="1500" b="1" dirty="0" err="1"/>
              <a:t>амінокислот</a:t>
            </a:r>
            <a:r>
              <a:rPr lang="ru-RU" sz="1500" b="1" dirty="0"/>
              <a:t>.</a:t>
            </a:r>
          </a:p>
          <a:p>
            <a:pPr algn="ctr"/>
            <a:endParaRPr lang="ru-UA" sz="800" dirty="0"/>
          </a:p>
          <a:p>
            <a:pPr algn="ctr"/>
            <a:r>
              <a:rPr lang="uk-UA" sz="1500" b="1" dirty="0"/>
              <a:t>Кислі</a:t>
            </a:r>
            <a:r>
              <a:rPr lang="uk-UA" sz="1500" dirty="0"/>
              <a:t> та </a:t>
            </a:r>
            <a:r>
              <a:rPr lang="uk-UA" sz="1500" b="1" dirty="0"/>
              <a:t>основні </a:t>
            </a:r>
            <a:r>
              <a:rPr lang="ru-RU" sz="1500" b="1" dirty="0"/>
              <a:t>α</a:t>
            </a:r>
            <a:r>
              <a:rPr lang="uk-UA" sz="1500" b="1" dirty="0" err="1"/>
              <a:t>-амінокислоти</a:t>
            </a:r>
            <a:r>
              <a:rPr lang="uk-UA" sz="1500" dirty="0"/>
              <a:t>, що містять додаткові </a:t>
            </a:r>
            <a:r>
              <a:rPr lang="uk-UA" sz="1500" dirty="0" err="1"/>
              <a:t>протонодонорні</a:t>
            </a:r>
            <a:r>
              <a:rPr lang="uk-UA" sz="1500" dirty="0"/>
              <a:t> або </a:t>
            </a:r>
            <a:r>
              <a:rPr lang="uk-UA" sz="1500" dirty="0" err="1"/>
              <a:t>протоноакцепторні</a:t>
            </a:r>
            <a:r>
              <a:rPr lang="uk-UA" sz="1500" dirty="0"/>
              <a:t> групи, є </a:t>
            </a:r>
            <a:r>
              <a:rPr lang="uk-UA" sz="1500" b="1" dirty="0"/>
              <a:t>більш активними лігандами</a:t>
            </a:r>
            <a:r>
              <a:rPr lang="uk-UA" sz="1500" dirty="0"/>
              <a:t>, ніж нейтральні амінокислоти.</a:t>
            </a:r>
          </a:p>
          <a:p>
            <a:pPr algn="ctr"/>
            <a:endParaRPr lang="ru-UA" sz="1500" dirty="0"/>
          </a:p>
          <a:p>
            <a:pPr algn="ctr"/>
            <a:r>
              <a:rPr lang="uk-UA" sz="1500" b="1" dirty="0"/>
              <a:t>Цистеїн, </a:t>
            </a:r>
            <a:r>
              <a:rPr lang="uk-UA" sz="1500" b="1" dirty="0" err="1"/>
              <a:t>гістидин</a:t>
            </a:r>
            <a:r>
              <a:rPr lang="uk-UA" sz="1500" b="1" dirty="0"/>
              <a:t> </a:t>
            </a:r>
            <a:r>
              <a:rPr lang="uk-UA" sz="1500" dirty="0"/>
              <a:t>проявляють </a:t>
            </a:r>
            <a:r>
              <a:rPr lang="uk-UA" sz="1500" b="1" dirty="0"/>
              <a:t>найбільшу активність в процесах </a:t>
            </a:r>
            <a:r>
              <a:rPr lang="uk-UA" sz="1500" b="1" dirty="0" err="1"/>
              <a:t>комплексоутворення</a:t>
            </a:r>
            <a:r>
              <a:rPr lang="uk-UA" sz="1500" dirty="0"/>
              <a:t>, </a:t>
            </a:r>
            <a:endParaRPr lang="ru-UA" sz="1500" dirty="0"/>
          </a:p>
          <a:p>
            <a:pPr algn="ctr"/>
            <a:r>
              <a:rPr lang="uk-UA" sz="1500" dirty="0"/>
              <a:t>що містять групи, що легко поляризуються («м’які» групи): </a:t>
            </a:r>
          </a:p>
          <a:p>
            <a:pPr algn="ctr"/>
            <a:r>
              <a:rPr lang="uk-UA" sz="1500" b="1" dirty="0" err="1"/>
              <a:t>тіольна</a:t>
            </a:r>
            <a:r>
              <a:rPr lang="uk-UA" sz="1500" b="1" dirty="0"/>
              <a:t> та </a:t>
            </a:r>
            <a:r>
              <a:rPr lang="uk-UA" sz="1500" b="1" dirty="0" err="1"/>
              <a:t>імідазольна</a:t>
            </a:r>
            <a:r>
              <a:rPr lang="uk-UA" sz="1500" b="1" dirty="0"/>
              <a:t> група </a:t>
            </a:r>
            <a:r>
              <a:rPr lang="uk-UA" sz="1500" dirty="0"/>
              <a:t>відповідно, </a:t>
            </a:r>
          </a:p>
          <a:p>
            <a:pPr algn="ctr"/>
            <a:r>
              <a:rPr lang="uk-UA" sz="1500" dirty="0"/>
              <a:t>які утворюють досить міцні зв’язки з «м’якими» катіонами </a:t>
            </a:r>
            <a:r>
              <a:rPr lang="uk-UA" sz="1500" dirty="0" err="1"/>
              <a:t>біометалів</a:t>
            </a:r>
            <a:r>
              <a:rPr lang="uk-UA" sz="1500" dirty="0"/>
              <a:t>.</a:t>
            </a:r>
            <a:endParaRPr lang="ru-RU" sz="1500" dirty="0"/>
          </a:p>
          <a:p>
            <a:pPr algn="just"/>
            <a:endParaRPr lang="ru-RU" sz="1500" dirty="0"/>
          </a:p>
        </p:txBody>
      </p:sp>
      <p:sp>
        <p:nvSpPr>
          <p:cNvPr id="6" name="Google Shape;75;p16">
            <a:extLst>
              <a:ext uri="{FF2B5EF4-FFF2-40B4-BE49-F238E27FC236}">
                <a16:creationId xmlns:a16="http://schemas.microsoft.com/office/drawing/2014/main" id="{61BCBCDE-14C8-4258-8387-320E552AD2EE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90946"/>
      </p:ext>
    </p:extLst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9087" y="1951464"/>
            <a:ext cx="77079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50" dirty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ДЯКУЮ ЗА УВАГУ ! </a:t>
            </a:r>
            <a:endParaRPr lang="ru-RU" sz="5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7030A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Google Shape;75;p16">
            <a:extLst>
              <a:ext uri="{FF2B5EF4-FFF2-40B4-BE49-F238E27FC236}">
                <a16:creationId xmlns:a16="http://schemas.microsoft.com/office/drawing/2014/main" id="{5BE1B2AF-BD8A-46CC-ADB3-4AE4B3E30CEF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444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441" y="154768"/>
            <a:ext cx="6412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002060"/>
                </a:solidFill>
              </a:rPr>
              <a:t>Аліфатичні функціонально-заміщені амінокислоти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28844"/>
              </p:ext>
            </p:extLst>
          </p:nvPr>
        </p:nvGraphicFramePr>
        <p:xfrm>
          <a:off x="1841360" y="654607"/>
          <a:ext cx="6257290" cy="325107"/>
        </p:xfrm>
        <a:graphic>
          <a:graphicData uri="http://schemas.openxmlformats.org/drawingml/2006/table">
            <a:tbl>
              <a:tblPr firstRow="1" firstCol="1" bandRow="1">
                <a:tableStyleId>{1CB95186-EF31-4C90-B8F0-88301CC164D3}</a:tableStyleId>
              </a:tblPr>
              <a:tblGrid>
                <a:gridCol w="625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Гідроксиамінокислоти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7" name="Рисунок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t="83295" r="67909" b="8124"/>
          <a:stretch>
            <a:fillRect/>
          </a:stretch>
        </p:blipFill>
        <p:spPr bwMode="auto">
          <a:xfrm>
            <a:off x="506205" y="1716541"/>
            <a:ext cx="2826989" cy="127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820" y="3125755"/>
            <a:ext cx="2757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err="1">
                <a:solidFill>
                  <a:srgbClr val="FF0000"/>
                </a:solidFill>
              </a:rPr>
              <a:t>Серин</a:t>
            </a:r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uk-UA" sz="1600" dirty="0" err="1">
                <a:solidFill>
                  <a:srgbClr val="FF0000"/>
                </a:solidFill>
              </a:rPr>
              <a:t>α-аміно-β-гідрокси-пропіонова</a:t>
            </a:r>
            <a:r>
              <a:rPr lang="uk-UA" sz="1600" dirty="0">
                <a:solidFill>
                  <a:srgbClr val="FF0000"/>
                </a:solidFill>
              </a:rPr>
              <a:t> кислота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343494"/>
              </p:ext>
            </p:extLst>
          </p:nvPr>
        </p:nvGraphicFramePr>
        <p:xfrm>
          <a:off x="5533052" y="1685597"/>
          <a:ext cx="2866304" cy="150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06520" imgH="897409" progId="ChemDraw.Document.6.0">
                  <p:embed/>
                </p:oleObj>
              </mc:Choice>
              <mc:Fallback>
                <p:oleObj r:id="rId4" imgW="1706520" imgH="897409" progId="ChemDraw.Document.6.0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052" y="1685597"/>
                        <a:ext cx="2866304" cy="1505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33052" y="3341198"/>
            <a:ext cx="3368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err="1">
                <a:solidFill>
                  <a:srgbClr val="002060"/>
                </a:solidFill>
              </a:rPr>
              <a:t>Треонін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α</a:t>
            </a:r>
            <a:r>
              <a:rPr lang="uk-UA" sz="1600" dirty="0" err="1">
                <a:solidFill>
                  <a:srgbClr val="002060"/>
                </a:solidFill>
              </a:rPr>
              <a:t>-аміно-β-гідрокси-масляна</a:t>
            </a:r>
            <a:r>
              <a:rPr lang="uk-UA" sz="1600" dirty="0">
                <a:solidFill>
                  <a:srgbClr val="002060"/>
                </a:solidFill>
              </a:rPr>
              <a:t> кислота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373412" y="1156996"/>
            <a:ext cx="1021306" cy="429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870580" y="1156996"/>
            <a:ext cx="895738" cy="429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Купить L-Serin (Л-серин) 500 mg 1750 шт в интернет-магазине Diskontshop.eu  Германия всего за 109 863 руб. в Москв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8" y="154767"/>
            <a:ext cx="1431436" cy="14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Треонин - Bank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39" y="2275858"/>
            <a:ext cx="2092976" cy="27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75;p16">
            <a:extLst>
              <a:ext uri="{FF2B5EF4-FFF2-40B4-BE49-F238E27FC236}">
                <a16:creationId xmlns:a16="http://schemas.microsoft.com/office/drawing/2014/main" id="{10D6DB14-E700-42CE-A57A-18557F672F12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8275" y="213969"/>
            <a:ext cx="8784000" cy="572700"/>
          </a:xfrm>
        </p:spPr>
        <p:txBody>
          <a:bodyPr/>
          <a:lstStyle/>
          <a:p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Тіоамінокислоти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212410"/>
              </p:ext>
            </p:extLst>
          </p:nvPr>
        </p:nvGraphicFramePr>
        <p:xfrm>
          <a:off x="298580" y="681133"/>
          <a:ext cx="2095021" cy="1138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45535" imgH="894166" progId="ChemDraw.Document.6.0">
                  <p:embed/>
                </p:oleObj>
              </mc:Choice>
              <mc:Fallback>
                <p:oleObj r:id="rId2" imgW="1645535" imgH="894166" progId="ChemDraw.Document.6.0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80" y="681133"/>
                        <a:ext cx="2095021" cy="1138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00300"/>
              </p:ext>
            </p:extLst>
          </p:nvPr>
        </p:nvGraphicFramePr>
        <p:xfrm>
          <a:off x="138275" y="1968759"/>
          <a:ext cx="3099448" cy="634482"/>
        </p:xfrm>
        <a:graphic>
          <a:graphicData uri="http://schemas.openxmlformats.org/drawingml/2006/table">
            <a:tbl>
              <a:tblPr firstRow="1" firstCol="1" bandRow="1">
                <a:tableStyleId>{1CB95186-EF31-4C90-B8F0-88301CC164D3}</a:tableStyleId>
              </a:tblPr>
              <a:tblGrid>
                <a:gridCol w="3099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Цистеїн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α</a:t>
                      </a:r>
                      <a:r>
                        <a:rPr lang="uk-UA" sz="1400" dirty="0" err="1">
                          <a:solidFill>
                            <a:srgbClr val="C00000"/>
                          </a:solidFill>
                          <a:effectLst/>
                        </a:rPr>
                        <a:t>-аміно-β-тіопропіонова</a:t>
                      </a:r>
                      <a:r>
                        <a:rPr lang="uk-UA" sz="1400" dirty="0">
                          <a:solidFill>
                            <a:srgbClr val="C00000"/>
                          </a:solidFill>
                          <a:effectLst/>
                        </a:rPr>
                        <a:t> кислота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14352"/>
              </p:ext>
            </p:extLst>
          </p:nvPr>
        </p:nvGraphicFramePr>
        <p:xfrm>
          <a:off x="3671596" y="1147664"/>
          <a:ext cx="1800808" cy="253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49085" imgH="2037282" progId="ChemDraw.Document.6.0">
                  <p:embed/>
                </p:oleObj>
              </mc:Choice>
              <mc:Fallback>
                <p:oleObj r:id="rId4" imgW="1449085" imgH="2037282" progId="ChemDraw.Document.6.0">
                  <p:embed/>
                  <p:pic>
                    <p:nvPicPr>
                      <p:cNvPr id="1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596" y="1147664"/>
                        <a:ext cx="1800808" cy="2535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51371"/>
              </p:ext>
            </p:extLst>
          </p:nvPr>
        </p:nvGraphicFramePr>
        <p:xfrm>
          <a:off x="3254699" y="3916278"/>
          <a:ext cx="3213100" cy="426720"/>
        </p:xfrm>
        <a:graphic>
          <a:graphicData uri="http://schemas.openxmlformats.org/drawingml/2006/table">
            <a:tbl>
              <a:tblPr firstRow="1" firstCol="1" bandRow="1">
                <a:tableStyleId>{1CB95186-EF31-4C90-B8F0-88301CC164D3}</a:tableStyleId>
              </a:tblPr>
              <a:tblGrid>
                <a:gridCol w="321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FF0000"/>
                          </a:solidFill>
                          <a:effectLst/>
                        </a:rPr>
                        <a:t>Цистін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rgbClr val="FF0000"/>
                          </a:solidFill>
                          <a:effectLst/>
                        </a:rPr>
                        <a:t>ди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α</a:t>
                      </a:r>
                      <a:r>
                        <a:rPr lang="uk-UA" sz="1400" dirty="0" err="1">
                          <a:solidFill>
                            <a:srgbClr val="FF0000"/>
                          </a:solidFill>
                          <a:effectLst/>
                        </a:rPr>
                        <a:t>-аміно-β-тіопропіонова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 кислота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535051"/>
              </p:ext>
            </p:extLst>
          </p:nvPr>
        </p:nvGraphicFramePr>
        <p:xfrm>
          <a:off x="5936970" y="1222310"/>
          <a:ext cx="2930805" cy="106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68572" imgH="894166" progId="ChemDraw.Document.6.0">
                  <p:embed/>
                </p:oleObj>
              </mc:Choice>
              <mc:Fallback>
                <p:oleObj r:id="rId6" imgW="2468572" imgH="894166" progId="ChemDraw.Document.6.0">
                  <p:embed/>
                  <p:pic>
                    <p:nvPicPr>
                      <p:cNvPr id="19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970" y="1222310"/>
                        <a:ext cx="2930805" cy="106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503436" y="2473005"/>
            <a:ext cx="2556587" cy="95410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Метіонін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-аміно-γ-метилтіо-масляна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кислота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8" name="Picture 8" descr="Цистеин - это... Что такое Цистеин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2772776"/>
            <a:ext cx="2267339" cy="22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75;p16">
            <a:extLst>
              <a:ext uri="{FF2B5EF4-FFF2-40B4-BE49-F238E27FC236}">
                <a16:creationId xmlns:a16="http://schemas.microsoft.com/office/drawing/2014/main" id="{1DBD7FF7-9E86-4820-A577-5696F6A78EB3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06004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1298" y="101408"/>
            <a:ext cx="8784000" cy="793562"/>
          </a:xfrm>
        </p:spPr>
        <p:txBody>
          <a:bodyPr/>
          <a:lstStyle/>
          <a:p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Карбоксиамінокислоти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 </a:t>
            </a:r>
            <a:br>
              <a:rPr lang="uk-UA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моноамінодикарбонові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 кислоти)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16318"/>
              </p:ext>
            </p:extLst>
          </p:nvPr>
        </p:nvGraphicFramePr>
        <p:xfrm>
          <a:off x="121298" y="1230872"/>
          <a:ext cx="2350917" cy="113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846841" imgH="894166" progId="ChemDraw.Document.6.0">
                  <p:embed/>
                </p:oleObj>
              </mc:Choice>
              <mc:Fallback>
                <p:oleObj r:id="rId2" imgW="1846841" imgH="894166" progId="ChemDraw.Document.6.0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98" y="1230872"/>
                        <a:ext cx="2350917" cy="1139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75367"/>
              </p:ext>
            </p:extLst>
          </p:nvPr>
        </p:nvGraphicFramePr>
        <p:xfrm>
          <a:off x="2864498" y="1119673"/>
          <a:ext cx="3120794" cy="122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85615" imgH="895788" progId="ChemDraw.Document.6.0">
                  <p:embed/>
                </p:oleObj>
              </mc:Choice>
              <mc:Fallback>
                <p:oleObj r:id="rId4" imgW="2285615" imgH="895788" progId="ChemDraw.Document.6.0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498" y="1119673"/>
                        <a:ext cx="3120794" cy="1222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016204"/>
              </p:ext>
            </p:extLst>
          </p:nvPr>
        </p:nvGraphicFramePr>
        <p:xfrm>
          <a:off x="6158204" y="1112184"/>
          <a:ext cx="2623263" cy="123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897033" imgH="895788" progId="ChemDraw.Document.6.0">
                  <p:embed/>
                </p:oleObj>
              </mc:Choice>
              <mc:Fallback>
                <p:oleObj r:id="rId6" imgW="1897033" imgH="895788" progId="ChemDraw.Document.6.0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204" y="1112184"/>
                        <a:ext cx="2623263" cy="1239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657650"/>
              </p:ext>
            </p:extLst>
          </p:nvPr>
        </p:nvGraphicFramePr>
        <p:xfrm>
          <a:off x="2033586" y="3629607"/>
          <a:ext cx="2871153" cy="110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336076" imgH="895788" progId="ChemDraw.Document.6.0">
                  <p:embed/>
                </p:oleObj>
              </mc:Choice>
              <mc:Fallback>
                <p:oleObj r:id="rId8" imgW="2336076" imgH="895788" progId="ChemDraw.Document.6.0">
                  <p:embed/>
                  <p:pic>
                    <p:nvPicPr>
                      <p:cNvPr id="1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6" y="3629607"/>
                        <a:ext cx="2871153" cy="1101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79918" y="2459428"/>
            <a:ext cx="2509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</a:rPr>
              <a:t>Аспарагінова кислота</a:t>
            </a:r>
            <a:endParaRPr lang="ru-RU" b="1" dirty="0">
              <a:solidFill>
                <a:srgbClr val="00B050"/>
              </a:solidFill>
            </a:endParaRPr>
          </a:p>
          <a:p>
            <a:pPr algn="ctr"/>
            <a:r>
              <a:rPr lang="uk-UA" dirty="0" err="1">
                <a:solidFill>
                  <a:srgbClr val="00B050"/>
                </a:solidFill>
              </a:rPr>
              <a:t>амінобурштинова</a:t>
            </a:r>
            <a:r>
              <a:rPr lang="uk-UA" dirty="0">
                <a:solidFill>
                  <a:srgbClr val="00B050"/>
                </a:solidFill>
              </a:rPr>
              <a:t> кислота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89423"/>
              </p:ext>
            </p:extLst>
          </p:nvPr>
        </p:nvGraphicFramePr>
        <p:xfrm>
          <a:off x="2965450" y="2647314"/>
          <a:ext cx="3370036" cy="581077"/>
        </p:xfrm>
        <a:graphic>
          <a:graphicData uri="http://schemas.openxmlformats.org/drawingml/2006/table">
            <a:tbl>
              <a:tblPr firstRow="1" firstCol="1" bandRow="1">
                <a:tableStyleId>{1CB95186-EF31-4C90-B8F0-88301CC164D3}</a:tableStyleId>
              </a:tblPr>
              <a:tblGrid>
                <a:gridCol w="337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effectLst/>
                        </a:rPr>
                        <a:t>Глутамінова кислота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α</a:t>
                      </a:r>
                      <a:r>
                        <a:rPr lang="uk-UA" sz="1400" dirty="0" err="1">
                          <a:solidFill>
                            <a:srgbClr val="7030A0"/>
                          </a:solidFill>
                          <a:effectLst/>
                        </a:rPr>
                        <a:t>-аміноглутарова</a:t>
                      </a:r>
                      <a:r>
                        <a:rPr lang="uk-UA" sz="1400" dirty="0">
                          <a:solidFill>
                            <a:srgbClr val="7030A0"/>
                          </a:solidFill>
                          <a:effectLst/>
                        </a:rPr>
                        <a:t> кислота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 rot="10800000" flipV="1">
            <a:off x="6511083" y="2613316"/>
            <a:ext cx="238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Аспарагін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uk-UA" dirty="0" err="1">
                <a:solidFill>
                  <a:srgbClr val="FF0000"/>
                </a:solidFill>
              </a:rPr>
              <a:t>γ-амід-</a:t>
            </a:r>
            <a:r>
              <a:rPr lang="ru-RU" dirty="0">
                <a:solidFill>
                  <a:srgbClr val="FF0000"/>
                </a:solidFill>
              </a:rPr>
              <a:t>α</a:t>
            </a:r>
            <a:r>
              <a:rPr lang="uk-UA" dirty="0">
                <a:solidFill>
                  <a:srgbClr val="FF0000"/>
                </a:solidFill>
              </a:rPr>
              <a:t>-</a:t>
            </a:r>
            <a:r>
              <a:rPr lang="uk-UA" dirty="0" err="1">
                <a:solidFill>
                  <a:srgbClr val="FF0000"/>
                </a:solidFill>
              </a:rPr>
              <a:t>амінобурштинова</a:t>
            </a:r>
            <a:r>
              <a:rPr lang="uk-UA" dirty="0">
                <a:solidFill>
                  <a:srgbClr val="FF0000"/>
                </a:solidFill>
              </a:rPr>
              <a:t> кислота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10538" y="3900196"/>
            <a:ext cx="3881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B0F0"/>
                </a:solidFill>
              </a:rPr>
              <a:t>Глутамін</a:t>
            </a:r>
            <a:endParaRPr lang="ru-RU" sz="1600" b="1" dirty="0">
              <a:solidFill>
                <a:srgbClr val="00B0F0"/>
              </a:solidFill>
            </a:endParaRPr>
          </a:p>
          <a:p>
            <a:r>
              <a:rPr lang="uk-UA" sz="1600" dirty="0" err="1">
                <a:solidFill>
                  <a:srgbClr val="00B0F0"/>
                </a:solidFill>
              </a:rPr>
              <a:t>δ-амід-</a:t>
            </a:r>
            <a:r>
              <a:rPr lang="ru-RU" sz="1600" dirty="0">
                <a:solidFill>
                  <a:srgbClr val="00B0F0"/>
                </a:solidFill>
              </a:rPr>
              <a:t>α</a:t>
            </a:r>
            <a:r>
              <a:rPr lang="uk-UA" sz="1600" dirty="0" err="1">
                <a:solidFill>
                  <a:srgbClr val="00B0F0"/>
                </a:solidFill>
              </a:rPr>
              <a:t>-аміно-глутарова</a:t>
            </a:r>
            <a:r>
              <a:rPr lang="uk-UA" sz="1600" dirty="0">
                <a:solidFill>
                  <a:srgbClr val="00B0F0"/>
                </a:solidFill>
              </a:rPr>
              <a:t> кислота</a:t>
            </a:r>
            <a:endParaRPr lang="ru-RU" sz="1600" dirty="0">
              <a:solidFill>
                <a:srgbClr val="00B0F0"/>
              </a:solidFill>
            </a:endParaRPr>
          </a:p>
          <a:p>
            <a:r>
              <a:rPr lang="uk-UA" sz="1600" dirty="0">
                <a:solidFill>
                  <a:srgbClr val="00B0F0"/>
                </a:solidFill>
              </a:rPr>
              <a:t> </a:t>
            </a:r>
            <a:endParaRPr lang="ru-RU" sz="1600" dirty="0">
              <a:solidFill>
                <a:srgbClr val="00B0F0"/>
              </a:solidFill>
            </a:endParaRPr>
          </a:p>
        </p:txBody>
      </p:sp>
      <p:pic>
        <p:nvPicPr>
          <p:cNvPr id="6162" name="Picture 18" descr="Аспарагиновая кислота: свойства, применение | Food and Health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15357" r="5095" b="12069"/>
          <a:stretch/>
        </p:blipFill>
        <p:spPr bwMode="auto">
          <a:xfrm>
            <a:off x="121298" y="3141521"/>
            <a:ext cx="1965236" cy="11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75;p16">
            <a:extLst>
              <a:ext uri="{FF2B5EF4-FFF2-40B4-BE49-F238E27FC236}">
                <a16:creationId xmlns:a16="http://schemas.microsoft.com/office/drawing/2014/main" id="{4D836CB1-AABF-4555-92A6-65B00CD91E06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58297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80000" y="110633"/>
            <a:ext cx="8784000" cy="929121"/>
          </a:xfrm>
        </p:spPr>
        <p:txBody>
          <a:bodyPr/>
          <a:lstStyle/>
          <a:p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Диамінокислоти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 (</a:t>
            </a:r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диамінокарбонові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 кислоти)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302975"/>
              </p:ext>
            </p:extLst>
          </p:nvPr>
        </p:nvGraphicFramePr>
        <p:xfrm>
          <a:off x="1754155" y="1156996"/>
          <a:ext cx="4753152" cy="146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907345" imgH="895788" progId="ChemDraw.Document.6.0">
                  <p:embed/>
                </p:oleObj>
              </mc:Choice>
              <mc:Fallback>
                <p:oleObj r:id="rId2" imgW="2907345" imgH="895788" progId="ChemDraw.Document.6.0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55" y="1156996"/>
                        <a:ext cx="4753152" cy="1464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60645" y="28513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800" b="1" dirty="0">
                <a:solidFill>
                  <a:srgbClr val="C00000"/>
                </a:solidFill>
              </a:rPr>
              <a:t>Лізин</a:t>
            </a:r>
            <a:endParaRPr lang="ru-RU" sz="1800" b="1" dirty="0">
              <a:solidFill>
                <a:srgbClr val="C00000"/>
              </a:solidFill>
            </a:endParaRPr>
          </a:p>
          <a:p>
            <a:pPr algn="ctr"/>
            <a:r>
              <a:rPr lang="ru-RU" sz="1800" dirty="0">
                <a:solidFill>
                  <a:srgbClr val="C00000"/>
                </a:solidFill>
              </a:rPr>
              <a:t>α</a:t>
            </a:r>
            <a:r>
              <a:rPr lang="uk-UA" sz="1800" dirty="0">
                <a:solidFill>
                  <a:srgbClr val="C00000"/>
                </a:solidFill>
              </a:rPr>
              <a:t>, ε-діамінокапронова кислота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7172" name="Picture 4" descr="Лизин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12" y="2012365"/>
            <a:ext cx="2605176" cy="253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-Lysine (Лизин) 1000 мг (60 таблеток) - это источник Лизина купить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6" t="18062" r="31605" b="16519"/>
          <a:stretch/>
        </p:blipFill>
        <p:spPr bwMode="auto">
          <a:xfrm rot="20703283">
            <a:off x="382555" y="1850017"/>
            <a:ext cx="1408922" cy="23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5;p16">
            <a:extLst>
              <a:ext uri="{FF2B5EF4-FFF2-40B4-BE49-F238E27FC236}">
                <a16:creationId xmlns:a16="http://schemas.microsoft.com/office/drawing/2014/main" id="{CC4CEDA2-1154-44B8-9E18-1D90FEB23C86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6619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Гуанідиноамінокислоти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36229"/>
              </p:ext>
            </p:extLst>
          </p:nvPr>
        </p:nvGraphicFramePr>
        <p:xfrm>
          <a:off x="2276671" y="1184988"/>
          <a:ext cx="4450404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905996" imgH="895788" progId="ChemDraw.Document.6.0">
                  <p:embed/>
                </p:oleObj>
              </mc:Choice>
              <mc:Fallback>
                <p:oleObj r:id="rId2" imgW="2905996" imgH="895788" progId="ChemDraw.Document.6.0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671" y="1184988"/>
                        <a:ext cx="4450404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57804" y="27287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Аргінін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α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uk-UA" sz="1600" dirty="0" err="1">
                <a:solidFill>
                  <a:schemeClr val="accent2">
                    <a:lumMod val="50000"/>
                  </a:schemeClr>
                </a:solidFill>
              </a:rPr>
              <a:t>аміно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-γ-</a:t>
            </a:r>
            <a:r>
              <a:rPr lang="uk-UA" sz="1600" dirty="0" err="1">
                <a:solidFill>
                  <a:schemeClr val="accent2">
                    <a:lumMod val="50000"/>
                  </a:schemeClr>
                </a:solidFill>
              </a:rPr>
              <a:t>гуанідино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-валеріанова кислота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6" name="Picture 4" descr="L-аргинин для поддержки сердца, 1000 мг, 21st Century Health Care,  L-Arginine, 100 таблеток, цена 337.50 грн., купить в Киеве — Prom.ua  (ID#35748841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7" r="23495"/>
          <a:stretch/>
        </p:blipFill>
        <p:spPr bwMode="auto">
          <a:xfrm>
            <a:off x="7734230" y="1390261"/>
            <a:ext cx="1195166" cy="232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Аргинин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" y="3313560"/>
            <a:ext cx="3440040" cy="17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упить Аргинин, 50 грамм в Краснодаре. Производител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0" y="149290"/>
            <a:ext cx="1997008" cy="20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75;p16">
            <a:extLst>
              <a:ext uri="{FF2B5EF4-FFF2-40B4-BE49-F238E27FC236}">
                <a16:creationId xmlns:a16="http://schemas.microsoft.com/office/drawing/2014/main" id="{80B3EC80-9CD3-4754-ABBC-68B0274C82E5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12184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4348" y="83515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Циклічні амінокислоти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3223" y="686261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>
                <a:solidFill>
                  <a:schemeClr val="tx2">
                    <a:lumMod val="50000"/>
                  </a:schemeClr>
                </a:solidFill>
              </a:rPr>
              <a:t>Ароматичні амінокислоти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89064"/>
              </p:ext>
            </p:extLst>
          </p:nvPr>
        </p:nvGraphicFramePr>
        <p:xfrm>
          <a:off x="503853" y="2305441"/>
          <a:ext cx="2857749" cy="111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5615" imgH="895788" progId="ChemDraw.Document.6.0">
                  <p:embed/>
                </p:oleObj>
              </mc:Choice>
              <mc:Fallback>
                <p:oleObj r:id="rId2" imgW="2285615" imgH="895788" progId="ChemDraw.Document.6.0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53" y="2305441"/>
                        <a:ext cx="2857749" cy="1119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586485"/>
            <a:ext cx="3998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</a:rPr>
              <a:t>Фенілаланін</a:t>
            </a:r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α</a:t>
            </a:r>
            <a:r>
              <a:rPr lang="uk-UA" sz="1600" dirty="0" err="1">
                <a:solidFill>
                  <a:srgbClr val="FF0000"/>
                </a:solidFill>
              </a:rPr>
              <a:t>-аміно-β-фенілпропіонова</a:t>
            </a:r>
            <a:r>
              <a:rPr lang="uk-UA" sz="1600" dirty="0">
                <a:solidFill>
                  <a:srgbClr val="FF0000"/>
                </a:solidFill>
              </a:rPr>
              <a:t> кислота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uk-UA" sz="1600" dirty="0"/>
              <a:t> </a:t>
            </a:r>
            <a:endParaRPr lang="ru-RU" sz="1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74950"/>
              </p:ext>
            </p:extLst>
          </p:nvPr>
        </p:nvGraphicFramePr>
        <p:xfrm>
          <a:off x="4773112" y="2317130"/>
          <a:ext cx="3998468" cy="1269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800755" imgH="895788" progId="ChemDraw.Document.6.0">
                  <p:embed/>
                </p:oleObj>
              </mc:Choice>
              <mc:Fallback>
                <p:oleObj r:id="rId4" imgW="2800755" imgH="895788" progId="ChemDraw.Document.6.0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112" y="2317130"/>
                        <a:ext cx="3998468" cy="1269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41115" y="38788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rgbClr val="3366FF"/>
                </a:solidFill>
              </a:rPr>
              <a:t>Тирозин</a:t>
            </a:r>
            <a:endParaRPr lang="ru-RU" sz="1600" b="1" dirty="0">
              <a:solidFill>
                <a:srgbClr val="3366FF"/>
              </a:solidFill>
            </a:endParaRPr>
          </a:p>
          <a:p>
            <a:pPr algn="ctr"/>
            <a:r>
              <a:rPr lang="ru-RU" sz="1600" dirty="0">
                <a:solidFill>
                  <a:srgbClr val="3366FF"/>
                </a:solidFill>
              </a:rPr>
              <a:t>α</a:t>
            </a:r>
            <a:r>
              <a:rPr lang="uk-UA" sz="1600" dirty="0">
                <a:solidFill>
                  <a:srgbClr val="3366FF"/>
                </a:solidFill>
              </a:rPr>
              <a:t>-</a:t>
            </a:r>
            <a:r>
              <a:rPr lang="uk-UA" sz="1600" dirty="0" err="1">
                <a:solidFill>
                  <a:srgbClr val="3366FF"/>
                </a:solidFill>
              </a:rPr>
              <a:t>аміно</a:t>
            </a:r>
            <a:r>
              <a:rPr lang="uk-UA" sz="1600" dirty="0">
                <a:solidFill>
                  <a:srgbClr val="3366FF"/>
                </a:solidFill>
              </a:rPr>
              <a:t>-β-</a:t>
            </a:r>
            <a:r>
              <a:rPr lang="uk-UA" sz="1600" dirty="0" err="1">
                <a:solidFill>
                  <a:srgbClr val="3366FF"/>
                </a:solidFill>
              </a:rPr>
              <a:t>гідроксифенілпропіонова</a:t>
            </a:r>
            <a:r>
              <a:rPr lang="uk-UA" sz="1600" dirty="0">
                <a:solidFill>
                  <a:srgbClr val="3366FF"/>
                </a:solidFill>
              </a:rPr>
              <a:t> кислота</a:t>
            </a:r>
            <a:endParaRPr lang="ru-RU" sz="1600" dirty="0">
              <a:solidFill>
                <a:srgbClr val="3366FF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545633" y="1147665"/>
            <a:ext cx="774442" cy="718457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1147665"/>
            <a:ext cx="793102" cy="718457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 descr="Тирозин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70" y="463094"/>
            <a:ext cx="2311758" cy="17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Фенилаланин - Wikiwa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4345">
            <a:off x="141633" y="364809"/>
            <a:ext cx="2424906" cy="15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75;p16">
            <a:extLst>
              <a:ext uri="{FF2B5EF4-FFF2-40B4-BE49-F238E27FC236}">
                <a16:creationId xmlns:a16="http://schemas.microsoft.com/office/drawing/2014/main" id="{BD5A19BF-60FD-48F2-A58A-C1671D161DB1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77414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International Environment Day Infographics by Slidesgo">
  <a:themeElements>
    <a:clrScheme name="Simple Light">
      <a:dk1>
        <a:srgbClr val="000000"/>
      </a:dk1>
      <a:lt1>
        <a:srgbClr val="FFFFFF"/>
      </a:lt1>
      <a:dk2>
        <a:srgbClr val="AC8A65"/>
      </a:dk2>
      <a:lt2>
        <a:srgbClr val="EDE1D6"/>
      </a:lt2>
      <a:accent1>
        <a:srgbClr val="E4F4E7"/>
      </a:accent1>
      <a:accent2>
        <a:srgbClr val="84C28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C8A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2129</Words>
  <Application>Microsoft Office PowerPoint</Application>
  <PresentationFormat>Экран (16:9)</PresentationFormat>
  <Paragraphs>480</Paragraphs>
  <Slides>38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Bellota Text</vt:lpstr>
      <vt:lpstr>Times New Roman</vt:lpstr>
      <vt:lpstr>Arial Black</vt:lpstr>
      <vt:lpstr>Ubuntu</vt:lpstr>
      <vt:lpstr>Arial</vt:lpstr>
      <vt:lpstr>Calibri</vt:lpstr>
      <vt:lpstr>International Environment Day Infographics by Slidesgo</vt:lpstr>
      <vt:lpstr>CS ChemDraw Drawing</vt:lpstr>
      <vt:lpstr>Лекція 1, 2  Амінокислоти – основні структурні ланки білкової молекули </vt:lpstr>
      <vt:lpstr>1. Особливості будови протеїногенних амінокислот </vt:lpstr>
      <vt:lpstr>Ациклічні амінокислоти</vt:lpstr>
      <vt:lpstr>Презентация PowerPoint</vt:lpstr>
      <vt:lpstr>Тіоамінокислоти</vt:lpstr>
      <vt:lpstr>Карбоксиамінокислоти  (моноамінодикарбонові кислоти)</vt:lpstr>
      <vt:lpstr>Диамінокислоти (диамінокарбонові кислоти)</vt:lpstr>
      <vt:lpstr>Гуанідиноамінокислоти</vt:lpstr>
      <vt:lpstr>Циклічні амінокислоти</vt:lpstr>
      <vt:lpstr>Гетероциклічні амінокислоти</vt:lpstr>
      <vt:lpstr>Особливості будови рідкісних амінокислот,  що знайдені у обмеженому колі білків та у білків одного виду</vt:lpstr>
      <vt:lpstr>Джерело виділення – еластин </vt:lpstr>
      <vt:lpstr>Джерело виділення – желатин </vt:lpstr>
      <vt:lpstr>Джерело виділення – тироглобулін </vt:lpstr>
      <vt:lpstr>Джерело виділення – склеропротеїн горгонії, склеропротеїн волнистого ріжка, кутикулярний білок саранчі звичайної</vt:lpstr>
      <vt:lpstr>Позначення амінокислот, оптична ізомерія амінокислот </vt:lpstr>
      <vt:lpstr>Презентация PowerPoint</vt:lpstr>
      <vt:lpstr>Класифікація протеїногенних амінокислот</vt:lpstr>
      <vt:lpstr>3. Отримання α-амінокислот: методи </vt:lpstr>
      <vt:lpstr>Хімічні методи отримання </vt:lpstr>
      <vt:lpstr>2) Прямий амоноліз α-галогенокарбонових кислот: </vt:lpstr>
      <vt:lpstr>4) Реакція Міхаєля </vt:lpstr>
      <vt:lpstr>5) Реакція алкілування метилнітроацетата алкілгалогенідами  з подальшим відновленням нітрогрупи воднем у присутності нікелю Ренея</vt:lpstr>
      <vt:lpstr>Методи поділу рацемічних сумішей амінокислот</vt:lpstr>
      <vt:lpstr>Презентация PowerPoint</vt:lpstr>
      <vt:lpstr>Загальна схема розділення рацемічних сумішей амінокислот</vt:lpstr>
      <vt:lpstr>Біохімічний метод поділу рацемічних сумішей амінокислот</vt:lpstr>
      <vt:lpstr>Фізичні та кислотно-основні властивості протеїногенних амінокислот</vt:lpstr>
      <vt:lpstr>Презентация PowerPoint</vt:lpstr>
      <vt:lpstr>Презентация PowerPoint</vt:lpstr>
      <vt:lpstr>Презентация PowerPoint</vt:lpstr>
      <vt:lpstr>Презентация PowerPoint</vt:lpstr>
      <vt:lpstr>Хімічні властивості α-амінокислот,  що зумовлені наявністю карбоксильної групи</vt:lpstr>
      <vt:lpstr>При декарбоксилюванні α-амінокислот в організмі синтезуються біогенні аміни,  які виконують важливі біологічні функції:   </vt:lpstr>
      <vt:lpstr>Презентация PowerPoint</vt:lpstr>
      <vt:lpstr>Презентация PowerPoint</vt:lpstr>
      <vt:lpstr>Здатність α-амінокислот до комплексоутворення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  Амінокислоти – основні структурні ланки білкової молекули</dc:title>
  <dc:creator>Anna</dc:creator>
  <cp:lastModifiedBy>Gencheva.Viktoriia@renters.mans.edu.pl Gencheva</cp:lastModifiedBy>
  <cp:revision>52</cp:revision>
  <dcterms:modified xsi:type="dcterms:W3CDTF">2024-09-16T06:51:27Z</dcterms:modified>
</cp:coreProperties>
</file>