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43" r:id="rId15"/>
    <p:sldId id="270" r:id="rId16"/>
    <p:sldId id="271" r:id="rId17"/>
    <p:sldId id="344" r:id="rId18"/>
    <p:sldId id="274" r:id="rId19"/>
    <p:sldId id="272" r:id="rId20"/>
    <p:sldId id="276" r:id="rId21"/>
    <p:sldId id="262" r:id="rId22"/>
    <p:sldId id="345" r:id="rId2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5-21T07:21:08.989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fitToCurve" value="1"/>
    </inkml:brush>
  </inkml:definitions>
  <inkml:trace contextRef="#ctx0" brushRef="#br0">0 0 0,'29'0'110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9B4DB-C259-4EE2-9A1D-3DC4EEC6BFB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1536-76A2-4C34-BEB7-BD31FC9CB2D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123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629D-F371-400F-981D-2326356F834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5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DE553-6624-4201-8991-DCBCE025E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A81C45-B02C-4CA4-B135-1E5E32AF8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16C7C5-B689-4DF0-92A5-F3B70DFA0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3F784-3DF9-48F6-988F-196DBF2D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0C4541-FC35-4855-95C4-313FE799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115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03588-7D42-48B5-9399-0B6807DF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125F44-E53C-4DF7-B176-697B7C42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7794D-AE0E-497F-98E4-E1E9FA5D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E2F268-2906-4E99-89D4-C2450D67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28924-27C6-48E3-8E49-3DB80A7A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521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8EF1EF-B6FD-4091-8352-4D67A69C7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E208D9-54B7-475C-AA3E-B59A3D8AB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E9B275-4DB7-4DEC-8D47-C4D32793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E64401-784B-4706-A94C-F78F7A5B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8809F-0916-4896-8382-AA34CF40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000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0C739-A4A9-44E0-9190-DE7997F5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0F7FB-CDDE-413E-B389-D0615809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DBF58B-2254-45DE-A0C6-8237BD22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60222D-F215-4CD1-A952-DBB62FFC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BEF48-2AF4-42FA-9AB6-206A960C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672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0EDE3-2911-4D72-ABD7-E6A0369D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32BA81-CA75-463D-BAAC-25D9D33BF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B2B2D-C6C4-4541-A3B0-42593C7D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D3536-5D8E-46FF-9909-BEF4073E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378C6-E98C-4B44-A4B9-D1F88E496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66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793FF-7C88-412B-B5E7-814B8BFF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9B0E46-B7B0-4A39-8574-A722D19A0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74037B-96F1-4EEF-8254-4610C55D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AFBE83-C26C-4E06-870B-99843B37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E2186-6BBB-4692-9A86-EBC0DCC0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D9A36C-A5DD-4105-9516-86542350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855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68DE8-EDDD-4F50-BDBE-B4196AC4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8D3184-35BD-45CE-926C-BCB7D4187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878EB7-5027-4F85-8387-CAFC51EA6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4E65E8-B039-4AF6-A09A-8880F2ED0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441251-9FC3-4404-9C84-D011DDE93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5BA692-D907-4924-91F7-B765371C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EB6179-E452-4B40-9906-A235E11A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9C24BC-DFC0-4315-AD73-A0171828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11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607DC-7575-46B8-9ACE-174B22DE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39BAA3-8724-4E80-8710-9FD2B211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5F9826-647F-434D-A1F4-5A185295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E9458C-8767-4587-ABE6-0155E6B7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221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7EF5B2-9168-4A3E-92DD-05B81F22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7A613B-8C69-4A4C-B650-7C3B5CB1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9F552E-4C2B-4A07-B700-481FBD48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970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CBA4A-6F7E-4350-946F-ED5288D6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870F3C-BFD7-4486-8EC9-70BF491CA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E2C76-3F23-4B4A-BB8C-6161A9ACF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ECED04-3206-4410-8F3A-D1033735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AD16E-88C2-4B1D-9D13-4557DC29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9398DC-60E9-451B-9EDB-49F7F057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94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91995-238D-439C-9542-E0CDB597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B27E25-BCF8-4AE1-9361-6E95C125A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72B4DF-DF08-4539-A010-869A8A4F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92359-E8DB-430C-9C5E-4B43C599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72271-2EB2-48E0-9ADF-C1B35409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C264DA-2839-46E8-90AE-5080DACD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787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92108-A7FF-42FE-865D-163BAAFB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5C1F00-86AB-40B5-A5B3-12EC9A3C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52862-2464-435A-A5CB-080A78C22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16B7-371F-428B-9FFE-B7FF36F502D0}" type="datetimeFigureOut">
              <a:rPr lang="ru-UA" smtClean="0"/>
              <a:t>06.05.2021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951E27-48BB-4508-871F-52545C016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318D9-CB61-40CD-AA95-3502A7705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B901-5A26-4526-A5B2-32BDD2E207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251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jpeg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44D46-35C9-4804-9B47-83682C429D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Генетика </a:t>
            </a:r>
            <a:r>
              <a:rPr lang="ru-RU" dirty="0" err="1"/>
              <a:t>людини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33B0EC-BB2C-4360-843D-CDEE39D1E1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533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Трисомія 18-ї хромосоми — Нативита">
            <a:extLst>
              <a:ext uri="{FF2B5EF4-FFF2-40B4-BE49-F238E27FC236}">
                <a16:creationId xmlns:a16="http://schemas.microsoft.com/office/drawing/2014/main" id="{EBAFE2F7-5382-4FDD-96FB-48CE0DFB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05" y="102014"/>
            <a:ext cx="4683292" cy="409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49F519-3613-41D0-9E95-AEE0DB13B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3" t="22585" r="26052" b="18057"/>
          <a:stretch/>
        </p:blipFill>
        <p:spPr>
          <a:xfrm>
            <a:off x="543377" y="256219"/>
            <a:ext cx="5839327" cy="40707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97C40-EA7C-41EF-B652-F2DD7C9C643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7" y="5040951"/>
            <a:ext cx="2209800" cy="156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A45DE6-093E-4BB1-A05F-24D8D311E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94" t="35919" r="36974" b="19533"/>
          <a:stretch/>
        </p:blipFill>
        <p:spPr>
          <a:xfrm>
            <a:off x="3611010" y="4348216"/>
            <a:ext cx="2484990" cy="22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8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056B7-1BDE-41E9-B91A-C87C596AD031}"/>
              </a:ext>
            </a:extLst>
          </p:cNvPr>
          <p:cNvSpPr txBox="1">
            <a:spLocks/>
          </p:cNvSpPr>
          <p:nvPr/>
        </p:nvSpPr>
        <p:spPr>
          <a:xfrm>
            <a:off x="838200" y="127528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err="1">
                <a:highlight>
                  <a:srgbClr val="FFFF00"/>
                </a:highlight>
              </a:rPr>
              <a:t>Близнюковий</a:t>
            </a:r>
            <a:r>
              <a:rPr lang="ru-RU" sz="2800" b="1" i="1" dirty="0">
                <a:highlight>
                  <a:srgbClr val="FFFF00"/>
                </a:highlight>
              </a:rPr>
              <a:t> метод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01E9C1-B785-4493-82E1-7358DA850B8A}"/>
              </a:ext>
            </a:extLst>
          </p:cNvPr>
          <p:cNvSpPr/>
          <p:nvPr/>
        </p:nvSpPr>
        <p:spPr>
          <a:xfrm>
            <a:off x="228599" y="629117"/>
            <a:ext cx="11706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поліембріонії: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Однояйцеві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близнюки –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монозиготні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(МБ) –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клонового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розмноження однієї заплідненої яйцеклітини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–та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різнояйцеві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дизиготні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близнюки (ДБ),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які народжуються при заплідненні двох одночасно дозріваючих яйцеклітин. 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42E228-1CB2-4062-929B-BEF9CF83E535}"/>
              </a:ext>
            </a:extLst>
          </p:cNvPr>
          <p:cNvSpPr/>
          <p:nvPr/>
        </p:nvSpPr>
        <p:spPr>
          <a:xfrm>
            <a:off x="228599" y="17308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Усі властивості організму визначаються взаємодією тільки двох факторів: генотипу та середовища.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5552DB-906A-46E0-879B-4FF258D0DC3A}"/>
              </a:ext>
            </a:extLst>
          </p:cNvPr>
          <p:cNvSpPr/>
          <p:nvPr/>
        </p:nvSpPr>
        <p:spPr>
          <a:xfrm>
            <a:off x="228599" y="25556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 та ДБ зазвичай порівнюють за рядом показників на великій кількості матеріалу. На основі отриманих даних підраховують показники 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конкордантності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(рівня схожості) та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дискордантності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(рівня відмінності).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2E135-D16A-4982-9EAF-21D0612CE074}"/>
              </a:ext>
            </a:extLst>
          </p:cNvPr>
          <p:cNvSpPr txBox="1"/>
          <p:nvPr/>
        </p:nvSpPr>
        <p:spPr>
          <a:xfrm>
            <a:off x="7684169" y="2054035"/>
            <a:ext cx="425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Формула </a:t>
            </a:r>
            <a:r>
              <a:rPr lang="uk-UA" sz="2000" dirty="0" err="1"/>
              <a:t>К.Хольцингена</a:t>
            </a:r>
            <a:r>
              <a:rPr lang="uk-UA" sz="2000" dirty="0"/>
              <a:t> для кількісного вираження частки спадковості у розвитку ознаки</a:t>
            </a:r>
            <a:endParaRPr lang="ru-UA" sz="2000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C8BC27B-FF22-4E4B-84F5-D13B3ADCB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083555"/>
              </p:ext>
            </p:extLst>
          </p:nvPr>
        </p:nvGraphicFramePr>
        <p:xfrm>
          <a:off x="7684169" y="3378690"/>
          <a:ext cx="3751983" cy="12482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50661">
                  <a:extLst>
                    <a:ext uri="{9D8B030D-6E8A-4147-A177-3AD203B41FA5}">
                      <a16:colId xmlns:a16="http://schemas.microsoft.com/office/drawing/2014/main" val="1665421800"/>
                    </a:ext>
                  </a:extLst>
                </a:gridCol>
                <a:gridCol w="1925675">
                  <a:extLst>
                    <a:ext uri="{9D8B030D-6E8A-4147-A177-3AD203B41FA5}">
                      <a16:colId xmlns:a16="http://schemas.microsoft.com/office/drawing/2014/main" val="1584079940"/>
                    </a:ext>
                  </a:extLst>
                </a:gridCol>
                <a:gridCol w="575647">
                  <a:extLst>
                    <a:ext uri="{9D8B030D-6E8A-4147-A177-3AD203B41FA5}">
                      <a16:colId xmlns:a16="http://schemas.microsoft.com/office/drawing/2014/main" val="2097486985"/>
                    </a:ext>
                  </a:extLst>
                </a:gridCol>
              </a:tblGrid>
              <a:tr h="792257">
                <a:tc rowSpan="2">
                  <a:txBody>
                    <a:bodyPr/>
                    <a:lstStyle/>
                    <a:p>
                      <a:pPr marL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Н =</a:t>
                      </a:r>
                      <a:endParaRPr lang="ru-UA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М % – </a:t>
                      </a:r>
                      <a:r>
                        <a:rPr lang="en-US" sz="2400" dirty="0">
                          <a:effectLst/>
                        </a:rPr>
                        <a:t>D  %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570687"/>
                  </a:ext>
                </a:extLst>
              </a:tr>
              <a:tr h="455968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100 – D %</a:t>
                      </a:r>
                      <a:endParaRPr lang="ru-UA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379053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ED7B3-7C6F-496C-80E2-D637759FEA07}"/>
              </a:ext>
            </a:extLst>
          </p:cNvPr>
          <p:cNvSpPr/>
          <p:nvPr/>
        </p:nvSpPr>
        <p:spPr>
          <a:xfrm>
            <a:off x="7684169" y="49514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частка спадковості,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конкордантність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МБ,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конкордантність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ДБ.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911B29-C27A-426C-AFAE-009464C92324}"/>
              </a:ext>
            </a:extLst>
          </p:cNvPr>
          <p:cNvSpPr/>
          <p:nvPr/>
        </p:nvSpPr>
        <p:spPr>
          <a:xfrm>
            <a:off x="609600" y="47515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 Н,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err="1"/>
              <a:t>одиниці</a:t>
            </a:r>
            <a:r>
              <a:rPr lang="ru-RU" dirty="0"/>
              <a:t>, </a:t>
            </a:r>
            <a:r>
              <a:rPr lang="ru-RU" dirty="0" err="1"/>
              <a:t>ознака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генотипом; при Н,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нулю, </a:t>
            </a:r>
            <a:r>
              <a:rPr lang="ru-RU" dirty="0" err="1"/>
              <a:t>визначальну</a:t>
            </a:r>
            <a:r>
              <a:rPr lang="ru-RU" dirty="0"/>
              <a:t> роль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. </a:t>
            </a:r>
            <a:r>
              <a:rPr lang="ru-RU" dirty="0" err="1"/>
              <a:t>Коефіцієнт</a:t>
            </a:r>
            <a:r>
              <a:rPr lang="ru-RU" dirty="0"/>
              <a:t> Н, </a:t>
            </a:r>
            <a:r>
              <a:rPr lang="ru-RU" dirty="0" err="1"/>
              <a:t>який</a:t>
            </a:r>
            <a:r>
              <a:rPr lang="ru-RU" dirty="0"/>
              <a:t> становить 0,5 </a:t>
            </a:r>
            <a:r>
              <a:rPr lang="ru-RU" dirty="0" err="1"/>
              <a:t>свідчить</a:t>
            </a:r>
            <a:r>
              <a:rPr lang="ru-RU" dirty="0"/>
              <a:t> про </a:t>
            </a:r>
            <a:r>
              <a:rPr lang="ru-RU" dirty="0" err="1"/>
              <a:t>однаковий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спадковості</a:t>
            </a:r>
            <a:r>
              <a:rPr lang="ru-RU" dirty="0"/>
              <a:t> і </a:t>
            </a:r>
            <a:r>
              <a:rPr lang="ru-RU" dirty="0" err="1"/>
              <a:t>середовища</a:t>
            </a:r>
            <a:r>
              <a:rPr lang="ru-RU" dirty="0"/>
              <a:t> на </a:t>
            </a:r>
            <a:r>
              <a:rPr lang="ru-RU" dirty="0" err="1"/>
              <a:t>визначення</a:t>
            </a:r>
            <a:r>
              <a:rPr lang="ru-RU" dirty="0"/>
              <a:t> і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3755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96899-0CE2-4291-8B59-45152A665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6" t="20118" r="26447" b="16257"/>
          <a:stretch/>
        </p:blipFill>
        <p:spPr>
          <a:xfrm>
            <a:off x="2414336" y="419783"/>
            <a:ext cx="7692190" cy="60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0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8B3AC-2672-4BA8-8C86-E1FFC0FBFC4B}"/>
              </a:ext>
            </a:extLst>
          </p:cNvPr>
          <p:cNvSpPr txBox="1">
            <a:spLocks/>
          </p:cNvSpPr>
          <p:nvPr/>
        </p:nvSpPr>
        <p:spPr>
          <a:xfrm>
            <a:off x="838200" y="127528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highlight>
                  <a:srgbClr val="FFFF00"/>
                </a:highlight>
              </a:rPr>
              <a:t>Молекулярно-</a:t>
            </a:r>
            <a:r>
              <a:rPr lang="ru-RU" sz="2800" b="1" i="1" dirty="0" err="1">
                <a:highlight>
                  <a:srgbClr val="FFFF00"/>
                </a:highlight>
              </a:rPr>
              <a:t>генетичні</a:t>
            </a:r>
            <a:r>
              <a:rPr lang="ru-RU" sz="2800" b="1" i="1" dirty="0">
                <a:highlight>
                  <a:srgbClr val="FFFF00"/>
                </a:highlight>
              </a:rPr>
              <a:t> </a:t>
            </a:r>
            <a:r>
              <a:rPr lang="ru-RU" sz="2800" b="1" i="1" dirty="0" err="1">
                <a:highlight>
                  <a:srgbClr val="FFFF00"/>
                </a:highlight>
              </a:rPr>
              <a:t>методи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A97154-357E-48C4-AE33-29DD382021E1}"/>
              </a:ext>
            </a:extLst>
          </p:cNvPr>
          <p:cNvSpPr txBox="1"/>
          <p:nvPr/>
        </p:nvSpPr>
        <p:spPr>
          <a:xfrm>
            <a:off x="319596" y="1395663"/>
            <a:ext cx="476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Секвенування</a:t>
            </a:r>
            <a:r>
              <a:rPr lang="uk-UA" dirty="0"/>
              <a:t> – встановлення </a:t>
            </a:r>
            <a:r>
              <a:rPr lang="uk-UA" dirty="0" err="1"/>
              <a:t>нуклеотидної</a:t>
            </a:r>
            <a:r>
              <a:rPr lang="uk-UA" dirty="0"/>
              <a:t> послідовності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ED326-B670-4A96-B672-2AA599B9ABF0}"/>
              </a:ext>
            </a:extLst>
          </p:cNvPr>
          <p:cNvSpPr txBox="1"/>
          <p:nvPr/>
        </p:nvSpPr>
        <p:spPr>
          <a:xfrm>
            <a:off x="5674895" y="1534162"/>
            <a:ext cx="567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Проект «Геном людини» – 2000 р. 3,2 млрд. </a:t>
            </a:r>
            <a:r>
              <a:rPr lang="uk-UA" dirty="0" err="1">
                <a:solidFill>
                  <a:srgbClr val="FF0000"/>
                </a:solidFill>
              </a:rPr>
              <a:t>п.н</a:t>
            </a:r>
            <a:r>
              <a:rPr lang="uk-UA" dirty="0">
                <a:solidFill>
                  <a:srgbClr val="FF0000"/>
                </a:solidFill>
              </a:rPr>
              <a:t>.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83E3E-A17C-493E-BF65-544E8BE9C816}"/>
              </a:ext>
            </a:extLst>
          </p:cNvPr>
          <p:cNvSpPr txBox="1"/>
          <p:nvPr/>
        </p:nvSpPr>
        <p:spPr>
          <a:xfrm>
            <a:off x="319596" y="3016677"/>
            <a:ext cx="922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solidFill>
                  <a:srgbClr val="FF0000"/>
                </a:solidFill>
              </a:rPr>
              <a:t>Полімеразна</a:t>
            </a:r>
            <a:r>
              <a:rPr lang="uk-UA" dirty="0">
                <a:solidFill>
                  <a:srgbClr val="FF0000"/>
                </a:solidFill>
              </a:rPr>
              <a:t> ланцюгова реакція  </a:t>
            </a:r>
            <a:r>
              <a:rPr lang="uk-UA" dirty="0"/>
              <a:t>- збільшення кількості фрагментів ДНК у біологічному матеріалі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E8A19-8A44-44D4-BEF2-E4481BA63198}"/>
              </a:ext>
            </a:extLst>
          </p:cNvPr>
          <p:cNvSpPr txBox="1"/>
          <p:nvPr/>
        </p:nvSpPr>
        <p:spPr>
          <a:xfrm>
            <a:off x="319596" y="4690962"/>
            <a:ext cx="980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Генетичне маркування </a:t>
            </a:r>
            <a:r>
              <a:rPr lang="uk-UA" dirty="0"/>
              <a:t>– використання </a:t>
            </a:r>
            <a:r>
              <a:rPr lang="uk-UA" dirty="0" err="1"/>
              <a:t>нуклеотидних</a:t>
            </a:r>
            <a:r>
              <a:rPr lang="uk-UA" dirty="0"/>
              <a:t> послідовностей з відомою первиною структурою, які дають змогу ідентифікувати аналогічний фрагмент у </a:t>
            </a:r>
            <a:r>
              <a:rPr lang="uk-UA" dirty="0" err="1"/>
              <a:t>геномі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1155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717" y="792000"/>
            <a:ext cx="11405149" cy="1143000"/>
          </a:xfrm>
        </p:spPr>
        <p:txBody>
          <a:bodyPr>
            <a:noAutofit/>
          </a:bodyPr>
          <a:lstStyle/>
          <a:p>
            <a:r>
              <a:rPr lang="ru-RU" sz="2800" b="1" dirty="0" err="1"/>
              <a:t>Молекулярні</a:t>
            </a:r>
            <a:r>
              <a:rPr lang="ru-RU" sz="2800" b="1" dirty="0"/>
              <a:t> </a:t>
            </a:r>
            <a:r>
              <a:rPr lang="ru-RU" sz="2800" b="1" dirty="0" err="1"/>
              <a:t>маркери</a:t>
            </a:r>
            <a:r>
              <a:rPr lang="ru-RU" sz="2800" b="1" dirty="0"/>
              <a:t> </a:t>
            </a:r>
            <a:r>
              <a:rPr lang="ru-RU" sz="2800" dirty="0"/>
              <a:t>– </a:t>
            </a:r>
            <a:r>
              <a:rPr lang="ru-RU" sz="2800" b="1" dirty="0" err="1"/>
              <a:t>генетичні</a:t>
            </a:r>
            <a:r>
              <a:rPr lang="ru-RU" sz="2800" b="1" dirty="0"/>
              <a:t> </a:t>
            </a:r>
            <a:r>
              <a:rPr lang="ru-RU" sz="2800" b="1" dirty="0" err="1"/>
              <a:t>маркери</a:t>
            </a:r>
            <a:r>
              <a:rPr lang="ru-RU" sz="2800" b="1" dirty="0"/>
              <a:t>, 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аналізуються</a:t>
            </a:r>
            <a:r>
              <a:rPr lang="ru-RU" sz="2800" b="1" dirty="0"/>
              <a:t> на </a:t>
            </a:r>
            <a:r>
              <a:rPr lang="ru-RU" sz="2800" b="1" dirty="0" err="1"/>
              <a:t>рівні</a:t>
            </a:r>
            <a:r>
              <a:rPr lang="ru-RU" sz="2800" b="1" dirty="0"/>
              <a:t> ДНК (не </a:t>
            </a:r>
            <a:r>
              <a:rPr lang="ru-RU" sz="2800" b="1" dirty="0" err="1"/>
              <a:t>лише</a:t>
            </a:r>
            <a:r>
              <a:rPr lang="ru-RU" sz="2800" b="1" dirty="0"/>
              <a:t> </a:t>
            </a:r>
            <a:r>
              <a:rPr lang="ru-RU" sz="2800" b="1" dirty="0" err="1"/>
              <a:t>структурні</a:t>
            </a:r>
            <a:r>
              <a:rPr lang="ru-RU" sz="2800" b="1" dirty="0"/>
              <a:t> </a:t>
            </a:r>
            <a:r>
              <a:rPr lang="ru-RU" sz="2800" b="1" dirty="0" err="1"/>
              <a:t>гени</a:t>
            </a:r>
            <a:r>
              <a:rPr lang="ru-RU" sz="2800" b="1" dirty="0"/>
              <a:t>!!!!!!!!!!!!!)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2092" y="2132857"/>
            <a:ext cx="8964488" cy="18398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1800" b="1" dirty="0"/>
              <a:t>Алелі </a:t>
            </a:r>
            <a:r>
              <a:rPr lang="uk-UA" sz="1800" dirty="0"/>
              <a:t>маркерних локусів - різні форми (</a:t>
            </a:r>
            <a:r>
              <a:rPr lang="uk-UA" sz="1800" dirty="0" err="1">
                <a:solidFill>
                  <a:srgbClr val="FF0000"/>
                </a:solidFill>
              </a:rPr>
              <a:t>нуклеотидні</a:t>
            </a:r>
            <a:r>
              <a:rPr lang="uk-UA" sz="1800" dirty="0">
                <a:solidFill>
                  <a:srgbClr val="FF0000"/>
                </a:solidFill>
              </a:rPr>
              <a:t> послідовності, які відрізняються за довжиною та</a:t>
            </a:r>
            <a:r>
              <a:rPr lang="en-US" sz="1800" dirty="0">
                <a:solidFill>
                  <a:srgbClr val="FF0000"/>
                </a:solidFill>
              </a:rPr>
              <a:t>/</a:t>
            </a:r>
            <a:r>
              <a:rPr lang="uk-UA" sz="1800" dirty="0">
                <a:solidFill>
                  <a:srgbClr val="FF0000"/>
                </a:solidFill>
              </a:rPr>
              <a:t> або за </a:t>
            </a:r>
            <a:r>
              <a:rPr lang="uk-UA" sz="1800" dirty="0" err="1">
                <a:solidFill>
                  <a:srgbClr val="FF0000"/>
                </a:solidFill>
              </a:rPr>
              <a:t>нуклеотидними</a:t>
            </a:r>
            <a:r>
              <a:rPr lang="uk-UA" sz="1800" dirty="0">
                <a:solidFill>
                  <a:srgbClr val="FF0000"/>
                </a:solidFill>
              </a:rPr>
              <a:t> замінами</a:t>
            </a:r>
            <a:r>
              <a:rPr lang="uk-UA" sz="1800" dirty="0"/>
              <a:t>) одного і того же </a:t>
            </a:r>
            <a:r>
              <a:rPr lang="uk-UA" sz="1800" b="1" dirty="0"/>
              <a:t>маркера</a:t>
            </a:r>
            <a:r>
              <a:rPr lang="uk-UA" sz="1800" dirty="0"/>
              <a:t>, розташовані в однакових ділянках (</a:t>
            </a:r>
            <a:r>
              <a:rPr lang="uk-UA" sz="1800" b="1" dirty="0"/>
              <a:t>локусах</a:t>
            </a:r>
            <a:r>
              <a:rPr lang="uk-UA" sz="1800" dirty="0"/>
              <a:t>) гомологічних хромосом.</a:t>
            </a:r>
          </a:p>
          <a:p>
            <a:pPr marL="0" indent="0" algn="just">
              <a:buNone/>
            </a:pPr>
            <a:endParaRPr lang="uk-UA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87A71-5882-42BA-B117-95B7ED655340}"/>
              </a:ext>
            </a:extLst>
          </p:cNvPr>
          <p:cNvSpPr txBox="1"/>
          <p:nvPr/>
        </p:nvSpPr>
        <p:spPr>
          <a:xfrm>
            <a:off x="1775520" y="3234023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ATG</a:t>
            </a:r>
          </a:p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ATG</a:t>
            </a:r>
          </a:p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ATG</a:t>
            </a:r>
          </a:p>
          <a:p>
            <a:r>
              <a:rPr lang="en-US" dirty="0"/>
              <a:t>ATGC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ATG</a:t>
            </a:r>
          </a:p>
          <a:p>
            <a:endParaRPr lang="ru-UA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F237419-88D2-4721-9B1B-0ACFD6C99173}"/>
                  </a:ext>
                </a:extLst>
              </p14:cNvPr>
              <p14:cNvContentPartPr/>
              <p14:nvPr/>
            </p14:nvContentPartPr>
            <p14:xfrm>
              <a:off x="13553051" y="1573769"/>
              <a:ext cx="10800" cy="360"/>
            </p14:xfrm>
          </p:contentPart>
        </mc:Choice>
        <mc:Fallback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F237419-88D2-4721-9B1B-0ACFD6C991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44051" y="1564769"/>
                <a:ext cx="284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AB1461-F8A4-4587-9BAE-F5E5ADF3A567}"/>
              </a:ext>
            </a:extLst>
          </p:cNvPr>
          <p:cNvSpPr txBox="1"/>
          <p:nvPr/>
        </p:nvSpPr>
        <p:spPr>
          <a:xfrm>
            <a:off x="2927648" y="507385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AATTCAATTC</a:t>
            </a:r>
            <a:r>
              <a:rPr lang="en-US" dirty="0"/>
              <a:t>NNNNNNNNNNNNNNNNNNNN</a:t>
            </a:r>
          </a:p>
          <a:p>
            <a:r>
              <a:rPr lang="en-US" dirty="0">
                <a:solidFill>
                  <a:srgbClr val="FF0000"/>
                </a:solidFill>
              </a:rPr>
              <a:t>AATTCAATTCAATTC</a:t>
            </a:r>
            <a:r>
              <a:rPr lang="en-US" dirty="0"/>
              <a:t>NNNNNNNNNNNNNNNN</a:t>
            </a:r>
          </a:p>
          <a:p>
            <a:r>
              <a:rPr lang="en-US" dirty="0">
                <a:solidFill>
                  <a:srgbClr val="FF0000"/>
                </a:solidFill>
              </a:rPr>
              <a:t>AATTCAATTCAATTCAATTC</a:t>
            </a:r>
            <a:r>
              <a:rPr lang="en-US" dirty="0"/>
              <a:t>NNNNNNNNNNNN</a:t>
            </a:r>
          </a:p>
          <a:p>
            <a:r>
              <a:rPr lang="en-US" dirty="0">
                <a:solidFill>
                  <a:srgbClr val="FF0000"/>
                </a:solidFill>
              </a:rPr>
              <a:t>AATTCAATTCAATTCAATTCAATTCAATTC</a:t>
            </a:r>
            <a:r>
              <a:rPr lang="en-US" dirty="0"/>
              <a:t>NNNN</a:t>
            </a:r>
          </a:p>
          <a:p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BADE3-1894-4D07-888E-BE1140022A7D}"/>
              </a:ext>
            </a:extLst>
          </p:cNvPr>
          <p:cNvSpPr txBox="1"/>
          <p:nvPr/>
        </p:nvSpPr>
        <p:spPr>
          <a:xfrm>
            <a:off x="4439816" y="3398669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TGGCAAGCACAG</a:t>
            </a:r>
            <a:r>
              <a:rPr lang="en-US" dirty="0"/>
              <a:t>CCCCCCCCCCCCC</a:t>
            </a:r>
          </a:p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CCGCAAGCACGA</a:t>
            </a:r>
            <a:r>
              <a:rPr lang="en-US" dirty="0"/>
              <a:t>CCCCCCCCCCCCC</a:t>
            </a:r>
          </a:p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CTGCAAGCACAA</a:t>
            </a:r>
            <a:r>
              <a:rPr lang="en-US" dirty="0"/>
              <a:t>CCCCCCCCCCCCC</a:t>
            </a:r>
          </a:p>
          <a:p>
            <a:r>
              <a:rPr lang="en-US" dirty="0"/>
              <a:t>AAAAAAAAAAAAAAA</a:t>
            </a:r>
            <a:r>
              <a:rPr lang="en-US" dirty="0">
                <a:solidFill>
                  <a:srgbClr val="FF0000"/>
                </a:solidFill>
              </a:rPr>
              <a:t>TGGCAAGCACAG</a:t>
            </a:r>
            <a:r>
              <a:rPr lang="en-US" dirty="0"/>
              <a:t>CCCCCCCCCCCCC</a:t>
            </a:r>
          </a:p>
          <a:p>
            <a:endParaRPr lang="ru-UA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2E11CA5-26E2-4C7D-BD02-A7E436687A70}"/>
              </a:ext>
            </a:extLst>
          </p:cNvPr>
          <p:cNvSpPr txBox="1">
            <a:spLocks/>
          </p:cNvSpPr>
          <p:nvPr/>
        </p:nvSpPr>
        <p:spPr>
          <a:xfrm>
            <a:off x="838200" y="127528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highlight>
                  <a:srgbClr val="FFFF00"/>
                </a:highlight>
              </a:rPr>
              <a:t>Молекулярно-</a:t>
            </a:r>
            <a:r>
              <a:rPr lang="ru-RU" sz="2800" b="1" i="1" dirty="0" err="1">
                <a:highlight>
                  <a:srgbClr val="FFFF00"/>
                </a:highlight>
              </a:rPr>
              <a:t>генетичні</a:t>
            </a:r>
            <a:r>
              <a:rPr lang="ru-RU" sz="2800" b="1" i="1" dirty="0">
                <a:highlight>
                  <a:srgbClr val="FFFF00"/>
                </a:highlight>
              </a:rPr>
              <a:t> </a:t>
            </a:r>
            <a:r>
              <a:rPr lang="ru-RU" sz="2800" b="1" i="1" dirty="0" err="1">
                <a:highlight>
                  <a:srgbClr val="FFFF00"/>
                </a:highlight>
              </a:rPr>
              <a:t>методи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194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07CE61C-E9A1-4F95-A236-D2C12F6B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4800" b="1" dirty="0" err="1">
                <a:solidFill>
                  <a:srgbClr val="C00000"/>
                </a:solidFill>
              </a:rPr>
              <a:t>Мікросателіти</a:t>
            </a:r>
            <a:r>
              <a:rPr lang="uk-UA" sz="4800" b="1" dirty="0">
                <a:solidFill>
                  <a:srgbClr val="C00000"/>
                </a:solidFill>
              </a:rPr>
              <a:t> – генетична ідентифікація !!!!</a:t>
            </a:r>
            <a:endParaRPr lang="ru-UA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0CFF3A-93EB-4A49-BDDF-1DB370367C16}"/>
              </a:ext>
            </a:extLst>
          </p:cNvPr>
          <p:cNvSpPr/>
          <p:nvPr/>
        </p:nvSpPr>
        <p:spPr>
          <a:xfrm>
            <a:off x="240030" y="129588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З </a:t>
            </a:r>
            <a:r>
              <a:rPr lang="uk-UA" dirty="0" err="1"/>
              <a:t>мікросателітних</a:t>
            </a:r>
            <a:r>
              <a:rPr lang="uk-UA" dirty="0"/>
              <a:t> повторів найбільш часто в </a:t>
            </a:r>
            <a:r>
              <a:rPr lang="uk-UA" dirty="0" err="1"/>
              <a:t>геномі</a:t>
            </a:r>
            <a:r>
              <a:rPr lang="uk-UA" dirty="0"/>
              <a:t> людини зустрічається СА-повтор, кількість копій якого в </a:t>
            </a:r>
            <a:r>
              <a:rPr lang="uk-UA" dirty="0" err="1"/>
              <a:t>геномі</a:t>
            </a:r>
            <a:r>
              <a:rPr lang="uk-UA" dirty="0"/>
              <a:t> – 140 000 і </a:t>
            </a:r>
            <a:r>
              <a:rPr lang="uk-UA" dirty="0" err="1"/>
              <a:t>мононуклеотідний</a:t>
            </a:r>
            <a:r>
              <a:rPr lang="uk-UA" dirty="0"/>
              <a:t> повтор А – 120 000 копій. Блоки з цих повторів можна виявити, приблизно через кожні 30 тис. пар основ.</a:t>
            </a:r>
          </a:p>
          <a:p>
            <a:r>
              <a:rPr lang="uk-UA" b="1" dirty="0"/>
              <a:t> </a:t>
            </a:r>
            <a:r>
              <a:rPr lang="uk-UA" b="1" dirty="0" err="1"/>
              <a:t>Мікросателіти</a:t>
            </a:r>
            <a:r>
              <a:rPr lang="uk-UA" b="1" dirty="0"/>
              <a:t> є мінливими (поліморфними) за кількістю число повторних одиниць в масиві. </a:t>
            </a:r>
            <a:r>
              <a:rPr lang="uk-UA" dirty="0"/>
              <a:t>Ніякі дві особини (крім близнюків) не мають в точності однаковою комбінації варіантів довжини всіх </a:t>
            </a:r>
            <a:r>
              <a:rPr lang="uk-UA" dirty="0" err="1"/>
              <a:t>мікросателітів</a:t>
            </a:r>
            <a:r>
              <a:rPr lang="uk-UA" dirty="0"/>
              <a:t>. </a:t>
            </a:r>
          </a:p>
          <a:p>
            <a:r>
              <a:rPr lang="uk-UA" dirty="0"/>
              <a:t>Якщо досліджувати достатню кількість </a:t>
            </a:r>
            <a:r>
              <a:rPr lang="uk-UA" dirty="0" err="1"/>
              <a:t>мікросателітів</a:t>
            </a:r>
            <a:r>
              <a:rPr lang="uk-UA" dirty="0"/>
              <a:t>, то для кожної людини може бути побудований </a:t>
            </a:r>
            <a:r>
              <a:rPr lang="uk-UA" b="1" dirty="0"/>
              <a:t>унікальний генетичний профіл</a:t>
            </a:r>
            <a:r>
              <a:rPr lang="uk-UA" dirty="0"/>
              <a:t>ь. </a:t>
            </a:r>
          </a:p>
          <a:p>
            <a:r>
              <a:rPr lang="uk-UA" dirty="0" err="1"/>
              <a:t>Мікросателіти</a:t>
            </a:r>
            <a:r>
              <a:rPr lang="uk-UA" dirty="0"/>
              <a:t> успішно використовують для встановлення еволюційних і родинних </a:t>
            </a:r>
            <a:r>
              <a:rPr lang="uk-UA" dirty="0" err="1"/>
              <a:t>зв'язків</a:t>
            </a:r>
            <a:r>
              <a:rPr lang="uk-UA" dirty="0"/>
              <a:t> в генетичному аналізі.</a:t>
            </a: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752C848-88E5-4A27-B9EE-DB5FABDACB1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20559" y="1443326"/>
          <a:ext cx="4495495" cy="2176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r:id="rId3" imgW="6979920" imgH="4823460" progId="Unknown">
                  <p:embed/>
                </p:oleObj>
              </mc:Choice>
              <mc:Fallback>
                <p:oleObj r:id="rId3" imgW="6979920" imgH="4823460" progId="Unknown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F752C848-88E5-4A27-B9EE-DB5FABDACB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410" b="28943"/>
                      <a:stretch>
                        <a:fillRect/>
                      </a:stretch>
                    </p:blipFill>
                    <p:spPr bwMode="auto">
                      <a:xfrm>
                        <a:off x="7020559" y="1443326"/>
                        <a:ext cx="4495495" cy="21761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Сучасні генні технології. (Лекція 6) - online presentation">
            <a:extLst>
              <a:ext uri="{FF2B5EF4-FFF2-40B4-BE49-F238E27FC236}">
                <a16:creationId xmlns:a16="http://schemas.microsoft.com/office/drawing/2014/main" id="{D5F3058F-B979-4376-8BC1-09C8BCC5D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3210" r="12000" b="34964"/>
          <a:stretch/>
        </p:blipFill>
        <p:spPr bwMode="auto">
          <a:xfrm>
            <a:off x="7799070" y="4005352"/>
            <a:ext cx="3234690" cy="14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C0F46F-7503-48B6-A899-358E75058C81}"/>
              </a:ext>
            </a:extLst>
          </p:cNvPr>
          <p:cNvSpPr/>
          <p:nvPr/>
        </p:nvSpPr>
        <p:spPr>
          <a:xfrm>
            <a:off x="240030" y="5800582"/>
            <a:ext cx="9315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" marR="4445" indent="458470"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ДНК-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фінгерпринта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("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відбитки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") –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геномна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дактилоскопія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C4705BA-94C2-4C5E-9B7E-DF351CA2619A}"/>
              </a:ext>
            </a:extLst>
          </p:cNvPr>
          <p:cNvSpPr txBox="1">
            <a:spLocks/>
          </p:cNvSpPr>
          <p:nvPr/>
        </p:nvSpPr>
        <p:spPr>
          <a:xfrm>
            <a:off x="838200" y="127528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>
                <a:highlight>
                  <a:srgbClr val="FFFF00"/>
                </a:highlight>
              </a:rPr>
              <a:t>Молекулярно-</a:t>
            </a:r>
            <a:r>
              <a:rPr lang="ru-RU" sz="2800" b="1" i="1" dirty="0" err="1">
                <a:highlight>
                  <a:srgbClr val="FFFF00"/>
                </a:highlight>
              </a:rPr>
              <a:t>генетичні</a:t>
            </a:r>
            <a:r>
              <a:rPr lang="ru-RU" sz="2800" b="1" i="1" dirty="0">
                <a:highlight>
                  <a:srgbClr val="FFFF00"/>
                </a:highlight>
              </a:rPr>
              <a:t> </a:t>
            </a:r>
            <a:r>
              <a:rPr lang="ru-RU" sz="2800" b="1" i="1" dirty="0" err="1">
                <a:highlight>
                  <a:srgbClr val="FFFF00"/>
                </a:highlight>
              </a:rPr>
              <a:t>методи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5B69BE-4F55-4C93-9EA5-51EA0067D2F4}"/>
              </a:ext>
            </a:extLst>
          </p:cNvPr>
          <p:cNvSpPr/>
          <p:nvPr/>
        </p:nvSpPr>
        <p:spPr>
          <a:xfrm>
            <a:off x="393850" y="1393895"/>
            <a:ext cx="8803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SNP –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однонуклеотидна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позиц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я в геном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для 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якої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популяц</a:t>
            </a:r>
            <a:r>
              <a:rPr lang="uk-UA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ії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зустрічаються різні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вар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ант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и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(алел</a:t>
            </a:r>
            <a:r>
              <a:rPr lang="uk-UA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)</a:t>
            </a:r>
            <a:endParaRPr lang="ru-UA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03F9FC-3023-4E8C-9EE8-0AA6C6C6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66" y="73991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BDF149-CF8B-41E8-BB75-4555598FE2C3}"/>
              </a:ext>
            </a:extLst>
          </p:cNvPr>
          <p:cNvSpPr/>
          <p:nvPr/>
        </p:nvSpPr>
        <p:spPr>
          <a:xfrm>
            <a:off x="278906" y="2202898"/>
            <a:ext cx="814431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Скринінг</a:t>
            </a:r>
            <a:r>
              <a:rPr lang="ru-RU" dirty="0"/>
              <a:t> </a:t>
            </a:r>
            <a:r>
              <a:rPr lang="en-US" dirty="0"/>
              <a:t>SNP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спадкову</a:t>
            </a:r>
            <a:r>
              <a:rPr lang="ru-RU" dirty="0"/>
              <a:t> </a:t>
            </a:r>
            <a:r>
              <a:rPr lang="ru-RU" sz="2000" b="1" dirty="0" err="1"/>
              <a:t>схильність</a:t>
            </a:r>
            <a:r>
              <a:rPr lang="ru-RU" sz="2000" b="1" dirty="0"/>
              <a:t> до </a:t>
            </a:r>
            <a:r>
              <a:rPr lang="ru-RU" sz="2000" b="1" dirty="0" err="1"/>
              <a:t>різних</a:t>
            </a:r>
            <a:r>
              <a:rPr lang="ru-RU" sz="2000" b="1" dirty="0"/>
              <a:t> </a:t>
            </a:r>
            <a:r>
              <a:rPr lang="ru-RU" sz="2000" b="1" dirty="0" err="1"/>
              <a:t>мультифакторних</a:t>
            </a:r>
            <a:r>
              <a:rPr lang="ru-RU" sz="2000" b="1" dirty="0"/>
              <a:t> </a:t>
            </a:r>
            <a:r>
              <a:rPr lang="ru-RU" sz="2000" b="1" dirty="0" err="1"/>
              <a:t>захворювань</a:t>
            </a:r>
            <a:r>
              <a:rPr lang="ru-RU" sz="2000" b="1" dirty="0"/>
              <a:t>,</a:t>
            </a:r>
            <a:r>
              <a:rPr lang="ru-RU" dirty="0"/>
              <a:t>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прогнозувати</a:t>
            </a:r>
            <a:r>
              <a:rPr lang="ru-RU" dirty="0"/>
              <a:t> </a:t>
            </a:r>
            <a:r>
              <a:rPr lang="ru-RU" dirty="0" err="1"/>
              <a:t>індивідуальну</a:t>
            </a:r>
            <a:r>
              <a:rPr lang="ru-RU" dirty="0"/>
              <a:t> </a:t>
            </a:r>
            <a:r>
              <a:rPr lang="ru-RU" dirty="0" err="1"/>
              <a:t>чутливість</a:t>
            </a:r>
            <a:r>
              <a:rPr lang="ru-RU" dirty="0"/>
              <a:t> до </a:t>
            </a:r>
            <a:r>
              <a:rPr lang="ru-RU" dirty="0" err="1"/>
              <a:t>фармакологічних</a:t>
            </a:r>
            <a:r>
              <a:rPr lang="ru-RU" dirty="0"/>
              <a:t> </a:t>
            </a:r>
            <a:r>
              <a:rPr lang="ru-RU" dirty="0" err="1"/>
              <a:t>препаратів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9D9E15-F063-4F31-93A4-8AF631EC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23" y="3343995"/>
            <a:ext cx="11262471" cy="64633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15C0420-BACB-448F-8257-2357B478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45" y="4819252"/>
            <a:ext cx="7303704" cy="1143000"/>
          </a:xfrm>
        </p:spPr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UA" sz="2000" b="1" u="sng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DArT</a:t>
            </a:r>
            <a:r>
              <a:rPr lang="ru-RU" altLang="ru-UA" sz="2000" b="1" u="sng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ru-RU" altLang="ru-UA" sz="2000" b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–</a:t>
            </a:r>
            <a:r>
              <a:rPr lang="ru-RU" altLang="ru-UA" sz="2000" b="1" i="1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ДНК-</a:t>
            </a:r>
            <a:r>
              <a:rPr lang="ru-RU" altLang="ru-UA" sz="2000" b="1" i="1" dirty="0" err="1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мікрочип</a:t>
            </a:r>
            <a:r>
              <a:rPr lang="ru-RU" altLang="ru-UA" sz="20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 технолог</a:t>
            </a:r>
            <a:r>
              <a:rPr lang="uk-UA" altLang="ru-UA" sz="20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і</a:t>
            </a:r>
            <a:r>
              <a:rPr lang="ru-RU" altLang="ru-UA" sz="20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я для </a:t>
            </a:r>
            <a:r>
              <a:rPr lang="uk-UA" altLang="ru-UA" sz="2000" dirty="0">
                <a:latin typeface="Arial" panose="020B0604020202020204" pitchFamily="34" charset="0"/>
                <a:ea typeface="Comic Sans MS" panose="030F0702030302020204" pitchFamily="66" charset="0"/>
                <a:cs typeface="Comic Sans MS" panose="030F0702030302020204" pitchFamily="66" charset="0"/>
              </a:rPr>
              <a:t>оцінки поліморфізму по багатьом локусам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7A5512-AA98-446D-BB08-BE8658AB4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805" y="4260876"/>
            <a:ext cx="3426218" cy="2066438"/>
          </a:xfrm>
          <a:prstGeom prst="rect">
            <a:avLst/>
          </a:prstGeo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857F168C-C55D-41AE-B550-46502861B196}"/>
              </a:ext>
            </a:extLst>
          </p:cNvPr>
          <p:cNvSpPr txBox="1">
            <a:spLocks/>
          </p:cNvSpPr>
          <p:nvPr/>
        </p:nvSpPr>
        <p:spPr>
          <a:xfrm>
            <a:off x="278906" y="124375"/>
            <a:ext cx="10515600" cy="747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 err="1">
                <a:solidFill>
                  <a:srgbClr val="C00000"/>
                </a:solidFill>
              </a:rPr>
              <a:t>Однонуклеотидний</a:t>
            </a:r>
            <a:r>
              <a:rPr lang="uk-UA" sz="4800" b="1" dirty="0">
                <a:solidFill>
                  <a:srgbClr val="C00000"/>
                </a:solidFill>
              </a:rPr>
              <a:t> поліморфізм –індивідуальні особливості!!!!</a:t>
            </a:r>
            <a:endParaRPr lang="ru-UA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06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AF87D-7302-4119-B868-09091846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4" t="37411" r="37160" b="9256"/>
          <a:stretch/>
        </p:blipFill>
        <p:spPr>
          <a:xfrm>
            <a:off x="642153" y="825985"/>
            <a:ext cx="10321770" cy="603201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06246B-0A53-4B9F-A7B7-1B78BC9E12CC}"/>
              </a:ext>
            </a:extLst>
          </p:cNvPr>
          <p:cNvSpPr/>
          <p:nvPr/>
        </p:nvSpPr>
        <p:spPr>
          <a:xfrm>
            <a:off x="1330147" y="147316"/>
            <a:ext cx="104771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Генетична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панель (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оцінка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генетичного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поліморфізму</a:t>
            </a:r>
            <a:r>
              <a:rPr lang="ru-RU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)-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алельного</a:t>
            </a:r>
            <a:r>
              <a:rPr lang="ru-RU" sz="20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стану </a:t>
            </a:r>
            <a:r>
              <a:rPr lang="ru-RU" sz="20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певних</a:t>
            </a:r>
            <a:r>
              <a:rPr lang="ru-RU" sz="2000" dirty="0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Gungsuh" panose="02030600000101010101" pitchFamily="18" charset="-127"/>
                <a:cs typeface="Times New Roman" panose="02020603050405020304" pitchFamily="18" charset="0"/>
              </a:rPr>
              <a:t>генів</a:t>
            </a:r>
            <a:endParaRPr lang="ru-RU" sz="2000" dirty="0"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2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00C918-12AE-407E-BB33-B7825F7C724E}"/>
              </a:ext>
            </a:extLst>
          </p:cNvPr>
          <p:cNvSpPr/>
          <p:nvPr/>
        </p:nvSpPr>
        <p:spPr>
          <a:xfrm>
            <a:off x="392778" y="518611"/>
            <a:ext cx="11555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dirty="0" err="1"/>
              <a:t>Комплексний</a:t>
            </a:r>
            <a:r>
              <a:rPr lang="ru-UA" dirty="0"/>
              <a:t> </a:t>
            </a:r>
            <a:r>
              <a:rPr lang="ru-UA" dirty="0" err="1"/>
              <a:t>генетичний</a:t>
            </a:r>
            <a:r>
              <a:rPr lang="ru-UA" dirty="0"/>
              <a:t> тест дозволить </a:t>
            </a:r>
            <a:r>
              <a:rPr lang="ru-UA" dirty="0" err="1"/>
              <a:t>оцінити</a:t>
            </a:r>
            <a:r>
              <a:rPr lang="ru-UA" dirty="0"/>
              <a:t> </a:t>
            </a:r>
            <a:r>
              <a:rPr lang="ru-UA" dirty="0" err="1"/>
              <a:t>схильність</a:t>
            </a:r>
            <a:r>
              <a:rPr lang="ru-UA" dirty="0"/>
              <a:t> до 150 </a:t>
            </a:r>
            <a:r>
              <a:rPr lang="ru-UA" dirty="0" err="1"/>
              <a:t>генетичних</a:t>
            </a:r>
            <a:r>
              <a:rPr lang="ru-UA" dirty="0"/>
              <a:t> і </a:t>
            </a:r>
            <a:r>
              <a:rPr lang="ru-UA" dirty="0" err="1"/>
              <a:t>мультифакторіальних</a:t>
            </a:r>
            <a:r>
              <a:rPr lang="ru-UA" dirty="0"/>
              <a:t> </a:t>
            </a:r>
            <a:r>
              <a:rPr lang="ru-UA" dirty="0" err="1"/>
              <a:t>захворювань</a:t>
            </a:r>
            <a:r>
              <a:rPr lang="ru-UA" dirty="0"/>
              <a:t>, </a:t>
            </a:r>
            <a:r>
              <a:rPr lang="ru-UA" dirty="0" err="1"/>
              <a:t>індивідуальну</a:t>
            </a:r>
            <a:r>
              <a:rPr lang="ru-UA" dirty="0"/>
              <a:t> </a:t>
            </a:r>
            <a:r>
              <a:rPr lang="ru-UA" dirty="0" err="1"/>
              <a:t>реакцію</a:t>
            </a:r>
            <a:r>
              <a:rPr lang="ru-UA" dirty="0"/>
              <a:t> на 180 </a:t>
            </a:r>
            <a:r>
              <a:rPr lang="ru-UA" dirty="0" err="1"/>
              <a:t>лікарських</a:t>
            </a:r>
            <a:r>
              <a:rPr lang="ru-UA" dirty="0"/>
              <a:t> </a:t>
            </a:r>
            <a:r>
              <a:rPr lang="ru-UA" dirty="0" err="1"/>
              <a:t>препаратів</a:t>
            </a:r>
            <a:r>
              <a:rPr lang="ru-UA" dirty="0"/>
              <a:t>, </a:t>
            </a:r>
            <a:r>
              <a:rPr lang="ru-UA" dirty="0" err="1"/>
              <a:t>виявити</a:t>
            </a:r>
            <a:r>
              <a:rPr lang="ru-UA" dirty="0"/>
              <a:t> </a:t>
            </a:r>
            <a:r>
              <a:rPr lang="ru-UA" dirty="0" err="1"/>
              <a:t>головн</a:t>
            </a:r>
            <a:r>
              <a:rPr lang="uk-UA" dirty="0"/>
              <a:t>і</a:t>
            </a:r>
            <a:r>
              <a:rPr lang="ru-UA" dirty="0"/>
              <a:t> </a:t>
            </a:r>
            <a:r>
              <a:rPr lang="ru-UA" dirty="0" err="1"/>
              <a:t>генетичн</a:t>
            </a:r>
            <a:r>
              <a:rPr lang="uk-UA" dirty="0"/>
              <a:t>і</a:t>
            </a:r>
            <a:r>
              <a:rPr lang="ru-UA" dirty="0"/>
              <a:t> причин проблем </a:t>
            </a:r>
            <a:r>
              <a:rPr lang="ru-UA" dirty="0" err="1"/>
              <a:t>із</a:t>
            </a:r>
            <a:r>
              <a:rPr lang="ru-UA" dirty="0"/>
              <a:t> </a:t>
            </a:r>
            <a:r>
              <a:rPr lang="uk-UA" dirty="0" err="1"/>
              <a:t>здоровям</a:t>
            </a:r>
            <a:r>
              <a:rPr lang="ru-UA" dirty="0"/>
              <a:t>.</a:t>
            </a:r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ru-UA" dirty="0"/>
              <a:t> </a:t>
            </a:r>
            <a:r>
              <a:rPr lang="ru-UA" dirty="0" err="1"/>
              <a:t>Грунтуючись</a:t>
            </a:r>
            <a:r>
              <a:rPr lang="ru-UA" dirty="0"/>
              <a:t> на </a:t>
            </a:r>
            <a:r>
              <a:rPr lang="ru-UA" dirty="0" err="1"/>
              <a:t>цій</a:t>
            </a:r>
            <a:r>
              <a:rPr lang="ru-UA" dirty="0"/>
              <a:t> </a:t>
            </a:r>
            <a:r>
              <a:rPr lang="ru-UA" dirty="0" err="1"/>
              <a:t>інформації</a:t>
            </a:r>
            <a:r>
              <a:rPr lang="ru-UA" dirty="0"/>
              <a:t>, </a:t>
            </a:r>
            <a:r>
              <a:rPr lang="uk-UA" dirty="0"/>
              <a:t>можна </a:t>
            </a:r>
            <a:r>
              <a:rPr lang="ru-UA" dirty="0"/>
              <a:t> </a:t>
            </a:r>
            <a:r>
              <a:rPr lang="ru-UA" dirty="0" err="1"/>
              <a:t>розробит</a:t>
            </a:r>
            <a:r>
              <a:rPr lang="uk-UA" dirty="0"/>
              <a:t>и</a:t>
            </a:r>
            <a:r>
              <a:rPr lang="ru-UA" dirty="0"/>
              <a:t> </a:t>
            </a:r>
            <a:r>
              <a:rPr lang="ru-UA" dirty="0" err="1"/>
              <a:t>персональну</a:t>
            </a:r>
            <a:r>
              <a:rPr lang="ru-UA" dirty="0"/>
              <a:t> </a:t>
            </a:r>
            <a:r>
              <a:rPr lang="ru-UA" dirty="0" err="1"/>
              <a:t>програму</a:t>
            </a:r>
            <a:r>
              <a:rPr lang="ru-UA" dirty="0"/>
              <a:t> </a:t>
            </a:r>
            <a:r>
              <a:rPr lang="ru-UA" dirty="0" err="1"/>
              <a:t>діагностики</a:t>
            </a:r>
            <a:r>
              <a:rPr lang="ru-UA" dirty="0"/>
              <a:t> (</a:t>
            </a:r>
            <a:r>
              <a:rPr lang="ru-UA" dirty="0" err="1"/>
              <a:t>аналізи</a:t>
            </a:r>
            <a:r>
              <a:rPr lang="ru-UA" dirty="0"/>
              <a:t> </a:t>
            </a:r>
            <a:r>
              <a:rPr lang="ru-UA" dirty="0" err="1"/>
              <a:t>крові</a:t>
            </a:r>
            <a:r>
              <a:rPr lang="ru-UA" dirty="0"/>
              <a:t> </a:t>
            </a:r>
            <a:r>
              <a:rPr lang="ru-UA" dirty="0" err="1"/>
              <a:t>або</a:t>
            </a:r>
            <a:r>
              <a:rPr lang="ru-UA" dirty="0"/>
              <a:t> </a:t>
            </a:r>
            <a:r>
              <a:rPr lang="ru-UA" dirty="0" err="1"/>
              <a:t>прості</a:t>
            </a:r>
            <a:r>
              <a:rPr lang="ru-UA" dirty="0"/>
              <a:t> </a:t>
            </a:r>
            <a:r>
              <a:rPr lang="ru-UA" dirty="0" err="1"/>
              <a:t>функціональні</a:t>
            </a:r>
            <a:r>
              <a:rPr lang="ru-UA" dirty="0"/>
              <a:t> </a:t>
            </a:r>
            <a:r>
              <a:rPr lang="ru-UA" dirty="0" err="1"/>
              <a:t>дослідження</a:t>
            </a:r>
            <a:r>
              <a:rPr lang="ru-UA" dirty="0"/>
              <a:t>) і </a:t>
            </a:r>
            <a:r>
              <a:rPr lang="ru-UA" dirty="0" err="1"/>
              <a:t>заздалегідь</a:t>
            </a:r>
            <a:r>
              <a:rPr lang="ru-UA" dirty="0"/>
              <a:t> </a:t>
            </a:r>
            <a:r>
              <a:rPr lang="ru-UA" dirty="0" err="1"/>
              <a:t>зробить</a:t>
            </a:r>
            <a:r>
              <a:rPr lang="ru-UA" dirty="0"/>
              <a:t> заходи по </a:t>
            </a:r>
            <a:r>
              <a:rPr lang="ru-UA" dirty="0" err="1"/>
              <a:t>відвертанню</a:t>
            </a:r>
            <a:r>
              <a:rPr lang="ru-UA" dirty="0"/>
              <a:t> </a:t>
            </a:r>
            <a:r>
              <a:rPr lang="ru-UA" dirty="0" err="1"/>
              <a:t>цих</a:t>
            </a:r>
            <a:r>
              <a:rPr lang="ru-UA" dirty="0"/>
              <a:t> хвороб.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25D09D-C955-41A6-BB48-127036CFC4F9}"/>
              </a:ext>
            </a:extLst>
          </p:cNvPr>
          <p:cNvSpPr/>
          <p:nvPr/>
        </p:nvSpPr>
        <p:spPr>
          <a:xfrm>
            <a:off x="3263994" y="133502"/>
            <a:ext cx="4646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Генетична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схильність</a:t>
            </a: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до хвороб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AE02F-3C01-4416-A8D8-C589D74B1EE3}"/>
              </a:ext>
            </a:extLst>
          </p:cNvPr>
          <p:cNvSpPr/>
          <p:nvPr/>
        </p:nvSpPr>
        <p:spPr>
          <a:xfrm>
            <a:off x="74662" y="219064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UA" sz="1200" dirty="0"/>
              <a:t>- </a:t>
            </a:r>
            <a:r>
              <a:rPr lang="ru-UA" sz="1200" dirty="0" err="1"/>
              <a:t>Псоріаз</a:t>
            </a:r>
            <a:r>
              <a:rPr lang="ru-UA" sz="1200" dirty="0"/>
              <a:t> - </a:t>
            </a:r>
            <a:r>
              <a:rPr lang="ru-UA" sz="1200" dirty="0" err="1"/>
              <a:t>Вітиліго</a:t>
            </a:r>
            <a:r>
              <a:rPr lang="ru-UA" sz="1200" dirty="0"/>
              <a:t> - </a:t>
            </a:r>
            <a:r>
              <a:rPr lang="ru-UA" sz="1200" dirty="0" err="1"/>
              <a:t>Гніздова</a:t>
            </a:r>
            <a:r>
              <a:rPr lang="ru-UA" sz="1200" dirty="0"/>
              <a:t> </a:t>
            </a:r>
            <a:r>
              <a:rPr lang="ru-UA" sz="1200" dirty="0" err="1"/>
              <a:t>алопеція</a:t>
            </a:r>
            <a:r>
              <a:rPr lang="uk-UA" sz="1200" dirty="0"/>
              <a:t>; </a:t>
            </a:r>
            <a:r>
              <a:rPr lang="ru-UA" sz="1200" b="1" dirty="0" err="1"/>
              <a:t>Хвороби</a:t>
            </a:r>
            <a:r>
              <a:rPr lang="ru-UA" sz="1200" b="1" dirty="0"/>
              <a:t> </a:t>
            </a:r>
            <a:r>
              <a:rPr lang="ru-UA" sz="1200" b="1" dirty="0" err="1"/>
              <a:t>серцево-судинної</a:t>
            </a:r>
            <a:r>
              <a:rPr lang="ru-UA" sz="1200" b="1" dirty="0"/>
              <a:t> </a:t>
            </a:r>
            <a:r>
              <a:rPr lang="ru-UA" sz="1200" b="1" dirty="0" err="1"/>
              <a:t>системи</a:t>
            </a:r>
            <a:r>
              <a:rPr lang="uk-UA" sz="1200" b="1" dirty="0"/>
              <a:t>: </a:t>
            </a:r>
            <a:r>
              <a:rPr lang="ru-UA" sz="1200" dirty="0"/>
              <a:t> </a:t>
            </a:r>
            <a:r>
              <a:rPr lang="ru-UA" sz="1200" dirty="0" err="1"/>
              <a:t>Гіпертонія</a:t>
            </a:r>
            <a:r>
              <a:rPr lang="ru-UA" sz="1200" dirty="0"/>
              <a:t> - </a:t>
            </a:r>
            <a:r>
              <a:rPr lang="ru-UA" sz="1200" dirty="0" err="1"/>
              <a:t>Гіпертрофія</a:t>
            </a:r>
            <a:r>
              <a:rPr lang="ru-UA" sz="1200" dirty="0"/>
              <a:t> </a:t>
            </a:r>
            <a:r>
              <a:rPr lang="ru-UA" sz="1200" dirty="0" err="1"/>
              <a:t>міокарду</a:t>
            </a:r>
            <a:r>
              <a:rPr lang="ru-UA" sz="1200" dirty="0"/>
              <a:t> - </a:t>
            </a:r>
            <a:r>
              <a:rPr lang="ru-UA" sz="1200" dirty="0" err="1"/>
              <a:t>Інфаркт</a:t>
            </a:r>
            <a:r>
              <a:rPr lang="ru-UA" sz="1200" dirty="0"/>
              <a:t> </a:t>
            </a:r>
            <a:r>
              <a:rPr lang="ru-UA" sz="1200" dirty="0" err="1"/>
              <a:t>міокарду</a:t>
            </a:r>
            <a:r>
              <a:rPr lang="ru-UA" sz="1200" dirty="0"/>
              <a:t> - </a:t>
            </a:r>
            <a:r>
              <a:rPr lang="ru-UA" sz="1200" dirty="0" err="1"/>
              <a:t>Ішемічна</a:t>
            </a:r>
            <a:r>
              <a:rPr lang="ru-UA" sz="1200" dirty="0"/>
              <a:t> хвороба </a:t>
            </a:r>
            <a:r>
              <a:rPr lang="ru-UA" sz="1200" dirty="0" err="1"/>
              <a:t>серця</a:t>
            </a:r>
            <a:r>
              <a:rPr lang="ru-UA" sz="1200" dirty="0"/>
              <a:t> - </a:t>
            </a:r>
            <a:r>
              <a:rPr lang="ru-UA" sz="1200" dirty="0" err="1"/>
              <a:t>Венозна</a:t>
            </a:r>
            <a:r>
              <a:rPr lang="ru-UA" sz="1200" dirty="0"/>
              <a:t> </a:t>
            </a:r>
            <a:r>
              <a:rPr lang="ru-UA" sz="1200" dirty="0" err="1"/>
              <a:t>тромбоемболія</a:t>
            </a:r>
            <a:r>
              <a:rPr lang="ru-UA" sz="1200" dirty="0"/>
              <a:t> </a:t>
            </a:r>
            <a:r>
              <a:rPr lang="ru-UA" sz="1200" dirty="0" err="1"/>
              <a:t>Згорнути</a:t>
            </a:r>
            <a:r>
              <a:rPr lang="ru-UA" sz="1200" dirty="0"/>
              <a:t> - </a:t>
            </a:r>
            <a:r>
              <a:rPr lang="ru-UA" sz="1200" dirty="0" err="1"/>
              <a:t>Миготлива</a:t>
            </a:r>
            <a:r>
              <a:rPr lang="ru-UA" sz="1200" dirty="0"/>
              <a:t> </a:t>
            </a:r>
            <a:r>
              <a:rPr lang="ru-UA" sz="1200" dirty="0" err="1"/>
              <a:t>аритмія</a:t>
            </a:r>
            <a:r>
              <a:rPr lang="ru-UA" sz="1200" dirty="0"/>
              <a:t>: </a:t>
            </a:r>
            <a:r>
              <a:rPr lang="ru-UA" sz="1200" dirty="0" err="1"/>
              <a:t>фібриляція</a:t>
            </a:r>
            <a:r>
              <a:rPr lang="ru-UA" sz="1200" dirty="0"/>
              <a:t> і/</a:t>
            </a:r>
            <a:r>
              <a:rPr lang="ru-UA" sz="1200" dirty="0" err="1"/>
              <a:t>або</a:t>
            </a:r>
            <a:r>
              <a:rPr lang="ru-UA" sz="1200" dirty="0"/>
              <a:t> </a:t>
            </a:r>
            <a:r>
              <a:rPr lang="ru-UA" sz="1200" dirty="0" err="1"/>
              <a:t>трепетання</a:t>
            </a:r>
            <a:r>
              <a:rPr lang="ru-UA" sz="1200" dirty="0"/>
              <a:t> </a:t>
            </a:r>
            <a:r>
              <a:rPr lang="ru-UA" sz="1200" dirty="0" err="1"/>
              <a:t>передсердя</a:t>
            </a:r>
            <a:r>
              <a:rPr lang="ru-UA" sz="1200" dirty="0"/>
              <a:t> - Аневризма </a:t>
            </a:r>
            <a:r>
              <a:rPr lang="ru-UA" sz="1200" dirty="0" err="1"/>
              <a:t>черевної</a:t>
            </a:r>
            <a:r>
              <a:rPr lang="ru-UA" sz="1200" dirty="0"/>
              <a:t> </a:t>
            </a:r>
            <a:r>
              <a:rPr lang="ru-UA" sz="1200" dirty="0" err="1"/>
              <a:t>аорти</a:t>
            </a:r>
            <a:r>
              <a:rPr lang="ru-UA" sz="1200" dirty="0"/>
              <a:t> - </a:t>
            </a:r>
            <a:r>
              <a:rPr lang="ru-UA" sz="1200" dirty="0" err="1"/>
              <a:t>кардіоміопатія</a:t>
            </a:r>
            <a:r>
              <a:rPr lang="ru-UA" sz="1200" dirty="0"/>
              <a:t> </a:t>
            </a:r>
            <a:r>
              <a:rPr lang="ru-UA" sz="1200" dirty="0" err="1"/>
              <a:t>Дилатації</a:t>
            </a:r>
            <a:r>
              <a:rPr lang="ru-UA" sz="1200" dirty="0"/>
              <a:t> - </a:t>
            </a:r>
            <a:r>
              <a:rPr lang="ru-UA" sz="1200" dirty="0" err="1"/>
              <a:t>Фібриляція</a:t>
            </a:r>
            <a:r>
              <a:rPr lang="ru-UA" sz="1200" dirty="0"/>
              <a:t> </a:t>
            </a:r>
            <a:r>
              <a:rPr lang="ru-UA" sz="1200" dirty="0" err="1"/>
              <a:t>передсердя</a:t>
            </a:r>
            <a:r>
              <a:rPr lang="ru-UA" sz="1200" dirty="0"/>
              <a:t> - Синдром </a:t>
            </a:r>
            <a:r>
              <a:rPr lang="ru-UA" sz="1200" dirty="0" err="1"/>
              <a:t>Бругада</a:t>
            </a:r>
            <a:r>
              <a:rPr lang="ru-UA" sz="1200" dirty="0"/>
              <a:t> - </a:t>
            </a:r>
            <a:r>
              <a:rPr lang="ru-UA" sz="1200" dirty="0" err="1"/>
              <a:t>Раптова</a:t>
            </a:r>
            <a:r>
              <a:rPr lang="ru-UA" sz="1200" dirty="0"/>
              <a:t> </a:t>
            </a:r>
            <a:r>
              <a:rPr lang="ru-UA" sz="1200" dirty="0" err="1"/>
              <a:t>коронарна</a:t>
            </a:r>
            <a:r>
              <a:rPr lang="ru-UA" sz="1200" dirty="0"/>
              <a:t> </a:t>
            </a:r>
            <a:r>
              <a:rPr lang="ru-UA" sz="1200" dirty="0" err="1"/>
              <a:t>смерт</a:t>
            </a:r>
            <a:r>
              <a:rPr lang="uk-UA" sz="1200" dirty="0"/>
              <a:t>ь; </a:t>
            </a:r>
            <a:r>
              <a:rPr lang="ru-UA" sz="1200" dirty="0"/>
              <a:t> </a:t>
            </a:r>
            <a:r>
              <a:rPr lang="ru-UA" sz="1200" b="1" dirty="0" err="1"/>
              <a:t>Психічн</a:t>
            </a:r>
            <a:r>
              <a:rPr lang="uk-UA" sz="1200" b="1" dirty="0"/>
              <a:t>і</a:t>
            </a:r>
            <a:r>
              <a:rPr lang="ru-UA" sz="1200" b="1" dirty="0"/>
              <a:t> </a:t>
            </a:r>
            <a:r>
              <a:rPr lang="ru-UA" sz="1200" b="1" dirty="0" err="1"/>
              <a:t>розлад</a:t>
            </a:r>
            <a:r>
              <a:rPr lang="uk-UA" sz="1200" b="1" dirty="0"/>
              <a:t>и:</a:t>
            </a:r>
            <a:r>
              <a:rPr lang="ru-UA" sz="1200" b="1" dirty="0"/>
              <a:t> </a:t>
            </a:r>
            <a:r>
              <a:rPr lang="ru-UA" sz="1200" dirty="0"/>
              <a:t>- </a:t>
            </a:r>
            <a:r>
              <a:rPr lang="ru-UA" sz="1200" dirty="0" err="1"/>
              <a:t>тютюнокуріння</a:t>
            </a:r>
            <a:r>
              <a:rPr lang="ru-UA" sz="1200" dirty="0"/>
              <a:t> - Невротизм - </a:t>
            </a:r>
            <a:r>
              <a:rPr lang="ru-UA" sz="1200" dirty="0" err="1"/>
              <a:t>депресія</a:t>
            </a:r>
            <a:r>
              <a:rPr lang="ru-UA" sz="1200" dirty="0"/>
              <a:t> - </a:t>
            </a:r>
            <a:r>
              <a:rPr lang="ru-UA" sz="1200" dirty="0" err="1"/>
              <a:t>біполярний</a:t>
            </a:r>
            <a:r>
              <a:rPr lang="ru-UA" sz="1200" dirty="0"/>
              <a:t> </a:t>
            </a:r>
            <a:r>
              <a:rPr lang="ru-UA" sz="1200" dirty="0" err="1"/>
              <a:t>розлад</a:t>
            </a:r>
            <a:r>
              <a:rPr lang="ru-UA" sz="1200" dirty="0"/>
              <a:t> - </a:t>
            </a:r>
            <a:r>
              <a:rPr lang="ru-UA" sz="1200" dirty="0" err="1"/>
              <a:t>суїциїдальний</a:t>
            </a:r>
            <a:r>
              <a:rPr lang="ru-UA" sz="1200" dirty="0"/>
              <a:t> думка - аутизм - синдром </a:t>
            </a:r>
            <a:r>
              <a:rPr lang="ru-UA" sz="1200" dirty="0" err="1"/>
              <a:t>Туретта</a:t>
            </a:r>
            <a:r>
              <a:rPr lang="ru-UA" sz="1200" dirty="0"/>
              <a:t> - </a:t>
            </a:r>
            <a:r>
              <a:rPr lang="ru-UA" sz="1200" dirty="0" err="1"/>
              <a:t>шизофренія</a:t>
            </a:r>
            <a:r>
              <a:rPr lang="ru-UA" sz="1200" dirty="0"/>
              <a:t> - </a:t>
            </a:r>
            <a:r>
              <a:rPr lang="ru-UA" sz="1200" dirty="0" err="1"/>
              <a:t>алкоголізм</a:t>
            </a:r>
            <a:r>
              <a:rPr lang="ru-UA" sz="1200" dirty="0"/>
              <a:t> - </a:t>
            </a:r>
            <a:r>
              <a:rPr lang="ru-UA" sz="1200" dirty="0" err="1"/>
              <a:t>нервовий</a:t>
            </a:r>
            <a:r>
              <a:rPr lang="ru-UA" sz="1200" dirty="0"/>
              <a:t> </a:t>
            </a:r>
            <a:r>
              <a:rPr lang="ru-UA" sz="1200" dirty="0" err="1"/>
              <a:t>анорексія</a:t>
            </a:r>
            <a:r>
              <a:rPr lang="ru-UA" sz="1200" dirty="0"/>
              <a:t> - </a:t>
            </a:r>
            <a:r>
              <a:rPr lang="ru-UA" sz="1200" dirty="0" err="1"/>
              <a:t>залежність</a:t>
            </a:r>
            <a:r>
              <a:rPr lang="ru-UA" sz="1200" dirty="0"/>
              <a:t> </a:t>
            </a:r>
            <a:r>
              <a:rPr lang="ru-UA" sz="1200" dirty="0" err="1"/>
              <a:t>від</a:t>
            </a:r>
            <a:r>
              <a:rPr lang="ru-UA" sz="1200" dirty="0"/>
              <a:t> марихуан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депресія</a:t>
            </a:r>
            <a:r>
              <a:rPr lang="ru-UA" sz="1200" dirty="0"/>
              <a:t> і </a:t>
            </a:r>
            <a:r>
              <a:rPr lang="ru-UA" sz="1200" dirty="0" err="1"/>
              <a:t>алкоголізм</a:t>
            </a:r>
            <a:r>
              <a:rPr lang="ru-UA" sz="1200" dirty="0"/>
              <a:t> - хвороба </a:t>
            </a:r>
            <a:r>
              <a:rPr lang="ru-UA" sz="1200" dirty="0" err="1"/>
              <a:t>Крейтцфельда</a:t>
            </a:r>
            <a:r>
              <a:rPr lang="ru-UA" sz="1200" dirty="0"/>
              <a:t>-Якоба</a:t>
            </a:r>
            <a:r>
              <a:rPr lang="uk-UA" sz="1200" dirty="0"/>
              <a:t>;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орган</a:t>
            </a:r>
            <a:r>
              <a:rPr lang="uk-UA" sz="1200" b="1" dirty="0" err="1"/>
              <a:t>ів</a:t>
            </a:r>
            <a:r>
              <a:rPr lang="ru-UA" sz="1200" b="1" dirty="0"/>
              <a:t> </a:t>
            </a:r>
            <a:r>
              <a:rPr lang="ru-UA" sz="1200" b="1" dirty="0" err="1"/>
              <a:t>травлення</a:t>
            </a:r>
            <a:r>
              <a:rPr lang="uk-UA" sz="1200" b="1" dirty="0"/>
              <a:t>:</a:t>
            </a:r>
            <a:r>
              <a:rPr lang="uk-UA" sz="1200" dirty="0"/>
              <a:t> </a:t>
            </a:r>
            <a:r>
              <a:rPr lang="ru-UA" sz="1200" dirty="0" err="1"/>
              <a:t>періодонтит</a:t>
            </a:r>
            <a:r>
              <a:rPr lang="ru-UA" sz="1200" dirty="0"/>
              <a:t> - </a:t>
            </a:r>
            <a:r>
              <a:rPr lang="ru-UA" sz="1200" dirty="0" err="1"/>
              <a:t>демінералізація</a:t>
            </a:r>
            <a:r>
              <a:rPr lang="ru-UA" sz="1200" dirty="0"/>
              <a:t> </a:t>
            </a:r>
            <a:r>
              <a:rPr lang="ru-UA" sz="1200" dirty="0" err="1"/>
              <a:t>молярний</a:t>
            </a:r>
            <a:r>
              <a:rPr lang="ru-UA" sz="1200" dirty="0"/>
              <a:t> </a:t>
            </a:r>
            <a:r>
              <a:rPr lang="ru-UA" sz="1200" dirty="0" err="1"/>
              <a:t>різець</a:t>
            </a:r>
            <a:r>
              <a:rPr lang="ru-UA" sz="1200" dirty="0"/>
              <a:t> - </a:t>
            </a:r>
            <a:r>
              <a:rPr lang="ru-UA" sz="1200" dirty="0" err="1"/>
              <a:t>комбінован</a:t>
            </a:r>
            <a:r>
              <a:rPr lang="uk-UA" sz="1200" dirty="0"/>
              <a:t>е</a:t>
            </a:r>
            <a:r>
              <a:rPr lang="ru-UA" sz="1200" dirty="0"/>
              <a:t> </a:t>
            </a:r>
            <a:r>
              <a:rPr lang="ru-UA" sz="1200" dirty="0" err="1"/>
              <a:t>захворювання</a:t>
            </a:r>
            <a:r>
              <a:rPr lang="ru-UA" sz="1200" dirty="0"/>
              <a:t> </a:t>
            </a:r>
            <a:r>
              <a:rPr lang="ru-UA" sz="1200" dirty="0" err="1"/>
              <a:t>стравох</a:t>
            </a:r>
            <a:r>
              <a:rPr lang="uk-UA" sz="1200" dirty="0"/>
              <a:t>о</a:t>
            </a:r>
            <a:r>
              <a:rPr lang="ru-UA" sz="1200" dirty="0"/>
              <a:t>д</a:t>
            </a:r>
            <a:r>
              <a:rPr lang="uk-UA" sz="1200" dirty="0"/>
              <a:t>у</a:t>
            </a:r>
            <a:r>
              <a:rPr lang="ru-UA" sz="1200" dirty="0"/>
              <a:t> (</a:t>
            </a:r>
            <a:r>
              <a:rPr lang="ru-UA" sz="1200" dirty="0" err="1"/>
              <a:t>Стравохід</a:t>
            </a:r>
            <a:r>
              <a:rPr lang="ru-UA" sz="1200" dirty="0"/>
              <a:t> Барретта і аденокарцинома </a:t>
            </a:r>
            <a:r>
              <a:rPr lang="ru-UA" sz="1200" dirty="0" err="1"/>
              <a:t>стравоходу</a:t>
            </a:r>
            <a:r>
              <a:rPr lang="ru-UA" sz="1200" dirty="0"/>
              <a:t>) - </a:t>
            </a:r>
            <a:r>
              <a:rPr lang="ru-UA" sz="1200" dirty="0" err="1"/>
              <a:t>стравохід</a:t>
            </a:r>
            <a:r>
              <a:rPr lang="ru-UA" sz="1200" dirty="0"/>
              <a:t> Барретта - Цел</a:t>
            </a:r>
            <a:r>
              <a:rPr lang="uk-UA" sz="1200" dirty="0"/>
              <a:t>і</a:t>
            </a:r>
            <a:r>
              <a:rPr lang="ru-UA" sz="1200" dirty="0" err="1"/>
              <a:t>ак</a:t>
            </a:r>
            <a:r>
              <a:rPr lang="uk-UA" sz="1200" dirty="0"/>
              <a:t>і</a:t>
            </a:r>
            <a:r>
              <a:rPr lang="ru-UA" sz="1200" dirty="0"/>
              <a:t>я -  хвороба </a:t>
            </a:r>
            <a:r>
              <a:rPr lang="uk-UA" sz="1200" dirty="0"/>
              <a:t>К</a:t>
            </a:r>
            <a:r>
              <a:rPr lang="ru-UA" sz="1200" dirty="0" err="1"/>
              <a:t>рона</a:t>
            </a:r>
            <a:r>
              <a:rPr lang="uk-UA" sz="1200" dirty="0"/>
              <a:t>;</a:t>
            </a:r>
            <a:endParaRPr lang="ru-UA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2980CE-8933-4A8A-8A80-C901E45E9733}"/>
              </a:ext>
            </a:extLst>
          </p:cNvPr>
          <p:cNvSpPr/>
          <p:nvPr/>
        </p:nvSpPr>
        <p:spPr>
          <a:xfrm>
            <a:off x="94444" y="4018583"/>
            <a:ext cx="5979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UA" sz="1200" dirty="0"/>
              <a:t>- </a:t>
            </a:r>
            <a:r>
              <a:rPr lang="ru-UA" sz="1200" dirty="0" err="1"/>
              <a:t>Helicobacter</a:t>
            </a:r>
            <a:r>
              <a:rPr lang="ru-UA" sz="1200" dirty="0"/>
              <a:t> </a:t>
            </a:r>
            <a:r>
              <a:rPr lang="ru-UA" sz="1200" dirty="0" err="1"/>
              <a:t>Pylori</a:t>
            </a:r>
            <a:r>
              <a:rPr lang="ru-UA" sz="1200" dirty="0"/>
              <a:t> </a:t>
            </a:r>
            <a:r>
              <a:rPr lang="ru-UA" sz="1200" dirty="0" err="1"/>
              <a:t>серологічний</a:t>
            </a:r>
            <a:r>
              <a:rPr lang="ru-UA" sz="1200" dirty="0"/>
              <a:t> статус - Панкреатит - </a:t>
            </a:r>
            <a:r>
              <a:rPr lang="ru-UA" sz="1200" dirty="0" err="1"/>
              <a:t>Виразковий</a:t>
            </a:r>
            <a:r>
              <a:rPr lang="ru-UA" sz="1200" dirty="0"/>
              <a:t> </a:t>
            </a:r>
            <a:r>
              <a:rPr lang="ru-UA" sz="1200" dirty="0" err="1"/>
              <a:t>коліт</a:t>
            </a:r>
            <a:r>
              <a:rPr lang="ru-UA" sz="1200" dirty="0"/>
              <a:t> - </a:t>
            </a:r>
            <a:r>
              <a:rPr lang="ru-UA" sz="1200" dirty="0" err="1"/>
              <a:t>Первинний</a:t>
            </a:r>
            <a:r>
              <a:rPr lang="ru-UA" sz="1200" dirty="0"/>
              <a:t> </a:t>
            </a:r>
            <a:r>
              <a:rPr lang="ru-UA" sz="1200" dirty="0" err="1"/>
              <a:t>біліарний</a:t>
            </a:r>
            <a:r>
              <a:rPr lang="ru-UA" sz="1200" dirty="0"/>
              <a:t> </a:t>
            </a:r>
            <a:r>
              <a:rPr lang="ru-UA" sz="1200" dirty="0" err="1"/>
              <a:t>цироз</a:t>
            </a:r>
            <a:r>
              <a:rPr lang="ru-UA" sz="1200" dirty="0"/>
              <a:t> - </a:t>
            </a:r>
            <a:r>
              <a:rPr lang="ru-UA" sz="1200" dirty="0" err="1"/>
              <a:t>Первинний</a:t>
            </a:r>
            <a:r>
              <a:rPr lang="ru-UA" sz="1200" dirty="0"/>
              <a:t> </a:t>
            </a:r>
            <a:r>
              <a:rPr lang="ru-UA" sz="1200" dirty="0" err="1"/>
              <a:t>склерозуючий</a:t>
            </a:r>
            <a:r>
              <a:rPr lang="ru-UA" sz="1200" dirty="0"/>
              <a:t> </a:t>
            </a:r>
            <a:r>
              <a:rPr lang="ru-UA" sz="1200" dirty="0" err="1"/>
              <a:t>холангіт</a:t>
            </a:r>
            <a:r>
              <a:rPr lang="ru-UA" sz="1200" dirty="0"/>
              <a:t> - </a:t>
            </a:r>
            <a:r>
              <a:rPr lang="ru-UA" sz="1200" b="1" dirty="0" err="1"/>
              <a:t>Алергічні</a:t>
            </a:r>
            <a:r>
              <a:rPr lang="ru-UA" sz="1200" b="1" dirty="0"/>
              <a:t> </a:t>
            </a:r>
            <a:r>
              <a:rPr lang="ru-UA" sz="1200" b="1" dirty="0" err="1"/>
              <a:t>захворювання</a:t>
            </a:r>
            <a:r>
              <a:rPr lang="uk-UA" sz="1200" b="1" dirty="0"/>
              <a:t>:</a:t>
            </a:r>
            <a:r>
              <a:rPr lang="ru-UA" sz="1200" dirty="0"/>
              <a:t> - </a:t>
            </a:r>
            <a:r>
              <a:rPr lang="ru-UA" sz="1200" dirty="0" err="1"/>
              <a:t>Алергічна</a:t>
            </a:r>
            <a:r>
              <a:rPr lang="ru-UA" sz="1200" dirty="0"/>
              <a:t> </a:t>
            </a:r>
            <a:r>
              <a:rPr lang="ru-UA" sz="1200" dirty="0" err="1"/>
              <a:t>сенсибілізація</a:t>
            </a:r>
            <a:r>
              <a:rPr lang="ru-UA" sz="1200" dirty="0"/>
              <a:t> - </a:t>
            </a:r>
            <a:r>
              <a:rPr lang="ru-UA" sz="1200" dirty="0" err="1"/>
              <a:t>Атопічний</a:t>
            </a:r>
            <a:r>
              <a:rPr lang="ru-UA" sz="1200" dirty="0"/>
              <a:t> дерматит - </a:t>
            </a:r>
            <a:r>
              <a:rPr lang="ru-UA" sz="1200" dirty="0" err="1"/>
              <a:t>Атопія</a:t>
            </a:r>
            <a:r>
              <a:rPr lang="ru-UA" sz="1200" dirty="0"/>
              <a:t> - </a:t>
            </a:r>
            <a:r>
              <a:rPr lang="ru-UA" sz="1200" dirty="0" err="1"/>
              <a:t>Алергічний</a:t>
            </a:r>
            <a:r>
              <a:rPr lang="ru-UA" sz="1200" dirty="0"/>
              <a:t> </a:t>
            </a:r>
            <a:r>
              <a:rPr lang="ru-UA" sz="1200" dirty="0" err="1"/>
              <a:t>риніт</a:t>
            </a:r>
            <a:r>
              <a:rPr lang="uk-UA" sz="1200" b="1" dirty="0"/>
              <a:t>; </a:t>
            </a:r>
            <a:r>
              <a:rPr lang="ru-UA" sz="1200" b="1" dirty="0"/>
              <a:t> </a:t>
            </a:r>
            <a:r>
              <a:rPr lang="ru-UA" sz="1200" b="1" dirty="0" err="1"/>
              <a:t>Хвороби</a:t>
            </a:r>
            <a:r>
              <a:rPr lang="ru-UA" sz="1200" b="1" dirty="0"/>
              <a:t> </a:t>
            </a:r>
            <a:r>
              <a:rPr lang="ru-UA" sz="1200" b="1" dirty="0" err="1"/>
              <a:t>нервової</a:t>
            </a:r>
            <a:r>
              <a:rPr lang="ru-UA" sz="1200" b="1" dirty="0"/>
              <a:t> </a:t>
            </a:r>
            <a:r>
              <a:rPr lang="ru-UA" sz="1200" b="1" dirty="0" err="1"/>
              <a:t>системи</a:t>
            </a:r>
            <a:r>
              <a:rPr lang="uk-UA" sz="1200" b="1" dirty="0"/>
              <a:t>:</a:t>
            </a:r>
            <a:r>
              <a:rPr lang="ru-UA" sz="1200" b="1" dirty="0"/>
              <a:t> </a:t>
            </a:r>
            <a:r>
              <a:rPr lang="ru-UA" sz="1200" dirty="0"/>
              <a:t>- </a:t>
            </a:r>
            <a:r>
              <a:rPr lang="ru-UA" sz="1200" dirty="0" err="1"/>
              <a:t>Мігрень</a:t>
            </a:r>
            <a:r>
              <a:rPr lang="ru-UA" sz="1200" dirty="0"/>
              <a:t> - </a:t>
            </a:r>
            <a:r>
              <a:rPr lang="ru-UA" sz="1200" dirty="0" err="1"/>
              <a:t>Мігрень</a:t>
            </a:r>
            <a:r>
              <a:rPr lang="ru-UA" sz="1200" dirty="0"/>
              <a:t> з аурою - </a:t>
            </a:r>
            <a:r>
              <a:rPr lang="ru-UA" sz="1200" dirty="0" err="1"/>
              <a:t>Мігрень</a:t>
            </a:r>
            <a:r>
              <a:rPr lang="ru-UA" sz="1200" dirty="0"/>
              <a:t> без </a:t>
            </a:r>
            <a:r>
              <a:rPr lang="ru-UA" sz="1200" dirty="0" err="1"/>
              <a:t>аури</a:t>
            </a:r>
            <a:r>
              <a:rPr lang="ru-UA" sz="1200" dirty="0"/>
              <a:t> - </a:t>
            </a:r>
            <a:r>
              <a:rPr lang="ru-UA" sz="1200" dirty="0" err="1"/>
              <a:t>Ішемічний</a:t>
            </a:r>
            <a:r>
              <a:rPr lang="ru-UA" sz="1200" dirty="0"/>
              <a:t> </a:t>
            </a:r>
            <a:r>
              <a:rPr lang="ru-UA" sz="1200" dirty="0" err="1"/>
              <a:t>інсульт</a:t>
            </a:r>
            <a:r>
              <a:rPr lang="ru-UA" sz="1200" dirty="0"/>
              <a:t> - </a:t>
            </a:r>
            <a:r>
              <a:rPr lang="ru-UA" sz="1200" dirty="0" err="1"/>
              <a:t>Порушення</a:t>
            </a:r>
            <a:r>
              <a:rPr lang="ru-UA" sz="1200" dirty="0"/>
              <a:t> настрою - </a:t>
            </a:r>
            <a:r>
              <a:rPr lang="ru-UA" sz="1200" dirty="0" err="1"/>
              <a:t>Внутрішньочерепна</a:t>
            </a:r>
            <a:r>
              <a:rPr lang="ru-UA" sz="1200" dirty="0"/>
              <a:t> аневризма - </a:t>
            </a:r>
            <a:r>
              <a:rPr lang="ru-UA" sz="1200" dirty="0" err="1"/>
              <a:t>есенціальний</a:t>
            </a:r>
            <a:r>
              <a:rPr lang="ru-UA" sz="1200" dirty="0"/>
              <a:t> тремор - </a:t>
            </a:r>
            <a:r>
              <a:rPr lang="ru-UA" sz="1200" dirty="0" err="1"/>
              <a:t>епілепсія</a:t>
            </a:r>
            <a:r>
              <a:rPr lang="ru-UA" sz="1200" dirty="0"/>
              <a:t> </a:t>
            </a:r>
            <a:r>
              <a:rPr lang="ru-UA" sz="1200" dirty="0" err="1"/>
              <a:t>генералізований</a:t>
            </a:r>
            <a:r>
              <a:rPr lang="ru-UA" sz="1200" dirty="0"/>
              <a:t> - синдром </a:t>
            </a:r>
            <a:r>
              <a:rPr lang="ru-UA" sz="1200" dirty="0" err="1"/>
              <a:t>дефіцит</a:t>
            </a:r>
            <a:r>
              <a:rPr lang="ru-UA" sz="1200" dirty="0"/>
              <a:t> </a:t>
            </a:r>
            <a:r>
              <a:rPr lang="ru-UA" sz="1200" dirty="0" err="1"/>
              <a:t>увага</a:t>
            </a:r>
            <a:r>
              <a:rPr lang="ru-UA" sz="1200" dirty="0"/>
              <a:t> - синдром </a:t>
            </a:r>
            <a:r>
              <a:rPr lang="ru-UA" sz="1200" dirty="0" err="1"/>
              <a:t>неспокійни</a:t>
            </a:r>
            <a:r>
              <a:rPr lang="uk-UA" sz="1200" dirty="0"/>
              <a:t>х</a:t>
            </a:r>
            <a:r>
              <a:rPr lang="ru-UA" sz="1200" dirty="0"/>
              <a:t> н</a:t>
            </a:r>
            <a:r>
              <a:rPr lang="uk-UA" sz="1200" dirty="0"/>
              <a:t>і</a:t>
            </a:r>
            <a:r>
              <a:rPr lang="ru-UA" sz="1200" dirty="0"/>
              <a:t>г - хвороба Альцгеймера - хвороба </a:t>
            </a:r>
            <a:r>
              <a:rPr lang="ru-UA" sz="1200" dirty="0" err="1"/>
              <a:t>Паркінсон</a:t>
            </a:r>
            <a:r>
              <a:rPr lang="ru-UA" sz="1200" dirty="0"/>
              <a:t> - </a:t>
            </a:r>
            <a:r>
              <a:rPr lang="ru-UA" sz="1200" dirty="0" err="1"/>
              <a:t>нарколепс</a:t>
            </a:r>
            <a:r>
              <a:rPr lang="uk-UA" sz="1200" dirty="0"/>
              <a:t>і</a:t>
            </a:r>
            <a:r>
              <a:rPr lang="ru-UA" sz="1200" dirty="0"/>
              <a:t>я - </a:t>
            </a:r>
            <a:r>
              <a:rPr lang="ru-UA" sz="1200" dirty="0" err="1"/>
              <a:t>розсіяний</a:t>
            </a:r>
            <a:r>
              <a:rPr lang="ru-UA" sz="1200" dirty="0"/>
              <a:t> склероз - </a:t>
            </a:r>
            <a:r>
              <a:rPr lang="ru-UA" sz="1200" dirty="0" err="1"/>
              <a:t>бічний</a:t>
            </a:r>
            <a:r>
              <a:rPr lang="ru-UA" sz="1200" dirty="0"/>
              <a:t> </a:t>
            </a:r>
            <a:r>
              <a:rPr lang="ru-UA" sz="1200" dirty="0" err="1"/>
              <a:t>аміотрофічний</a:t>
            </a:r>
            <a:r>
              <a:rPr lang="ru-UA" sz="1200" dirty="0"/>
              <a:t> склероз - </a:t>
            </a:r>
            <a:r>
              <a:rPr lang="ru-UA" sz="1200" dirty="0" err="1"/>
              <a:t>міастенія</a:t>
            </a:r>
            <a:r>
              <a:rPr lang="ru-UA" sz="1200" dirty="0"/>
              <a:t> - </a:t>
            </a:r>
            <a:r>
              <a:rPr lang="ru-UA" sz="1200" dirty="0" err="1"/>
              <a:t>бічний</a:t>
            </a:r>
            <a:r>
              <a:rPr lang="ru-UA" sz="1200" dirty="0"/>
              <a:t> </a:t>
            </a:r>
            <a:r>
              <a:rPr lang="ru-UA" sz="1200" dirty="0" err="1"/>
              <a:t>аміотрофічний</a:t>
            </a:r>
            <a:r>
              <a:rPr lang="ru-UA" sz="1200" dirty="0"/>
              <a:t> склероз (спорадична форма) - </a:t>
            </a:r>
            <a:r>
              <a:rPr lang="ru-UA" sz="1200" dirty="0" err="1"/>
              <a:t>прогресуючий</a:t>
            </a:r>
            <a:r>
              <a:rPr lang="ru-UA" sz="1200" dirty="0"/>
              <a:t> </a:t>
            </a:r>
            <a:r>
              <a:rPr lang="ru-UA" sz="1200" dirty="0" err="1"/>
              <a:t>супрануклеарн</a:t>
            </a:r>
            <a:r>
              <a:rPr lang="uk-UA" sz="1200" dirty="0"/>
              <a:t>и</a:t>
            </a:r>
            <a:r>
              <a:rPr lang="ru-UA" sz="1200" dirty="0"/>
              <a:t>й </a:t>
            </a:r>
            <a:r>
              <a:rPr lang="ru-UA" sz="1200" dirty="0" err="1"/>
              <a:t>параліч</a:t>
            </a:r>
            <a:r>
              <a:rPr lang="uk-UA" sz="1200" dirty="0"/>
              <a:t>;</a:t>
            </a:r>
            <a:r>
              <a:rPr lang="ru-UA" sz="1200" dirty="0"/>
              <a:t>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орган</a:t>
            </a:r>
            <a:r>
              <a:rPr lang="uk-UA" sz="1200" b="1" dirty="0" err="1"/>
              <a:t>ів</a:t>
            </a:r>
            <a:r>
              <a:rPr lang="ru-UA" sz="1200" b="1" dirty="0"/>
              <a:t> </a:t>
            </a:r>
            <a:r>
              <a:rPr lang="ru-UA" sz="1200" b="1" dirty="0" err="1"/>
              <a:t>дихання</a:t>
            </a:r>
            <a:r>
              <a:rPr lang="ru-UA" sz="1200" dirty="0"/>
              <a:t> - астма - </a:t>
            </a:r>
            <a:r>
              <a:rPr lang="ru-UA" sz="1200" dirty="0" err="1"/>
              <a:t>хронічний</a:t>
            </a:r>
            <a:r>
              <a:rPr lang="ru-UA" sz="1200" dirty="0"/>
              <a:t> </a:t>
            </a:r>
            <a:r>
              <a:rPr lang="ru-UA" sz="1200" dirty="0" err="1"/>
              <a:t>обструктивний</a:t>
            </a:r>
            <a:r>
              <a:rPr lang="ru-UA" sz="1200" dirty="0"/>
              <a:t> хвороба </a:t>
            </a:r>
            <a:r>
              <a:rPr lang="ru-UA" sz="1200" dirty="0" err="1"/>
              <a:t>легені</a:t>
            </a:r>
            <a:r>
              <a:rPr lang="ru-UA" sz="1200" dirty="0"/>
              <a:t> - </a:t>
            </a:r>
            <a:r>
              <a:rPr lang="ru-UA" sz="1200" dirty="0" err="1"/>
              <a:t>Бронхообструктивный</a:t>
            </a:r>
            <a:r>
              <a:rPr lang="ru-UA" sz="1200" dirty="0"/>
              <a:t> синдром - </a:t>
            </a:r>
            <a:r>
              <a:rPr lang="ru-UA" sz="1200" dirty="0" err="1"/>
              <a:t>ідіопатичний</a:t>
            </a:r>
            <a:r>
              <a:rPr lang="ru-UA" sz="1200" dirty="0"/>
              <a:t> </a:t>
            </a:r>
            <a:r>
              <a:rPr lang="ru-UA" sz="1200" dirty="0" err="1"/>
              <a:t>фиброзую</a:t>
            </a:r>
            <a:r>
              <a:rPr lang="uk-UA" sz="1200" dirty="0"/>
              <a:t>і</a:t>
            </a:r>
            <a:r>
              <a:rPr lang="ru-UA" sz="1200" dirty="0" err="1"/>
              <a:t>ий</a:t>
            </a:r>
            <a:r>
              <a:rPr lang="ru-UA" sz="1200" dirty="0"/>
              <a:t> альвеол</a:t>
            </a:r>
            <a:r>
              <a:rPr lang="uk-UA" sz="1200" dirty="0"/>
              <a:t>і</a:t>
            </a:r>
            <a:r>
              <a:rPr lang="ru-UA" sz="1200" dirty="0"/>
              <a:t>т</a:t>
            </a:r>
            <a:r>
              <a:rPr lang="uk-UA" sz="1200" dirty="0"/>
              <a:t>;</a:t>
            </a:r>
            <a:r>
              <a:rPr lang="ru-UA" sz="1200" dirty="0"/>
              <a:t>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</a:t>
            </a:r>
            <a:r>
              <a:rPr lang="ru-UA" sz="1200" b="1" dirty="0" err="1"/>
              <a:t>обмін</a:t>
            </a:r>
            <a:r>
              <a:rPr lang="uk-UA" sz="1200" b="1" dirty="0"/>
              <a:t>у</a:t>
            </a:r>
            <a:r>
              <a:rPr lang="ru-UA" sz="1200" b="1" dirty="0"/>
              <a:t> </a:t>
            </a:r>
            <a:r>
              <a:rPr lang="ru-UA" sz="1200" b="1" dirty="0" err="1"/>
              <a:t>речовин</a:t>
            </a:r>
            <a:r>
              <a:rPr lang="ru-UA" sz="1200" b="1" dirty="0"/>
              <a:t> </a:t>
            </a:r>
            <a:r>
              <a:rPr lang="ru-UA" sz="1200" dirty="0"/>
              <a:t>- </a:t>
            </a:r>
            <a:r>
              <a:rPr lang="ru-UA" sz="1200" dirty="0" err="1"/>
              <a:t>ожиріння</a:t>
            </a:r>
            <a:r>
              <a:rPr lang="ru-UA" sz="1200" dirty="0"/>
              <a:t> - </a:t>
            </a:r>
            <a:r>
              <a:rPr lang="ru-UA" sz="1200" dirty="0" err="1"/>
              <a:t>цукровий</a:t>
            </a:r>
            <a:r>
              <a:rPr lang="ru-UA" sz="1200" dirty="0"/>
              <a:t> </a:t>
            </a:r>
            <a:r>
              <a:rPr lang="ru-UA" sz="1200" dirty="0" err="1"/>
              <a:t>діабет</a:t>
            </a:r>
            <a:r>
              <a:rPr lang="ru-UA" sz="1200" dirty="0"/>
              <a:t> 2 тип - </a:t>
            </a:r>
            <a:r>
              <a:rPr lang="ru-UA" sz="1200" dirty="0" err="1"/>
              <a:t>гіпотиреоз</a:t>
            </a:r>
            <a:r>
              <a:rPr lang="ru-UA" sz="1200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D2114-32F1-4D0E-9605-A0710E2B3972}"/>
              </a:ext>
            </a:extLst>
          </p:cNvPr>
          <p:cNvSpPr/>
          <p:nvPr/>
        </p:nvSpPr>
        <p:spPr>
          <a:xfrm>
            <a:off x="5937475" y="227293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UA" sz="1200" dirty="0" err="1"/>
              <a:t>Гіпотиреоз</a:t>
            </a:r>
            <a:r>
              <a:rPr lang="ru-UA" sz="1200" dirty="0"/>
              <a:t> - </a:t>
            </a:r>
            <a:r>
              <a:rPr lang="ru-UA" sz="1200" dirty="0" err="1"/>
              <a:t>Гіпертригліцеридемія</a:t>
            </a:r>
            <a:r>
              <a:rPr lang="ru-UA" sz="1200" dirty="0"/>
              <a:t> - Подагра - Остеопороз - </a:t>
            </a:r>
            <a:r>
              <a:rPr lang="ru-UA" sz="1200" dirty="0" err="1"/>
              <a:t>Цукровий</a:t>
            </a:r>
            <a:r>
              <a:rPr lang="ru-UA" sz="1200" dirty="0"/>
              <a:t> </a:t>
            </a:r>
            <a:r>
              <a:rPr lang="ru-UA" sz="1200" dirty="0" err="1"/>
              <a:t>діабет</a:t>
            </a:r>
            <a:r>
              <a:rPr lang="ru-UA" sz="1200" dirty="0"/>
              <a:t> 1 типу</a:t>
            </a:r>
            <a:r>
              <a:rPr lang="uk-UA" sz="1200" dirty="0"/>
              <a:t>; </a:t>
            </a:r>
            <a:r>
              <a:rPr lang="ru-UA" sz="1200" dirty="0"/>
              <a:t> </a:t>
            </a:r>
            <a:r>
              <a:rPr lang="ru-UA" sz="1200" b="1" dirty="0" err="1"/>
              <a:t>Хворобі</a:t>
            </a:r>
            <a:r>
              <a:rPr lang="ru-UA" sz="1200" b="1" dirty="0"/>
              <a:t> </a:t>
            </a:r>
            <a:r>
              <a:rPr lang="ru-UA" sz="1200" b="1" dirty="0" err="1"/>
              <a:t>сечостатевої</a:t>
            </a:r>
            <a:r>
              <a:rPr lang="ru-UA" sz="1200" b="1" dirty="0"/>
              <a:t> </a:t>
            </a:r>
            <a:r>
              <a:rPr lang="ru-UA" sz="1200" b="1" dirty="0" err="1"/>
              <a:t>системи</a:t>
            </a:r>
            <a:r>
              <a:rPr lang="uk-UA" sz="1200" dirty="0"/>
              <a:t>:</a:t>
            </a:r>
            <a:r>
              <a:rPr lang="ru-UA" sz="1200" dirty="0"/>
              <a:t> - </a:t>
            </a:r>
            <a:r>
              <a:rPr lang="ru-UA" sz="1200" dirty="0" err="1"/>
              <a:t>Сечокам'яна</a:t>
            </a:r>
            <a:r>
              <a:rPr lang="ru-UA" sz="1200" dirty="0"/>
              <a:t> хвороба - </a:t>
            </a:r>
            <a:r>
              <a:rPr lang="ru-UA" sz="1200" dirty="0" err="1"/>
              <a:t>Хронічні</a:t>
            </a:r>
            <a:r>
              <a:rPr lang="ru-UA" sz="1200" dirty="0"/>
              <a:t> </a:t>
            </a:r>
            <a:r>
              <a:rPr lang="ru-UA" sz="1200" dirty="0" err="1"/>
              <a:t>хвороби</a:t>
            </a:r>
            <a:r>
              <a:rPr lang="ru-UA" sz="1200" dirty="0"/>
              <a:t> </a:t>
            </a:r>
            <a:r>
              <a:rPr lang="ru-UA" sz="1200" dirty="0" err="1"/>
              <a:t>нирок</a:t>
            </a:r>
            <a:r>
              <a:rPr lang="ru-UA" sz="1200" dirty="0"/>
              <a:t> - Гипоспадия - </a:t>
            </a:r>
            <a:r>
              <a:rPr lang="ru-UA" sz="1200" dirty="0" err="1"/>
              <a:t>IgA</a:t>
            </a:r>
            <a:r>
              <a:rPr lang="ru-UA" sz="1200" dirty="0"/>
              <a:t> – </a:t>
            </a:r>
            <a:r>
              <a:rPr lang="ru-UA" sz="1200" dirty="0" err="1"/>
              <a:t>нефропатія</a:t>
            </a:r>
            <a:r>
              <a:rPr lang="uk-UA" sz="1200" dirty="0"/>
              <a:t>; </a:t>
            </a:r>
            <a:r>
              <a:rPr lang="ru-UA" sz="1200" dirty="0"/>
              <a:t> </a:t>
            </a:r>
            <a:r>
              <a:rPr lang="ru-UA" sz="1200" b="1" dirty="0" err="1"/>
              <a:t>Хворобі</a:t>
            </a:r>
            <a:r>
              <a:rPr lang="ru-UA" sz="1200" b="1" dirty="0"/>
              <a:t> опорно-</a:t>
            </a:r>
            <a:r>
              <a:rPr lang="ru-UA" sz="1200" b="1" dirty="0" err="1"/>
              <a:t>рухового</a:t>
            </a:r>
            <a:r>
              <a:rPr lang="ru-UA" sz="1200" b="1" dirty="0"/>
              <a:t> </a:t>
            </a:r>
            <a:r>
              <a:rPr lang="ru-UA" sz="1200" b="1" dirty="0" err="1"/>
              <a:t>апарату</a:t>
            </a:r>
            <a:r>
              <a:rPr lang="uk-UA" sz="1200" b="1" dirty="0"/>
              <a:t>:</a:t>
            </a:r>
            <a:r>
              <a:rPr lang="ru-UA" sz="1200" dirty="0"/>
              <a:t> Остеоартрит </a:t>
            </a:r>
            <a:r>
              <a:rPr lang="ru-UA" sz="1200" dirty="0" err="1"/>
              <a:t>колінного</a:t>
            </a:r>
            <a:r>
              <a:rPr lang="ru-UA" sz="1200" dirty="0"/>
              <a:t> </a:t>
            </a:r>
            <a:r>
              <a:rPr lang="ru-UA" sz="1200" dirty="0" err="1"/>
              <a:t>суглоба</a:t>
            </a:r>
            <a:r>
              <a:rPr lang="ru-UA" sz="1200" dirty="0"/>
              <a:t> - Остеоартрит - Контрактура </a:t>
            </a:r>
            <a:r>
              <a:rPr lang="ru-UA" sz="1200" dirty="0" err="1"/>
              <a:t>Дюпюитрена</a:t>
            </a:r>
            <a:r>
              <a:rPr lang="ru-UA" sz="1200" dirty="0"/>
              <a:t> - </a:t>
            </a:r>
            <a:r>
              <a:rPr lang="ru-UA" sz="1200" dirty="0" err="1"/>
              <a:t>Ревматоїдний</a:t>
            </a:r>
            <a:r>
              <a:rPr lang="ru-UA" sz="1200" dirty="0"/>
              <a:t> артрит - Хвороба Бехтерева - </a:t>
            </a:r>
            <a:r>
              <a:rPr lang="ru-UA" sz="1200" dirty="0" err="1"/>
              <a:t>Ювенільний</a:t>
            </a:r>
            <a:r>
              <a:rPr lang="ru-UA" sz="1200" dirty="0"/>
              <a:t> </a:t>
            </a:r>
            <a:r>
              <a:rPr lang="ru-UA" sz="1200" dirty="0" err="1"/>
              <a:t>ідіопатичний</a:t>
            </a:r>
            <a:r>
              <a:rPr lang="ru-UA" sz="1200" dirty="0"/>
              <a:t> артрит - </a:t>
            </a:r>
            <a:r>
              <a:rPr lang="ru-UA" sz="1200" dirty="0" err="1"/>
              <a:t>Псоріатичний</a:t>
            </a:r>
            <a:r>
              <a:rPr lang="ru-UA" sz="1200" dirty="0"/>
              <a:t> артрит - </a:t>
            </a:r>
            <a:r>
              <a:rPr lang="ru-UA" sz="1200" dirty="0" err="1"/>
              <a:t>остеонекроз</a:t>
            </a:r>
            <a:r>
              <a:rPr lang="ru-UA" sz="1200" dirty="0"/>
              <a:t> </a:t>
            </a:r>
            <a:r>
              <a:rPr lang="ru-UA" sz="1200" dirty="0" err="1"/>
              <a:t>щелеп</a:t>
            </a:r>
            <a:r>
              <a:rPr lang="uk-UA" sz="1200" dirty="0"/>
              <a:t>и</a:t>
            </a:r>
            <a:r>
              <a:rPr lang="ru-UA" sz="1200" dirty="0"/>
              <a:t> - синдром </a:t>
            </a:r>
            <a:r>
              <a:rPr lang="ru-UA" sz="1200" dirty="0" err="1"/>
              <a:t>кавасакі</a:t>
            </a:r>
            <a:r>
              <a:rPr lang="ru-UA" sz="1200" dirty="0"/>
              <a:t> - хвороба </a:t>
            </a:r>
            <a:r>
              <a:rPr lang="ru-UA" sz="1200" dirty="0" err="1"/>
              <a:t>Бехчета</a:t>
            </a:r>
            <a:r>
              <a:rPr lang="uk-UA" sz="1200" dirty="0"/>
              <a:t>;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</a:t>
            </a:r>
            <a:r>
              <a:rPr lang="ru-UA" sz="1200" b="1" dirty="0" err="1"/>
              <a:t>ок</a:t>
            </a:r>
            <a:r>
              <a:rPr lang="uk-UA" sz="1200" dirty="0"/>
              <a:t>а: </a:t>
            </a:r>
            <a:r>
              <a:rPr lang="ru-UA" sz="1200" dirty="0"/>
              <a:t> </a:t>
            </a:r>
            <a:r>
              <a:rPr lang="ru-UA" sz="1200" dirty="0" err="1"/>
              <a:t>віковий</a:t>
            </a:r>
            <a:r>
              <a:rPr lang="ru-UA" sz="1200" dirty="0"/>
              <a:t> </a:t>
            </a:r>
            <a:r>
              <a:rPr lang="ru-UA" sz="1200" dirty="0" err="1"/>
              <a:t>макулярний</a:t>
            </a:r>
            <a:r>
              <a:rPr lang="ru-UA" sz="1200" dirty="0"/>
              <a:t> </a:t>
            </a:r>
            <a:r>
              <a:rPr lang="ru-UA" sz="1200" dirty="0" err="1"/>
              <a:t>дегенерація</a:t>
            </a:r>
            <a:r>
              <a:rPr lang="ru-UA" sz="1200" dirty="0"/>
              <a:t> - </a:t>
            </a:r>
            <a:r>
              <a:rPr lang="ru-UA" sz="1200" dirty="0" err="1"/>
              <a:t>ендотеліальний</a:t>
            </a:r>
            <a:r>
              <a:rPr lang="ru-UA" sz="1200" dirty="0"/>
              <a:t> </a:t>
            </a:r>
            <a:r>
              <a:rPr lang="ru-UA" sz="1200" dirty="0" err="1"/>
              <a:t>дистрофія</a:t>
            </a:r>
            <a:r>
              <a:rPr lang="ru-UA" sz="1200" dirty="0"/>
              <a:t> </a:t>
            </a:r>
            <a:r>
              <a:rPr lang="ru-UA" sz="1200" dirty="0" err="1"/>
              <a:t>рогівка</a:t>
            </a:r>
            <a:r>
              <a:rPr lang="ru-UA" sz="1200" dirty="0"/>
              <a:t> - глаукома - </a:t>
            </a:r>
            <a:r>
              <a:rPr lang="ru-UA" sz="1200" dirty="0" err="1"/>
              <a:t>короткозорість</a:t>
            </a:r>
            <a:r>
              <a:rPr lang="ru-UA" sz="1200" dirty="0"/>
              <a:t> - </a:t>
            </a:r>
            <a:r>
              <a:rPr lang="ru-UA" sz="1200" dirty="0" err="1"/>
              <a:t>Регматогенная</a:t>
            </a:r>
            <a:r>
              <a:rPr lang="ru-UA" sz="1200" dirty="0"/>
              <a:t> </a:t>
            </a:r>
            <a:r>
              <a:rPr lang="ru-UA" sz="1200" dirty="0" err="1"/>
              <a:t>відшарування</a:t>
            </a:r>
            <a:r>
              <a:rPr lang="ru-UA" sz="1200" dirty="0"/>
              <a:t> </a:t>
            </a:r>
            <a:r>
              <a:rPr lang="ru-UA" sz="1200" dirty="0" err="1"/>
              <a:t>сітківка</a:t>
            </a:r>
            <a:r>
              <a:rPr lang="uk-UA" sz="1200" dirty="0"/>
              <a:t>; </a:t>
            </a:r>
            <a:r>
              <a:rPr lang="uk-UA" sz="1200" b="1" dirty="0"/>
              <a:t>З</a:t>
            </a:r>
            <a:r>
              <a:rPr lang="ru-UA" sz="1200" b="1" dirty="0" err="1"/>
              <a:t>лоякісн</a:t>
            </a:r>
            <a:r>
              <a:rPr lang="uk-UA" sz="1200" b="1" dirty="0"/>
              <a:t>і</a:t>
            </a:r>
            <a:r>
              <a:rPr lang="ru-UA" sz="1200" b="1" dirty="0"/>
              <a:t> </a:t>
            </a:r>
            <a:r>
              <a:rPr lang="ru-UA" sz="1200" b="1" dirty="0" err="1"/>
              <a:t>новоутворення</a:t>
            </a:r>
            <a:r>
              <a:rPr lang="uk-UA" sz="1200" dirty="0"/>
              <a:t>:</a:t>
            </a:r>
            <a:r>
              <a:rPr lang="ru-UA" sz="1200" dirty="0"/>
              <a:t> - хвороба </a:t>
            </a:r>
            <a:r>
              <a:rPr lang="ru-UA" sz="1200" dirty="0" err="1"/>
              <a:t>Педжета</a:t>
            </a:r>
            <a:r>
              <a:rPr lang="ru-UA" sz="1200" dirty="0"/>
              <a:t> - рак </a:t>
            </a:r>
            <a:r>
              <a:rPr lang="ru-UA" sz="1200" dirty="0" err="1"/>
              <a:t>сечовий</a:t>
            </a:r>
            <a:r>
              <a:rPr lang="ru-UA" sz="1200" dirty="0"/>
              <a:t> </a:t>
            </a:r>
            <a:r>
              <a:rPr lang="ru-UA" sz="1200" dirty="0" err="1"/>
              <a:t>міхур</a:t>
            </a:r>
            <a:r>
              <a:rPr lang="ru-UA" sz="1200" dirty="0"/>
              <a:t> - рак </a:t>
            </a:r>
            <a:r>
              <a:rPr lang="uk-UA" sz="1200" dirty="0"/>
              <a:t>нирки</a:t>
            </a:r>
            <a:r>
              <a:rPr lang="ru-UA" sz="1200" dirty="0"/>
              <a:t> - рак </a:t>
            </a:r>
            <a:r>
              <a:rPr lang="ru-UA" sz="1200" dirty="0" err="1"/>
              <a:t>підшлунков</a:t>
            </a:r>
            <a:r>
              <a:rPr lang="uk-UA" sz="1200" dirty="0" err="1"/>
              <a:t>ої</a:t>
            </a:r>
            <a:r>
              <a:rPr lang="ru-UA" sz="1200" dirty="0"/>
              <a:t> </a:t>
            </a:r>
            <a:r>
              <a:rPr lang="ru-UA" sz="1200" dirty="0" err="1"/>
              <a:t>залоз</a:t>
            </a:r>
            <a:r>
              <a:rPr lang="uk-UA" sz="1200" dirty="0"/>
              <a:t>и</a:t>
            </a:r>
            <a:r>
              <a:rPr lang="ru-UA" sz="1200" dirty="0"/>
              <a:t> - рак </a:t>
            </a:r>
            <a:r>
              <a:rPr lang="ru-UA" sz="1200" dirty="0" err="1"/>
              <a:t>щитовидн</a:t>
            </a:r>
            <a:r>
              <a:rPr lang="uk-UA" sz="1200" dirty="0" err="1"/>
              <a:t>ої</a:t>
            </a:r>
            <a:r>
              <a:rPr lang="ru-UA" sz="1200" dirty="0"/>
              <a:t> </a:t>
            </a:r>
            <a:r>
              <a:rPr lang="ru-UA" sz="1200" dirty="0" err="1"/>
              <a:t>залоз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Базал</a:t>
            </a:r>
            <a:r>
              <a:rPr lang="uk-UA" sz="1200" dirty="0"/>
              <a:t>і</a:t>
            </a:r>
            <a:r>
              <a:rPr lang="ru-UA" sz="1200" dirty="0"/>
              <a:t>ома - рак простат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колоректальний</a:t>
            </a:r>
            <a:r>
              <a:rPr lang="ru-UA" sz="1200" dirty="0"/>
              <a:t> рак - рак </a:t>
            </a:r>
            <a:r>
              <a:rPr lang="ru-UA" sz="1200" dirty="0" err="1"/>
              <a:t>легенів</a:t>
            </a:r>
            <a:r>
              <a:rPr lang="ru-UA" sz="1200" dirty="0"/>
              <a:t> (</a:t>
            </a:r>
            <a:r>
              <a:rPr lang="ru-UA" sz="1200" dirty="0" err="1"/>
              <a:t>дрібноклітинний</a:t>
            </a:r>
            <a:r>
              <a:rPr lang="ru-UA" sz="1200" dirty="0"/>
              <a:t>) - аденокарцинома </a:t>
            </a:r>
            <a:r>
              <a:rPr lang="ru-UA" sz="1200" dirty="0" err="1"/>
              <a:t>леген</a:t>
            </a:r>
            <a:r>
              <a:rPr lang="uk-UA" sz="1200" dirty="0" err="1"/>
              <a:t>ів</a:t>
            </a:r>
            <a:r>
              <a:rPr lang="ru-UA" sz="1200" dirty="0"/>
              <a:t> - </a:t>
            </a:r>
            <a:r>
              <a:rPr lang="ru-UA" sz="1200" dirty="0" err="1"/>
              <a:t>недрібноклітинний</a:t>
            </a:r>
            <a:r>
              <a:rPr lang="ru-UA" sz="1200" dirty="0"/>
              <a:t> рак </a:t>
            </a:r>
            <a:r>
              <a:rPr lang="ru-UA" sz="1200" dirty="0" err="1"/>
              <a:t>легенів</a:t>
            </a:r>
            <a:r>
              <a:rPr lang="ru-UA" sz="1200" dirty="0"/>
              <a:t> - </a:t>
            </a:r>
            <a:r>
              <a:rPr lang="ru-UA" sz="1200" dirty="0" err="1"/>
              <a:t>Нефробластома</a:t>
            </a:r>
            <a:r>
              <a:rPr lang="ru-UA" sz="1200" dirty="0"/>
              <a:t> - рак </a:t>
            </a:r>
            <a:r>
              <a:rPr lang="ru-UA" sz="1200" dirty="0" err="1"/>
              <a:t>яєчк</a:t>
            </a:r>
            <a:r>
              <a:rPr lang="uk-UA" sz="1200" dirty="0"/>
              <a:t>а</a:t>
            </a:r>
            <a:r>
              <a:rPr lang="ru-UA" sz="1200" dirty="0"/>
              <a:t> -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5ABBB5-7D27-40CA-93C5-2777F70ACF5F}"/>
              </a:ext>
            </a:extLst>
          </p:cNvPr>
          <p:cNvSpPr/>
          <p:nvPr/>
        </p:nvSpPr>
        <p:spPr>
          <a:xfrm>
            <a:off x="6210227" y="4498188"/>
            <a:ext cx="5823248" cy="1756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/>
              <a:t>Меланома </a:t>
            </a:r>
            <a:r>
              <a:rPr lang="ru-UA" sz="1200" dirty="0"/>
              <a:t>- </a:t>
            </a:r>
            <a:r>
              <a:rPr lang="ru-UA" sz="1200" dirty="0" err="1"/>
              <a:t>Гліобластома</a:t>
            </a:r>
            <a:r>
              <a:rPr lang="ru-UA" sz="1200" dirty="0"/>
              <a:t> - Аденокарцинома </a:t>
            </a:r>
            <a:r>
              <a:rPr lang="ru-UA" sz="1200" dirty="0" err="1"/>
              <a:t>стравоходу</a:t>
            </a:r>
            <a:r>
              <a:rPr lang="ru-UA" sz="1200" dirty="0"/>
              <a:t> - </a:t>
            </a:r>
            <a:r>
              <a:rPr lang="ru-UA" sz="1200" dirty="0" err="1"/>
              <a:t>Герминогенн</a:t>
            </a:r>
            <a:r>
              <a:rPr lang="uk-UA" sz="1200" dirty="0"/>
              <a:t>и</a:t>
            </a:r>
            <a:r>
              <a:rPr lang="ru-UA" sz="1200" dirty="0"/>
              <a:t>й рак </a:t>
            </a:r>
            <a:r>
              <a:rPr lang="ru-UA" sz="1200" dirty="0" err="1"/>
              <a:t>яєчка</a:t>
            </a:r>
            <a:r>
              <a:rPr lang="ru-UA" sz="1200" dirty="0"/>
              <a:t> - </a:t>
            </a:r>
            <a:r>
              <a:rPr lang="ru-UA" sz="1200" dirty="0" err="1"/>
              <a:t>Гл</a:t>
            </a:r>
            <a:r>
              <a:rPr lang="uk-UA" sz="1200" dirty="0"/>
              <a:t>і</a:t>
            </a:r>
            <a:r>
              <a:rPr lang="ru-UA" sz="1200" dirty="0"/>
              <a:t>ома - </a:t>
            </a:r>
            <a:r>
              <a:rPr lang="ru-UA" sz="1200" dirty="0" err="1"/>
              <a:t>Нейробластома</a:t>
            </a:r>
            <a:r>
              <a:rPr lang="ru-UA" sz="1200" dirty="0"/>
              <a:t> - </a:t>
            </a:r>
            <a:r>
              <a:rPr lang="ru-UA" sz="1200" dirty="0" err="1"/>
              <a:t>Карциноїд</a:t>
            </a:r>
            <a:r>
              <a:rPr lang="ru-UA" sz="1200" dirty="0"/>
              <a:t> </a:t>
            </a:r>
            <a:r>
              <a:rPr lang="ru-UA" sz="1200" dirty="0" err="1"/>
              <a:t>клубової</a:t>
            </a:r>
            <a:r>
              <a:rPr lang="ru-UA" sz="1200" dirty="0"/>
              <a:t> кишки - Остеогенна саркома - Саркома </a:t>
            </a:r>
            <a:r>
              <a:rPr lang="ru-UA" sz="1200" dirty="0" err="1"/>
              <a:t>Юинга</a:t>
            </a:r>
            <a:r>
              <a:rPr lang="uk-UA" sz="1200" dirty="0"/>
              <a:t>; </a:t>
            </a:r>
            <a:r>
              <a:rPr lang="ru-UA" sz="1200" dirty="0"/>
              <a:t> </a:t>
            </a:r>
            <a:r>
              <a:rPr lang="ru-UA" sz="1200" b="1" dirty="0" err="1"/>
              <a:t>Системні</a:t>
            </a:r>
            <a:r>
              <a:rPr lang="ru-UA" sz="1200" b="1" dirty="0"/>
              <a:t> </a:t>
            </a:r>
            <a:r>
              <a:rPr lang="ru-UA" sz="1200" b="1" dirty="0" err="1"/>
              <a:t>захворювання</a:t>
            </a:r>
            <a:r>
              <a:rPr lang="ru-UA" sz="1200" b="1" dirty="0"/>
              <a:t> </a:t>
            </a:r>
            <a:r>
              <a:rPr lang="ru-UA" sz="1200" b="1" dirty="0" err="1"/>
              <a:t>сполучної</a:t>
            </a:r>
            <a:r>
              <a:rPr lang="ru-UA" sz="1200" b="1" dirty="0"/>
              <a:t> </a:t>
            </a:r>
            <a:r>
              <a:rPr lang="ru-UA" sz="1200" b="1" dirty="0" err="1"/>
              <a:t>тканини</a:t>
            </a:r>
            <a:r>
              <a:rPr lang="uk-UA" sz="1200" b="1" dirty="0"/>
              <a:t>: </a:t>
            </a:r>
            <a:r>
              <a:rPr lang="ru-UA" sz="1200" dirty="0"/>
              <a:t> </a:t>
            </a:r>
            <a:r>
              <a:rPr lang="ru-UA" sz="1200" dirty="0" err="1"/>
              <a:t>Неонатальний</a:t>
            </a:r>
            <a:r>
              <a:rPr lang="ru-UA" sz="1200" dirty="0"/>
              <a:t> </a:t>
            </a:r>
            <a:r>
              <a:rPr lang="ru-UA" sz="1200" dirty="0" err="1"/>
              <a:t>вовчак</a:t>
            </a:r>
            <a:r>
              <a:rPr lang="ru-UA" sz="1200" dirty="0"/>
              <a:t> - </a:t>
            </a:r>
            <a:r>
              <a:rPr lang="ru-UA" sz="1200" dirty="0" err="1"/>
              <a:t>Системний</a:t>
            </a:r>
            <a:r>
              <a:rPr lang="ru-UA" sz="1200" dirty="0"/>
              <a:t> </a:t>
            </a:r>
            <a:r>
              <a:rPr lang="ru-UA" sz="1200" dirty="0" err="1"/>
              <a:t>червоний</a:t>
            </a:r>
            <a:r>
              <a:rPr lang="ru-UA" sz="1200" dirty="0"/>
              <a:t> </a:t>
            </a:r>
            <a:r>
              <a:rPr lang="ru-UA" sz="1200" dirty="0" err="1"/>
              <a:t>вовчак</a:t>
            </a:r>
            <a:r>
              <a:rPr lang="ru-UA" sz="1200" dirty="0"/>
              <a:t> - </a:t>
            </a:r>
            <a:r>
              <a:rPr lang="ru-UA" sz="1200" dirty="0" err="1"/>
              <a:t>Саркоїдоз</a:t>
            </a:r>
            <a:r>
              <a:rPr lang="ru-UA" sz="1200" dirty="0"/>
              <a:t> - Системна </a:t>
            </a:r>
            <a:r>
              <a:rPr lang="ru-UA" sz="1200" dirty="0" err="1"/>
              <a:t>склеродермія</a:t>
            </a:r>
            <a:r>
              <a:rPr lang="ru-UA" sz="1200" dirty="0"/>
              <a:t> - </a:t>
            </a:r>
            <a:r>
              <a:rPr lang="ru-UA" sz="1200" dirty="0" err="1"/>
              <a:t>Хвороби</a:t>
            </a:r>
            <a:r>
              <a:rPr lang="ru-UA" sz="1200" dirty="0"/>
              <a:t> </a:t>
            </a:r>
            <a:r>
              <a:rPr lang="ru-UA" sz="1200" dirty="0" err="1"/>
              <a:t>крові</a:t>
            </a:r>
            <a:r>
              <a:rPr lang="ru-UA" sz="1200" dirty="0"/>
              <a:t> - Дитячий </a:t>
            </a:r>
            <a:r>
              <a:rPr lang="ru-UA" sz="1200" dirty="0" err="1"/>
              <a:t>гострий</a:t>
            </a:r>
            <a:r>
              <a:rPr lang="ru-UA" sz="1200" dirty="0"/>
              <a:t> </a:t>
            </a:r>
            <a:r>
              <a:rPr lang="ru-UA" sz="1200" dirty="0" err="1"/>
              <a:t>лімфобластний</a:t>
            </a:r>
            <a:r>
              <a:rPr lang="ru-UA" sz="1200" dirty="0"/>
              <a:t> лейкоз - </a:t>
            </a:r>
            <a:r>
              <a:rPr lang="ru-UA" sz="1200" dirty="0" err="1"/>
              <a:t>Лімфома</a:t>
            </a:r>
            <a:r>
              <a:rPr lang="ru-UA" sz="1200" dirty="0"/>
              <a:t> - </a:t>
            </a:r>
            <a:r>
              <a:rPr lang="ru-UA" sz="1200" dirty="0" err="1"/>
              <a:t>Фолікулярна</a:t>
            </a:r>
            <a:r>
              <a:rPr lang="ru-UA" sz="1200" dirty="0"/>
              <a:t> </a:t>
            </a:r>
            <a:r>
              <a:rPr lang="ru-UA" sz="1200" dirty="0" err="1"/>
              <a:t>лімфома</a:t>
            </a:r>
            <a:r>
              <a:rPr lang="ru-UA" sz="1200" dirty="0"/>
              <a:t> - </a:t>
            </a:r>
            <a:r>
              <a:rPr lang="ru-UA" sz="1200" dirty="0" err="1"/>
              <a:t>лімфома</a:t>
            </a:r>
            <a:r>
              <a:rPr lang="ru-UA" sz="1200" dirty="0"/>
              <a:t> </a:t>
            </a:r>
            <a:r>
              <a:rPr lang="ru-UA" sz="1200" dirty="0" err="1"/>
              <a:t>Ходжкина</a:t>
            </a:r>
            <a:r>
              <a:rPr lang="ru-UA" sz="1200" dirty="0"/>
              <a:t> - </a:t>
            </a:r>
            <a:r>
              <a:rPr lang="ru-UA" sz="1200" dirty="0" err="1"/>
              <a:t>хронічний</a:t>
            </a:r>
            <a:r>
              <a:rPr lang="ru-UA" sz="1200" dirty="0"/>
              <a:t> </a:t>
            </a:r>
            <a:r>
              <a:rPr lang="ru-UA" sz="1200" dirty="0" err="1"/>
              <a:t>лимфолейкоз</a:t>
            </a:r>
            <a:r>
              <a:rPr lang="ru-UA" sz="1200" dirty="0"/>
              <a:t> - М</a:t>
            </a:r>
            <a:r>
              <a:rPr lang="uk-UA" sz="1200" dirty="0" err="1"/>
              <a:t>іє</a:t>
            </a:r>
            <a:r>
              <a:rPr lang="ru-UA" sz="1200" dirty="0" err="1"/>
              <a:t>лопролиферативн</a:t>
            </a:r>
            <a:r>
              <a:rPr lang="uk-UA" sz="1200" dirty="0"/>
              <a:t>а</a:t>
            </a:r>
            <a:r>
              <a:rPr lang="ru-UA" sz="1200" dirty="0"/>
              <a:t> </a:t>
            </a:r>
            <a:r>
              <a:rPr lang="ru-UA" sz="1200" dirty="0" err="1"/>
              <a:t>пухлина</a:t>
            </a:r>
            <a:r>
              <a:rPr lang="ru-UA" sz="1200" dirty="0"/>
              <a:t> - </a:t>
            </a:r>
            <a:r>
              <a:rPr lang="ru-UA" sz="1200" dirty="0" err="1"/>
              <a:t>множинний</a:t>
            </a:r>
            <a:r>
              <a:rPr lang="ru-UA" sz="1200" dirty="0"/>
              <a:t> </a:t>
            </a:r>
            <a:r>
              <a:rPr lang="ru-UA" sz="1200" dirty="0" err="1"/>
              <a:t>мієлома</a:t>
            </a:r>
            <a:r>
              <a:rPr lang="uk-UA" sz="1200" dirty="0"/>
              <a:t>; </a:t>
            </a:r>
            <a:r>
              <a:rPr lang="uk-UA" sz="1200" b="1" dirty="0"/>
              <a:t>С</a:t>
            </a:r>
            <a:r>
              <a:rPr lang="ru-UA" sz="1200" b="1" dirty="0" err="1"/>
              <a:t>хильність</a:t>
            </a:r>
            <a:r>
              <a:rPr lang="ru-UA" sz="1200" b="1" dirty="0"/>
              <a:t> до </a:t>
            </a:r>
            <a:r>
              <a:rPr lang="ru-UA" sz="1200" b="1" dirty="0" err="1"/>
              <a:t>інфекці</a:t>
            </a:r>
            <a:r>
              <a:rPr lang="uk-UA" sz="1200" b="1" dirty="0"/>
              <a:t>й: </a:t>
            </a:r>
            <a:r>
              <a:rPr lang="ru-UA" sz="1200" dirty="0"/>
              <a:t>- </a:t>
            </a:r>
            <a:r>
              <a:rPr lang="ru-UA" sz="1200" dirty="0" err="1"/>
              <a:t>малярія</a:t>
            </a:r>
            <a:r>
              <a:rPr lang="ru-UA" sz="1200" dirty="0"/>
              <a:t> - </a:t>
            </a:r>
            <a:r>
              <a:rPr lang="ru-UA" sz="1200" dirty="0" err="1"/>
              <a:t>Прионн</a:t>
            </a:r>
            <a:r>
              <a:rPr lang="uk-UA" sz="1200" dirty="0"/>
              <a:t>і</a:t>
            </a:r>
            <a:r>
              <a:rPr lang="ru-UA" sz="1200" dirty="0"/>
              <a:t> хвороб</a:t>
            </a:r>
            <a:r>
              <a:rPr lang="uk-UA" sz="1200" dirty="0"/>
              <a:t>и</a:t>
            </a:r>
            <a:r>
              <a:rPr lang="ru-UA" sz="1200" dirty="0"/>
              <a:t> - </a:t>
            </a:r>
            <a:r>
              <a:rPr lang="ru-UA" sz="1200" dirty="0" err="1"/>
              <a:t>менінгококов</a:t>
            </a:r>
            <a:r>
              <a:rPr lang="uk-UA" sz="1200" dirty="0"/>
              <a:t>а</a:t>
            </a:r>
            <a:r>
              <a:rPr lang="ru-UA" sz="1200" dirty="0"/>
              <a:t> </a:t>
            </a:r>
            <a:r>
              <a:rPr lang="ru-UA" sz="1200" dirty="0" err="1"/>
              <a:t>інфекція</a:t>
            </a:r>
            <a:r>
              <a:rPr lang="ru-UA" sz="1200" dirty="0"/>
              <a:t> - </a:t>
            </a:r>
            <a:r>
              <a:rPr lang="ru-UA" sz="1200" dirty="0" err="1"/>
              <a:t>вада</a:t>
            </a:r>
            <a:r>
              <a:rPr lang="ru-UA" sz="1200" dirty="0"/>
              <a:t> </a:t>
            </a:r>
            <a:r>
              <a:rPr lang="ru-UA" sz="1200" dirty="0" err="1"/>
              <a:t>розвит</a:t>
            </a:r>
            <a:r>
              <a:rPr lang="uk-UA" sz="1200" dirty="0"/>
              <a:t>ку</a:t>
            </a:r>
            <a:r>
              <a:rPr lang="ru-UA" sz="1200" dirty="0"/>
              <a:t> - тетрада </a:t>
            </a:r>
            <a:r>
              <a:rPr lang="ru-UA" sz="1200" dirty="0" err="1"/>
              <a:t>Фалло</a:t>
            </a:r>
            <a:r>
              <a:rPr lang="ru-UA" sz="1200" dirty="0"/>
              <a:t> - </a:t>
            </a:r>
            <a:r>
              <a:rPr lang="ru-UA" sz="1200" dirty="0" err="1"/>
              <a:t>Сагитальный</a:t>
            </a:r>
            <a:r>
              <a:rPr lang="ru-UA" sz="1200" dirty="0"/>
              <a:t> кран</a:t>
            </a:r>
            <a:r>
              <a:rPr lang="uk-UA" sz="1200" dirty="0"/>
              <a:t>і</a:t>
            </a:r>
            <a:r>
              <a:rPr lang="ru-UA" sz="1200" dirty="0" err="1"/>
              <a:t>осиностоз</a:t>
            </a:r>
            <a:r>
              <a:rPr lang="ru-UA" sz="1200" dirty="0"/>
              <a:t> - </a:t>
            </a:r>
            <a:r>
              <a:rPr lang="ru-UA" sz="1200" dirty="0" err="1"/>
              <a:t>заяч</a:t>
            </a:r>
            <a:r>
              <a:rPr lang="uk-UA" sz="1200" dirty="0"/>
              <a:t>а</a:t>
            </a:r>
            <a:r>
              <a:rPr lang="ru-UA" sz="1200" dirty="0"/>
              <a:t> губа - </a:t>
            </a:r>
            <a:r>
              <a:rPr lang="ru-UA" sz="1200" dirty="0" err="1"/>
              <a:t>Орофац</a:t>
            </a:r>
            <a:r>
              <a:rPr lang="uk-UA" sz="1200" dirty="0"/>
              <a:t>і</a:t>
            </a:r>
            <a:r>
              <a:rPr lang="ru-UA" sz="1200" dirty="0" err="1"/>
              <a:t>альн</a:t>
            </a:r>
            <a:r>
              <a:rPr lang="uk-UA" sz="1200" dirty="0"/>
              <a:t>а</a:t>
            </a:r>
            <a:r>
              <a:rPr lang="ru-UA" sz="1200" dirty="0"/>
              <a:t> </a:t>
            </a:r>
            <a:r>
              <a:rPr lang="ru-UA" sz="1200" dirty="0" err="1"/>
              <a:t>щілина</a:t>
            </a:r>
            <a:r>
              <a:rPr lang="uk-UA" sz="1200" dirty="0"/>
              <a:t>; </a:t>
            </a:r>
            <a:r>
              <a:rPr lang="uk-UA" sz="1200" b="1" dirty="0"/>
              <a:t>Х</a:t>
            </a:r>
            <a:r>
              <a:rPr lang="ru-UA" sz="1200" b="1" dirty="0" err="1"/>
              <a:t>вороб</a:t>
            </a:r>
            <a:r>
              <a:rPr lang="uk-UA" sz="1200" b="1" dirty="0"/>
              <a:t>и</a:t>
            </a:r>
            <a:r>
              <a:rPr lang="ru-UA" sz="1200" b="1" dirty="0"/>
              <a:t> </a:t>
            </a:r>
            <a:r>
              <a:rPr lang="ru-UA" sz="1200" b="1" dirty="0" err="1"/>
              <a:t>вух</a:t>
            </a:r>
            <a:r>
              <a:rPr lang="uk-UA" sz="1200" b="1" dirty="0"/>
              <a:t>а</a:t>
            </a:r>
            <a:r>
              <a:rPr lang="uk-UA" sz="1200" dirty="0"/>
              <a:t>: </a:t>
            </a:r>
            <a:r>
              <a:rPr lang="ru-UA" sz="1200" dirty="0"/>
              <a:t>отосклероз</a:t>
            </a:r>
            <a:r>
              <a:rPr lang="uk-UA" sz="1200" dirty="0"/>
              <a:t>………</a:t>
            </a:r>
            <a:endParaRPr lang="ru-UA" sz="1200" dirty="0"/>
          </a:p>
        </p:txBody>
      </p:sp>
    </p:spTree>
    <p:extLst>
      <p:ext uri="{BB962C8B-B14F-4D97-AF65-F5344CB8AC3E}">
        <p14:creationId xmlns:p14="http://schemas.microsoft.com/office/powerpoint/2010/main" val="1519584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B9CE1C-F4A8-44D1-9636-886D47A8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3" t="44531" r="37453" b="7573"/>
          <a:stretch/>
        </p:blipFill>
        <p:spPr>
          <a:xfrm>
            <a:off x="0" y="967666"/>
            <a:ext cx="7302327" cy="3721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8B362-0E8A-4A19-9590-40BE586EE294}"/>
              </a:ext>
            </a:extLst>
          </p:cNvPr>
          <p:cNvSpPr txBox="1"/>
          <p:nvPr/>
        </p:nvSpPr>
        <p:spPr>
          <a:xfrm>
            <a:off x="3166369" y="44913"/>
            <a:ext cx="585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Генетичний поліморфізм схильності до </a:t>
            </a:r>
            <a:r>
              <a:rPr lang="uk-UA" dirty="0" err="1">
                <a:solidFill>
                  <a:srgbClr val="FF0000"/>
                </a:solidFill>
              </a:rPr>
              <a:t>хвороб</a:t>
            </a:r>
            <a:endParaRPr lang="uk-UA" dirty="0">
              <a:solidFill>
                <a:srgbClr val="FF0000"/>
              </a:solidFill>
            </a:endParaRPr>
          </a:p>
          <a:p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141B5-E252-4BB8-985B-9FDA507C37F0}"/>
              </a:ext>
            </a:extLst>
          </p:cNvPr>
          <p:cNvSpPr txBox="1"/>
          <p:nvPr/>
        </p:nvSpPr>
        <p:spPr>
          <a:xfrm>
            <a:off x="506027" y="483113"/>
            <a:ext cx="1156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Більшість генетичних </a:t>
            </a:r>
            <a:r>
              <a:rPr lang="uk-UA" dirty="0" err="1"/>
              <a:t>хвороб</a:t>
            </a:r>
            <a:r>
              <a:rPr lang="uk-UA" dirty="0"/>
              <a:t> – полігенні, тому мають індивідуальний характер перебігу і по-різному мають лікуватися!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B49BE3-D780-437F-B5BC-38B67544C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50000" r="41238" b="11974"/>
          <a:stretch/>
        </p:blipFill>
        <p:spPr>
          <a:xfrm>
            <a:off x="6624320" y="4452653"/>
            <a:ext cx="5351657" cy="23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E526-4A85-4A5F-A215-D0447CE9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365125"/>
            <a:ext cx="11291656" cy="1325563"/>
          </a:xfrm>
        </p:spPr>
        <p:txBody>
          <a:bodyPr>
            <a:normAutofit/>
          </a:bodyPr>
          <a:lstStyle/>
          <a:p>
            <a:pPr algn="just"/>
            <a:r>
              <a:rPr lang="uk-UA" sz="3200" dirty="0"/>
              <a:t>У генетиці людини </a:t>
            </a:r>
            <a:r>
              <a:rPr lang="uk-UA" sz="3200" dirty="0">
                <a:highlight>
                  <a:srgbClr val="FFFF00"/>
                </a:highlight>
              </a:rPr>
              <a:t>неможливе застосування стандартних генетичних методів</a:t>
            </a:r>
            <a:r>
              <a:rPr lang="uk-UA" sz="3200" dirty="0"/>
              <a:t> (зокрема гібридологічного) у зв‘язку з:</a:t>
            </a: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900C8-AC5E-43D9-A6DF-9739AEA8F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1) неприйнятністю направлених схрещувань для генетичного аналізу;</a:t>
            </a:r>
          </a:p>
          <a:p>
            <a:r>
              <a:rPr lang="uk-UA" dirty="0"/>
              <a:t> 2) неможливістю експериментального отримання мутацій;</a:t>
            </a:r>
          </a:p>
          <a:p>
            <a:r>
              <a:rPr lang="uk-UA" dirty="0"/>
              <a:t> 3) пізнім строком статевого дозрівання у людини;</a:t>
            </a:r>
          </a:p>
          <a:p>
            <a:r>
              <a:rPr lang="uk-UA" dirty="0"/>
              <a:t> 4) </a:t>
            </a:r>
            <a:r>
              <a:rPr lang="uk-UA" dirty="0" err="1"/>
              <a:t>малочисельністю</a:t>
            </a:r>
            <a:r>
              <a:rPr lang="uk-UA" dirty="0"/>
              <a:t> нащадків;</a:t>
            </a:r>
          </a:p>
          <a:p>
            <a:r>
              <a:rPr lang="uk-UA" dirty="0"/>
              <a:t> 5) неможливістю створення однакових умов для розвитку нащадків від різних шлюбів та умов, які суворо контролюються;</a:t>
            </a:r>
          </a:p>
          <a:p>
            <a:r>
              <a:rPr lang="uk-UA" dirty="0"/>
              <a:t> 6) недостатньою точністю реєстрації спадкових ознак та невеликими родоводами;</a:t>
            </a:r>
          </a:p>
          <a:p>
            <a:r>
              <a:rPr lang="uk-UA" dirty="0"/>
              <a:t> 7) порівняно великою кількістю (2n=46) хромосом, які погано розрізняються.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61724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67920-A9A6-4D5B-9954-A2A2C343AE91}"/>
              </a:ext>
            </a:extLst>
          </p:cNvPr>
          <p:cNvPicPr/>
          <p:nvPr/>
        </p:nvPicPr>
        <p:blipFill rotWithShape="1">
          <a:blip r:embed="rId2"/>
          <a:srcRect l="2437" t="9349" r="4692" b="15622"/>
          <a:stretch/>
        </p:blipFill>
        <p:spPr bwMode="auto">
          <a:xfrm>
            <a:off x="3337560" y="922020"/>
            <a:ext cx="5516880" cy="2506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04C2F3-57A8-4403-A5FA-AEF7E836039D}"/>
              </a:ext>
            </a:extLst>
          </p:cNvPr>
          <p:cNvSpPr/>
          <p:nvPr/>
        </p:nvSpPr>
        <p:spPr>
          <a:xfrm>
            <a:off x="2051574" y="299836"/>
            <a:ext cx="5179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Генетичний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паспорт (</a:t>
            </a:r>
            <a:r>
              <a:rPr lang="ru-RU" sz="2400" b="1" i="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комплексний</a:t>
            </a:r>
            <a:r>
              <a:rPr lang="ru-RU" sz="24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A74F9-C81A-4105-8DAC-49EDF706A265}"/>
              </a:ext>
            </a:extLst>
          </p:cNvPr>
          <p:cNvSpPr txBox="1"/>
          <p:nvPr/>
        </p:nvSpPr>
        <p:spPr>
          <a:xfrm>
            <a:off x="0" y="397284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/>
              <a:t>Складається по розділах</a:t>
            </a:r>
            <a:r>
              <a:rPr lang="uk-UA" dirty="0"/>
              <a:t>: </a:t>
            </a:r>
          </a:p>
          <a:p>
            <a:r>
              <a:rPr lang="uk-UA" dirty="0"/>
              <a:t>1. Походження (національність)</a:t>
            </a:r>
          </a:p>
          <a:p>
            <a:r>
              <a:rPr lang="uk-UA" dirty="0"/>
              <a:t>2. Ризики захворювань (190 </a:t>
            </a:r>
            <a:r>
              <a:rPr lang="uk-UA" dirty="0" err="1"/>
              <a:t>хвороб</a:t>
            </a:r>
            <a:r>
              <a:rPr lang="uk-UA" dirty="0"/>
              <a:t>)</a:t>
            </a:r>
          </a:p>
          <a:p>
            <a:r>
              <a:rPr lang="uk-UA" dirty="0"/>
              <a:t>3. Ефективність ліків (більше 120 препаратів)</a:t>
            </a:r>
          </a:p>
          <a:p>
            <a:r>
              <a:rPr lang="uk-UA" dirty="0"/>
              <a:t>4. Харчування (вітаміни і мінерали, непереносимість продуктів, ліпідний обмін,  схильності за харчовою поведінкою)</a:t>
            </a:r>
          </a:p>
          <a:p>
            <a:r>
              <a:rPr lang="uk-UA" dirty="0"/>
              <a:t>5. Спорт (співпадіння з успішними спортсменами в аеробних, </a:t>
            </a:r>
            <a:r>
              <a:rPr lang="uk-UA" dirty="0" err="1"/>
              <a:t>швидкісно</a:t>
            </a:r>
            <a:r>
              <a:rPr lang="uk-UA" dirty="0"/>
              <a:t>-силових видах спорту, у командній грі, у єдиноборствах)</a:t>
            </a:r>
          </a:p>
          <a:p>
            <a:r>
              <a:rPr lang="uk-UA" dirty="0"/>
              <a:t>6. Здібності та характер (22 ознаки здібностей, талантів, характеру)</a:t>
            </a:r>
          </a:p>
          <a:p>
            <a:r>
              <a:rPr lang="uk-UA" dirty="0"/>
              <a:t>7. Статус носія спадкових </a:t>
            </a:r>
            <a:r>
              <a:rPr lang="uk-UA" dirty="0" err="1"/>
              <a:t>хвороб</a:t>
            </a:r>
            <a:r>
              <a:rPr lang="uk-UA" dirty="0"/>
              <a:t>.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F1759B-28EC-4307-B82C-BECE010DD2A5}"/>
              </a:ext>
            </a:extLst>
          </p:cNvPr>
          <p:cNvSpPr/>
          <p:nvPr/>
        </p:nvSpPr>
        <p:spPr>
          <a:xfrm>
            <a:off x="8854440" y="3476154"/>
            <a:ext cx="3274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z="1400" dirty="0"/>
              <a:t>https://www.genotek.ru/genetics/genom/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A633B-AFD0-4419-8B5C-03BBAA4B0436}"/>
              </a:ext>
            </a:extLst>
          </p:cNvPr>
          <p:cNvSpPr txBox="1"/>
          <p:nvPr/>
        </p:nvSpPr>
        <p:spPr>
          <a:xfrm>
            <a:off x="101187" y="299836"/>
            <a:ext cx="138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00FFFF"/>
                </a:highlight>
              </a:rPr>
              <a:t>Приклад  </a:t>
            </a:r>
            <a:endParaRPr lang="ru-UA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7034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7569E4-EAD8-440F-8BD9-A42FD498D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6" t="35557" r="36053" b="17894"/>
          <a:stretch/>
        </p:blipFill>
        <p:spPr>
          <a:xfrm>
            <a:off x="2559694" y="3046447"/>
            <a:ext cx="3673642" cy="31923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4C977-630E-4C2A-ADE5-FC61047A7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0" t="7601" r="31185" b="18596"/>
          <a:stretch/>
        </p:blipFill>
        <p:spPr>
          <a:xfrm>
            <a:off x="7275095" y="80210"/>
            <a:ext cx="4323348" cy="41713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D640EE-594B-4FE8-AEF6-52DC99DC3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8" t="22901" r="30819" b="33406"/>
          <a:stretch/>
        </p:blipFill>
        <p:spPr>
          <a:xfrm>
            <a:off x="7225992" y="4243136"/>
            <a:ext cx="4421553" cy="24945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F3684F-D018-468F-8C0C-9FE603A27746}"/>
              </a:ext>
            </a:extLst>
          </p:cNvPr>
          <p:cNvSpPr/>
          <p:nvPr/>
        </p:nvSpPr>
        <p:spPr>
          <a:xfrm>
            <a:off x="456773" y="87320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накопичення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мутацій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геномі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популяцій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людей,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які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призводять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проявів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різних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форм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спадкової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патології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Проявами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генетичного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вантажу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популяції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стають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репродуктивні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втрати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внаслідок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маніфестації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мутантних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генів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ранніх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етапах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індивідуального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розвитку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(онтогенезу), так і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спадкові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хвороби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які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маніфестують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протязі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життя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UA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A0B5FCB-6908-438D-8967-5557D6C88B37}"/>
              </a:ext>
            </a:extLst>
          </p:cNvPr>
          <p:cNvSpPr txBox="1">
            <a:spLocks/>
          </p:cNvSpPr>
          <p:nvPr/>
        </p:nvSpPr>
        <p:spPr>
          <a:xfrm>
            <a:off x="-2544503" y="346774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err="1">
                <a:highlight>
                  <a:srgbClr val="FFFF00"/>
                </a:highlight>
              </a:rPr>
              <a:t>Генетичний</a:t>
            </a:r>
            <a:r>
              <a:rPr lang="ru-RU" sz="2800" b="1" i="1" dirty="0">
                <a:highlight>
                  <a:srgbClr val="FFFF00"/>
                </a:highlight>
              </a:rPr>
              <a:t> </a:t>
            </a:r>
            <a:r>
              <a:rPr lang="ru-RU" sz="2800" b="1" i="1" dirty="0" err="1">
                <a:highlight>
                  <a:srgbClr val="FFFF00"/>
                </a:highlight>
              </a:rPr>
              <a:t>вантаж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72DFD-D72B-4B3A-8DB2-5E0D545C9CAF}"/>
              </a:ext>
            </a:extLst>
          </p:cNvPr>
          <p:cNvSpPr txBox="1"/>
          <p:nvPr/>
        </p:nvSpPr>
        <p:spPr>
          <a:xfrm>
            <a:off x="544455" y="4287251"/>
            <a:ext cx="176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Інбридінг</a:t>
            </a:r>
            <a:r>
              <a:rPr lang="uk-UA" dirty="0"/>
              <a:t> сприяє прояву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6640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01800-2760-447D-963C-F6753E9FC55D}"/>
              </a:ext>
            </a:extLst>
          </p:cNvPr>
          <p:cNvSpPr txBox="1">
            <a:spLocks/>
          </p:cNvSpPr>
          <p:nvPr/>
        </p:nvSpPr>
        <p:spPr>
          <a:xfrm>
            <a:off x="1113097" y="511366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err="1">
                <a:highlight>
                  <a:srgbClr val="FFFF00"/>
                </a:highlight>
              </a:rPr>
              <a:t>Генетичні</a:t>
            </a:r>
            <a:r>
              <a:rPr lang="ru-RU" sz="2800" b="1" i="1" dirty="0">
                <a:highlight>
                  <a:srgbClr val="FFFF00"/>
                </a:highlight>
              </a:rPr>
              <a:t> </a:t>
            </a:r>
            <a:r>
              <a:rPr lang="ru-RU" sz="2800" b="1" i="1" dirty="0" err="1">
                <a:highlight>
                  <a:srgbClr val="FFFF00"/>
                </a:highlight>
              </a:rPr>
              <a:t>хвороби</a:t>
            </a:r>
            <a:r>
              <a:rPr lang="ru-RU" sz="2800" b="1" i="1" dirty="0">
                <a:highlight>
                  <a:srgbClr val="FFFF00"/>
                </a:highlight>
              </a:rPr>
              <a:t> </a:t>
            </a:r>
            <a:r>
              <a:rPr lang="ru-RU" sz="2800" b="1" i="1" dirty="0" err="1">
                <a:highlight>
                  <a:srgbClr val="FFFF00"/>
                </a:highlight>
              </a:rPr>
              <a:t>людини</a:t>
            </a:r>
            <a:r>
              <a:rPr lang="ru-RU" sz="2800" b="1" i="1" dirty="0">
                <a:highlight>
                  <a:srgbClr val="FFFF00"/>
                </a:highlight>
              </a:rPr>
              <a:t> – </a:t>
            </a:r>
            <a:r>
              <a:rPr lang="ru-RU" sz="2800" b="1" i="1" dirty="0" err="1">
                <a:highlight>
                  <a:srgbClr val="FFFF00"/>
                </a:highlight>
              </a:rPr>
              <a:t>самостійно</a:t>
            </a:r>
            <a:r>
              <a:rPr lang="ru-RU" sz="2800" b="1" i="1" dirty="0">
                <a:highlight>
                  <a:srgbClr val="FFFF00"/>
                </a:highlight>
              </a:rPr>
              <a:t>!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644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1B3AE-6446-4F1F-BED8-4BEAE4DF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Методи</a:t>
            </a:r>
            <a:r>
              <a:rPr lang="ru-RU" dirty="0"/>
              <a:t> генетики </a:t>
            </a:r>
            <a:r>
              <a:rPr lang="ru-RU" dirty="0" err="1"/>
              <a:t>людини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05DAF-8BFB-49D1-834D-73F462E3A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uk-UA" sz="3600" dirty="0"/>
              <a:t>генеалогічний;</a:t>
            </a:r>
            <a:endParaRPr lang="ru-UA" sz="3600" dirty="0"/>
          </a:p>
          <a:p>
            <a:pPr lvl="1"/>
            <a:r>
              <a:rPr lang="uk-UA" sz="3600" dirty="0"/>
              <a:t>цитогенетичний;</a:t>
            </a:r>
            <a:endParaRPr lang="ru-UA" sz="3600" dirty="0"/>
          </a:p>
          <a:p>
            <a:pPr lvl="1"/>
            <a:r>
              <a:rPr lang="uk-UA" sz="3600" dirty="0" err="1"/>
              <a:t>близнюковий</a:t>
            </a:r>
            <a:r>
              <a:rPr lang="uk-UA" sz="3600" dirty="0"/>
              <a:t>;</a:t>
            </a:r>
            <a:endParaRPr lang="ru-UA" sz="3600" dirty="0"/>
          </a:p>
          <a:p>
            <a:pPr lvl="1"/>
            <a:r>
              <a:rPr lang="uk-UA" sz="3600" dirty="0"/>
              <a:t>популяційний;</a:t>
            </a:r>
          </a:p>
          <a:p>
            <a:pPr lvl="1"/>
            <a:r>
              <a:rPr lang="uk-UA" sz="3600" dirty="0"/>
              <a:t>молекулярно-генетичні</a:t>
            </a:r>
            <a:endParaRPr lang="ru-UA" sz="3600" dirty="0"/>
          </a:p>
        </p:txBody>
      </p:sp>
    </p:spTree>
    <p:extLst>
      <p:ext uri="{BB962C8B-B14F-4D97-AF65-F5344CB8AC3E}">
        <p14:creationId xmlns:p14="http://schemas.microsoft.com/office/powerpoint/2010/main" val="405351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0C022-4DB4-4017-930B-87BA234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171" y="96811"/>
            <a:ext cx="10515600" cy="501589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>
                <a:highlight>
                  <a:srgbClr val="FFFF00"/>
                </a:highlight>
              </a:rPr>
              <a:t>Генеалогічний</a:t>
            </a:r>
            <a:r>
              <a:rPr lang="ru-RU" sz="2800" b="1" i="1" dirty="0">
                <a:highlight>
                  <a:srgbClr val="FFFF00"/>
                </a:highlight>
              </a:rPr>
              <a:t> метод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E7D79B-D28D-4977-AA7A-C8497579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6" y="170894"/>
            <a:ext cx="5354555" cy="1551374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uk-UA" sz="4500" dirty="0"/>
              <a:t>За родоводами можна, використовуючи сумарні дані декількох родин, визначити тип успадкування ознаки (домінантний, рецесивний, зчеплений зі статтю, </a:t>
            </a:r>
            <a:r>
              <a:rPr lang="uk-UA" sz="4500" dirty="0" err="1"/>
              <a:t>аутосомний</a:t>
            </a:r>
            <a:r>
              <a:rPr lang="uk-UA" sz="4500" dirty="0"/>
              <a:t>), а також її </a:t>
            </a:r>
            <a:r>
              <a:rPr lang="uk-UA" sz="4500" dirty="0" err="1"/>
              <a:t>моногенність</a:t>
            </a:r>
            <a:r>
              <a:rPr lang="uk-UA" sz="4500" dirty="0"/>
              <a:t> або </a:t>
            </a:r>
            <a:r>
              <a:rPr lang="uk-UA" sz="4500" dirty="0" err="1"/>
              <a:t>полігенність</a:t>
            </a:r>
            <a:r>
              <a:rPr lang="uk-UA" sz="4500" dirty="0"/>
              <a:t>.</a:t>
            </a:r>
            <a:endParaRPr lang="ru-UA" sz="4500" dirty="0"/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242B4E-853F-4A68-9158-BA9FD450A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0" t="29134" r="35598" b="16725"/>
          <a:stretch/>
        </p:blipFill>
        <p:spPr>
          <a:xfrm>
            <a:off x="243395" y="1503163"/>
            <a:ext cx="5354555" cy="5354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D84606-316A-4A1E-ACBC-14112A472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01" t="26925" r="39490" b="6774"/>
          <a:stretch/>
        </p:blipFill>
        <p:spPr>
          <a:xfrm>
            <a:off x="7660926" y="789758"/>
            <a:ext cx="3489426" cy="58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C35001-0E7C-4DED-ACFB-6565707F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2" t="33657" r="26748" b="31909"/>
          <a:stretch/>
        </p:blipFill>
        <p:spPr>
          <a:xfrm>
            <a:off x="648070" y="213063"/>
            <a:ext cx="5708342" cy="23614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AD8B61-3063-4EEC-9A7D-ABFF03CAC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3" t="36245" r="45388" b="35146"/>
          <a:stretch/>
        </p:blipFill>
        <p:spPr>
          <a:xfrm>
            <a:off x="7785717" y="412810"/>
            <a:ext cx="3400148" cy="1961965"/>
          </a:xfrm>
          <a:prstGeom prst="rect">
            <a:avLst/>
          </a:prstGeom>
        </p:spPr>
      </p:pic>
      <p:pic>
        <p:nvPicPr>
          <p:cNvPr id="1026" name="Picture 2" descr="Успадкування ознак і стать, Успадкування ознак, зчеплених зі статтю -  Генетика людини - Навчальні матеріали онлайн">
            <a:extLst>
              <a:ext uri="{FF2B5EF4-FFF2-40B4-BE49-F238E27FC236}">
                <a16:creationId xmlns:a16="http://schemas.microsoft.com/office/drawing/2014/main" id="{722F20C3-100C-40EC-B608-B3CC7679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2" y="3361146"/>
            <a:ext cx="4329945" cy="265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енеалогічний метод, Збирання даних про всіх родичів обстежуваного,  Складання родоводу - Генетика людини - Навчальні матеріали онлайн">
            <a:extLst>
              <a:ext uri="{FF2B5EF4-FFF2-40B4-BE49-F238E27FC236}">
                <a16:creationId xmlns:a16="http://schemas.microsoft.com/office/drawing/2014/main" id="{57DF39DF-FD17-40F9-B0CA-FBB44309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33" y="3361146"/>
            <a:ext cx="4576116" cy="23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9F49D-4B55-4223-9FDB-BE6F5246C059}"/>
              </a:ext>
            </a:extLst>
          </p:cNvPr>
          <p:cNvSpPr/>
          <p:nvPr/>
        </p:nvSpPr>
        <p:spPr>
          <a:xfrm>
            <a:off x="1179115" y="2733957"/>
            <a:ext cx="4418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>
                <a:latin typeface="Times New Roman" panose="02020603050405020304" pitchFamily="18" charset="0"/>
                <a:ea typeface="Times New Roman" panose="02020603050405020304" pitchFamily="18" charset="0"/>
              </a:rPr>
              <a:t>Аутосомно-домінантний тип успадкування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6196D3-638D-4012-9161-BC68C214626B}"/>
              </a:ext>
            </a:extLst>
          </p:cNvPr>
          <p:cNvSpPr/>
          <p:nvPr/>
        </p:nvSpPr>
        <p:spPr>
          <a:xfrm>
            <a:off x="7097690" y="2733957"/>
            <a:ext cx="432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>
                <a:latin typeface="Times New Roman" panose="02020603050405020304" pitchFamily="18" charset="0"/>
                <a:ea typeface="Times New Roman" panose="02020603050405020304" pitchFamily="18" charset="0"/>
              </a:rPr>
              <a:t>Аутосомно-рецесивний тип успадкування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E60B3C-1849-4E1A-AA6E-B980298E3F01}"/>
              </a:ext>
            </a:extLst>
          </p:cNvPr>
          <p:cNvSpPr/>
          <p:nvPr/>
        </p:nvSpPr>
        <p:spPr>
          <a:xfrm>
            <a:off x="7678489" y="6221174"/>
            <a:ext cx="3166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Х-зчеплений домінантний тип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31E455-88CC-421D-9FC0-C882B7A5D5F7}"/>
              </a:ext>
            </a:extLst>
          </p:cNvPr>
          <p:cNvSpPr/>
          <p:nvPr/>
        </p:nvSpPr>
        <p:spPr>
          <a:xfrm>
            <a:off x="1629378" y="6202967"/>
            <a:ext cx="3063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Х-зчеплений рецесивний тип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7441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389CCF-6285-47B2-8869-20388308F3C9}"/>
              </a:ext>
            </a:extLst>
          </p:cNvPr>
          <p:cNvSpPr/>
          <p:nvPr/>
        </p:nvSpPr>
        <p:spPr>
          <a:xfrm>
            <a:off x="8220414" y="4591871"/>
            <a:ext cx="3112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Мітохондріальний тип</a:t>
            </a:r>
            <a:endParaRPr lang="ru-UA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C46044-E32C-4CAB-8CBF-CCE0E200BE6F}"/>
              </a:ext>
            </a:extLst>
          </p:cNvPr>
          <p:cNvSpPr/>
          <p:nvPr/>
        </p:nvSpPr>
        <p:spPr>
          <a:xfrm>
            <a:off x="1191663" y="5582653"/>
            <a:ext cx="2995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У-зчеплений тип</a:t>
            </a:r>
            <a:endParaRPr lang="ru-UA" sz="2400" dirty="0"/>
          </a:p>
        </p:txBody>
      </p:sp>
      <p:pic>
        <p:nvPicPr>
          <p:cNvPr id="2050" name="Picture 2" descr="Успадкування ознак і стать, Успадкування ознак, зчеплених зі статтю -  Генетика людини - Навчальні матеріали онлайн">
            <a:extLst>
              <a:ext uri="{FF2B5EF4-FFF2-40B4-BE49-F238E27FC236}">
                <a16:creationId xmlns:a16="http://schemas.microsoft.com/office/drawing/2014/main" id="{2C11F610-C163-48BD-9208-F00DC38B7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38018"/>
            <a:ext cx="58959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спадкування ознак і стать, Успадкування ознак, зчеплених зі статтю -  Генетика людини - Навчальні матеріали онлайн">
            <a:extLst>
              <a:ext uri="{FF2B5EF4-FFF2-40B4-BE49-F238E27FC236}">
                <a16:creationId xmlns:a16="http://schemas.microsoft.com/office/drawing/2014/main" id="{561DC19A-2BF0-4621-AFDE-8FBD8A452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2" y="765177"/>
            <a:ext cx="5325478" cy="31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5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E7749-CE10-4A91-AA15-8200D97893BE}"/>
              </a:ext>
            </a:extLst>
          </p:cNvPr>
          <p:cNvSpPr txBox="1">
            <a:spLocks/>
          </p:cNvSpPr>
          <p:nvPr/>
        </p:nvSpPr>
        <p:spPr>
          <a:xfrm>
            <a:off x="-2786363" y="111486"/>
            <a:ext cx="10515600" cy="5015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i="1" dirty="0" err="1">
                <a:highlight>
                  <a:srgbClr val="FFFF00"/>
                </a:highlight>
              </a:rPr>
              <a:t>Цитогенетичний</a:t>
            </a:r>
            <a:r>
              <a:rPr lang="ru-RU" sz="2800" b="1" i="1" dirty="0">
                <a:highlight>
                  <a:srgbClr val="FFFF00"/>
                </a:highlight>
              </a:rPr>
              <a:t> метод</a:t>
            </a:r>
            <a:endParaRPr lang="ru-UA" sz="2800" b="1" i="1" dirty="0">
              <a:highlight>
                <a:srgbClr val="FFFF00"/>
              </a:highligh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D62D45-0E58-4D6C-A13C-4B6B5F78CBF0}"/>
              </a:ext>
            </a:extLst>
          </p:cNvPr>
          <p:cNvSpPr/>
          <p:nvPr/>
        </p:nvSpPr>
        <p:spPr>
          <a:xfrm>
            <a:off x="128336" y="64095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Встановити хромосомний набір за кількістю та будовою, а також виявити аномалії в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геномі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допомогою диференційного забарвлення хромосом. </a:t>
            </a:r>
          </a:p>
          <a:p>
            <a:pPr indent="457200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Зазвичай використовують лейкоцити периферійної крові людини.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2" descr="Результат пошуку зображень за запитом &quot;Касперсоном в 1968&quot;">
            <a:extLst>
              <a:ext uri="{FF2B5EF4-FFF2-40B4-BE49-F238E27FC236}">
                <a16:creationId xmlns:a16="http://schemas.microsoft.com/office/drawing/2014/main" id="{5957BE3A-5F15-4719-B623-663778254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28543" r="11491" b="6655"/>
          <a:stretch/>
        </p:blipFill>
        <p:spPr bwMode="auto">
          <a:xfrm>
            <a:off x="280718" y="2901312"/>
            <a:ext cx="4841620" cy="28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Результат пошуку зображень за запитом &quot;С-бендінг хромосом&quot;">
            <a:extLst>
              <a:ext uri="{FF2B5EF4-FFF2-40B4-BE49-F238E27FC236}">
                <a16:creationId xmlns:a16="http://schemas.microsoft.com/office/drawing/2014/main" id="{15BEC626-D75A-41EE-8655-0CA498CEC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0" t="21750" r="3876" b="12216"/>
          <a:stretch/>
        </p:blipFill>
        <p:spPr bwMode="auto">
          <a:xfrm>
            <a:off x="8861959" y="990660"/>
            <a:ext cx="3028823" cy="3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3AD3C2-7848-45DE-BD8C-E65004137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54" t="34620" r="35263" b="19766"/>
          <a:stretch/>
        </p:blipFill>
        <p:spPr>
          <a:xfrm>
            <a:off x="5746012" y="1932234"/>
            <a:ext cx="2775264" cy="2283444"/>
          </a:xfrm>
          <a:prstGeom prst="rect">
            <a:avLst/>
          </a:prstGeom>
        </p:spPr>
      </p:pic>
      <p:pic>
        <p:nvPicPr>
          <p:cNvPr id="7" name="Picture 2" descr="Результат пошуку зображень за запитом &quot;С-бендінг хромосом&quot;">
            <a:extLst>
              <a:ext uri="{FF2B5EF4-FFF2-40B4-BE49-F238E27FC236}">
                <a16:creationId xmlns:a16="http://schemas.microsoft.com/office/drawing/2014/main" id="{49EE9280-3397-4476-8F2A-1CD21A3CC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59512" r="54151" b="866"/>
          <a:stretch/>
        </p:blipFill>
        <p:spPr bwMode="auto">
          <a:xfrm>
            <a:off x="5659669" y="4366217"/>
            <a:ext cx="3014360" cy="215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97426-D9B2-4C81-ABEF-423A187C852E}"/>
              </a:ext>
            </a:extLst>
          </p:cNvPr>
          <p:cNvSpPr txBox="1"/>
          <p:nvPr/>
        </p:nvSpPr>
        <p:spPr>
          <a:xfrm>
            <a:off x="9233760" y="362280"/>
            <a:ext cx="197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Бендінг</a:t>
            </a:r>
            <a:r>
              <a:rPr lang="uk-UA" dirty="0"/>
              <a:t> хромосом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69005-EC63-4BB1-969C-9D3DB296BE54}"/>
              </a:ext>
            </a:extLst>
          </p:cNvPr>
          <p:cNvSpPr txBox="1"/>
          <p:nvPr/>
        </p:nvSpPr>
        <p:spPr>
          <a:xfrm>
            <a:off x="8987666" y="5071014"/>
            <a:ext cx="27774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 </a:t>
            </a:r>
            <a:r>
              <a:rPr lang="en-US" sz="2000" b="1" dirty="0"/>
              <a:t>FISH</a:t>
            </a:r>
            <a:r>
              <a:rPr lang="ru-RU" sz="2000" b="1" dirty="0"/>
              <a:t>- </a:t>
            </a:r>
            <a:r>
              <a:rPr lang="ru-RU" sz="2000" b="1" dirty="0" err="1"/>
              <a:t>гібридизація</a:t>
            </a:r>
            <a:r>
              <a:rPr lang="ru-RU" sz="2000" b="1" dirty="0"/>
              <a:t> (</a:t>
            </a:r>
            <a:r>
              <a:rPr lang="uk-UA" i="1" dirty="0" err="1"/>
              <a:t>Fluorescence</a:t>
            </a:r>
            <a:r>
              <a:rPr lang="uk-UA" i="1" dirty="0"/>
              <a:t> </a:t>
            </a:r>
            <a:r>
              <a:rPr lang="uk-UA" i="1" dirty="0" err="1"/>
              <a:t>in</a:t>
            </a:r>
            <a:r>
              <a:rPr lang="uk-UA" i="1" dirty="0"/>
              <a:t> </a:t>
            </a:r>
            <a:r>
              <a:rPr lang="uk-UA" i="1" dirty="0" err="1"/>
              <a:t>situ</a:t>
            </a:r>
            <a:r>
              <a:rPr lang="uk-UA" i="1" dirty="0"/>
              <a:t> </a:t>
            </a:r>
            <a:r>
              <a:rPr lang="uk-UA" i="1" dirty="0" err="1"/>
              <a:t>Hybridization</a:t>
            </a:r>
            <a:r>
              <a:rPr lang="uk-UA" i="1" dirty="0"/>
              <a:t>)</a:t>
            </a:r>
            <a:r>
              <a:rPr lang="uk-UA" dirty="0"/>
              <a:t> </a:t>
            </a:r>
            <a:r>
              <a:rPr lang="ru-RU" sz="2000" b="1" dirty="0"/>
              <a:t> – </a:t>
            </a:r>
            <a:r>
              <a:rPr lang="ru-RU" sz="2000" b="1" dirty="0" err="1"/>
              <a:t>багатокьолоровий</a:t>
            </a:r>
            <a:r>
              <a:rPr lang="ru-RU" sz="2000" b="1" dirty="0"/>
              <a:t> </a:t>
            </a:r>
            <a:r>
              <a:rPr lang="ru-RU" sz="2000" b="1" dirty="0" err="1"/>
              <a:t>бендінг</a:t>
            </a:r>
            <a:r>
              <a:rPr lang="ru-RU" sz="2000" b="1" dirty="0"/>
              <a:t> хромосом</a:t>
            </a:r>
            <a:endParaRPr lang="ru-UA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965843-B088-43FB-B70B-001A6DA8A4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79" t="34481" r="39473" b="14716"/>
          <a:stretch/>
        </p:blipFill>
        <p:spPr>
          <a:xfrm>
            <a:off x="2776139" y="2519261"/>
            <a:ext cx="2775263" cy="369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7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487A3-C44B-40C6-9D30-52A56B90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6" t="41638" r="34737" b="11578"/>
          <a:stretch/>
        </p:blipFill>
        <p:spPr>
          <a:xfrm>
            <a:off x="513349" y="1344105"/>
            <a:ext cx="4700336" cy="39333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8A0B19-5F19-4044-A0E2-D0AE0C066334}"/>
              </a:ext>
            </a:extLst>
          </p:cNvPr>
          <p:cNvSpPr/>
          <p:nvPr/>
        </p:nvSpPr>
        <p:spPr>
          <a:xfrm>
            <a:off x="5582651" y="118711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група	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(А):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3 пари, 1 та 3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великі метацентричні хромосоми,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 – великі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субметацентричні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 група    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(В):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і 5 пари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великі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субметацентричні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хромосоми.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90170" algn="l"/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ІІІ група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(С):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12 пари хромосом і статева Х-хромосома – середні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субметацентричні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ІV група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(D):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– 15 пари хромосом  – середні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акроцентричні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група  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(Е):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– 18 пари хромосом  – малі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субметацентричні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VІ група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(F):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і 20 пари хромосом  – малі метацентричні;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uk-UA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VІІ група </a:t>
            </a:r>
            <a:r>
              <a:rPr lang="uk-UA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(G):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21, 22 пари і статева Y- хромосома – малі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акроцентричні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53FC-F30A-4D3D-B814-ED55D66473FE}"/>
              </a:ext>
            </a:extLst>
          </p:cNvPr>
          <p:cNvSpPr txBox="1"/>
          <p:nvPr/>
        </p:nvSpPr>
        <p:spPr>
          <a:xfrm>
            <a:off x="2374232" y="248470"/>
            <a:ext cx="665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>
                <a:highlight>
                  <a:srgbClr val="FFFF00"/>
                </a:highlight>
              </a:rPr>
              <a:t>Денверська</a:t>
            </a:r>
            <a:r>
              <a:rPr lang="uk-UA" sz="2400" dirty="0">
                <a:highlight>
                  <a:srgbClr val="FFFF00"/>
                </a:highlight>
              </a:rPr>
              <a:t> номенклатура хромосом людини</a:t>
            </a:r>
            <a:endParaRPr lang="ru-UA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469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62AF7D-D449-4DA0-A879-7F52F2D6E5FF}"/>
              </a:ext>
            </a:extLst>
          </p:cNvPr>
          <p:cNvSpPr/>
          <p:nvPr/>
        </p:nvSpPr>
        <p:spPr>
          <a:xfrm>
            <a:off x="593557" y="256219"/>
            <a:ext cx="11213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Цитологічний контроль застосовують при діагностиці ряду спадкових захворювань, які пов’язані з явищами анеуплоїдії та різними хромосомними абераціями.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0564E8-9488-4BB5-BC1D-D8A9F521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89" t="29473" r="27501" b="13162"/>
          <a:stretch/>
        </p:blipFill>
        <p:spPr>
          <a:xfrm>
            <a:off x="802105" y="1819958"/>
            <a:ext cx="4750470" cy="3675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AE208-D55E-4183-BEA7-18F25ED14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5" t="19071" r="25115" b="20234"/>
          <a:stretch/>
        </p:blipFill>
        <p:spPr>
          <a:xfrm>
            <a:off x="6360693" y="2276953"/>
            <a:ext cx="4691222" cy="32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777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1524</Words>
  <Application>Microsoft Office PowerPoint</Application>
  <PresentationFormat>Широкоэкранный</PresentationFormat>
  <Paragraphs>107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Times New Roman</vt:lpstr>
      <vt:lpstr>Тема Office</vt:lpstr>
      <vt:lpstr>Unknown</vt:lpstr>
      <vt:lpstr>Генетика людини</vt:lpstr>
      <vt:lpstr>У генетиці людини неможливе застосування стандартних генетичних методів (зокрема гібридологічного) у зв‘язку з:</vt:lpstr>
      <vt:lpstr>Методи генетики людини</vt:lpstr>
      <vt:lpstr>Генеалогічний метод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Молекулярні маркери – генетичні маркери,  які аналізуються на рівні ДНК (не лише структурні гени!!!!!!!!!!!!!)</vt:lpstr>
      <vt:lpstr>Мікросателіти – генетична ідентифікація !!!!</vt:lpstr>
      <vt:lpstr>DArT –ДНК-мікрочип технологія для оцінки поліморфізму по багатьом локусам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Генетика людини</dc:title>
  <dc:creator>helenVoit@gmail.com</dc:creator>
  <cp:lastModifiedBy>helenVoit@gmail.com</cp:lastModifiedBy>
  <cp:revision>16</cp:revision>
  <dcterms:created xsi:type="dcterms:W3CDTF">2021-05-06T02:55:57Z</dcterms:created>
  <dcterms:modified xsi:type="dcterms:W3CDTF">2021-05-06T09:27:36Z</dcterms:modified>
</cp:coreProperties>
</file>