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1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3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2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9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0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4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5E72C73-2D91-4E12-BA25-F0AA0C03599B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5Z1Bx71V_4" TargetMode="External"/><Relationship Id="rId2" Type="http://schemas.openxmlformats.org/officeDocument/2006/relationships/hyperlink" Target="https://www.youtube.com/watch?v=lAo8hDwFwB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x2IPAXFWQM" TargetMode="External"/><Relationship Id="rId4" Type="http://schemas.openxmlformats.org/officeDocument/2006/relationships/hyperlink" Target="https://www.youtube.com/watch?v=t9XAiRbL7t4&amp;t=6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w3IKnovlng" TargetMode="External"/><Relationship Id="rId2" Type="http://schemas.openxmlformats.org/officeDocument/2006/relationships/hyperlink" Target="https://www.youtube.com/watch?v=72iAsTnfpt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7EC49-16D3-48B4-92C3-1093C3161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788" y="273844"/>
            <a:ext cx="10895826" cy="97762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5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 густини рідин</a:t>
            </a:r>
            <a:endParaRPr lang="ru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867" y="1251465"/>
            <a:ext cx="6837627" cy="2372268"/>
          </a:xfrm>
        </p:spPr>
        <p:txBody>
          <a:bodyPr>
            <a:normAutofit fontScale="25000" lnSpcReduction="20000"/>
          </a:bodyPr>
          <a:lstStyle/>
          <a:p>
            <a:pPr indent="228600" algn="ctr"/>
            <a:r>
              <a:rPr lang="uk-UA" sz="96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96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лан</a:t>
            </a:r>
            <a:endParaRPr lang="ru-UA" sz="96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96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 поняття густина розчинів.</a:t>
            </a:r>
            <a:endParaRPr lang="ru-UA" sz="96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96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Особливості визначення густини рідини: </a:t>
            </a:r>
            <a:b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пікнометра.</a:t>
            </a:r>
            <a:endParaRPr lang="ru-UA" sz="96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96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Особливості визначення густини рідини: </a:t>
            </a:r>
            <a:b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96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ареометра.</a:t>
            </a:r>
            <a:endParaRPr lang="ru-UA" sz="96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074" name="Picture 2" descr="Пикнометр - Wikiwand">
            <a:extLst>
              <a:ext uri="{FF2B5EF4-FFF2-40B4-BE49-F238E27FC236}">
                <a16:creationId xmlns:a16="http://schemas.microsoft.com/office/drawing/2014/main" id="{364D9B65-46FC-40A9-B942-3BB40641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420"/>
            <a:ext cx="1446987" cy="44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реометры в Украине. Сравнить цены, купить промышленные товары на  маркетплейсе Prom.ua">
            <a:extLst>
              <a:ext uri="{FF2B5EF4-FFF2-40B4-BE49-F238E27FC236}">
                <a16:creationId xmlns:a16="http://schemas.microsoft.com/office/drawing/2014/main" id="{860367F6-6BEB-41D2-BF0B-0CD4398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86" y="2651759"/>
            <a:ext cx="3416969" cy="34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8A1A3B3-34EF-4FF3-BECA-509CF5999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71149"/>
              </p:ext>
            </p:extLst>
          </p:nvPr>
        </p:nvGraphicFramePr>
        <p:xfrm>
          <a:off x="5317354" y="4056792"/>
          <a:ext cx="2051386" cy="201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990720" imgH="971640" progId="Paint.Picture">
                  <p:embed/>
                </p:oleObj>
              </mc:Choice>
              <mc:Fallback>
                <p:oleObj name="Точечный рисунок" r:id="rId4" imgW="990720" imgH="971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7354" y="4056792"/>
                        <a:ext cx="2051386" cy="2011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87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1578544" y="4137962"/>
            <a:ext cx="9355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− Ареометр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індивідуальній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упаковці</a:t>
            </a:r>
            <a:endParaRPr lang="ru-UA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пиртомер спиртометр ареометр для спирта асп-3 0-40°, 40-70° и 70-100°  поверенный купить в Мелитополе">
            <a:extLst>
              <a:ext uri="{FF2B5EF4-FFF2-40B4-BE49-F238E27FC236}">
                <a16:creationId xmlns:a16="http://schemas.microsoft.com/office/drawing/2014/main" id="{BF1C78B0-868E-49D1-8CD4-09BDAD38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80" y="66675"/>
            <a:ext cx="7333319" cy="32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2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5448931" y="5029233"/>
            <a:ext cx="6523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−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Особливість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занурення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реометр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UA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циліндр</a:t>
            </a:r>
            <a:endParaRPr lang="ru-UA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0" descr="ROZETKA | Ареометр АОН-2 1240 -1320 кг/м3 ( КАС-28, КАС-30 ). Цена, купить  Ареометр АОН-2 1240 -1320 кг/м3 ( КАС-28, КАС-30 ) в Киеве, Харькове,  Днепре, Одессе, Запорожье, Львове. Ареометр АОН-2 1240 -1320 кг/м3 (  КАС-28, КАС-30 ): обзор, описание, продажа">
            <a:extLst>
              <a:ext uri="{FF2B5EF4-FFF2-40B4-BE49-F238E27FC236}">
                <a16:creationId xmlns:a16="http://schemas.microsoft.com/office/drawing/2014/main" id="{8FC173F8-0F99-4783-AD13-7A2DEA11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A0CB90-862F-4B86-B4CD-05DF47A1D8E5}"/>
              </a:ext>
            </a:extLst>
          </p:cNvPr>
          <p:cNvSpPr txBox="1"/>
          <p:nvPr/>
        </p:nvSpPr>
        <p:spPr>
          <a:xfrm>
            <a:off x="5331950" y="419041"/>
            <a:ext cx="675738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визначення відносної густини </a:t>
            </a:r>
            <a:b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рідину наливають </a:t>
            </a:r>
            <a:b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широкий циліндр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обережно </a:t>
            </a:r>
            <a:b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занурюють у неї ареометр</a:t>
            </a: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Ареометр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повинен торкатися </a:t>
            </a:r>
            <a:b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стінок циліндра. 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7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1822479" y="5305884"/>
            <a:ext cx="4737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−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значення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густини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рідини</a:t>
            </a:r>
            <a:endParaRPr lang="ru-UA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Ареометры">
            <a:extLst>
              <a:ext uri="{FF2B5EF4-FFF2-40B4-BE49-F238E27FC236}">
                <a16:creationId xmlns:a16="http://schemas.microsoft.com/office/drawing/2014/main" id="{6EA360F3-1077-48A2-A7DE-7320C460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45" y="-21066"/>
            <a:ext cx="5159300" cy="68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7 Лабораторная работа №7 Приготовление растворов заданной концентрации">
            <a:extLst>
              <a:ext uri="{FF2B5EF4-FFF2-40B4-BE49-F238E27FC236}">
                <a16:creationId xmlns:a16="http://schemas.microsoft.com/office/drawing/2014/main" id="{8F4D1516-DFAE-4FD5-919E-FB2579E5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" y="-1"/>
            <a:ext cx="1904483" cy="68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4A8CDB9-12E3-4FD5-BDE9-4B7DD3491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39054"/>
              </p:ext>
            </p:extLst>
          </p:nvPr>
        </p:nvGraphicFramePr>
        <p:xfrm>
          <a:off x="2292350" y="1647825"/>
          <a:ext cx="38036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803760" imgH="3562200" progId="Paint.Picture">
                  <p:embed/>
                </p:oleObj>
              </mc:Choice>
              <mc:Fallback>
                <p:oleObj name="Точечный рисунок" r:id="rId4" imgW="3803760" imgH="3562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2350" y="1647825"/>
                        <a:ext cx="3803650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F1EFA29-4A5D-44B5-A4C5-812940C0B472}"/>
              </a:ext>
            </a:extLst>
          </p:cNvPr>
          <p:cNvSpPr txBox="1"/>
          <p:nvPr/>
        </p:nvSpPr>
        <p:spPr>
          <a:xfrm>
            <a:off x="1919132" y="120954"/>
            <a:ext cx="4654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Значення відносної густини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показують 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розподіли </a:t>
            </a:r>
            <a:b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шкалі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проти якого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встановлено рівень рідини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7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4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7244740" y="4636151"/>
            <a:ext cx="4706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ru-UA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uk-UA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Особливості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занурення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ареометру </a:t>
            </a:r>
            <a:b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UA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визначенні</a:t>
            </a: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густини</a:t>
            </a: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рідин</a:t>
            </a:r>
            <a:endParaRPr lang="ru-UA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0C29E4F-BFCC-4052-A5AE-11886AD26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1153"/>
              </p:ext>
            </p:extLst>
          </p:nvPr>
        </p:nvGraphicFramePr>
        <p:xfrm>
          <a:off x="0" y="-1"/>
          <a:ext cx="6828432" cy="612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987720" imgH="3575160" progId="Paint.Picture">
                  <p:embed/>
                </p:oleObj>
              </mc:Choice>
              <mc:Fallback>
                <p:oleObj name="Точечный рисунок" r:id="rId2" imgW="3987720" imgH="3575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6828432" cy="6121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8B3AAF-4C5A-45AC-AA18-229F6260ED5E}"/>
              </a:ext>
            </a:extLst>
          </p:cNvPr>
          <p:cNvSpPr txBox="1"/>
          <p:nvPr/>
        </p:nvSpPr>
        <p:spPr>
          <a:xfrm>
            <a:off x="6828432" y="676254"/>
            <a:ext cx="5363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Чим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більше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відносна </a:t>
            </a:r>
            <a:b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 рідини, </a:t>
            </a:r>
            <a:b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тим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менше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неї </a:t>
            </a:r>
            <a:b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занурений ареометр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навпаки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(рис. 8)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1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6328613" y="5276816"/>
            <a:ext cx="5863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UA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ЯКУЮ ЗА УВАГУ!</a:t>
            </a:r>
            <a:endParaRPr lang="ru-UA" sz="48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D640B-5855-3B9D-7746-97F9C8A179AA}"/>
              </a:ext>
            </a:extLst>
          </p:cNvPr>
          <p:cNvSpPr txBox="1"/>
          <p:nvPr/>
        </p:nvSpPr>
        <p:spPr>
          <a:xfrm>
            <a:off x="1416908" y="200025"/>
            <a:ext cx="96794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Density Measurement Methods 1.34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https://www.youtube.com/watch?v=lAo8hDwFwBU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Specific Density Hydrometer 2.21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https://www.youtube.com/watch?v=65Z1Bx71V_4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How to use a Hydrometer 1.41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https://www.youtube.com/watch?v=t9XAiRbL7t4&amp;t=6s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How to use a Hydrometer 1.24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https://www.youtube.com/watch?v=bx2IPAXFWQM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8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57" y="481012"/>
            <a:ext cx="11735537" cy="530194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40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</a:t>
            </a: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константа чистих органічних рідин, </a:t>
            </a:r>
            <a:b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 залежить від температури.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uk-UA" sz="4000" cap="non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uk-UA" sz="40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uk-UA" sz="40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Визначають відносну густину рідин за водою, </a:t>
            </a:r>
            <a:b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 якої при температурі 4</a:t>
            </a:r>
            <a:r>
              <a:rPr lang="uk-UA" sz="40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endParaRPr lang="en-US" sz="40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4000" cap="non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наближається до </a:t>
            </a: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г/см</a:t>
            </a:r>
            <a:r>
              <a:rPr lang="ru-RU" sz="40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40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 = 0,999997 г/см</a:t>
            </a:r>
            <a:r>
              <a:rPr lang="ru-RU" sz="40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40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UA" sz="40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UA" altLang="ru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57" y="66676"/>
            <a:ext cx="11735537" cy="57162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визначення густини рідин використовують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чистий, сухий пікнометр </a:t>
            </a: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</a:t>
            </a:r>
            <a:r>
              <a:rPr lang="ru-RU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2800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ємом</a:t>
            </a: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1-2 мл</a:t>
            </a:r>
            <a:r>
              <a:rPr lang="ru-RU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uk-UA" sz="2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1</a:t>
            </a:r>
            <a:r>
              <a:rPr lang="ru-RU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Спочатку визначають </a:t>
            </a:r>
            <a:r>
              <a:rPr lang="uk-UA" sz="2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«водну константу» </a:t>
            </a: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маса води в об’ємі пікнометра при температурі 20 </a:t>
            </a:r>
            <a:r>
              <a:rPr lang="uk-UA" sz="28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С, яка приведена до маси води </a:t>
            </a:r>
            <a:b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4 </a:t>
            </a:r>
            <a:r>
              <a:rPr lang="uk-UA" sz="28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28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(температура при якій вода має максимальну густину).</a:t>
            </a:r>
            <a:endParaRPr lang="ru-UA" sz="28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altLang="ru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2D1D4D-2BF3-45EB-AD38-2A16AEA0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547"/>
            <a:ext cx="2286611" cy="34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CC3EA-A85E-44C6-9108-8435C67B8410}"/>
              </a:ext>
            </a:extLst>
          </p:cNvPr>
          <p:cNvSpPr txBox="1"/>
          <p:nvPr/>
        </p:nvSpPr>
        <p:spPr>
          <a:xfrm>
            <a:off x="113941" y="6190063"/>
            <a:ext cx="4227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Пікнометр</a:t>
            </a:r>
            <a:endParaRPr lang="ru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CDF3B4E-A1E8-499E-9DC6-727671A10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08419"/>
              </p:ext>
            </p:extLst>
          </p:nvPr>
        </p:nvGraphicFramePr>
        <p:xfrm>
          <a:off x="2374494" y="2633547"/>
          <a:ext cx="3933002" cy="251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10000" imgH="1670040" progId="Paint.Picture">
                  <p:embed/>
                </p:oleObj>
              </mc:Choice>
              <mc:Fallback>
                <p:oleObj name="Точечный рисунок" r:id="rId3" imgW="2610000" imgH="1670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494" y="2633547"/>
                        <a:ext cx="3933002" cy="2516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D65FD1-6F43-4144-AF17-EA4FF2A18775}"/>
              </a:ext>
            </a:extLst>
          </p:cNvPr>
          <p:cNvSpPr txBox="1"/>
          <p:nvPr/>
        </p:nvSpPr>
        <p:spPr>
          <a:xfrm>
            <a:off x="6187243" y="3578491"/>
            <a:ext cx="6004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Пікнометри: 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−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колбоподібний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міткою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глухою притертою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пробкою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(для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рідин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</a:p>
          <a:p>
            <a:pPr algn="ctr"/>
            <a:r>
              <a:rPr lang="ru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колбоподібний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капілярним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отвором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пробці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(для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рідин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</a:t>
            </a:r>
          </a:p>
          <a:p>
            <a:pPr algn="ctr"/>
            <a:r>
              <a:rPr lang="ru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колбоподібний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зі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ємною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горловиною </a:t>
            </a:r>
            <a:b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(для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твердих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algn="ctr"/>
            <a:r>
              <a:rPr lang="ru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подібний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капілярний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(для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летких</a:t>
            </a:r>
            <a:r>
              <a:rPr lang="ru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рідин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6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705" y="66676"/>
            <a:ext cx="9437789" cy="571628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Роботу проводять у такій послідовності:</a:t>
            </a:r>
            <a:endParaRPr lang="ru-UA" sz="22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22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пікнометр послідовно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миють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ацетоном, спиртом, ефіром; </a:t>
            </a:r>
            <a:b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потім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висушують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сушильній шафі або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продуванням повітря </a:t>
            </a:r>
            <a:br>
              <a:rPr lang="ru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гумової груші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якій закріплена капілярна трубочка;</a:t>
            </a:r>
            <a:endParaRPr lang="ru-UA" sz="22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22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сухий пікнометр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зважують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аналітичних терезах (мл);</a:t>
            </a:r>
            <a:endParaRPr lang="ru-UA" sz="22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22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вилучення розчиненого у воді повітря 30-50 мл </a:t>
            </a:r>
            <a:br>
              <a:rPr lang="ru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дистильованої води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кип’ятять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стакані протягом 10-15 хв.;</a:t>
            </a:r>
            <a:endParaRPr lang="ru-UA" sz="22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22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г)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охолодження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кімнатної температури дистильовану воду </a:t>
            </a:r>
            <a:br>
              <a:rPr lang="ru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піпетки і гумової груші </a:t>
            </a:r>
            <a:r>
              <a:rPr lang="uk-UA" sz="22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наливають </a:t>
            </a: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пікнометр </a:t>
            </a:r>
            <a:br>
              <a:rPr lang="ru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2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0,3-0,5 см вище позначки, нанесеної на шийку;</a:t>
            </a:r>
            <a:endParaRPr lang="ru-UA" sz="22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UA" altLang="ru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A85C987-5B43-4CB6-B4B7-75843C57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3705" cy="528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705" y="66675"/>
            <a:ext cx="9437789" cy="609705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д) 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пікнометр з дистильованою водою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закріплюють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стакані </a:t>
            </a:r>
            <a:br>
              <a:rPr lang="ru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водою для </a:t>
            </a:r>
            <a:r>
              <a:rPr lang="uk-UA" sz="1900" b="1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термостатування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температури 20</a:t>
            </a:r>
            <a:r>
              <a:rPr lang="uk-UA" sz="19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 </a:t>
            </a:r>
            <a:br>
              <a:rPr lang="ru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Пікнометр занурюють у воду так, щоб рівень води в стакані </a:t>
            </a:r>
            <a:br>
              <a:rPr lang="ru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був вищим за рівень води в пікнометрі. </a:t>
            </a:r>
            <a:endParaRPr lang="ru-UA" sz="19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900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Термостатування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воді проводять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протягом 20 хв. </a:t>
            </a:r>
            <a:br>
              <a:rPr lang="ru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підтримання необхідної температури </a:t>
            </a:r>
            <a:b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стакані для </a:t>
            </a:r>
            <a:r>
              <a:rPr lang="uk-UA" sz="1900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термостатування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нього додають підігріту воду або кусочки льоду;</a:t>
            </a: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е) рівень води в пікнометрі доводять до позначки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виймаючи його із стакана для </a:t>
            </a:r>
            <a:r>
              <a:rPr lang="uk-UA" sz="1900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термостатування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Надлишок води 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пікнометра забирають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капіляра </a:t>
            </a:r>
            <a:br>
              <a:rPr lang="ru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шматочків фільтрувального паперу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Потім верхню частину шийки пікнометра і шліф старанно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протирають </a:t>
            </a:r>
            <a:br>
              <a:rPr lang="ru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сухими смужечками фільтрувального паперу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UA" sz="19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ж) 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пікнометр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закривають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пробкою, виймають із стакана для </a:t>
            </a:r>
            <a:r>
              <a:rPr lang="uk-UA" sz="1900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термостатування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старанно витирають 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його поверхню фільтрувальним папером і залишають </a:t>
            </a:r>
            <a:br>
              <a:rPr lang="ru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біля аналітичних терезів на 20-30 хв., потім </a:t>
            </a:r>
            <a:r>
              <a:rPr lang="uk-UA" sz="19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пікнометр з водою зважують 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</a:t>
            </a:r>
            <a:r>
              <a:rPr lang="uk-UA" sz="1900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9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UA" sz="19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B633532-6836-405A-A1D1-B017366D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3705" cy="528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0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0" y="66675"/>
            <a:ext cx="9956799" cy="6097057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з) визначають 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масу води в пікнометрі за температури 20 </a:t>
            </a:r>
            <a:r>
              <a:rPr lang="uk-UA" sz="64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С: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</a:t>
            </a:r>
            <a:r>
              <a:rPr lang="en-US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i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к) визначають 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масу води в пікнометрі</a:t>
            </a:r>
            <a:r>
              <a:rPr lang="ru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температурі 4</a:t>
            </a:r>
            <a:r>
              <a:rPr lang="uk-UA" sz="64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(«В») –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«водне число» 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пропорцією: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маса води в пікнометрі (</a:t>
            </a:r>
            <a:r>
              <a:rPr lang="en-US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20 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С)</a:t>
            </a:r>
            <a:r>
              <a:rPr lang="ru-RU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густина води в пікнометрі (</a:t>
            </a:r>
            <a:r>
              <a:rPr lang="en-US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20 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С) </a:t>
            </a:r>
            <a:r>
              <a:rPr lang="ru-RU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ru-RU" sz="6400" b="1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</a:t>
            </a:r>
            <a:r>
              <a:rPr lang="ru-RU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води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4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С)</a:t>
            </a: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 води </a:t>
            </a:r>
            <a:r>
              <a:rPr lang="ru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температури 20</a:t>
            </a:r>
            <a:r>
              <a:rPr lang="uk-UA" sz="64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=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0,99823 г/см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uk-UA" sz="64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=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0,999997 г/см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= (m</a:t>
            </a:r>
            <a:r>
              <a:rPr lang="uk-UA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</a:t>
            </a:r>
            <a:r>
              <a:rPr lang="uk-UA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∙ 0,999997 г/см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0,99823</a:t>
            </a: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Водна константа </a:t>
            </a:r>
            <a:r>
              <a:rPr lang="en-US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є постійною для даного пікнометра.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визначення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водної константи 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пікнометр висушують, </a:t>
            </a:r>
            <a:r>
              <a:rPr lang="uk-UA" sz="6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заливають рідину</a:t>
            </a:r>
            <a:r>
              <a:rPr lang="ru-UA" sz="6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UA" sz="6400" cap="none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uk-UA" sz="6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досліджу</a:t>
            </a:r>
            <a:r>
              <a:rPr lang="ru-UA" sz="6400" cap="none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ють</a:t>
            </a:r>
            <a:br>
              <a:rPr lang="ru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згідно з викладеною методикою визначають масу цієї речовини в пікнометрі (m</a:t>
            </a:r>
            <a:r>
              <a:rPr lang="uk-UA" sz="6400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</a:t>
            </a:r>
            <a:r>
              <a:rPr lang="uk-UA" sz="6400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Відносна густина органічної речовини</a:t>
            </a:r>
            <a:r>
              <a:rPr lang="ru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UA" sz="6400" b="1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6400" b="1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досліджують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г/см</a:t>
            </a:r>
            <a:r>
              <a:rPr lang="uk-UA" sz="6400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uk-UA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6400" b="1" cap="non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m</a:t>
            </a:r>
            <a:r>
              <a:rPr lang="uk-UA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UA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</a:t>
            </a:r>
            <a:r>
              <a:rPr lang="uk-UA" sz="6400" b="1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B</a:t>
            </a:r>
            <a:r>
              <a:rPr lang="uk-UA" sz="6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UA" sz="6400" b="1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m</a:t>
            </a:r>
            <a:r>
              <a:rPr lang="uk-UA" sz="6400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маса порожнього пікнометра; m</a:t>
            </a:r>
            <a:r>
              <a:rPr lang="uk-UA" sz="6400" cap="none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6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маса пікнометра з органічною сполукою</a:t>
            </a:r>
            <a:endParaRPr lang="ru-UA" sz="6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B633532-6836-405A-A1D1-B017366D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601" cy="496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4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" y="481013"/>
            <a:ext cx="11925299" cy="609705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PYCNOMETER METHOD TO FIND RELATIVE DENSITY OF LIQUIDS 8.51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https://www.youtube.com/watch?v=72iAsTnfptg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Measure Density with a Pycnometer 5.30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https://www.youtube.com/watch?v=5w3IKnovlng</a:t>
            </a:r>
            <a:endParaRPr lang="ru-UA" sz="26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7891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BA2E3-B3FE-4A51-A6D0-187F8F02A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333" y="66675"/>
            <a:ext cx="10244667" cy="60970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Особливості визначення густини рідини: </a:t>
            </a:r>
            <a:br>
              <a:rPr lang="ru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ареометра</a:t>
            </a:r>
            <a:endParaRPr lang="ru-UA" sz="2400" cap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UA" sz="800" cap="non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Ареометри</a:t>
            </a: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uk-UA" sz="2400" b="1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 </a:t>
            </a:r>
            <a:r>
              <a:rPr lang="ru-UA" sz="2400" b="1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застосовують </a:t>
            </a:r>
            <a:r>
              <a:rPr lang="uk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швидкого </a:t>
            </a:r>
            <a:br>
              <a:rPr lang="ru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 відносної густини рідини. </a:t>
            </a:r>
            <a:endParaRPr lang="ru-UA" sz="800" cap="non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нижній частині ареометра знаходиться кулька, </a:t>
            </a:r>
            <a:br>
              <a:rPr lang="ru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заповнена </a:t>
            </a:r>
            <a:r>
              <a:rPr lang="uk-UA" sz="2400" b="1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баластом</a:t>
            </a: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uk-UA" sz="2400" b="1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дробом</a:t>
            </a:r>
            <a:r>
              <a:rPr lang="uk-UA" sz="2400" cap="non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(рідше ртуттю). </a:t>
            </a:r>
            <a:endParaRPr lang="ru-UA" sz="2400" cap="non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Шкали ареометрів градуюються </a:t>
            </a:r>
            <a:r>
              <a:rPr lang="uk-UA" sz="24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одиницях густини</a:t>
            </a:r>
            <a:r>
              <a:rPr lang="ru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визначенні концентрації розчинів, </a:t>
            </a:r>
            <a:br>
              <a:rPr lang="ru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відсотках (за об</a:t>
            </a:r>
            <a:r>
              <a:rPr lang="ru-RU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2400" cap="non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ємом</a:t>
            </a:r>
            <a:r>
              <a:rPr lang="uk-UA" sz="24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або масою). </a:t>
            </a:r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2110604" y="3534546"/>
            <a:ext cx="54990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− Ареометр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полий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корпус;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трубчастий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стрижень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баласт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дроб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язує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баласт;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шкала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ареометра; 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вбудований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термометр;</a:t>
            </a:r>
          </a:p>
          <a:p>
            <a:pPr algn="ctr"/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шкала термометра ареометра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DA822-3665-4806-995E-88C880FA43EF}"/>
              </a:ext>
            </a:extLst>
          </p:cNvPr>
          <p:cNvSpPr txBox="1"/>
          <p:nvPr/>
        </p:nvSpPr>
        <p:spPr>
          <a:xfrm>
            <a:off x="7411453" y="3736874"/>
            <a:ext cx="4780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Ареометр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прилад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ru-UA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вимірювання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густини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рідин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виштовхувальною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силою, </a:t>
            </a:r>
            <a:br>
              <a:rPr lang="ru-UA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яка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діє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тіло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частково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повністю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занурене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рідину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і яка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зрівноважена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вагою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тіла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та (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 грузилами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відомої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маси</a:t>
            </a: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endParaRPr lang="ru-UA" b="0" i="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Дія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приладу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ru-UA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 </a:t>
            </a:r>
            <a:r>
              <a:rPr lang="ru-UA" b="1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законі</a:t>
            </a:r>
            <a:r>
              <a:rPr lang="ru-UA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UA" b="1" dirty="0" err="1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Архімеда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ru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1C059-1507-42DB-8945-1C30FF167BB7}"/>
              </a:ext>
            </a:extLst>
          </p:cNvPr>
          <p:cNvSpPr txBox="1"/>
          <p:nvPr/>
        </p:nvSpPr>
        <p:spPr>
          <a:xfrm>
            <a:off x="0" y="6150544"/>
            <a:ext cx="12191999" cy="640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шкала ареометра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градуйована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відносною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густиною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розчинів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ареометр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денсиметром</a:t>
            </a:r>
            <a:r>
              <a:rPr lang="ru-U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45D026C-E687-46DE-B438-1A30B6FCC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43843"/>
              </p:ext>
            </p:extLst>
          </p:nvPr>
        </p:nvGraphicFramePr>
        <p:xfrm>
          <a:off x="-12570" y="18205"/>
          <a:ext cx="2039509" cy="60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603360" imgH="1803240" progId="Paint.Picture">
                  <p:embed/>
                </p:oleObj>
              </mc:Choice>
              <mc:Fallback>
                <p:oleObj name="Точечный рисунок" r:id="rId2" imgW="603360" imgH="1803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2570" y="18205"/>
                        <a:ext cx="2039509" cy="609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91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3AC59F-775B-4280-8DF7-D7B6E534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988" y="66675"/>
            <a:ext cx="4810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UA" alt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14F1F-BA5D-4792-92EF-A42E6487D2BD}"/>
              </a:ext>
            </a:extLst>
          </p:cNvPr>
          <p:cNvSpPr txBox="1"/>
          <p:nvPr/>
        </p:nvSpPr>
        <p:spPr>
          <a:xfrm>
            <a:off x="588043" y="4614978"/>
            <a:ext cx="11280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− 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Набір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реометр</a:t>
            </a:r>
            <a:r>
              <a:rPr lang="ru-UA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ів</a:t>
            </a:r>
            <a: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1 −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набір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ареометрами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2 − а</a:t>
            </a:r>
            <a:r>
              <a:rPr lang="ru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реометри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входять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аду набору</a:t>
            </a:r>
          </a:p>
        </p:txBody>
      </p:sp>
      <p:pic>
        <p:nvPicPr>
          <p:cNvPr id="2052" name="Picture 4" descr="Набор Ареометров АОН-1 700-1840">
            <a:extLst>
              <a:ext uri="{FF2B5EF4-FFF2-40B4-BE49-F238E27FC236}">
                <a16:creationId xmlns:a16="http://schemas.microsoft.com/office/drawing/2014/main" id="{73CB7CB1-9CB7-41EB-90B6-AC1965D5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6406" cy="39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абор ареометров АОН-1 (19 шт от 700 до 1840) ГОСТ 18481-81 - Русхим-магазин">
            <a:extLst>
              <a:ext uri="{FF2B5EF4-FFF2-40B4-BE49-F238E27FC236}">
                <a16:creationId xmlns:a16="http://schemas.microsoft.com/office/drawing/2014/main" id="{3B844C48-B8DC-4F95-A1BB-18795822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11" y="0"/>
            <a:ext cx="4111801" cy="39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1347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685</TotalTime>
  <Words>1105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Галерея</vt:lpstr>
      <vt:lpstr>Точечный рисунок</vt:lpstr>
      <vt:lpstr>Визначення густини рідин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густини рідин</dc:title>
  <dc:creator>Viktoriia Gencheva</dc:creator>
  <cp:lastModifiedBy>Gencheva.Viktoriia@renters.mans.edu.pl Gencheva</cp:lastModifiedBy>
  <cp:revision>13</cp:revision>
  <dcterms:created xsi:type="dcterms:W3CDTF">2022-04-18T07:11:37Z</dcterms:created>
  <dcterms:modified xsi:type="dcterms:W3CDTF">2024-04-13T14:20:38Z</dcterms:modified>
</cp:coreProperties>
</file>