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1" r:id="rId8"/>
    <p:sldId id="272" r:id="rId9"/>
    <p:sldId id="273" r:id="rId10"/>
    <p:sldId id="274" r:id="rId11"/>
    <p:sldId id="275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58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73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97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8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36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7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68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42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03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7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7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15D5F-6441-4D30-A270-EA02FB4EDF0E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DD78A-8E95-4883-A6E0-7AD953E7D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9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Лекція 2 </a:t>
            </a:r>
            <a:br>
              <a:rPr lang="uk-UA" b="1" dirty="0" smtClean="0"/>
            </a:br>
            <a:r>
              <a:rPr lang="uk-UA" b="1" dirty="0" smtClean="0"/>
              <a:t> </a:t>
            </a:r>
            <a:r>
              <a:rPr lang="uk-UA" b="1" dirty="0" err="1" smtClean="0"/>
              <a:t>тимбілдинг</a:t>
            </a:r>
            <a:r>
              <a:rPr lang="uk-UA" b="1" dirty="0"/>
              <a:t>: поняття, історія становлення та концепції </a:t>
            </a:r>
            <a:r>
              <a:rPr lang="uk-UA" b="1" dirty="0" err="1"/>
              <a:t>тимбілдингу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631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uk-UA" b="1" dirty="0" smtClean="0"/>
              <a:t>1970-і </a:t>
            </a:r>
            <a:r>
              <a:rPr lang="uk-UA" b="1" dirty="0" err="1"/>
              <a:t>р.р</a:t>
            </a:r>
            <a:r>
              <a:rPr lang="uk-UA" b="1" dirty="0"/>
              <a:t>. </a:t>
            </a:r>
            <a:endParaRPr lang="uk-UA" dirty="0" smtClean="0"/>
          </a:p>
          <a:p>
            <a:pPr marL="0" lvl="0" indent="0">
              <a:buNone/>
            </a:pPr>
            <a:r>
              <a:rPr lang="uk-UA" dirty="0" err="1" smtClean="0"/>
              <a:t>Абрахам</a:t>
            </a:r>
            <a:r>
              <a:rPr lang="uk-UA" dirty="0" smtClean="0"/>
              <a:t> Маслоу - піраміда </a:t>
            </a:r>
            <a:r>
              <a:rPr lang="uk-UA" dirty="0"/>
              <a:t>ієрархії людських </a:t>
            </a:r>
            <a:r>
              <a:rPr lang="uk-UA" dirty="0" smtClean="0"/>
              <a:t>потреб</a:t>
            </a:r>
          </a:p>
          <a:p>
            <a:pPr marL="0" lvl="0" indent="0">
              <a:buNone/>
            </a:pPr>
            <a:r>
              <a:rPr lang="uk-UA" b="1" dirty="0" smtClean="0"/>
              <a:t>1977 </a:t>
            </a:r>
            <a:r>
              <a:rPr lang="uk-UA" b="1" dirty="0"/>
              <a:t>р.</a:t>
            </a:r>
            <a:r>
              <a:rPr lang="uk-UA" dirty="0"/>
              <a:t> - Вільям </a:t>
            </a:r>
            <a:r>
              <a:rPr lang="uk-UA" dirty="0" err="1"/>
              <a:t>Дайєр</a:t>
            </a:r>
            <a:r>
              <a:rPr lang="uk-UA" dirty="0"/>
              <a:t> </a:t>
            </a:r>
            <a:r>
              <a:rPr lang="uk-UA" dirty="0" smtClean="0"/>
              <a:t>- перша публікація, присвячена </a:t>
            </a:r>
            <a:r>
              <a:rPr lang="uk-UA" dirty="0" err="1" smtClean="0"/>
              <a:t>тімбілдингу</a:t>
            </a:r>
            <a:r>
              <a:rPr lang="uk-UA" dirty="0"/>
              <a:t>, </a:t>
            </a:r>
            <a:endParaRPr lang="uk-UA" dirty="0" smtClean="0"/>
          </a:p>
          <a:p>
            <a:pPr marL="0" lvl="0" indent="0">
              <a:buNone/>
            </a:pPr>
            <a:r>
              <a:rPr lang="uk-UA" b="1" dirty="0" smtClean="0"/>
              <a:t>1979-1983 </a:t>
            </a:r>
            <a:r>
              <a:rPr lang="uk-UA" b="1" dirty="0" err="1"/>
              <a:t>р.р</a:t>
            </a:r>
            <a:r>
              <a:rPr lang="uk-UA" b="1" dirty="0"/>
              <a:t>. </a:t>
            </a:r>
            <a:r>
              <a:rPr lang="uk-UA" dirty="0"/>
              <a:t>Джон </a:t>
            </a:r>
            <a:r>
              <a:rPr lang="uk-UA" dirty="0" err="1" smtClean="0"/>
              <a:t>Едейр</a:t>
            </a:r>
            <a:r>
              <a:rPr lang="uk-UA" dirty="0" smtClean="0"/>
              <a:t> - дослідження </a:t>
            </a:r>
            <a:r>
              <a:rPr lang="uk-UA" dirty="0"/>
              <a:t>теорії і практики концепції </a:t>
            </a:r>
            <a:r>
              <a:rPr lang="uk-UA" dirty="0" smtClean="0"/>
              <a:t>лідерства: можливість </a:t>
            </a:r>
            <a:r>
              <a:rPr lang="uk-UA" dirty="0"/>
              <a:t>виховати, </a:t>
            </a:r>
            <a:r>
              <a:rPr lang="uk-UA" dirty="0" smtClean="0"/>
              <a:t>передати </a:t>
            </a:r>
            <a:r>
              <a:rPr lang="uk-UA" dirty="0" smtClean="0"/>
              <a:t>лідерські здібності</a:t>
            </a:r>
            <a:r>
              <a:rPr lang="uk-UA" dirty="0" smtClean="0"/>
              <a:t>. </a:t>
            </a:r>
          </a:p>
          <a:p>
            <a:pPr marL="0" lvl="0" indent="0">
              <a:buNone/>
            </a:pPr>
            <a:r>
              <a:rPr lang="uk-UA" b="1" dirty="0" smtClean="0"/>
              <a:t>1997 </a:t>
            </a:r>
            <a:r>
              <a:rPr lang="uk-UA" b="1" dirty="0"/>
              <a:t>р. </a:t>
            </a:r>
            <a:r>
              <a:rPr lang="uk-UA" dirty="0" smtClean="0"/>
              <a:t> університет </a:t>
            </a:r>
            <a:r>
              <a:rPr lang="uk-UA" dirty="0" err="1"/>
              <a:t>Ексетера</a:t>
            </a:r>
            <a:r>
              <a:rPr lang="uk-UA" dirty="0"/>
              <a:t> </a:t>
            </a:r>
            <a:r>
              <a:rPr lang="uk-UA" dirty="0" smtClean="0"/>
              <a:t>- центр </a:t>
            </a:r>
            <a:r>
              <a:rPr lang="uk-UA" dirty="0"/>
              <a:t>вивчення лідерства.</a:t>
            </a:r>
            <a:endParaRPr lang="ru-RU" dirty="0"/>
          </a:p>
          <a:p>
            <a:pPr marL="0" lvl="0" indent="0">
              <a:buNone/>
            </a:pPr>
            <a:endParaRPr lang="uk-UA" b="1" dirty="0" smtClean="0"/>
          </a:p>
          <a:p>
            <a:pPr marL="0" lvl="0" indent="0">
              <a:buNone/>
            </a:pPr>
            <a:r>
              <a:rPr lang="uk-UA" b="1" dirty="0" smtClean="0"/>
              <a:t>1980-і </a:t>
            </a:r>
            <a:r>
              <a:rPr lang="uk-UA" b="1" dirty="0" err="1"/>
              <a:t>р.р</a:t>
            </a:r>
            <a:r>
              <a:rPr lang="uk-UA" b="1" dirty="0"/>
              <a:t>. </a:t>
            </a: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програма </a:t>
            </a:r>
            <a:r>
              <a:rPr lang="uk-UA" dirty="0"/>
              <a:t>психологічної та фізичної </a:t>
            </a:r>
            <a:r>
              <a:rPr lang="uk-UA" dirty="0" smtClean="0"/>
              <a:t>реабілітації </a:t>
            </a:r>
            <a:r>
              <a:rPr lang="uk-UA" dirty="0"/>
              <a:t>з елементами командного духу та єдності </a:t>
            </a:r>
            <a:r>
              <a:rPr lang="uk-UA" dirty="0" smtClean="0"/>
              <a:t>перетворена на </a:t>
            </a:r>
            <a:r>
              <a:rPr lang="uk-UA" dirty="0"/>
              <a:t>нову бізнес-послугу на корпоративному ринку. </a:t>
            </a: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«</a:t>
            </a:r>
            <a:r>
              <a:rPr lang="uk-UA" dirty="0"/>
              <a:t>Освіта поза приміщенням» (найбільш поширений </a:t>
            </a:r>
            <a:r>
              <a:rPr lang="uk-UA" dirty="0" smtClean="0"/>
              <a:t>англійській </a:t>
            </a:r>
            <a:r>
              <a:rPr lang="uk-UA" dirty="0"/>
              <a:t>термін - </a:t>
            </a:r>
            <a:r>
              <a:rPr lang="en-US" dirty="0"/>
              <a:t>«Outdoor Education»).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045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uk-UA" b="1" dirty="0" smtClean="0"/>
              <a:t>1990-х </a:t>
            </a:r>
            <a:r>
              <a:rPr lang="uk-UA" b="1" dirty="0" err="1"/>
              <a:t>р.р</a:t>
            </a:r>
            <a:r>
              <a:rPr lang="uk-UA" b="1" dirty="0" smtClean="0"/>
              <a:t>.</a:t>
            </a:r>
          </a:p>
          <a:p>
            <a:pPr marL="0" lvl="0" indent="0">
              <a:buNone/>
            </a:pPr>
            <a:r>
              <a:rPr lang="uk-UA" dirty="0" smtClean="0"/>
              <a:t>Напрями менеджменту :</a:t>
            </a:r>
          </a:p>
          <a:p>
            <a:r>
              <a:rPr lang="en-US" dirty="0" smtClean="0"/>
              <a:t>Outdoor </a:t>
            </a:r>
            <a:r>
              <a:rPr lang="en-US" dirty="0"/>
              <a:t>Development </a:t>
            </a:r>
            <a:r>
              <a:rPr lang="en-US" dirty="0" smtClean="0"/>
              <a:t>Management</a:t>
            </a:r>
            <a:endParaRPr lang="uk-UA" dirty="0" smtClean="0"/>
          </a:p>
          <a:p>
            <a:r>
              <a:rPr lang="en-US" dirty="0" smtClean="0"/>
              <a:t>Corporate </a:t>
            </a:r>
            <a:r>
              <a:rPr lang="en-US" dirty="0"/>
              <a:t>Adventure Training (CAT</a:t>
            </a:r>
            <a:r>
              <a:rPr lang="en-US" dirty="0" smtClean="0"/>
              <a:t>)</a:t>
            </a:r>
            <a:endParaRPr lang="uk-UA" dirty="0" smtClean="0"/>
          </a:p>
          <a:p>
            <a:r>
              <a:rPr lang="en-US" dirty="0" smtClean="0"/>
              <a:t>Experience </a:t>
            </a:r>
            <a:r>
              <a:rPr lang="en-US" dirty="0"/>
              <a:t>Based Training and Development (</a:t>
            </a:r>
            <a:r>
              <a:rPr lang="en-US" dirty="0" err="1"/>
              <a:t>EBTD</a:t>
            </a:r>
            <a:r>
              <a:rPr lang="en-US" dirty="0" smtClean="0"/>
              <a:t>)</a:t>
            </a:r>
            <a:endParaRPr lang="uk-UA" dirty="0" smtClean="0"/>
          </a:p>
          <a:p>
            <a:endParaRPr lang="uk-UA" dirty="0" smtClean="0"/>
          </a:p>
          <a:p>
            <a:pPr marL="0" lvl="0" indent="0">
              <a:buNone/>
            </a:pPr>
            <a:r>
              <a:rPr lang="uk-UA" b="1" dirty="0" smtClean="0"/>
              <a:t>1993 </a:t>
            </a:r>
            <a:r>
              <a:rPr lang="uk-UA" b="1" dirty="0"/>
              <a:t>р. </a:t>
            </a:r>
            <a:r>
              <a:rPr lang="uk-UA" dirty="0"/>
              <a:t>- </a:t>
            </a:r>
            <a:r>
              <a:rPr lang="uk-UA" dirty="0" smtClean="0"/>
              <a:t>перша </a:t>
            </a:r>
            <a:r>
              <a:rPr lang="uk-UA" dirty="0"/>
              <a:t>офіційна організація в США, яка координує і контролює діяльність компаній щодо мотузкових курсів - </a:t>
            </a:r>
            <a:r>
              <a:rPr lang="en-US" dirty="0"/>
              <a:t>Association Challenge Course </a:t>
            </a:r>
            <a:r>
              <a:rPr lang="en-US" dirty="0" smtClean="0"/>
              <a:t>Technologies</a:t>
            </a:r>
            <a:endParaRPr lang="uk-UA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en-US" b="1" dirty="0"/>
              <a:t>1998 </a:t>
            </a:r>
            <a:r>
              <a:rPr lang="uk-UA" b="1" dirty="0"/>
              <a:t>р. </a:t>
            </a:r>
            <a:r>
              <a:rPr lang="en-US" dirty="0"/>
              <a:t>- </a:t>
            </a:r>
            <a:r>
              <a:rPr lang="uk-UA" dirty="0" smtClean="0"/>
              <a:t>перша </a:t>
            </a:r>
            <a:r>
              <a:rPr lang="uk-UA" dirty="0"/>
              <a:t>офіційна європейська організація, яка здійснює координацію і контроль діяльності компаній в сфері мотузкових курсів - </a:t>
            </a:r>
            <a:r>
              <a:rPr lang="en-US" dirty="0"/>
              <a:t>European Rope Course </a:t>
            </a:r>
            <a:r>
              <a:rPr lang="en-US" dirty="0" smtClean="0"/>
              <a:t>Association</a:t>
            </a:r>
            <a:endParaRPr lang="uk-UA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en-US" b="1" dirty="0"/>
              <a:t>XXI </a:t>
            </a:r>
            <a:r>
              <a:rPr lang="uk-UA" b="1" dirty="0"/>
              <a:t>ст. </a:t>
            </a:r>
            <a:r>
              <a:rPr lang="en-US" dirty="0"/>
              <a:t>- </a:t>
            </a:r>
            <a:r>
              <a:rPr lang="uk-UA" dirty="0"/>
              <a:t>кількість організацій, які працюють в сфері </a:t>
            </a:r>
            <a:r>
              <a:rPr lang="uk-UA" dirty="0" err="1"/>
              <a:t>тимбілдингу</a:t>
            </a:r>
            <a:r>
              <a:rPr lang="uk-UA" dirty="0"/>
              <a:t>, зростає до теперішнього часу серед усіх розвинених країн світу, в тому числі в Україні.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045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600" b="1" i="1" u="sng" dirty="0" smtClean="0"/>
              <a:t>принципи </a:t>
            </a:r>
            <a:r>
              <a:rPr lang="uk-UA" sz="3600" b="1" i="1" u="sng" dirty="0"/>
              <a:t>роботи </a:t>
            </a:r>
            <a:r>
              <a:rPr lang="uk-UA" sz="3600" b="1" i="1" u="sng" dirty="0" smtClean="0"/>
              <a:t>команди</a:t>
            </a:r>
            <a:endParaRPr lang="ru-RU" sz="3600" dirty="0"/>
          </a:p>
          <a:p>
            <a:r>
              <a:rPr lang="uk-UA" dirty="0" smtClean="0"/>
              <a:t>Добровільність </a:t>
            </a:r>
            <a:r>
              <a:rPr lang="uk-UA" dirty="0"/>
              <a:t>входження в </a:t>
            </a:r>
            <a:r>
              <a:rPr lang="uk-UA" dirty="0" smtClean="0"/>
              <a:t>команду</a:t>
            </a:r>
            <a:endParaRPr lang="ru-RU" dirty="0"/>
          </a:p>
          <a:p>
            <a:r>
              <a:rPr lang="uk-UA" dirty="0"/>
              <a:t>Колективне виконання </a:t>
            </a:r>
            <a:r>
              <a:rPr lang="uk-UA" dirty="0" smtClean="0"/>
              <a:t>роботи</a:t>
            </a:r>
          </a:p>
          <a:p>
            <a:r>
              <a:rPr lang="uk-UA" dirty="0" smtClean="0"/>
              <a:t>Колективна відповідальність</a:t>
            </a:r>
          </a:p>
          <a:p>
            <a:r>
              <a:rPr lang="uk-UA" dirty="0" smtClean="0"/>
              <a:t>Орієнтованість </a:t>
            </a:r>
            <a:r>
              <a:rPr lang="uk-UA" dirty="0"/>
              <a:t>оплати праці на кінцевий результат спільної </a:t>
            </a:r>
            <a:r>
              <a:rPr lang="uk-UA" dirty="0" smtClean="0"/>
              <a:t>командної роботи</a:t>
            </a:r>
            <a:endParaRPr lang="ru-RU" dirty="0"/>
          </a:p>
          <a:p>
            <a:r>
              <a:rPr lang="uk-UA" dirty="0"/>
              <a:t>Гідна значимість стимулювання команди за кінцевий </a:t>
            </a:r>
            <a:r>
              <a:rPr lang="uk-UA" dirty="0" smtClean="0"/>
              <a:t>результат</a:t>
            </a:r>
            <a:endParaRPr lang="ru-RU" dirty="0"/>
          </a:p>
          <a:p>
            <a:r>
              <a:rPr lang="uk-UA" dirty="0"/>
              <a:t>Автономне самоврядування </a:t>
            </a:r>
            <a:r>
              <a:rPr lang="uk-UA" dirty="0" smtClean="0"/>
              <a:t>команди</a:t>
            </a:r>
          </a:p>
          <a:p>
            <a:r>
              <a:rPr lang="uk-UA" dirty="0"/>
              <a:t>Підвищена виконавська </a:t>
            </a:r>
            <a:r>
              <a:rPr lang="uk-UA" dirty="0" smtClean="0"/>
              <a:t>дисципліна</a:t>
            </a:r>
          </a:p>
        </p:txBody>
      </p:sp>
    </p:spTree>
    <p:extLst>
      <p:ext uri="{BB962C8B-B14F-4D97-AF65-F5344CB8AC3E}">
        <p14:creationId xmlns:p14="http://schemas.microsoft.com/office/powerpoint/2010/main" val="309730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 err="1" smtClean="0"/>
              <a:t>дві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групи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завдань</a:t>
            </a:r>
            <a:r>
              <a:rPr lang="ru-RU" b="1" i="1" u="sng" dirty="0" smtClean="0"/>
              <a:t> </a:t>
            </a:r>
            <a:r>
              <a:rPr lang="ru-RU" b="1" i="1" u="sng" dirty="0" err="1" smtClean="0"/>
              <a:t>тімбілдингу</a:t>
            </a:r>
            <a:endParaRPr lang="en-US" b="1" i="1" u="sng" dirty="0" smtClean="0"/>
          </a:p>
          <a:p>
            <a:pPr marL="0" indent="0" algn="ctr">
              <a:buNone/>
            </a:pPr>
            <a:endParaRPr lang="ru-RU" b="1" i="1" u="sng" dirty="0" smtClean="0"/>
          </a:p>
          <a:p>
            <a:r>
              <a:rPr lang="ru-RU" i="1" u="sng" dirty="0" err="1" smtClean="0"/>
              <a:t>Істинний</a:t>
            </a:r>
            <a:r>
              <a:rPr lang="ru-RU" i="1" u="sng" dirty="0" smtClean="0"/>
              <a:t> </a:t>
            </a:r>
            <a:r>
              <a:rPr lang="en-US" i="1" u="sng" dirty="0" smtClean="0"/>
              <a:t>Team Building </a:t>
            </a:r>
            <a:r>
              <a:rPr lang="ru-RU" dirty="0" smtClean="0"/>
              <a:t>-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з </a:t>
            </a:r>
            <a:r>
              <a:rPr lang="ru-RU" dirty="0" err="1" smtClean="0"/>
              <a:t>побудовою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, </a:t>
            </a:r>
            <a:r>
              <a:rPr lang="ru-RU" dirty="0" err="1" smtClean="0"/>
              <a:t>формуванням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, </a:t>
            </a:r>
            <a:r>
              <a:rPr lang="ru-RU" dirty="0" err="1" smtClean="0"/>
              <a:t>умінь</a:t>
            </a:r>
            <a:r>
              <a:rPr lang="ru-RU" dirty="0" smtClean="0"/>
              <a:t> та </a:t>
            </a:r>
            <a:r>
              <a:rPr lang="ru-RU" dirty="0" err="1" smtClean="0"/>
              <a:t>навичок</a:t>
            </a:r>
            <a:endParaRPr lang="en-US" dirty="0" smtClean="0"/>
          </a:p>
          <a:p>
            <a:endParaRPr lang="uk-UA" dirty="0" smtClean="0"/>
          </a:p>
          <a:p>
            <a:r>
              <a:rPr lang="en-US" i="1" u="sng" dirty="0" smtClean="0"/>
              <a:t>Learn Spirit</a:t>
            </a:r>
            <a:r>
              <a:rPr lang="uk-UA" i="1" u="sng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завдання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з </a:t>
            </a:r>
            <a:r>
              <a:rPr lang="ru-RU" dirty="0" err="1" smtClean="0"/>
              <a:t>формуванням</a:t>
            </a:r>
            <a:r>
              <a:rPr lang="ru-RU" dirty="0" smtClean="0"/>
              <a:t> командного духу, </a:t>
            </a:r>
            <a:r>
              <a:rPr lang="ru-RU" dirty="0" err="1" smtClean="0"/>
              <a:t>командної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30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істинного</a:t>
            </a:r>
            <a:r>
              <a:rPr lang="ru-RU" dirty="0" smtClean="0"/>
              <a:t> </a:t>
            </a:r>
            <a:r>
              <a:rPr lang="en-US" dirty="0" smtClean="0"/>
              <a:t>Team Building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Підсилення</a:t>
            </a:r>
            <a:r>
              <a:rPr lang="ru-RU" dirty="0" smtClean="0"/>
              <a:t> </a:t>
            </a:r>
            <a:r>
              <a:rPr lang="ru-RU" dirty="0" err="1" smtClean="0"/>
              <a:t>командних</a:t>
            </a:r>
            <a:r>
              <a:rPr lang="ru-RU" dirty="0" smtClean="0"/>
              <a:t> </a:t>
            </a:r>
            <a:r>
              <a:rPr lang="ru-RU" dirty="0" err="1" smtClean="0"/>
              <a:t>комунікацій</a:t>
            </a:r>
            <a:endParaRPr lang="ru-RU" dirty="0" smtClean="0"/>
          </a:p>
          <a:p>
            <a:r>
              <a:rPr lang="ru-RU" dirty="0" err="1" smtClean="0"/>
              <a:t>Покращення</a:t>
            </a:r>
            <a:r>
              <a:rPr lang="ru-RU" dirty="0" smtClean="0"/>
              <a:t> </a:t>
            </a:r>
            <a:r>
              <a:rPr lang="ru-RU" dirty="0" err="1" smtClean="0"/>
              <a:t>рольового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(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лідерського</a:t>
            </a:r>
            <a:r>
              <a:rPr lang="ru-RU" dirty="0" smtClean="0"/>
              <a:t> </a:t>
            </a:r>
            <a:r>
              <a:rPr lang="uk-UA" dirty="0" smtClean="0"/>
              <a:t>потенціалу</a:t>
            </a:r>
          </a:p>
          <a:p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самооцінки</a:t>
            </a:r>
            <a:r>
              <a:rPr lang="ru-RU" dirty="0"/>
              <a:t> та </a:t>
            </a:r>
            <a:r>
              <a:rPr lang="ru-RU" dirty="0" err="1"/>
              <a:t>самосвідомості</a:t>
            </a:r>
            <a:endParaRPr lang="ru-RU" dirty="0"/>
          </a:p>
          <a:p>
            <a:r>
              <a:rPr lang="ru-RU" dirty="0" err="1"/>
              <a:t>Розкриття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endParaRPr lang="ru-RU" dirty="0"/>
          </a:p>
          <a:p>
            <a:r>
              <a:rPr lang="ru-RU" dirty="0" err="1" smtClean="0"/>
              <a:t>Оптимізація</a:t>
            </a:r>
            <a:r>
              <a:rPr lang="ru-RU" dirty="0" smtClean="0"/>
              <a:t>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endParaRPr lang="ru-RU" dirty="0" smtClean="0"/>
          </a:p>
          <a:p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в команд</a:t>
            </a:r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30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</a:t>
            </a:r>
            <a:r>
              <a:rPr lang="en-US" dirty="0"/>
              <a:t>Learn Spirit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Стимуляція</a:t>
            </a:r>
            <a:r>
              <a:rPr lang="ru-RU" dirty="0" smtClean="0"/>
              <a:t> корпоративного духу</a:t>
            </a:r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довіри</a:t>
            </a:r>
            <a:endParaRPr lang="ru-RU" dirty="0" smtClean="0"/>
          </a:p>
          <a:p>
            <a:r>
              <a:rPr lang="ru-RU" dirty="0" err="1" smtClean="0"/>
              <a:t>Посилення</a:t>
            </a:r>
            <a:r>
              <a:rPr lang="ru-RU" dirty="0" smtClean="0"/>
              <a:t> </a:t>
            </a:r>
            <a:r>
              <a:rPr lang="ru-RU" dirty="0" err="1" smtClean="0"/>
              <a:t>мотивації</a:t>
            </a:r>
            <a:endParaRPr lang="ru-RU" dirty="0" smtClean="0"/>
          </a:p>
          <a:p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endParaRPr lang="ru-RU" dirty="0"/>
          </a:p>
          <a:p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задоволеності</a:t>
            </a:r>
            <a:r>
              <a:rPr lang="ru-RU" dirty="0" smtClean="0"/>
              <a:t> </a:t>
            </a:r>
            <a:r>
              <a:rPr lang="ru-RU" dirty="0" err="1" smtClean="0"/>
              <a:t>співробітників</a:t>
            </a:r>
            <a:endParaRPr lang="ru-RU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3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err="1"/>
              <a:t>Командоутворення</a:t>
            </a:r>
            <a:r>
              <a:rPr lang="uk-UA" b="1" dirty="0"/>
              <a:t>, або </a:t>
            </a:r>
            <a:r>
              <a:rPr lang="uk-UA" b="1" dirty="0" err="1"/>
              <a:t>тімбілдінг</a:t>
            </a:r>
            <a:r>
              <a:rPr lang="uk-UA" b="1" dirty="0"/>
              <a:t> </a:t>
            </a:r>
            <a:r>
              <a:rPr lang="uk-UA" dirty="0"/>
              <a:t>(від 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en-US" dirty="0"/>
              <a:t>Team building </a:t>
            </a:r>
            <a:r>
              <a:rPr lang="uk-UA" dirty="0"/>
              <a:t>- побудова команди) - це спеціально розроблені заходи, спрямовані на </a:t>
            </a:r>
            <a:r>
              <a:rPr lang="uk-UA" dirty="0" smtClean="0"/>
              <a:t>згуртування колективу</a:t>
            </a:r>
            <a:r>
              <a:rPr lang="uk-UA" dirty="0"/>
              <a:t>, формування сильної команди, що успішно досягає будь -яких поставлених цілей.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08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У </a:t>
            </a:r>
            <a:r>
              <a:rPr lang="uk-UA" dirty="0" smtClean="0"/>
              <a:t>соціальній </a:t>
            </a:r>
            <a:r>
              <a:rPr lang="uk-UA" dirty="0"/>
              <a:t>психології виділяються такі </a:t>
            </a:r>
            <a:r>
              <a:rPr lang="uk-UA" b="1" i="1" u="sng" dirty="0"/>
              <a:t>підходи до </a:t>
            </a:r>
            <a:r>
              <a:rPr lang="uk-UA" b="1" i="1" u="sng" dirty="0" err="1"/>
              <a:t>командоутворення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uk-UA" dirty="0"/>
              <a:t> Підхід, заснований на розвитку і узгодженні цілей </a:t>
            </a:r>
            <a:r>
              <a:rPr lang="uk-UA" dirty="0" smtClean="0"/>
              <a:t>команди</a:t>
            </a:r>
            <a:endParaRPr lang="ru-RU" dirty="0"/>
          </a:p>
          <a:p>
            <a:pPr lvl="0"/>
            <a:r>
              <a:rPr lang="uk-UA" dirty="0" err="1"/>
              <a:t>Інтерперсональний</a:t>
            </a:r>
            <a:r>
              <a:rPr lang="uk-UA" dirty="0"/>
              <a:t> </a:t>
            </a:r>
            <a:r>
              <a:rPr lang="uk-UA" dirty="0" smtClean="0"/>
              <a:t>підхід</a:t>
            </a:r>
            <a:endParaRPr lang="ru-RU" dirty="0"/>
          </a:p>
          <a:p>
            <a:pPr lvl="0"/>
            <a:r>
              <a:rPr lang="uk-UA" dirty="0"/>
              <a:t>Рольовий </a:t>
            </a:r>
            <a:r>
              <a:rPr lang="uk-UA" dirty="0" smtClean="0"/>
              <a:t>підхід</a:t>
            </a:r>
            <a:endParaRPr lang="ru-RU" dirty="0"/>
          </a:p>
          <a:p>
            <a:pPr lvl="0"/>
            <a:r>
              <a:rPr lang="uk-UA" dirty="0"/>
              <a:t>Підхід до </a:t>
            </a:r>
            <a:r>
              <a:rPr lang="uk-UA" dirty="0" err="1"/>
              <a:t>командоутворення</a:t>
            </a:r>
            <a:r>
              <a:rPr lang="uk-UA" dirty="0"/>
              <a:t>, заснований на вирішенні </a:t>
            </a:r>
            <a:r>
              <a:rPr lang="uk-UA" dirty="0" smtClean="0"/>
              <a:t>проблем.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91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i="1" u="sng" dirty="0" smtClean="0"/>
              <a:t>3 </a:t>
            </a:r>
            <a:r>
              <a:rPr lang="uk-UA" b="1" i="1" u="sng" dirty="0"/>
              <a:t>складові </a:t>
            </a:r>
            <a:r>
              <a:rPr lang="uk-UA" b="1" i="1" u="sng" dirty="0" err="1" smtClean="0"/>
              <a:t>командоутворення</a:t>
            </a:r>
            <a:r>
              <a:rPr lang="uk-UA" b="1" i="1" u="sng" dirty="0" smtClean="0"/>
              <a:t> </a:t>
            </a:r>
            <a:r>
              <a:rPr lang="uk-UA" b="1" i="1" u="sng" dirty="0" smtClean="0"/>
              <a:t>:</a:t>
            </a:r>
            <a:endParaRPr lang="ru-RU" b="1" i="1" u="sng" dirty="0"/>
          </a:p>
          <a:p>
            <a:pPr lvl="0"/>
            <a:r>
              <a:rPr lang="uk-UA" dirty="0"/>
              <a:t>Формування й розвиток навичок командної роботи </a:t>
            </a:r>
            <a:r>
              <a:rPr lang="en-US" dirty="0"/>
              <a:t>(team skills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  <a:p>
            <a:pPr lvl="0"/>
            <a:r>
              <a:rPr lang="uk-UA" dirty="0" smtClean="0"/>
              <a:t>Формування </a:t>
            </a:r>
            <a:r>
              <a:rPr lang="uk-UA" dirty="0"/>
              <a:t>командного духу (в англомовній літературі - </a:t>
            </a:r>
            <a:r>
              <a:rPr lang="en-US" dirty="0"/>
              <a:t>team </a:t>
            </a:r>
            <a:r>
              <a:rPr lang="en-US" dirty="0" smtClean="0"/>
              <a:t>spirit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uk-UA" dirty="0" smtClean="0"/>
              <a:t>Формування </a:t>
            </a:r>
            <a:r>
              <a:rPr lang="uk-UA" dirty="0"/>
              <a:t>команди 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3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i="1" u="sng" dirty="0" smtClean="0"/>
              <a:t>Етапи с</a:t>
            </a:r>
            <a:r>
              <a:rPr lang="uk-UA" b="1" i="1" u="sng" dirty="0" smtClean="0"/>
              <a:t>творення команди </a:t>
            </a:r>
            <a:endParaRPr lang="uk-UA" b="1" i="1" u="sng" dirty="0" smtClean="0"/>
          </a:p>
          <a:p>
            <a:pPr marL="514350" lvl="0" indent="-514350">
              <a:buFont typeface="+mj-lt"/>
              <a:buAutoNum type="arabicPeriod"/>
            </a:pPr>
            <a:endParaRPr lang="uk-UA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Розуміння </a:t>
            </a:r>
            <a:r>
              <a:rPr lang="uk-UA" dirty="0"/>
              <a:t>керівником власних усвідомлюваних і неусвідомлюваних цілей роботи в режимі команди.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Підбір і відбір кандидатів у члени команди.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Робота членів команди над власними усвідомлюваними і неусвідомлюваними цілями.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Дослідження міжособистісних переваг.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Цілеспрямоване формування енергії єдності.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Формування цінностей команди.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Навчання команди технологіям роботи.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Створення іміджу команди.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Посилення командного духу.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uk-UA" dirty="0"/>
              <a:t>Супровід діяльності команди.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3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uk-UA" dirty="0" smtClean="0"/>
          </a:p>
          <a:p>
            <a:pPr marL="0" lvl="0" indent="0">
              <a:buNone/>
            </a:pPr>
            <a:endParaRPr lang="uk-UA" dirty="0"/>
          </a:p>
          <a:p>
            <a:pPr marL="0" lvl="0" indent="0">
              <a:buNone/>
            </a:pPr>
            <a:r>
              <a:rPr lang="uk-UA" dirty="0" smtClean="0"/>
              <a:t>1897 </a:t>
            </a:r>
            <a:r>
              <a:rPr lang="uk-UA" dirty="0"/>
              <a:t>р. </a:t>
            </a: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експеримент </a:t>
            </a:r>
            <a:r>
              <a:rPr lang="uk-UA" dirty="0"/>
              <a:t>Н. </a:t>
            </a:r>
            <a:r>
              <a:rPr lang="uk-UA" dirty="0" err="1"/>
              <a:t>Триплета</a:t>
            </a:r>
            <a:r>
              <a:rPr lang="uk-UA" dirty="0"/>
              <a:t> з </a:t>
            </a:r>
            <a:r>
              <a:rPr lang="uk-UA" dirty="0" smtClean="0"/>
              <a:t>велосипедистами: </a:t>
            </a:r>
            <a:endParaRPr lang="en-US" dirty="0" smtClean="0"/>
          </a:p>
          <a:p>
            <a:pPr lvl="0"/>
            <a:r>
              <a:rPr lang="uk-UA" dirty="0" smtClean="0"/>
              <a:t>«</a:t>
            </a:r>
            <a:r>
              <a:rPr lang="uk-UA" dirty="0"/>
              <a:t>ефект соціальної </a:t>
            </a:r>
            <a:r>
              <a:rPr lang="uk-UA" dirty="0" err="1"/>
              <a:t>фасилітації</a:t>
            </a:r>
            <a:r>
              <a:rPr lang="uk-UA" dirty="0"/>
              <a:t>» </a:t>
            </a:r>
            <a:endParaRPr lang="en-US" dirty="0" smtClean="0"/>
          </a:p>
          <a:p>
            <a:pPr lvl="0"/>
            <a:r>
              <a:rPr lang="uk-UA" dirty="0" smtClean="0"/>
              <a:t> «</a:t>
            </a:r>
            <a:r>
              <a:rPr lang="uk-UA" dirty="0" smtClean="0"/>
              <a:t>ефект </a:t>
            </a:r>
            <a:r>
              <a:rPr lang="uk-UA" dirty="0" smtClean="0"/>
              <a:t>соціальної </a:t>
            </a:r>
            <a:r>
              <a:rPr lang="uk-UA" dirty="0" err="1"/>
              <a:t>інгібіції</a:t>
            </a:r>
            <a:r>
              <a:rPr lang="uk-UA" dirty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30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uk-UA" b="1" dirty="0" smtClean="0"/>
              <a:t>Кінець </a:t>
            </a:r>
            <a:r>
              <a:rPr lang="uk-UA" b="1" dirty="0" err="1"/>
              <a:t>ХІХ</a:t>
            </a:r>
            <a:r>
              <a:rPr lang="uk-UA" b="1" dirty="0"/>
              <a:t> - початок </a:t>
            </a:r>
            <a:r>
              <a:rPr lang="uk-UA" b="1" dirty="0" err="1"/>
              <a:t>ХХ</a:t>
            </a:r>
            <a:r>
              <a:rPr lang="uk-UA" b="1" dirty="0"/>
              <a:t> століть </a:t>
            </a:r>
            <a:r>
              <a:rPr lang="uk-UA" dirty="0"/>
              <a:t>- </a:t>
            </a:r>
            <a:r>
              <a:rPr lang="uk-UA" dirty="0" smtClean="0"/>
              <a:t>малі групи: суспільні </a:t>
            </a:r>
            <a:r>
              <a:rPr lang="uk-UA" dirty="0"/>
              <a:t>процеси та </a:t>
            </a:r>
            <a:r>
              <a:rPr lang="uk-UA" dirty="0" smtClean="0"/>
              <a:t>специфіка </a:t>
            </a:r>
            <a:r>
              <a:rPr lang="uk-UA" dirty="0"/>
              <a:t>людського існування. </a:t>
            </a:r>
            <a:r>
              <a:rPr lang="uk-UA" dirty="0" smtClean="0"/>
              <a:t>специфіка </a:t>
            </a:r>
            <a:r>
              <a:rPr lang="uk-UA" dirty="0"/>
              <a:t>роботи малих груп</a:t>
            </a:r>
            <a:r>
              <a:rPr lang="uk-UA" dirty="0" smtClean="0"/>
              <a:t>.</a:t>
            </a:r>
            <a:endParaRPr lang="en-US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uk-UA" b="1" dirty="0" smtClean="0"/>
              <a:t>1900-і </a:t>
            </a:r>
            <a:r>
              <a:rPr lang="uk-UA" b="1" dirty="0" err="1"/>
              <a:t>р.р</a:t>
            </a:r>
            <a:r>
              <a:rPr lang="uk-UA" b="1" dirty="0"/>
              <a:t>. </a:t>
            </a:r>
            <a:r>
              <a:rPr lang="uk-UA" dirty="0"/>
              <a:t>- </a:t>
            </a:r>
            <a:r>
              <a:rPr lang="uk-UA" dirty="0" smtClean="0"/>
              <a:t>Джордж </a:t>
            </a:r>
            <a:r>
              <a:rPr lang="uk-UA" dirty="0" err="1"/>
              <a:t>Герберт</a:t>
            </a:r>
            <a:r>
              <a:rPr lang="uk-UA" dirty="0"/>
              <a:t> </a:t>
            </a:r>
            <a:r>
              <a:rPr lang="uk-UA" dirty="0" err="1"/>
              <a:t>Мід</a:t>
            </a:r>
            <a:r>
              <a:rPr lang="uk-UA" dirty="0"/>
              <a:t> </a:t>
            </a:r>
            <a:r>
              <a:rPr lang="en-US" dirty="0" smtClean="0"/>
              <a:t>-</a:t>
            </a:r>
            <a:r>
              <a:rPr lang="uk-UA" dirty="0" smtClean="0"/>
              <a:t> </a:t>
            </a:r>
            <a:r>
              <a:rPr lang="uk-UA" dirty="0"/>
              <a:t>метод гармонійного розвитку особистості, </a:t>
            </a:r>
            <a:r>
              <a:rPr lang="uk-UA" dirty="0" smtClean="0"/>
              <a:t> </a:t>
            </a:r>
            <a:r>
              <a:rPr lang="uk-UA" dirty="0"/>
              <a:t>«Натуральний метод» </a:t>
            </a:r>
            <a:r>
              <a:rPr lang="en-US" dirty="0"/>
              <a:t>(«Natural Method</a:t>
            </a:r>
            <a:r>
              <a:rPr lang="en-US" dirty="0" smtClean="0"/>
              <a:t>») </a:t>
            </a:r>
            <a:r>
              <a:rPr lang="uk-UA" dirty="0" smtClean="0"/>
              <a:t>або </a:t>
            </a:r>
            <a:r>
              <a:rPr lang="uk-UA" dirty="0" err="1" smtClean="0"/>
              <a:t>хебертизм</a:t>
            </a:r>
            <a:r>
              <a:rPr lang="uk-UA" dirty="0" smtClean="0"/>
              <a:t> </a:t>
            </a:r>
            <a:r>
              <a:rPr lang="en-US" dirty="0"/>
              <a:t>(</a:t>
            </a:r>
            <a:r>
              <a:rPr lang="en-US" dirty="0" err="1"/>
              <a:t>Hebertism</a:t>
            </a:r>
            <a:r>
              <a:rPr lang="en-US" dirty="0"/>
              <a:t>), </a:t>
            </a:r>
            <a:endParaRPr lang="en-US" dirty="0" smtClean="0"/>
          </a:p>
          <a:p>
            <a:pPr marL="0" lvl="0" indent="0">
              <a:buNone/>
            </a:pPr>
            <a:endParaRPr lang="uk-UA" dirty="0" smtClean="0"/>
          </a:p>
          <a:p>
            <a:pPr marL="0" lvl="0" indent="0">
              <a:buNone/>
            </a:pPr>
            <a:r>
              <a:rPr lang="uk-UA" b="1" dirty="0" smtClean="0"/>
              <a:t>1920-і </a:t>
            </a:r>
            <a:r>
              <a:rPr lang="uk-UA" b="1" dirty="0"/>
              <a:t>рр. </a:t>
            </a:r>
            <a:r>
              <a:rPr lang="uk-UA" dirty="0" smtClean="0"/>
              <a:t>Ф</a:t>
            </a:r>
            <a:r>
              <a:rPr lang="uk-UA" dirty="0"/>
              <a:t>. </a:t>
            </a:r>
            <a:r>
              <a:rPr lang="uk-UA" dirty="0" err="1"/>
              <a:t>Олпорт</a:t>
            </a:r>
            <a:r>
              <a:rPr lang="uk-UA" dirty="0"/>
              <a:t> </a:t>
            </a:r>
            <a:r>
              <a:rPr lang="en-US" dirty="0" smtClean="0"/>
              <a:t>- </a:t>
            </a:r>
            <a:r>
              <a:rPr lang="uk-UA" dirty="0" smtClean="0"/>
              <a:t>груп</a:t>
            </a:r>
            <a:r>
              <a:rPr lang="uk-UA" dirty="0"/>
              <a:t>а</a:t>
            </a:r>
            <a:r>
              <a:rPr lang="uk-UA" dirty="0" smtClean="0"/>
              <a:t> </a:t>
            </a:r>
            <a:r>
              <a:rPr lang="uk-UA" dirty="0"/>
              <a:t>як сукупності ідеалів, уявлень і звичок, які лунають в кожній індивідуальній </a:t>
            </a:r>
            <a:r>
              <a:rPr lang="uk-UA" dirty="0" smtClean="0"/>
              <a:t>свідомості. </a:t>
            </a:r>
          </a:p>
          <a:p>
            <a:pPr marL="0" lvl="0" indent="0">
              <a:buNone/>
            </a:pPr>
            <a:endParaRPr lang="uk-UA" dirty="0"/>
          </a:p>
          <a:p>
            <a:pPr marL="0" lvl="0" indent="0">
              <a:buNone/>
            </a:pPr>
            <a:r>
              <a:rPr lang="uk-UA" b="1" dirty="0" smtClean="0"/>
              <a:t>1930-і </a:t>
            </a:r>
            <a:r>
              <a:rPr lang="uk-UA" b="1" dirty="0" err="1"/>
              <a:t>р.р</a:t>
            </a:r>
            <a:r>
              <a:rPr lang="uk-UA" b="1" dirty="0"/>
              <a:t>.</a:t>
            </a:r>
            <a:r>
              <a:rPr lang="uk-UA" dirty="0"/>
              <a:t> </a:t>
            </a:r>
            <a:r>
              <a:rPr lang="uk-UA" dirty="0" smtClean="0"/>
              <a:t>Г</a:t>
            </a:r>
            <a:r>
              <a:rPr lang="uk-UA" dirty="0"/>
              <a:t>. </a:t>
            </a:r>
            <a:r>
              <a:rPr lang="uk-UA" dirty="0" err="1"/>
              <a:t>Хаймен</a:t>
            </a:r>
            <a:r>
              <a:rPr lang="uk-UA" dirty="0"/>
              <a:t> </a:t>
            </a:r>
            <a:r>
              <a:rPr lang="uk-UA" dirty="0" smtClean="0"/>
              <a:t>-«референтні групи» </a:t>
            </a:r>
            <a:r>
              <a:rPr lang="uk-UA" dirty="0"/>
              <a:t>- реальна чи уявна соціальна спільнота, яка виступає для індивіда в ролі еталона, зразка для наслідування.</a:t>
            </a:r>
            <a:endParaRPr lang="ru-RU" dirty="0"/>
          </a:p>
          <a:p>
            <a:pPr marL="0" lvl="0" indent="0">
              <a:buNone/>
            </a:pPr>
            <a:endParaRPr lang="uk-UA" b="1" dirty="0" smtClean="0"/>
          </a:p>
          <a:p>
            <a:pPr marL="0" lvl="0" indent="0">
              <a:buNone/>
            </a:pPr>
            <a:r>
              <a:rPr lang="uk-UA" b="1" dirty="0" smtClean="0"/>
              <a:t>1930-і-1940-і </a:t>
            </a:r>
            <a:r>
              <a:rPr lang="uk-UA" b="1" dirty="0" err="1"/>
              <a:t>р.р</a:t>
            </a:r>
            <a:r>
              <a:rPr lang="uk-UA" b="1" dirty="0"/>
              <a:t>. </a:t>
            </a:r>
            <a:endParaRPr lang="uk-UA" b="1" dirty="0" smtClean="0"/>
          </a:p>
          <a:p>
            <a:pPr marL="0" lvl="0" indent="0">
              <a:buNone/>
            </a:pPr>
            <a:r>
              <a:rPr lang="uk-UA" dirty="0" err="1" smtClean="0"/>
              <a:t>Музафер</a:t>
            </a:r>
            <a:r>
              <a:rPr lang="uk-UA" dirty="0" smtClean="0"/>
              <a:t> Шериф - групові норми. </a:t>
            </a:r>
            <a:r>
              <a:rPr lang="uk-UA" dirty="0"/>
              <a:t>Розрізняє два типи груп: актуальна група членства і референтна група. </a:t>
            </a:r>
            <a:endParaRPr lang="uk-UA" dirty="0" smtClean="0"/>
          </a:p>
          <a:p>
            <a:pPr marL="0" lvl="0" indent="0">
              <a:buNone/>
            </a:pP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В</a:t>
            </a:r>
            <a:r>
              <a:rPr lang="uk-UA" dirty="0"/>
              <a:t>. </a:t>
            </a:r>
            <a:r>
              <a:rPr lang="uk-UA" dirty="0" err="1"/>
              <a:t>Уайт</a:t>
            </a:r>
            <a:r>
              <a:rPr lang="uk-UA" dirty="0"/>
              <a:t> при застосуванні методу включеного спостереження, реалізує програму «живих» груп на теренах великого міста; </a:t>
            </a:r>
            <a:endParaRPr lang="uk-UA" dirty="0" smtClean="0"/>
          </a:p>
          <a:p>
            <a:pPr marL="0" lvl="0" indent="0">
              <a:buNone/>
            </a:pPr>
            <a:endParaRPr lang="uk-UA" dirty="0" smtClean="0"/>
          </a:p>
          <a:p>
            <a:pPr marL="0" lvl="0" indent="0">
              <a:buNone/>
            </a:pPr>
            <a:r>
              <a:rPr lang="uk-UA" dirty="0" smtClean="0"/>
              <a:t>Ч</a:t>
            </a:r>
            <a:r>
              <a:rPr lang="uk-UA" dirty="0"/>
              <a:t>. Бернард висуває ідею двомірного розгляду групового процесу (з точки зору вирішення групових завдань і з боку підтримки внутрішньої рівноваги та згуртування).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045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b="1" dirty="0" smtClean="0"/>
              <a:t>1924-1936 </a:t>
            </a:r>
            <a:r>
              <a:rPr lang="uk-UA" b="1" dirty="0" err="1"/>
              <a:t>р.р</a:t>
            </a:r>
            <a:r>
              <a:rPr lang="uk-UA" b="1" dirty="0"/>
              <a:t>. </a:t>
            </a:r>
            <a:r>
              <a:rPr lang="uk-UA" dirty="0" smtClean="0"/>
              <a:t>американський </a:t>
            </a:r>
            <a:r>
              <a:rPr lang="uk-UA" dirty="0"/>
              <a:t>соціолог і психолог Е. </a:t>
            </a:r>
            <a:r>
              <a:rPr lang="uk-UA" dirty="0" err="1"/>
              <a:t>Мейо</a:t>
            </a:r>
            <a:r>
              <a:rPr lang="uk-UA" dirty="0"/>
              <a:t> </a:t>
            </a:r>
            <a:r>
              <a:rPr lang="uk-UA" dirty="0" smtClean="0"/>
              <a:t>- вплив </a:t>
            </a:r>
            <a:r>
              <a:rPr lang="uk-UA" dirty="0"/>
              <a:t>різних факторів </a:t>
            </a:r>
            <a:r>
              <a:rPr lang="uk-UA" dirty="0" smtClean="0"/>
              <a:t>на </a:t>
            </a:r>
            <a:r>
              <a:rPr lang="uk-UA" dirty="0"/>
              <a:t>підвищення ефективності </a:t>
            </a:r>
            <a:r>
              <a:rPr lang="uk-UA" dirty="0" smtClean="0"/>
              <a:t>праці.</a:t>
            </a:r>
            <a:endParaRPr lang="ru-RU" dirty="0"/>
          </a:p>
          <a:p>
            <a:pPr marL="0" lvl="0" indent="0">
              <a:buNone/>
            </a:pPr>
            <a:r>
              <a:rPr lang="uk-UA" b="1" dirty="0" smtClean="0"/>
              <a:t>1940-і </a:t>
            </a:r>
            <a:r>
              <a:rPr lang="uk-UA" b="1" dirty="0" err="1"/>
              <a:t>р.р</a:t>
            </a:r>
            <a:r>
              <a:rPr lang="uk-UA" b="1" dirty="0"/>
              <a:t>. </a:t>
            </a:r>
            <a:r>
              <a:rPr lang="uk-UA" dirty="0" err="1" smtClean="0"/>
              <a:t>Курт</a:t>
            </a:r>
            <a:r>
              <a:rPr lang="uk-UA" dirty="0" smtClean="0"/>
              <a:t> </a:t>
            </a:r>
            <a:r>
              <a:rPr lang="uk-UA" dirty="0"/>
              <a:t>Левін </a:t>
            </a:r>
            <a:r>
              <a:rPr lang="uk-UA" dirty="0" smtClean="0"/>
              <a:t> - концепція </a:t>
            </a:r>
            <a:r>
              <a:rPr lang="uk-UA" dirty="0"/>
              <a:t>групової динаміки. </a:t>
            </a:r>
            <a:endParaRPr lang="uk-UA" dirty="0" smtClean="0"/>
          </a:p>
          <a:p>
            <a:pPr marL="0" lvl="0" indent="0">
              <a:buNone/>
            </a:pPr>
            <a:r>
              <a:rPr lang="uk-UA" b="1" dirty="0" smtClean="0"/>
              <a:t>19</a:t>
            </a:r>
            <a:r>
              <a:rPr lang="uk-UA" b="1" dirty="0" smtClean="0"/>
              <a:t>50</a:t>
            </a:r>
            <a:r>
              <a:rPr lang="uk-UA" b="1" dirty="0" smtClean="0"/>
              <a:t>-і</a:t>
            </a:r>
            <a:r>
              <a:rPr lang="uk-UA" b="1" dirty="0" smtClean="0"/>
              <a:t>-</a:t>
            </a:r>
            <a:r>
              <a:rPr lang="uk-UA" b="1" dirty="0" smtClean="0"/>
              <a:t>19</a:t>
            </a:r>
            <a:r>
              <a:rPr lang="uk-UA" b="1" dirty="0" smtClean="0"/>
              <a:t>60</a:t>
            </a:r>
            <a:r>
              <a:rPr lang="uk-UA" b="1" dirty="0" smtClean="0"/>
              <a:t>-і</a:t>
            </a:r>
            <a:r>
              <a:rPr lang="uk-UA" b="1" dirty="0" smtClean="0"/>
              <a:t> </a:t>
            </a:r>
            <a:r>
              <a:rPr lang="uk-UA" b="1" dirty="0" err="1"/>
              <a:t>р.р</a:t>
            </a:r>
            <a:r>
              <a:rPr lang="uk-UA" b="1" dirty="0"/>
              <a:t>. </a:t>
            </a:r>
            <a:r>
              <a:rPr lang="uk-UA" dirty="0"/>
              <a:t>- Дуглас </a:t>
            </a:r>
            <a:r>
              <a:rPr lang="uk-UA" dirty="0" err="1"/>
              <a:t>МакГрегор</a:t>
            </a:r>
            <a:r>
              <a:rPr lang="uk-UA" dirty="0"/>
              <a:t> </a:t>
            </a:r>
            <a:r>
              <a:rPr lang="uk-UA" dirty="0" smtClean="0"/>
              <a:t> -  теорія </a:t>
            </a:r>
            <a:r>
              <a:rPr lang="uk-UA" dirty="0"/>
              <a:t>X і теорію </a:t>
            </a:r>
            <a:r>
              <a:rPr lang="en-US" dirty="0"/>
              <a:t>Y </a:t>
            </a:r>
            <a:endParaRPr lang="uk-UA" dirty="0" smtClean="0"/>
          </a:p>
          <a:p>
            <a:pPr marL="0" lvl="0" indent="0">
              <a:buNone/>
            </a:pPr>
            <a:r>
              <a:rPr lang="uk-UA" b="1" dirty="0" smtClean="0"/>
              <a:t>1958 </a:t>
            </a:r>
            <a:r>
              <a:rPr lang="uk-UA" b="1" dirty="0"/>
              <a:t>р. </a:t>
            </a:r>
            <a:r>
              <a:rPr lang="uk-UA" dirty="0"/>
              <a:t>- Вільям </a:t>
            </a:r>
            <a:r>
              <a:rPr lang="uk-UA" dirty="0" err="1"/>
              <a:t>Шутц</a:t>
            </a:r>
            <a:r>
              <a:rPr lang="uk-UA" dirty="0"/>
              <a:t> </a:t>
            </a:r>
            <a:r>
              <a:rPr lang="uk-UA" dirty="0" smtClean="0"/>
              <a:t> - теорія </a:t>
            </a:r>
            <a:r>
              <a:rPr lang="uk-UA" dirty="0"/>
              <a:t>міжособистісних відносин і психологічної </a:t>
            </a:r>
            <a:r>
              <a:rPr lang="uk-UA" dirty="0" smtClean="0"/>
              <a:t>сумісності («</a:t>
            </a:r>
            <a:r>
              <a:rPr lang="uk-UA" dirty="0"/>
              <a:t>Фундаментальна орієнтація міжособистісних відносин</a:t>
            </a:r>
            <a:r>
              <a:rPr lang="uk-UA" dirty="0" smtClean="0"/>
              <a:t>»)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04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uk-UA" b="1" dirty="0" smtClean="0"/>
              <a:t>Початок </a:t>
            </a:r>
            <a:r>
              <a:rPr lang="uk-UA" b="1" dirty="0"/>
              <a:t>1960-х </a:t>
            </a:r>
            <a:r>
              <a:rPr lang="uk-UA" b="1" dirty="0" err="1"/>
              <a:t>р.р</a:t>
            </a:r>
            <a:r>
              <a:rPr lang="uk-UA" b="1" dirty="0"/>
              <a:t>.</a:t>
            </a:r>
            <a:r>
              <a:rPr lang="uk-UA" dirty="0"/>
              <a:t> - перша згадка в США практичного використання концепції </a:t>
            </a:r>
            <a:r>
              <a:rPr lang="uk-UA" dirty="0" err="1"/>
              <a:t>тимбілдингу</a:t>
            </a:r>
            <a:r>
              <a:rPr lang="uk-UA" dirty="0"/>
              <a:t>, а саме «Мотузковий курс» або </a:t>
            </a:r>
            <a:r>
              <a:rPr lang="en-US" dirty="0"/>
              <a:t>Rope </a:t>
            </a:r>
            <a:r>
              <a:rPr lang="en-US" dirty="0" smtClean="0"/>
              <a:t>Courses</a:t>
            </a:r>
            <a:endParaRPr lang="uk-UA" dirty="0" smtClean="0"/>
          </a:p>
          <a:p>
            <a:pPr marL="0" lvl="0" indent="0">
              <a:buNone/>
            </a:pPr>
            <a:endParaRPr lang="uk-UA" dirty="0" smtClean="0"/>
          </a:p>
          <a:p>
            <a:pPr marL="0" lvl="0" indent="0">
              <a:buNone/>
            </a:pPr>
            <a:r>
              <a:rPr lang="uk-UA" b="1" dirty="0" smtClean="0"/>
              <a:t>1965 </a:t>
            </a:r>
            <a:r>
              <a:rPr lang="uk-UA" b="1" dirty="0"/>
              <a:t>р.</a:t>
            </a:r>
            <a:r>
              <a:rPr lang="uk-UA" dirty="0"/>
              <a:t> - Брюс </a:t>
            </a:r>
            <a:r>
              <a:rPr lang="uk-UA" dirty="0" err="1"/>
              <a:t>Тукман</a:t>
            </a:r>
            <a:r>
              <a:rPr lang="uk-UA" dirty="0"/>
              <a:t> </a:t>
            </a:r>
            <a:r>
              <a:rPr lang="uk-UA" dirty="0" smtClean="0"/>
              <a:t>- концепція </a:t>
            </a:r>
            <a:r>
              <a:rPr lang="en-US" dirty="0"/>
              <a:t>«</a:t>
            </a:r>
            <a:r>
              <a:rPr lang="en-US" dirty="0" err="1"/>
              <a:t>FSNP</a:t>
            </a:r>
            <a:r>
              <a:rPr lang="en-US" dirty="0"/>
              <a:t>» </a:t>
            </a:r>
            <a:r>
              <a:rPr lang="uk-UA" dirty="0"/>
              <a:t>- стадії життєдіяльності команди: «Формування - Шторм - Нормалізація - Результати» </a:t>
            </a:r>
            <a:r>
              <a:rPr lang="en-US" dirty="0"/>
              <a:t>(«Forming </a:t>
            </a:r>
            <a:r>
              <a:rPr lang="uk-UA" dirty="0"/>
              <a:t>- </a:t>
            </a:r>
            <a:r>
              <a:rPr lang="en-US" dirty="0"/>
              <a:t>Storming </a:t>
            </a:r>
            <a:r>
              <a:rPr lang="uk-UA" dirty="0"/>
              <a:t>- </a:t>
            </a:r>
            <a:r>
              <a:rPr lang="en-US" dirty="0"/>
              <a:t>Norming </a:t>
            </a:r>
            <a:r>
              <a:rPr lang="uk-UA" dirty="0"/>
              <a:t>- </a:t>
            </a:r>
            <a:r>
              <a:rPr lang="en-US" dirty="0"/>
              <a:t>Performing</a:t>
            </a:r>
            <a:r>
              <a:rPr lang="en-US" dirty="0" smtClean="0"/>
              <a:t>»)</a:t>
            </a:r>
            <a:endParaRPr lang="uk-UA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en-US" b="1" dirty="0"/>
              <a:t>1967 </a:t>
            </a:r>
            <a:r>
              <a:rPr lang="uk-UA" b="1" dirty="0"/>
              <a:t>р.</a:t>
            </a:r>
            <a:r>
              <a:rPr lang="uk-UA" dirty="0"/>
              <a:t> </a:t>
            </a:r>
            <a:r>
              <a:rPr lang="en-US" dirty="0"/>
              <a:t>- </a:t>
            </a:r>
            <a:r>
              <a:rPr lang="uk-UA" dirty="0" err="1"/>
              <a:t>Мередіт</a:t>
            </a:r>
            <a:r>
              <a:rPr lang="uk-UA" dirty="0"/>
              <a:t> </a:t>
            </a:r>
            <a:r>
              <a:rPr lang="uk-UA" dirty="0" err="1"/>
              <a:t>Белбін</a:t>
            </a:r>
            <a:r>
              <a:rPr lang="uk-UA" dirty="0"/>
              <a:t> </a:t>
            </a:r>
            <a:r>
              <a:rPr lang="uk-UA" dirty="0" smtClean="0"/>
              <a:t>– теорія максимізації </a:t>
            </a:r>
            <a:r>
              <a:rPr lang="uk-UA" dirty="0"/>
              <a:t>результативності команд і </a:t>
            </a:r>
            <a:r>
              <a:rPr lang="uk-UA" dirty="0" smtClean="0"/>
              <a:t>командна динаміка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0455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792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Лекція 2   тимбілдинг: поняття, історія становлення та концепції тимбілдингу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істинного Team Building</vt:lpstr>
      <vt:lpstr>Завдання Learn Spirit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   тимбілдинг: поняття, історія становлення та концепції тимбілдингу </dc:title>
  <dc:creator>Пользователь Windows</dc:creator>
  <cp:lastModifiedBy>Пользователь Windows</cp:lastModifiedBy>
  <cp:revision>23</cp:revision>
  <dcterms:created xsi:type="dcterms:W3CDTF">2023-09-17T16:26:03Z</dcterms:created>
  <dcterms:modified xsi:type="dcterms:W3CDTF">2023-09-17T18:04:43Z</dcterms:modified>
</cp:coreProperties>
</file>