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4" r:id="rId6"/>
    <p:sldId id="265" r:id="rId7"/>
    <p:sldId id="261" r:id="rId8"/>
    <p:sldId id="262" r:id="rId9"/>
    <p:sldId id="263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4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4AC30-CCC6-4F1A-96A1-5A1B8D2E1DE6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B823B-8412-499E-9ACA-CF24FB1915F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484784"/>
            <a:ext cx="8604448" cy="1470025"/>
          </a:xfrm>
        </p:spPr>
        <p:txBody>
          <a:bodyPr/>
          <a:lstStyle/>
          <a:p>
            <a:pPr algn="ctr"/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Кулонометр</a:t>
            </a:r>
            <a:r>
              <a:rPr lang="uk-UA" sz="8000" dirty="0" err="1" smtClean="0">
                <a:latin typeface="Times New Roman" pitchFamily="18" charset="0"/>
                <a:cs typeface="Times New Roman" pitchFamily="18" charset="0"/>
              </a:rPr>
              <a:t>ія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4005064"/>
            <a:ext cx="3482614" cy="1633736"/>
          </a:xfrm>
        </p:spPr>
        <p:txBody>
          <a:bodyPr>
            <a:normAutofit/>
          </a:bodyPr>
          <a:lstStyle/>
          <a:p>
            <a:r>
              <a:rPr lang="uk-UA" sz="2400" dirty="0" smtClean="0">
                <a:latin typeface="+mj-lt"/>
              </a:rPr>
              <a:t>Лектор</a:t>
            </a:r>
          </a:p>
          <a:p>
            <a:r>
              <a:rPr lang="uk-UA" sz="2400" dirty="0" err="1" smtClean="0">
                <a:latin typeface="+mj-lt"/>
              </a:rPr>
              <a:t>Лабенська</a:t>
            </a:r>
            <a:endParaRPr lang="uk-UA" sz="2400" dirty="0" smtClean="0">
              <a:latin typeface="+mj-lt"/>
            </a:endParaRPr>
          </a:p>
          <a:p>
            <a:r>
              <a:rPr lang="uk-UA" sz="2400" dirty="0" smtClean="0">
                <a:latin typeface="+mj-lt"/>
              </a:rPr>
              <a:t>Ірина Борисівна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308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51520" y="908720"/>
            <a:ext cx="8208963" cy="4052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7200" dirty="0" smtClean="0">
                <a:solidFill>
                  <a:srgbClr val="C00000"/>
                </a:solidFill>
              </a:rPr>
              <a:t>Дякую за увагу! </a:t>
            </a:r>
            <a:endParaRPr lang="ru-RU" sz="7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191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6741367"/>
          </a:xfrm>
        </p:spPr>
        <p:txBody>
          <a:bodyPr>
            <a:noAutofit/>
          </a:bodyPr>
          <a:lstStyle/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3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Кулонометричний</a:t>
            </a:r>
            <a:r>
              <a:rPr lang="uk-UA" sz="3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аналіз </a:t>
            </a:r>
            <a:r>
              <a:rPr lang="uk-UA" sz="3400" dirty="0">
                <a:latin typeface="Times New Roman" pitchFamily="18" charset="0"/>
                <a:cs typeface="Times New Roman" pitchFamily="18" charset="0"/>
              </a:rPr>
              <a:t>- група методів, заснованих на вимірі кількості електрики, необхідної для електрохімічного перетворення визначення речовини.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3400" dirty="0" err="1">
                <a:latin typeface="Times New Roman" pitchFamily="18" charset="0"/>
                <a:cs typeface="Times New Roman" pitchFamily="18" charset="0"/>
              </a:rPr>
              <a:t>Кулононометричний</a:t>
            </a:r>
            <a:r>
              <a:rPr lang="uk-UA" sz="3400" dirty="0">
                <a:latin typeface="Times New Roman" pitchFamily="18" charset="0"/>
                <a:cs typeface="Times New Roman" pitchFamily="18" charset="0"/>
              </a:rPr>
              <a:t> аналіз заснований на 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явищі електролізу</a:t>
            </a:r>
            <a:r>
              <a:rPr lang="uk-UA" sz="3400" dirty="0">
                <a:latin typeface="Times New Roman" pitchFamily="18" charset="0"/>
                <a:cs typeface="Times New Roman" pitchFamily="18" charset="0"/>
              </a:rPr>
              <a:t>. Вимірюють кількість електрики, витраченої на електрохімічне відновлення (окислення) іона, що визначається. В основі </a:t>
            </a:r>
            <a:r>
              <a:rPr lang="uk-UA" sz="3400" dirty="0" err="1">
                <a:latin typeface="Times New Roman" pitchFamily="18" charset="0"/>
                <a:cs typeface="Times New Roman" pitchFamily="18" charset="0"/>
              </a:rPr>
              <a:t>кулонометричних</a:t>
            </a:r>
            <a:r>
              <a:rPr lang="uk-UA" sz="3400" dirty="0">
                <a:latin typeface="Times New Roman" pitchFamily="18" charset="0"/>
                <a:cs typeface="Times New Roman" pitchFamily="18" charset="0"/>
              </a:rPr>
              <a:t> методів аналізу лежать закони електролізу Фарадея.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10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7"/>
          </a:xfrm>
        </p:spPr>
        <p:txBody>
          <a:bodyPr>
            <a:noAutofit/>
          </a:bodyPr>
          <a:lstStyle/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Закони </a:t>
            </a:r>
            <a:r>
              <a:rPr lang="uk-UA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Фарадея </a:t>
            </a:r>
            <a:endParaRPr lang="uk-UA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формулюються </a:t>
            </a: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наступним чином.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1. Кількість </a:t>
            </a:r>
            <a:r>
              <a:rPr lang="uk-UA" sz="3600" dirty="0" err="1">
                <a:latin typeface="Times New Roman" pitchFamily="18" charset="0"/>
                <a:cs typeface="Times New Roman" pitchFamily="18" charset="0"/>
              </a:rPr>
              <a:t>електроперетворення</a:t>
            </a: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 (відновленого або окисленого) в процесі електролізу речовини </a:t>
            </a:r>
            <a:r>
              <a:rPr lang="uk-UA" sz="3600" dirty="0" err="1">
                <a:latin typeface="Times New Roman" pitchFamily="18" charset="0"/>
                <a:cs typeface="Times New Roman" pitchFamily="18" charset="0"/>
              </a:rPr>
              <a:t>прямопропорційна</a:t>
            </a: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 кількості пройденої електрики.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2. Маси різних речовин, виділених або розчинених при проходженні однієї і тієї ж кількості електрики, пропорційні їх електрохімічним еквівалентам.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indent="457200">
              <a:lnSpc>
                <a:spcPct val="114000"/>
              </a:lnSpc>
              <a:spcBef>
                <a:spcPts val="600"/>
              </a:spcBef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54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260648"/>
                <a:ext cx="9144000" cy="6597352"/>
              </a:xfrm>
            </p:spPr>
            <p:txBody>
              <a:bodyPr>
                <a:normAutofit/>
              </a:bodyPr>
              <a:lstStyle/>
              <a:p>
                <a:pPr marL="0" indent="457200">
                  <a:lnSpc>
                    <a:spcPct val="114000"/>
                  </a:lnSpc>
                  <a:spcBef>
                    <a:spcPts val="0"/>
                  </a:spcBef>
                  <a:buNone/>
                </a:pPr>
                <a:r>
                  <a:rPr lang="uk-UA" sz="3600" dirty="0">
                    <a:latin typeface="Times New Roman" pitchFamily="18" charset="0"/>
                    <a:cs typeface="Times New Roman" pitchFamily="18" charset="0"/>
                  </a:rPr>
                  <a:t>При проведенні електрохімічної реакції </a:t>
                </a:r>
                <a:r>
                  <a:rPr lang="uk-UA" sz="3600" dirty="0" err="1">
                    <a:latin typeface="Times New Roman" pitchFamily="18" charset="0"/>
                    <a:cs typeface="Times New Roman" pitchFamily="18" charset="0"/>
                  </a:rPr>
                  <a:t>Ме</a:t>
                </a:r>
                <a:r>
                  <a:rPr lang="en-US" sz="3600" baseline="300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3600" baseline="300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uk-UA" sz="36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ne</a:t>
                </a:r>
                <a:r>
                  <a:rPr lang="uk-UA" sz="3600" dirty="0">
                    <a:latin typeface="Times New Roman" pitchFamily="18" charset="0"/>
                    <a:cs typeface="Times New Roman" pitchFamily="18" charset="0"/>
                  </a:rPr>
                  <a:t>→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Me</a:t>
                </a:r>
                <a:r>
                  <a:rPr lang="uk-UA" sz="3600" dirty="0">
                    <a:latin typeface="Times New Roman" pitchFamily="18" charset="0"/>
                    <a:cs typeface="Times New Roman" pitchFamily="18" charset="0"/>
                  </a:rPr>
                  <a:t> за кількістю електрики, витраченої на цю реакцію, і числу електронів, що приймають в ній участь, можна визначити кількість вихідної речовини у відповідності з законом Фарадея за формулою:</a:t>
                </a:r>
                <a:endParaRPr lang="ru-RU" sz="36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457200">
                  <a:lnSpc>
                    <a:spcPct val="114000"/>
                  </a:lnSpc>
                  <a:spcBef>
                    <a:spcPts val="0"/>
                  </a:spcBef>
                  <a:buNone/>
                </a:pPr>
                <a:r>
                  <a:rPr lang="uk-UA" sz="3600" dirty="0" smtClean="0">
                    <a:latin typeface="Times New Roman" pitchFamily="18" charset="0"/>
                    <a:cs typeface="Times New Roman" pitchFamily="18" charset="0"/>
                  </a:rPr>
                  <a:t>					</a:t>
                </a:r>
                <a:r>
                  <a:rPr lang="uk-UA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i="1">
                        <a:latin typeface="Cambria Math"/>
                      </a:rPr>
                      <m:t>𝑞</m:t>
                    </m:r>
                    <m:r>
                      <a:rPr lang="en-US" sz="5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/>
                          </a:rPr>
                          <m:t>𝐴𝑄</m:t>
                        </m:r>
                      </m:num>
                      <m:den>
                        <m:r>
                          <a:rPr lang="en-US" sz="5400">
                            <a:latin typeface="Cambria Math"/>
                          </a:rPr>
                          <m:t> </m:t>
                        </m:r>
                        <m:r>
                          <a:rPr lang="en-US" sz="5400" i="1">
                            <a:latin typeface="Cambria Math"/>
                          </a:rPr>
                          <m:t>𝑛𝐹</m:t>
                        </m:r>
                      </m:den>
                    </m:f>
                  </m:oMath>
                </a14:m>
                <a:endParaRPr lang="ru-RU" sz="5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457200">
                  <a:lnSpc>
                    <a:spcPct val="114000"/>
                  </a:lnSpc>
                  <a:spcBef>
                    <a:spcPts val="0"/>
                  </a:spcBef>
                  <a:buNone/>
                </a:pPr>
                <a:endParaRPr lang="ru-RU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260648"/>
                <a:ext cx="9144000" cy="6597352"/>
              </a:xfrm>
              <a:blipFill rotWithShape="1">
                <a:blip r:embed="rId2"/>
                <a:stretch>
                  <a:fillRect l="-2000" t="-924" r="-3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554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9872" y="116632"/>
            <a:ext cx="9036496" cy="6741368"/>
          </a:xfrm>
        </p:spPr>
        <p:txBody>
          <a:bodyPr>
            <a:normAutofit lnSpcReduction="10000"/>
          </a:bodyPr>
          <a:lstStyle/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Схема установки для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кулонометричного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аналізу при постійному потенціалі: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1 – акумулятор; 2 –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змінний опір;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3 – вольтметр; 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кулонометрична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комірка; 5 –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кулонометр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; 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міліамперметр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 l="15714" t="52051" r="62640" b="24872"/>
          <a:stretch>
            <a:fillRect/>
          </a:stretch>
        </p:blipFill>
        <p:spPr bwMode="auto">
          <a:xfrm>
            <a:off x="1043608" y="1124744"/>
            <a:ext cx="6336704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8415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669359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    Принципова 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схема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установки</a:t>
            </a:r>
          </a:p>
          <a:p>
            <a:pPr marL="0" indent="457200"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4000" dirty="0" err="1">
                <a:latin typeface="Times New Roman" pitchFamily="18" charset="0"/>
                <a:cs typeface="Times New Roman" pitchFamily="18" charset="0"/>
              </a:rPr>
              <a:t>кулонометричного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 титрування: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 l="15553" t="34390" r="67130" b="41485"/>
          <a:stretch>
            <a:fillRect/>
          </a:stretch>
        </p:blipFill>
        <p:spPr bwMode="auto">
          <a:xfrm>
            <a:off x="1619672" y="1916832"/>
            <a:ext cx="532859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30747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7"/>
          </a:xfrm>
        </p:spPr>
        <p:txBody>
          <a:bodyPr>
            <a:normAutofit/>
          </a:bodyPr>
          <a:lstStyle/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проведення кулонометрії:</a:t>
            </a: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) в досліджуваному розчині одночасно повинна протікати лише одна електрохімічна реакція;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2) для реакції, що використовується, вихід за струмом повинен бути близьким до 100%;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3) повинна бути підібрана достатньо точна і зручна індикація закінчення титрування.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03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8964488" cy="5760639"/>
          </a:xfrm>
        </p:spPr>
        <p:txBody>
          <a:bodyPr>
            <a:normAutofit/>
          </a:bodyPr>
          <a:lstStyle/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Кулонометричний</a:t>
            </a:r>
            <a:r>
              <a:rPr lang="uk-UA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аналіз газів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заснований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на вимірюванні струмів електродної реакції, в яку вступає визначувана речовина, що є деполяризатором, безперервно подається в електролітичну комірку з потоком аналізованого газу. У відповідності з характером протікання реакції на електроді </a:t>
            </a:r>
            <a:r>
              <a:rPr lang="uk-UA" sz="3200" dirty="0" err="1">
                <a:latin typeface="Times New Roman" pitchFamily="18" charset="0"/>
                <a:cs typeface="Times New Roman" pitchFamily="18" charset="0"/>
              </a:rPr>
              <a:t>кулонометричний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 метод може використовуватися для визначення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Red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Ox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 систем.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61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5"/>
          </a:xfrm>
        </p:spPr>
        <p:txBody>
          <a:bodyPr>
            <a:noAutofit/>
          </a:bodyPr>
          <a:lstStyle/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Кулонометрія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електрохімічний  метод дослідження і аналізу речовин, заснований на вимірюванні кількості електрики, що витрачається на електролітичне відновлення або окислення речовини. 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основу кулонометрії  покладено закон Фарадея.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Кулонометрія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характеризується високою чутливістю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при визначенні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макрокомпонентів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відносна похибка може бути знижена до 0,01%).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Кулонометрія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знаходить широке застосування для аналізу технологічних розчинів, газових сумішей, руд, мінералів та ін.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14000"/>
              </a:lnSpc>
              <a:spcBef>
                <a:spcPts val="600"/>
              </a:spcBef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83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TC102455519[[fn=Зима]]</Template>
  <TotalTime>55</TotalTime>
  <Words>330</Words>
  <Application>Microsoft Office PowerPoint</Application>
  <PresentationFormat>Экран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Winter</vt:lpstr>
      <vt:lpstr>Кулонометрія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Кулонометрія</dc:title>
  <dc:creator>Dream Admin</dc:creator>
  <cp:lastModifiedBy>Ирина</cp:lastModifiedBy>
  <cp:revision>5</cp:revision>
  <dcterms:created xsi:type="dcterms:W3CDTF">2013-01-17T15:33:21Z</dcterms:created>
  <dcterms:modified xsi:type="dcterms:W3CDTF">2015-02-28T21:18:22Z</dcterms:modified>
</cp:coreProperties>
</file>