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>
        <p:scale>
          <a:sx n="104" d="100"/>
          <a:sy n="104" d="100"/>
        </p:scale>
        <p:origin x="-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2025-01-08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04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3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5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0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5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07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617" y="386303"/>
            <a:ext cx="6818568" cy="1667784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: </a:t>
            </a:r>
            <a:b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МАРКЕТИНГ</a:t>
            </a: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254" y="3731177"/>
            <a:ext cx="8382001" cy="289470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лектор:</a:t>
            </a:r>
          </a:p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ОГЛОБЛІНА вікторія </a:t>
            </a:r>
            <a:r>
              <a:rPr lang="uk-UA" sz="2400" b="1" i="1" dirty="0" err="1">
                <a:solidFill>
                  <a:srgbClr val="C00000"/>
                </a:solidFill>
                <a:latin typeface="Cambria" panose="02040503050406030204" pitchFamily="18" charset="0"/>
              </a:rPr>
              <a:t>олександрівна</a:t>
            </a:r>
            <a:endParaRPr lang="uk-UA" sz="24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Кандидат економічних наук, доцент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доцент кафедри інформаційної економіки, підприємництва та фінансів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навчально-науковИЙ інститут </a:t>
            </a:r>
            <a:r>
              <a:rPr lang="uk-UA" sz="1300" i="1" dirty="0">
                <a:solidFill>
                  <a:schemeClr val="tx1"/>
                </a:solidFill>
                <a:latin typeface="Cambria" panose="02040503050406030204" pitchFamily="18" charset="0"/>
              </a:rPr>
              <a:t>ім.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Ю.М.Потебні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ru-RU" sz="2400" dirty="0">
              <a:latin typeface="Cambria" panose="02040503050406030204" pitchFamily="18" charset="0"/>
            </a:endParaRPr>
          </a:p>
        </p:txBody>
      </p:sp>
      <p:pic>
        <p:nvPicPr>
          <p:cNvPr id="1026" name="Picture 2" descr="DSC_14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8363" y="193964"/>
            <a:ext cx="3283528" cy="453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39" y="193965"/>
            <a:ext cx="10343858" cy="9282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ОГЛОБЛІНА ВІКТОРІЯ ОЛЕКСАНДРІВНА</a:t>
            </a:r>
            <a:r>
              <a:rPr lang="uk-UA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x-none" sz="24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1280160"/>
            <a:ext cx="10737273" cy="525918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4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досліджень:</a:t>
            </a:r>
          </a:p>
          <a:p>
            <a:r>
              <a:rPr lang="uk-UA" sz="2200" i="1" dirty="0">
                <a:latin typeface="Cambria" pitchFamily="18" charset="0"/>
              </a:rPr>
              <a:t>економіка підприємств – розвинуто теорію і практику мотиваційного механізму в системі управління персоналом на переробних підприємствах; </a:t>
            </a:r>
          </a:p>
          <a:p>
            <a:r>
              <a:rPr lang="uk-UA" sz="2200" i="1" dirty="0">
                <a:latin typeface="Cambria" panose="02040503050406030204" pitchFamily="18" charset="0"/>
                <a:ea typeface="Cambria" panose="02040503050406030204" pitchFamily="18" charset="0"/>
              </a:rPr>
              <a:t>економіка промислових підприємств (галузі машинобудування, енергетики)- дослідження внутрішнього господарського механізму підприємств промисловості; розробка стратегії розвитку підприємств; </a:t>
            </a:r>
            <a:r>
              <a:rPr lang="uk-UA" sz="2400" i="1" dirty="0">
                <a:latin typeface="Cambria" pitchFamily="18" charset="0"/>
              </a:rPr>
              <a:t>аудит системи менеджменту якості на відповідність вимогам міжнародного стандарту за методикою ISO 19011:2011;</a:t>
            </a:r>
            <a:endParaRPr lang="uk-UA" sz="22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latin typeface="Cambria" panose="02040503050406030204" pitchFamily="18" charset="0"/>
                <a:ea typeface="Cambria" panose="02040503050406030204" pitchFamily="18" charset="0"/>
              </a:rPr>
              <a:t>фінансова стратегія та фінансова безпека підприємств різних галузей та секторів економіки (процедури ліквідації та банкрутства, ідентифікація ризиків втрати фінансової безпеки);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latin typeface="Cambria" panose="02040503050406030204" pitchFamily="18" charset="0"/>
                <a:ea typeface="Cambria" panose="02040503050406030204" pitchFamily="18" charset="0"/>
              </a:rPr>
              <a:t>управління державними та місцевими фінансами (дослідження на замовлення Міністерства фінансів України) – </a:t>
            </a:r>
            <a:r>
              <a:rPr lang="uk-UA" sz="2200" i="1" dirty="0">
                <a:latin typeface="Cambria" pitchFamily="18" charset="0"/>
              </a:rPr>
              <a:t>реформування державних фінансів, нормативно-правового забезпечення бухгалтерського обліку у державному секторі, </a:t>
            </a:r>
            <a:r>
              <a:rPr lang="uk-UA" sz="2200" i="1" dirty="0">
                <a:latin typeface="Cambria" panose="02040503050406030204" pitchFamily="18" charset="0"/>
                <a:ea typeface="Cambria" panose="02040503050406030204" pitchFamily="18" charset="0"/>
              </a:rPr>
              <a:t>врегулювання міжбюджетних відносин;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5840" y="235526"/>
            <a:ext cx="3217024" cy="72459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</a:t>
            </a:r>
            <a:b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СЛАЙДУ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4" y="1149926"/>
            <a:ext cx="10695709" cy="520930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аналітичний інструментарій досліджень фінансово – господарської діяльності (фінансовий </a:t>
            </a:r>
            <a:r>
              <a:rPr lang="uk-UA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контролінг</a:t>
            </a: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); моніторинг фінансового стану підприємства;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концептуальні моделі фінансово – економічної безпеки підприємства;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latin typeface="Cambria" pitchFamily="18" charset="0"/>
              </a:rPr>
              <a:t>стратегічні пріоритети економічної безпеки розвитку України в умовах глобальної економіки</a:t>
            </a:r>
            <a:r>
              <a:rPr lang="uk-UA" i="1" dirty="0">
                <a:solidFill>
                  <a:schemeClr val="tx1"/>
                </a:solidFill>
                <a:latin typeface="Cambria" pitchFamily="18" charset="0"/>
                <a:ea typeface="Cambria" panose="02040503050406030204" pitchFamily="18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solidFill>
                  <a:schemeClr val="tx1"/>
                </a:solidFill>
                <a:latin typeface="Cambria" pitchFamily="18" charset="0"/>
                <a:ea typeface="Cambria" panose="02040503050406030204" pitchFamily="18" charset="0"/>
              </a:rPr>
              <a:t>промисловий менеджмент (логістична система підприємства, виробничий потенціал у промисловості, моделі динамічного управління підприємницькими ризиками)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Практичний досвід роботи: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22 роки роботи в реальному секторі економіки Запорізької області (</a:t>
            </a:r>
            <a:r>
              <a:rPr lang="uk-UA" i="1" dirty="0">
                <a:latin typeface="Cambria" pitchFamily="18" charset="0"/>
              </a:rPr>
              <a:t>в структурних підрозділах з приватизації, економіки та фінансів, виробничо-господарського моніторингу, з підготовки та комплектування персоналу, IT-технологій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  <a:r>
              <a:rPr lang="uk-UA" dirty="0"/>
              <a:t> </a:t>
            </a:r>
            <a:endParaRPr lang="uk-UA" sz="2000" i="1" dirty="0">
              <a:solidFill>
                <a:schemeClr val="tx1"/>
              </a:solidFill>
              <a:latin typeface="Cambria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Плідна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співпраця з </a:t>
            </a:r>
            <a:r>
              <a:rPr lang="uk-UA" i="1" dirty="0">
                <a:latin typeface="Cambria" panose="02040503050406030204" pitchFamily="18" charset="0"/>
                <a:ea typeface="Cambria" panose="02040503050406030204" pitchFamily="18" charset="0"/>
              </a:rPr>
              <a:t>Державною к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омісією з цінних паперів та фондового ринку, </a:t>
            </a:r>
            <a:r>
              <a:rPr lang="uk-UA" i="1" dirty="0">
                <a:latin typeface="Cambria" pitchFamily="18" charset="0"/>
              </a:rPr>
              <a:t>Пенсійним фондом, Державною податковою службою, банківськими установами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Запорізької області, міжнародними </a:t>
            </a:r>
            <a:r>
              <a:rPr lang="uk-UA" i="1" dirty="0">
                <a:latin typeface="Cambria" pitchFamily="18" charset="0"/>
              </a:rPr>
              <a:t>аудиторами системи менеджменту якості ISO 19011:2011,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контролюючими органами тощо.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9163352" cy="62016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Науково – педагогічна діяльність: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4" y="969818"/>
            <a:ext cx="10806546" cy="5403273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solidFill>
                  <a:schemeClr val="tx1"/>
                </a:solidFill>
                <a:latin typeface="Cambria" panose="02040503050406030204" pitchFamily="18" charset="0"/>
              </a:rPr>
              <a:t>Стаж роботи у закладах вищої освіти України 19 років (Запорізький інститут економіки та інформаційних технологій, Інженерний навчально-науковий інститут Запорізького національного університету, </a:t>
            </a:r>
            <a:r>
              <a:rPr lang="uk-UA" sz="2200" i="1" dirty="0">
                <a:latin typeface="Cambria" pitchFamily="18" charset="0"/>
              </a:rPr>
              <a:t>Запорізький гідроенергетичний коледж</a:t>
            </a: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uk-UA" sz="2200" i="1" dirty="0">
                <a:latin typeface="Cambria" pitchFamily="18" charset="0"/>
              </a:rPr>
              <a:t>Мелітопольський промислово-економічний фаховий коледж, Таврійський державний аграрний університет</a:t>
            </a: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Підготовка магістерських робіт з впровадженням результатів досліджень у практичну діяльність промислових підприємств регіону;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Підготовка студентських конкурсних робіт з фінансового напряму;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latin typeface="Cambria" pitchFamily="18" charset="0"/>
              </a:rPr>
              <a:t>На посаді завідувача кафедри керування процесами ліцензування та акредитації; реформування спеціальності та її розвитком; розробки нових освітніх програм;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latin typeface="Cambria" pitchFamily="18" charset="0"/>
              </a:rPr>
              <a:t>Виконання </a:t>
            </a:r>
            <a:r>
              <a:rPr lang="uk-UA" sz="2200" i="1" dirty="0" err="1">
                <a:latin typeface="Cambria" pitchFamily="18" charset="0"/>
              </a:rPr>
              <a:t>обов</a:t>
            </a:r>
            <a:r>
              <a:rPr lang="en-US" sz="2200" i="1" dirty="0">
                <a:latin typeface="Cambria" pitchFamily="18" charset="0"/>
              </a:rPr>
              <a:t>`</a:t>
            </a:r>
            <a:r>
              <a:rPr lang="uk-UA" sz="2200" i="1" dirty="0" err="1">
                <a:latin typeface="Cambria" pitchFamily="18" charset="0"/>
              </a:rPr>
              <a:t>язків</a:t>
            </a:r>
            <a:r>
              <a:rPr lang="uk-UA" sz="2200" i="1" dirty="0">
                <a:latin typeface="Cambria" pitchFamily="18" charset="0"/>
              </a:rPr>
              <a:t> вченого секретаря науково-методичної ради, вченої ради в закладах вищої освіти;</a:t>
            </a:r>
            <a:endParaRPr lang="ru-RU" sz="2200" i="1" dirty="0">
              <a:latin typeface="Cambria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Викладання дисциплін: </a:t>
            </a:r>
            <a:r>
              <a:rPr lang="uk-UA" sz="2200" i="1" dirty="0">
                <a:latin typeface="Cambria" pitchFamily="18" charset="0"/>
              </a:rPr>
              <a:t>національна та регіональна економіка</a:t>
            </a:r>
            <a:r>
              <a:rPr lang="en-US" sz="2200" i="1" dirty="0">
                <a:latin typeface="Cambria" pitchFamily="18" charset="0"/>
              </a:rPr>
              <a:t>,</a:t>
            </a:r>
            <a:r>
              <a:rPr lang="uk-UA" sz="2200" i="1" dirty="0">
                <a:latin typeface="Cambria" pitchFamily="18" charset="0"/>
              </a:rPr>
              <a:t> </a:t>
            </a:r>
            <a:r>
              <a:rPr lang="uk-UA" sz="2200" i="1" smtClean="0">
                <a:latin typeface="Cambria" pitchFamily="18" charset="0"/>
              </a:rPr>
              <a:t>економіка підприємства</a:t>
            </a:r>
            <a:r>
              <a:rPr lang="en-US" sz="2200" i="1" smtClean="0">
                <a:latin typeface="Cambria" pitchFamily="18" charset="0"/>
              </a:rPr>
              <a:t>,</a:t>
            </a:r>
            <a:r>
              <a:rPr lang="uk-UA" sz="2200" i="1" dirty="0" smtClean="0">
                <a:latin typeface="Cambria" pitchFamily="18" charset="0"/>
              </a:rPr>
              <a:t> </a:t>
            </a:r>
            <a:r>
              <a:rPr lang="uk-UA" sz="2200" i="1" dirty="0">
                <a:latin typeface="Cambria" pitchFamily="18" charset="0"/>
              </a:rPr>
              <a:t>маркетинговий менеджмент, інвестиційний менеджмент</a:t>
            </a:r>
            <a:r>
              <a:rPr lang="en-US" sz="2200" i="1" dirty="0">
                <a:latin typeface="Cambria" pitchFamily="18" charset="0"/>
              </a:rPr>
              <a:t>, </a:t>
            </a:r>
            <a:r>
              <a:rPr lang="uk-UA" sz="2200" i="1" dirty="0">
                <a:solidFill>
                  <a:schemeClr val="tx1"/>
                </a:solidFill>
                <a:latin typeface="Cambria" pitchFamily="18" charset="0"/>
              </a:rPr>
              <a:t>управління проєктами, фінансовий менеджмент, управління інноваційними проектами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408</Words>
  <Application>Microsoft Office PowerPoint</Application>
  <PresentationFormat>Произвольный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Галерея</vt:lpstr>
      <vt:lpstr>ДИСЦИПЛІНА :   МАРКЕТИНГ</vt:lpstr>
      <vt:lpstr>ОГЛОБЛІНА ВІКТОРІЯ ОЛЕКСАНДРІВНА– наукові напрями досліджень, практичний досвід, досвід науково – педагогічної діяльності</vt:lpstr>
      <vt:lpstr>ПРОДОВЖЕННЯ  СЛАЙДУ 2</vt:lpstr>
      <vt:lpstr>Науково – педагогічна діяльність: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user</cp:lastModifiedBy>
  <cp:revision>123</cp:revision>
  <dcterms:created xsi:type="dcterms:W3CDTF">2019-11-02T14:16:53Z</dcterms:created>
  <dcterms:modified xsi:type="dcterms:W3CDTF">2025-01-08T05:34:09Z</dcterms:modified>
</cp:coreProperties>
</file>