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4E25-EA84-4AF9-9D6F-F2514073C754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D730-33C8-441E-9B5C-DEE48383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131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4E25-EA84-4AF9-9D6F-F2514073C754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D730-33C8-441E-9B5C-DEE48383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426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4E25-EA84-4AF9-9D6F-F2514073C754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D730-33C8-441E-9B5C-DEE48383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71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4E25-EA84-4AF9-9D6F-F2514073C754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D730-33C8-441E-9B5C-DEE48383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871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4E25-EA84-4AF9-9D6F-F2514073C754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D730-33C8-441E-9B5C-DEE48383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592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4E25-EA84-4AF9-9D6F-F2514073C754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D730-33C8-441E-9B5C-DEE48383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874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4E25-EA84-4AF9-9D6F-F2514073C754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D730-33C8-441E-9B5C-DEE48383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32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4E25-EA84-4AF9-9D6F-F2514073C754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D730-33C8-441E-9B5C-DEE48383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773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4E25-EA84-4AF9-9D6F-F2514073C754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D730-33C8-441E-9B5C-DEE48383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487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4E25-EA84-4AF9-9D6F-F2514073C754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D730-33C8-441E-9B5C-DEE48383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416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4E25-EA84-4AF9-9D6F-F2514073C754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D730-33C8-441E-9B5C-DEE48383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473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C4E25-EA84-4AF9-9D6F-F2514073C754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3D730-33C8-441E-9B5C-DEE48383A4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652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ТЕМА 3</a:t>
            </a:r>
            <a:br>
              <a:rPr lang="uk-UA" b="1" dirty="0"/>
            </a:br>
            <a:r>
              <a:rPr lang="uk-UA" b="1" dirty="0"/>
              <a:t> </a:t>
            </a:r>
            <a:br>
              <a:rPr lang="uk-UA" b="1" dirty="0"/>
            </a:br>
            <a:r>
              <a:rPr lang="uk-UA" b="1" dirty="0"/>
              <a:t>СУБ’ЄКТИ КОНСУЛЬТАЦІЙНОГО ПРОЦЕСУ, ЇХ </a:t>
            </a:r>
            <a:r>
              <a:rPr lang="uk-UA" b="1" dirty="0" smtClean="0"/>
              <a:t>ВЗАЄМОДІЯ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4060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668" y="-24340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Цінова політика консалтингових фірм</a:t>
            </a:r>
            <a:r>
              <a:rPr lang="uk-UA" dirty="0"/>
              <a:t>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418007" y="692696"/>
            <a:ext cx="7336411" cy="2185278"/>
            <a:chOff x="0" y="154380"/>
            <a:chExt cx="6032024" cy="1917908"/>
          </a:xfrm>
        </p:grpSpPr>
        <p:sp>
          <p:nvSpPr>
            <p:cNvPr id="6" name="Поле 234"/>
            <p:cNvSpPr txBox="1"/>
            <p:nvPr/>
          </p:nvSpPr>
          <p:spPr>
            <a:xfrm>
              <a:off x="2078127" y="629306"/>
              <a:ext cx="1994535" cy="62357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>
                  <a:effectLst/>
                  <a:latin typeface="Times New Roman"/>
                  <a:ea typeface="Times New Roman"/>
                  <a:cs typeface="Times New Roman"/>
                </a:rPr>
                <a:t>Чинники, що впливають на ціноутворення консалтингової послуги</a:t>
              </a:r>
              <a:endParaRPr lang="uk-UA" sz="11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7" name="Поле 235"/>
            <p:cNvSpPr txBox="1"/>
            <p:nvPr/>
          </p:nvSpPr>
          <p:spPr>
            <a:xfrm>
              <a:off x="0" y="914275"/>
              <a:ext cx="1804670" cy="44831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>
                  <a:effectLst/>
                  <a:latin typeface="Times New Roman"/>
                  <a:ea typeface="Times New Roman"/>
                  <a:cs typeface="Times New Roman"/>
                </a:rPr>
                <a:t>Співвідношення попиту та пропозиції</a:t>
              </a:r>
              <a:endParaRPr lang="uk-UA" sz="11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8" name="Поле 236"/>
            <p:cNvSpPr txBox="1"/>
            <p:nvPr/>
          </p:nvSpPr>
          <p:spPr>
            <a:xfrm>
              <a:off x="4298474" y="332464"/>
              <a:ext cx="1733550" cy="44831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>
                  <a:effectLst/>
                  <a:latin typeface="Times New Roman"/>
                  <a:ea typeface="Times New Roman"/>
                  <a:cs typeface="Times New Roman"/>
                </a:rPr>
                <a:t>Необхідність стимулювання збуту</a:t>
              </a:r>
              <a:endParaRPr lang="uk-UA" sz="11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9" name="Поле 237"/>
            <p:cNvSpPr txBox="1"/>
            <p:nvPr/>
          </p:nvSpPr>
          <p:spPr>
            <a:xfrm>
              <a:off x="4298474" y="914275"/>
              <a:ext cx="1733550" cy="44831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>
                  <a:effectLst/>
                  <a:latin typeface="Times New Roman"/>
                  <a:ea typeface="Times New Roman"/>
                  <a:cs typeface="Times New Roman"/>
                </a:rPr>
                <a:t>Імідж консалтингової фірми</a:t>
              </a:r>
              <a:endParaRPr lang="uk-UA" sz="11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0" name="Поле 238"/>
            <p:cNvSpPr txBox="1"/>
            <p:nvPr/>
          </p:nvSpPr>
          <p:spPr>
            <a:xfrm>
              <a:off x="3265415" y="1448718"/>
              <a:ext cx="1733550" cy="62357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>
                  <a:effectLst/>
                  <a:latin typeface="Times New Roman"/>
                  <a:ea typeface="Times New Roman"/>
                  <a:cs typeface="Times New Roman"/>
                </a:rPr>
                <a:t>Рівень заробітку та посадових окладів консультантів</a:t>
              </a:r>
              <a:endParaRPr lang="uk-UA" sz="11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1" name="Поле 239"/>
            <p:cNvSpPr txBox="1"/>
            <p:nvPr/>
          </p:nvSpPr>
          <p:spPr>
            <a:xfrm>
              <a:off x="1294292" y="1448536"/>
              <a:ext cx="1733550" cy="62357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>
                  <a:effectLst/>
                  <a:latin typeface="Times New Roman"/>
                  <a:ea typeface="Times New Roman"/>
                  <a:cs typeface="Times New Roman"/>
                </a:rPr>
                <a:t>Необхідність підтримки розвитку бізнесу</a:t>
              </a:r>
              <a:endParaRPr lang="uk-UA" sz="11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2" name="Поле 240"/>
            <p:cNvSpPr txBox="1"/>
            <p:nvPr/>
          </p:nvSpPr>
          <p:spPr>
            <a:xfrm>
              <a:off x="0" y="273084"/>
              <a:ext cx="1804670" cy="44831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>
                  <a:effectLst/>
                  <a:latin typeface="Times New Roman"/>
                  <a:ea typeface="Times New Roman"/>
                  <a:cs typeface="Times New Roman"/>
                </a:rPr>
                <a:t>Наявність цінової дискримінації</a:t>
              </a:r>
              <a:endParaRPr lang="uk-UA" sz="11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3" name="Поле 241"/>
            <p:cNvSpPr txBox="1"/>
            <p:nvPr/>
          </p:nvSpPr>
          <p:spPr>
            <a:xfrm>
              <a:off x="2375065" y="154380"/>
              <a:ext cx="1555668" cy="273132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>
                  <a:effectLst/>
                  <a:latin typeface="Times New Roman"/>
                  <a:ea typeface="Times New Roman"/>
                  <a:cs typeface="Times New Roman"/>
                </a:rPr>
                <a:t>Ціна конкурентів</a:t>
              </a:r>
              <a:endParaRPr lang="uk-UA" sz="1100">
                <a:effectLst/>
                <a:ea typeface="Times New Roman"/>
                <a:cs typeface="Times New Roman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H="1" flipV="1">
              <a:off x="3027682" y="427482"/>
              <a:ext cx="366" cy="2018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V="1">
              <a:off x="4061361" y="558140"/>
              <a:ext cx="237506" cy="3562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4073236" y="914400"/>
              <a:ext cx="226060" cy="2493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3194462" y="1246909"/>
              <a:ext cx="605642" cy="2018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>
              <a:off x="2517569" y="1246909"/>
              <a:ext cx="677380" cy="1952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 flipV="1">
              <a:off x="1805049" y="558140"/>
              <a:ext cx="273512" cy="3562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flipH="1">
              <a:off x="1805049" y="914400"/>
              <a:ext cx="273050" cy="2489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Прямоугольник 25"/>
          <p:cNvSpPr/>
          <p:nvPr/>
        </p:nvSpPr>
        <p:spPr>
          <a:xfrm>
            <a:off x="-71755" y="2947411"/>
            <a:ext cx="90362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/>
              <a:t>Методи розрахунку вартості консультаційного продукту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595520"/>
              </p:ext>
            </p:extLst>
          </p:nvPr>
        </p:nvGraphicFramePr>
        <p:xfrm>
          <a:off x="0" y="3557254"/>
          <a:ext cx="8936942" cy="32341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8856"/>
                <a:gridCol w="3011988"/>
                <a:gridCol w="4136098"/>
              </a:tblGrid>
              <a:tr h="2201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Метод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Сутність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Проблеми використання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04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За результатами консультування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Розраховується на основі частки участі консультанта у прогнозних результатах консультування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 складність розрахунку результатів консультингу;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 проблеми визначення частки консультанта у отриманому ефекті;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 віддаленість в часі роботи консультанта та її плати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005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Погодинний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Розраховується на основі вартості одиниці робочого часу консультанта та тривалості консультування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 небезпека безпідставного завищення платні;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 невмисне збільшення тривалості консультування;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 усунення негативного сприйняття клієнтом досить високого рівня вартості консультаційної послуги у порівнянні з рівнем зарплати клієнтського персоналу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3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Паушальний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Розраховується на основі фіксованої вартості окремої консультаційної послуги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- можливість перевищення собівартості консультаційної послуги у даній фірмі, порівняно з її ринковою ціною;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- динамічність ринкової ціни на аналогічні послуги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702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Консультант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5122912" cy="17567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фізична чи юридична особа, яка надає консультаційні послуги, як правило, на комерційній основі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189" y="3284984"/>
            <a:ext cx="5955027" cy="357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6651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0"/>
          <a:stretch/>
        </p:blipFill>
        <p:spPr bwMode="auto">
          <a:xfrm>
            <a:off x="251520" y="0"/>
            <a:ext cx="8568951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4751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Професійні вимоги до </a:t>
            </a:r>
            <a:r>
              <a:rPr lang="uk-UA" dirty="0" smtClean="0"/>
              <a:t>консультантів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221104"/>
            <a:ext cx="64807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Загальна ерудиція та компетентність</a:t>
            </a:r>
          </a:p>
          <a:p>
            <a:r>
              <a:rPr lang="uk-UA" sz="2000" dirty="0"/>
              <a:t>Незалежність і неупередженість</a:t>
            </a:r>
          </a:p>
          <a:p>
            <a:r>
              <a:rPr lang="uk-UA" sz="2000" dirty="0" err="1"/>
              <a:t>Рекомендаційність</a:t>
            </a:r>
            <a:r>
              <a:rPr lang="uk-UA" sz="2000" dirty="0"/>
              <a:t> пропозицій.</a:t>
            </a:r>
          </a:p>
          <a:p>
            <a:r>
              <a:rPr lang="uk-UA" sz="2000" dirty="0"/>
              <a:t>Спеціальна кваліфікована експертиза</a:t>
            </a:r>
          </a:p>
          <a:p>
            <a:r>
              <a:rPr lang="uk-UA" sz="2000" dirty="0"/>
              <a:t>Конфіденційність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39552" y="32129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/>
              <a:t>Етичні вимоги до консультантів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4355976"/>
            <a:ext cx="64807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Укладання угоди про консультування і визначення </a:t>
            </a:r>
            <a:r>
              <a:rPr lang="uk-UA" sz="2000" dirty="0" smtClean="0"/>
              <a:t>гонорару</a:t>
            </a:r>
          </a:p>
          <a:p>
            <a:r>
              <a:rPr lang="uk-UA" sz="2000" dirty="0"/>
              <a:t>Відносини зі співробітниками </a:t>
            </a:r>
            <a:r>
              <a:rPr lang="uk-UA" sz="2000" dirty="0" smtClean="0"/>
              <a:t>організації-клієнта</a:t>
            </a:r>
          </a:p>
          <a:p>
            <a:r>
              <a:rPr lang="uk-UA" sz="2000" dirty="0"/>
              <a:t>Конфлікт </a:t>
            </a:r>
            <a:r>
              <a:rPr lang="uk-UA" sz="2000" dirty="0" smtClean="0"/>
              <a:t>інтересів</a:t>
            </a:r>
          </a:p>
          <a:p>
            <a:r>
              <a:rPr lang="uk-UA" sz="2000" dirty="0"/>
              <a:t>Додаткові </a:t>
            </a:r>
            <a:r>
              <a:rPr lang="uk-UA" sz="2000" dirty="0" smtClean="0"/>
              <a:t>винагороди</a:t>
            </a:r>
          </a:p>
          <a:p>
            <a:r>
              <a:rPr lang="uk-UA" sz="2000" dirty="0"/>
              <a:t>Професійна відповідальність перед </a:t>
            </a:r>
            <a:r>
              <a:rPr lang="uk-UA" sz="2000" dirty="0" smtClean="0"/>
              <a:t>колегами</a:t>
            </a:r>
          </a:p>
          <a:p>
            <a:r>
              <a:rPr lang="uk-UA" sz="2000" dirty="0"/>
              <a:t>Самореклама</a:t>
            </a:r>
          </a:p>
        </p:txBody>
      </p:sp>
    </p:spTree>
    <p:extLst>
      <p:ext uri="{BB962C8B-B14F-4D97-AF65-F5344CB8AC3E}">
        <p14:creationId xmlns:p14="http://schemas.microsoft.com/office/powerpoint/2010/main" val="263437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6" t="15187" r="47187" b="8631"/>
          <a:stretch/>
        </p:blipFill>
        <p:spPr bwMode="auto">
          <a:xfrm>
            <a:off x="5076056" y="3068960"/>
            <a:ext cx="3888432" cy="373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0368" y="188640"/>
            <a:ext cx="8229600" cy="1143000"/>
          </a:xfrm>
        </p:spPr>
        <p:txBody>
          <a:bodyPr/>
          <a:lstStyle/>
          <a:p>
            <a:r>
              <a:rPr lang="uk-UA" b="1" dirty="0"/>
              <a:t>Поведінкова роль консультанта</a:t>
            </a:r>
            <a:r>
              <a:rPr lang="uk-UA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42400"/>
            <a:ext cx="8229600" cy="10367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/>
              <a:t>спосіб побудови відносин консультанта з персоналом клієнтської </a:t>
            </a:r>
            <a:r>
              <a:rPr lang="uk-UA" dirty="0" smtClean="0"/>
              <a:t>організації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708920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uk-UA" sz="2800" i="1" dirty="0" smtClean="0"/>
              <a:t>Консультант-пропагандист</a:t>
            </a:r>
            <a:r>
              <a:rPr lang="uk-UA" sz="2800" dirty="0" smtClean="0"/>
              <a:t> </a:t>
            </a:r>
          </a:p>
          <a:p>
            <a:pPr marL="342900" indent="-342900">
              <a:buAutoNum type="arabicParenR"/>
            </a:pPr>
            <a:r>
              <a:rPr lang="uk-UA" sz="2800" i="1" dirty="0" smtClean="0"/>
              <a:t>Технічний </a:t>
            </a:r>
            <a:r>
              <a:rPr lang="uk-UA" sz="2800" i="1" dirty="0"/>
              <a:t>експерт</a:t>
            </a:r>
            <a:r>
              <a:rPr lang="uk-UA" sz="2800" dirty="0"/>
              <a:t> </a:t>
            </a:r>
            <a:endParaRPr lang="uk-UA" sz="2800" dirty="0" smtClean="0"/>
          </a:p>
          <a:p>
            <a:r>
              <a:rPr lang="uk-UA" sz="2800" i="1" dirty="0" smtClean="0"/>
              <a:t>3</a:t>
            </a:r>
            <a:r>
              <a:rPr lang="uk-UA" sz="2800" i="1" dirty="0"/>
              <a:t>) Інструктор та викладач</a:t>
            </a:r>
            <a:r>
              <a:rPr lang="uk-UA" sz="2800" dirty="0"/>
              <a:t> </a:t>
            </a:r>
            <a:endParaRPr lang="uk-UA" sz="2800" dirty="0" smtClean="0"/>
          </a:p>
          <a:p>
            <a:r>
              <a:rPr lang="uk-UA" sz="2800" i="1" dirty="0" smtClean="0"/>
              <a:t>4</a:t>
            </a:r>
            <a:r>
              <a:rPr lang="uk-UA" sz="2800" i="1" dirty="0"/>
              <a:t>) Помічник у вирішенні проблем</a:t>
            </a:r>
            <a:r>
              <a:rPr lang="uk-UA" sz="2800" dirty="0"/>
              <a:t> </a:t>
            </a:r>
            <a:endParaRPr lang="uk-UA" sz="2800" dirty="0" smtClean="0"/>
          </a:p>
          <a:p>
            <a:r>
              <a:rPr lang="uk-UA" sz="2800" i="1" dirty="0" smtClean="0"/>
              <a:t>5</a:t>
            </a:r>
            <a:r>
              <a:rPr lang="uk-UA" sz="2800" i="1" dirty="0"/>
              <a:t>) Розробник альтернатив</a:t>
            </a:r>
            <a:r>
              <a:rPr lang="uk-UA" sz="2800" dirty="0"/>
              <a:t> </a:t>
            </a:r>
          </a:p>
          <a:p>
            <a:r>
              <a:rPr lang="ru-RU" sz="2800" i="1" dirty="0" smtClean="0"/>
              <a:t>6</a:t>
            </a:r>
            <a:r>
              <a:rPr lang="ru-RU" sz="2800" i="1" dirty="0"/>
              <a:t>) </a:t>
            </a:r>
            <a:r>
              <a:rPr lang="ru-RU" sz="2800" i="1" dirty="0" err="1"/>
              <a:t>Пошукач</a:t>
            </a:r>
            <a:r>
              <a:rPr lang="ru-RU" sz="2800" i="1" dirty="0"/>
              <a:t> </a:t>
            </a:r>
            <a:r>
              <a:rPr lang="ru-RU" sz="2800" i="1" dirty="0" err="1"/>
              <a:t>фактів</a:t>
            </a:r>
            <a:r>
              <a:rPr lang="ru-RU" sz="2800" dirty="0"/>
              <a:t>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57349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nx24_clip_image00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88640"/>
            <a:ext cx="6480720" cy="626469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228184" y="189254"/>
            <a:ext cx="2699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/>
              <a:t>схема проведення процесу консультування і побудови відносин між консультантом і клієнтом</a:t>
            </a:r>
          </a:p>
        </p:txBody>
      </p:sp>
    </p:spTree>
    <p:extLst>
      <p:ext uri="{BB962C8B-B14F-4D97-AF65-F5344CB8AC3E}">
        <p14:creationId xmlns:p14="http://schemas.microsoft.com/office/powerpoint/2010/main" val="307197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Спосіб консультування</a:t>
            </a:r>
            <a:r>
              <a:rPr lang="uk-UA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3960440" cy="20448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i="1" dirty="0"/>
              <a:t>1) Експертний спосіб</a:t>
            </a:r>
            <a:r>
              <a:rPr lang="uk-UA" sz="2400" dirty="0"/>
              <a:t> 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i="1" dirty="0" smtClean="0"/>
              <a:t>2</a:t>
            </a:r>
            <a:r>
              <a:rPr lang="uk-UA" sz="2400" i="1" dirty="0"/>
              <a:t>) Процесний спосіб</a:t>
            </a:r>
            <a:r>
              <a:rPr lang="uk-UA" sz="2400" dirty="0"/>
              <a:t> 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i="1" dirty="0" smtClean="0"/>
              <a:t>3</a:t>
            </a:r>
            <a:r>
              <a:rPr lang="uk-UA" sz="2400" i="1" dirty="0"/>
              <a:t>) Навчальний спосіб</a:t>
            </a:r>
            <a:r>
              <a:rPr lang="uk-UA" sz="2400" dirty="0"/>
              <a:t> </a:t>
            </a:r>
          </a:p>
          <a:p>
            <a:pPr marL="0" indent="0">
              <a:buNone/>
            </a:pPr>
            <a:r>
              <a:rPr lang="uk-UA" sz="2400" i="1" dirty="0" smtClean="0"/>
              <a:t>4</a:t>
            </a:r>
            <a:r>
              <a:rPr lang="uk-UA" sz="2400" i="1" dirty="0"/>
              <a:t>) Внутрішній </a:t>
            </a:r>
            <a:r>
              <a:rPr lang="uk-UA" sz="2400" i="1" dirty="0" smtClean="0"/>
              <a:t>спосіб</a:t>
            </a:r>
            <a:endParaRPr lang="uk-UA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861048"/>
            <a:ext cx="4231323" cy="2815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9" y="1660019"/>
            <a:ext cx="3422066" cy="227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1439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Маркетинг консалтингових послуг</a:t>
            </a:r>
            <a:r>
              <a:rPr lang="uk-UA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800" dirty="0"/>
              <a:t>процес, спрямований на допомогу клієнтам в отриманні інформації про послуги, оцінці спроможності консультантів вирішувати управлінські проблеми, а клієнтів – купувати консультаційний </a:t>
            </a:r>
            <a:r>
              <a:rPr lang="uk-UA" sz="2800" dirty="0" smtClean="0"/>
              <a:t>продукт</a:t>
            </a:r>
            <a:endParaRPr lang="uk-UA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17032"/>
            <a:ext cx="8136904" cy="2937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5862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Просування консультаційного продукту</a:t>
            </a:r>
            <a:r>
              <a:rPr lang="uk-UA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i="1" dirty="0"/>
              <a:t>рекомендації та обмін інформацією серед клієнтів стосовно консалтингових фірм</a:t>
            </a:r>
            <a:endParaRPr lang="uk-UA" dirty="0"/>
          </a:p>
          <a:p>
            <a:r>
              <a:rPr lang="uk-UA" i="1" dirty="0"/>
              <a:t>професіональні публікації</a:t>
            </a:r>
            <a:endParaRPr lang="uk-UA" dirty="0"/>
          </a:p>
          <a:p>
            <a:r>
              <a:rPr lang="uk-UA" i="1" dirty="0"/>
              <a:t>проведення та участь в семінарах, тренінгах, конференціях та круглих столах</a:t>
            </a:r>
            <a:endParaRPr lang="uk-UA" dirty="0"/>
          </a:p>
          <a:p>
            <a:r>
              <a:rPr lang="uk-UA" i="1" dirty="0"/>
              <a:t>участь консультантів в роботі асоціацій, добровільних товариств</a:t>
            </a:r>
            <a:endParaRPr lang="uk-UA" dirty="0"/>
          </a:p>
          <a:p>
            <a:r>
              <a:rPr lang="uk-UA" i="1" dirty="0"/>
              <a:t>надання добровільної </a:t>
            </a:r>
            <a:r>
              <a:rPr lang="uk-UA" i="1" dirty="0" smtClean="0"/>
              <a:t>допомоги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34423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345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ТЕМА 3   СУБ’ЄКТИ КОНСУЛЬТАЦІЙНОГО ПРОЦЕСУ, ЇХ ВЗАЄМОДІЯ</vt:lpstr>
      <vt:lpstr>Консультант</vt:lpstr>
      <vt:lpstr>Презентация PowerPoint</vt:lpstr>
      <vt:lpstr>Професійні вимоги до консультантів</vt:lpstr>
      <vt:lpstr>Поведінкова роль консультанта </vt:lpstr>
      <vt:lpstr>Презентация PowerPoint</vt:lpstr>
      <vt:lpstr>Спосіб консультування </vt:lpstr>
      <vt:lpstr>Маркетинг консалтингових послуг </vt:lpstr>
      <vt:lpstr>Просування консультаційного продукту </vt:lpstr>
      <vt:lpstr>Цінова політика консалтингових фірм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   СУБ’ЄКТИ КОНСУЛЬТАЦІЙНОГО ПРОЦЕСУ, ЇХ ВЗАЄМОДІЯ</dc:title>
  <dc:creator>Anna</dc:creator>
  <cp:lastModifiedBy>Anna</cp:lastModifiedBy>
  <cp:revision>4</cp:revision>
  <dcterms:created xsi:type="dcterms:W3CDTF">2021-01-17T14:44:00Z</dcterms:created>
  <dcterms:modified xsi:type="dcterms:W3CDTF">2021-01-17T16:06:47Z</dcterms:modified>
</cp:coreProperties>
</file>