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2" r:id="rId2"/>
    <p:sldId id="287" r:id="rId3"/>
    <p:sldId id="261" r:id="rId4"/>
    <p:sldId id="258" r:id="rId5"/>
    <p:sldId id="288" r:id="rId6"/>
    <p:sldId id="259" r:id="rId7"/>
    <p:sldId id="260" r:id="rId8"/>
    <p:sldId id="281" r:id="rId9"/>
    <p:sldId id="289" r:id="rId10"/>
    <p:sldId id="279" r:id="rId11"/>
    <p:sldId id="290" r:id="rId12"/>
    <p:sldId id="291" r:id="rId13"/>
    <p:sldId id="264" r:id="rId14"/>
    <p:sldId id="284" r:id="rId15"/>
    <p:sldId id="286" r:id="rId16"/>
    <p:sldId id="292" r:id="rId17"/>
    <p:sldId id="265" r:id="rId18"/>
    <p:sldId id="266" r:id="rId19"/>
    <p:sldId id="277" r:id="rId20"/>
    <p:sldId id="280"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8789F-5817-449A-93FE-4AC63F903421}" type="datetimeFigureOut">
              <a:rPr lang="uk-UA" smtClean="0"/>
              <a:t>03.10.2023</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230ED-ABD5-487A-8542-548967C1DB8B}" type="slidenum">
              <a:rPr lang="uk-UA" smtClean="0"/>
              <a:t>‹#›</a:t>
            </a:fld>
            <a:endParaRPr lang="uk-UA"/>
          </a:p>
        </p:txBody>
      </p:sp>
    </p:spTree>
    <p:extLst>
      <p:ext uri="{BB962C8B-B14F-4D97-AF65-F5344CB8AC3E}">
        <p14:creationId xmlns:p14="http://schemas.microsoft.com/office/powerpoint/2010/main" val="11679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4A9230ED-ABD5-487A-8542-548967C1DB8B}" type="slidenum">
              <a:rPr lang="uk-UA" smtClean="0"/>
              <a:t>18</a:t>
            </a:fld>
            <a:endParaRPr lang="uk-UA"/>
          </a:p>
        </p:txBody>
      </p:sp>
    </p:spTree>
    <p:extLst>
      <p:ext uri="{BB962C8B-B14F-4D97-AF65-F5344CB8AC3E}">
        <p14:creationId xmlns:p14="http://schemas.microsoft.com/office/powerpoint/2010/main" val="4028354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05D4DB-4960-40D1-BD5D-EE2A676C74D4}" type="datetimeFigureOut">
              <a:rPr lang="uk-UA" smtClean="0"/>
              <a:t>03.10.2023</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A9B5059C-7ACA-41F1-933F-F95EFBA2BFC6}"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828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05D4DB-4960-40D1-BD5D-EE2A676C74D4}" type="datetimeFigureOut">
              <a:rPr lang="uk-UA" smtClean="0"/>
              <a:t>03.10.2023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9B5059C-7ACA-41F1-933F-F95EFBA2BFC6}" type="slidenum">
              <a:rPr lang="uk-UA" smtClean="0"/>
              <a:t>‹#›</a:t>
            </a:fld>
            <a:endParaRPr lang="uk-UA"/>
          </a:p>
        </p:txBody>
      </p:sp>
    </p:spTree>
    <p:extLst>
      <p:ext uri="{BB962C8B-B14F-4D97-AF65-F5344CB8AC3E}">
        <p14:creationId xmlns:p14="http://schemas.microsoft.com/office/powerpoint/2010/main" val="4259592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5D4DB-4960-40D1-BD5D-EE2A676C74D4}" type="datetimeFigureOut">
              <a:rPr lang="uk-UA" smtClean="0"/>
              <a:t>03.10.2023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9B5059C-7ACA-41F1-933F-F95EFBA2BFC6}"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606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5D4DB-4960-40D1-BD5D-EE2A676C74D4}" type="datetimeFigureOut">
              <a:rPr lang="uk-UA" smtClean="0"/>
              <a:t>03.10.2023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9B5059C-7ACA-41F1-933F-F95EFBA2BFC6}"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202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5D4DB-4960-40D1-BD5D-EE2A676C74D4}" type="datetimeFigureOut">
              <a:rPr lang="uk-UA" smtClean="0"/>
              <a:t>03.10.2023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9B5059C-7ACA-41F1-933F-F95EFBA2BFC6}" type="slidenum">
              <a:rPr lang="uk-UA" smtClean="0"/>
              <a:t>‹#›</a:t>
            </a:fld>
            <a:endParaRPr lang="uk-UA"/>
          </a:p>
        </p:txBody>
      </p:sp>
    </p:spTree>
    <p:extLst>
      <p:ext uri="{BB962C8B-B14F-4D97-AF65-F5344CB8AC3E}">
        <p14:creationId xmlns:p14="http://schemas.microsoft.com/office/powerpoint/2010/main" val="1765630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5D4DB-4960-40D1-BD5D-EE2A676C74D4}" type="datetimeFigureOut">
              <a:rPr lang="uk-UA" smtClean="0"/>
              <a:t>03.10.2023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9B5059C-7ACA-41F1-933F-F95EFBA2BFC6}"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69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5D4DB-4960-40D1-BD5D-EE2A676C74D4}" type="datetimeFigureOut">
              <a:rPr lang="uk-UA" smtClean="0"/>
              <a:t>03.10.2023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9B5059C-7ACA-41F1-933F-F95EFBA2BFC6}"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2165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05D4DB-4960-40D1-BD5D-EE2A676C74D4}" type="datetimeFigureOut">
              <a:rPr lang="uk-UA" smtClean="0"/>
              <a:t>03.10.2023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9B5059C-7ACA-41F1-933F-F95EFBA2BFC6}"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50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05D4DB-4960-40D1-BD5D-EE2A676C74D4}" type="datetimeFigureOut">
              <a:rPr lang="uk-UA" smtClean="0"/>
              <a:t>03.10.2023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9B5059C-7ACA-41F1-933F-F95EFBA2BFC6}"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072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05D4DB-4960-40D1-BD5D-EE2A676C74D4}" type="datetimeFigureOut">
              <a:rPr lang="uk-UA" smtClean="0"/>
              <a:t>03.10.2023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9B5059C-7ACA-41F1-933F-F95EFBA2BFC6}" type="slidenum">
              <a:rPr lang="uk-UA" smtClean="0"/>
              <a:t>‹#›</a:t>
            </a:fld>
            <a:endParaRPr lang="uk-UA"/>
          </a:p>
        </p:txBody>
      </p:sp>
    </p:spTree>
    <p:extLst>
      <p:ext uri="{BB962C8B-B14F-4D97-AF65-F5344CB8AC3E}">
        <p14:creationId xmlns:p14="http://schemas.microsoft.com/office/powerpoint/2010/main" val="80051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05D4DB-4960-40D1-BD5D-EE2A676C74D4}" type="datetimeFigureOut">
              <a:rPr lang="uk-UA" smtClean="0"/>
              <a:t>03.10.2023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9B5059C-7ACA-41F1-933F-F95EFBA2BFC6}"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30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A05D4DB-4960-40D1-BD5D-EE2A676C74D4}" type="datetimeFigureOut">
              <a:rPr lang="uk-UA" smtClean="0"/>
              <a:t>03.10.2023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9B5059C-7ACA-41F1-933F-F95EFBA2BFC6}" type="slidenum">
              <a:rPr lang="uk-UA" smtClean="0"/>
              <a:t>‹#›</a:t>
            </a:fld>
            <a:endParaRPr lang="uk-UA"/>
          </a:p>
        </p:txBody>
      </p:sp>
    </p:spTree>
    <p:extLst>
      <p:ext uri="{BB962C8B-B14F-4D97-AF65-F5344CB8AC3E}">
        <p14:creationId xmlns:p14="http://schemas.microsoft.com/office/powerpoint/2010/main" val="378021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A05D4DB-4960-40D1-BD5D-EE2A676C74D4}" type="datetimeFigureOut">
              <a:rPr lang="uk-UA" smtClean="0"/>
              <a:t>03.10.2023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A9B5059C-7ACA-41F1-933F-F95EFBA2BFC6}"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74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A05D4DB-4960-40D1-BD5D-EE2A676C74D4}" type="datetimeFigureOut">
              <a:rPr lang="uk-UA" smtClean="0"/>
              <a:t>03.10.2023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A9B5059C-7ACA-41F1-933F-F95EFBA2BFC6}"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39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5D4DB-4960-40D1-BD5D-EE2A676C74D4}" type="datetimeFigureOut">
              <a:rPr lang="uk-UA" smtClean="0"/>
              <a:t>03.10.2023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A9B5059C-7ACA-41F1-933F-F95EFBA2BFC6}" type="slidenum">
              <a:rPr lang="uk-UA" smtClean="0"/>
              <a:t>‹#›</a:t>
            </a:fld>
            <a:endParaRPr lang="uk-UA"/>
          </a:p>
        </p:txBody>
      </p:sp>
    </p:spTree>
    <p:extLst>
      <p:ext uri="{BB962C8B-B14F-4D97-AF65-F5344CB8AC3E}">
        <p14:creationId xmlns:p14="http://schemas.microsoft.com/office/powerpoint/2010/main" val="296503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05D4DB-4960-40D1-BD5D-EE2A676C74D4}" type="datetimeFigureOut">
              <a:rPr lang="uk-UA" smtClean="0"/>
              <a:t>03.10.2023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9B5059C-7ACA-41F1-933F-F95EFBA2BFC6}"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4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05D4DB-4960-40D1-BD5D-EE2A676C74D4}" type="datetimeFigureOut">
              <a:rPr lang="uk-UA" smtClean="0"/>
              <a:t>03.10.2023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9B5059C-7ACA-41F1-933F-F95EFBA2BFC6}" type="slidenum">
              <a:rPr lang="uk-UA" smtClean="0"/>
              <a:t>‹#›</a:t>
            </a:fld>
            <a:endParaRPr lang="uk-UA"/>
          </a:p>
        </p:txBody>
      </p:sp>
    </p:spTree>
    <p:extLst>
      <p:ext uri="{BB962C8B-B14F-4D97-AF65-F5344CB8AC3E}">
        <p14:creationId xmlns:p14="http://schemas.microsoft.com/office/powerpoint/2010/main" val="1883900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05D4DB-4960-40D1-BD5D-EE2A676C74D4}" type="datetimeFigureOut">
              <a:rPr lang="uk-UA" smtClean="0"/>
              <a:t>03.10.2023</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B5059C-7ACA-41F1-933F-F95EFBA2BFC6}" type="slidenum">
              <a:rPr lang="uk-UA" smtClean="0"/>
              <a:t>‹#›</a:t>
            </a:fld>
            <a:endParaRPr lang="uk-UA"/>
          </a:p>
        </p:txBody>
      </p:sp>
    </p:spTree>
    <p:extLst>
      <p:ext uri="{BB962C8B-B14F-4D97-AF65-F5344CB8AC3E}">
        <p14:creationId xmlns:p14="http://schemas.microsoft.com/office/powerpoint/2010/main" val="467396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 Id="rId4" Type="http://schemas.openxmlformats.org/officeDocument/2006/relationships/image" Target="../media/image9.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82437" y="2202874"/>
            <a:ext cx="9345203" cy="2862322"/>
          </a:xfrm>
          <a:prstGeom prst="rect">
            <a:avLst/>
          </a:prstGeom>
          <a:solidFill>
            <a:schemeClr val="accent2">
              <a:lumMod val="20000"/>
              <a:lumOff val="80000"/>
            </a:schemeClr>
          </a:solidFill>
        </p:spPr>
        <p:txBody>
          <a:bodyPr wrap="square">
            <a:spAutoFit/>
          </a:bodyPr>
          <a:lstStyle/>
          <a:p>
            <a:r>
              <a:rPr lang="ru-RU" sz="3600" dirty="0" smtClean="0"/>
              <a:t>Тема. </a:t>
            </a:r>
            <a:r>
              <a:rPr lang="ru-RU" sz="3600" dirty="0" err="1" smtClean="0"/>
              <a:t>Порівняльний</a:t>
            </a:r>
            <a:r>
              <a:rPr lang="ru-RU" sz="3600" dirty="0" smtClean="0"/>
              <a:t> </a:t>
            </a:r>
            <a:r>
              <a:rPr lang="ru-RU" sz="3600" dirty="0" err="1" smtClean="0"/>
              <a:t>аналіз</a:t>
            </a:r>
            <a:r>
              <a:rPr lang="ru-RU" sz="3600" dirty="0" smtClean="0"/>
              <a:t> </a:t>
            </a:r>
            <a:r>
              <a:rPr lang="ru-RU" sz="3600" dirty="0" err="1" smtClean="0"/>
              <a:t>політичних</a:t>
            </a:r>
            <a:r>
              <a:rPr lang="ru-RU" sz="3600" dirty="0" smtClean="0"/>
              <a:t> </a:t>
            </a:r>
            <a:r>
              <a:rPr lang="ru-RU" sz="3600" dirty="0" err="1" smtClean="0"/>
              <a:t>режимів</a:t>
            </a:r>
            <a:endParaRPr lang="ru-RU" sz="3600" dirty="0" smtClean="0"/>
          </a:p>
          <a:p>
            <a:pPr marL="457200" indent="-457200">
              <a:buAutoNum type="arabicPeriod"/>
            </a:pPr>
            <a:r>
              <a:rPr lang="ru-RU" sz="2400" dirty="0" err="1" smtClean="0"/>
              <a:t>Параметри</a:t>
            </a:r>
            <a:r>
              <a:rPr lang="ru-RU" sz="2400" dirty="0" smtClean="0"/>
              <a:t>, за </a:t>
            </a:r>
            <a:r>
              <a:rPr lang="ru-RU" sz="2400" dirty="0" err="1" smtClean="0"/>
              <a:t>якими</a:t>
            </a:r>
            <a:r>
              <a:rPr lang="ru-RU" sz="2400" dirty="0" smtClean="0"/>
              <a:t> </a:t>
            </a:r>
            <a:r>
              <a:rPr lang="ru-RU" sz="2400" dirty="0" err="1" smtClean="0"/>
              <a:t>визначається</a:t>
            </a:r>
            <a:r>
              <a:rPr lang="ru-RU" sz="2400" dirty="0" smtClean="0"/>
              <a:t> характер </a:t>
            </a:r>
            <a:r>
              <a:rPr lang="ru-RU" sz="2400" dirty="0" err="1" smtClean="0"/>
              <a:t>політичного</a:t>
            </a:r>
            <a:r>
              <a:rPr lang="ru-RU" sz="2400" dirty="0" smtClean="0"/>
              <a:t> режиму.</a:t>
            </a:r>
          </a:p>
          <a:p>
            <a:pPr marL="457200" indent="-457200">
              <a:buAutoNum type="arabicPeriod"/>
            </a:pPr>
            <a:r>
              <a:rPr lang="ru-RU" sz="2400" dirty="0" err="1" smtClean="0"/>
              <a:t>Класифікація</a:t>
            </a:r>
            <a:r>
              <a:rPr lang="ru-RU" sz="2400" dirty="0" smtClean="0"/>
              <a:t> </a:t>
            </a:r>
            <a:r>
              <a:rPr lang="ru-RU" sz="2400" dirty="0" err="1" smtClean="0"/>
              <a:t>політичних</a:t>
            </a:r>
            <a:r>
              <a:rPr lang="ru-RU" sz="2400" dirty="0" smtClean="0"/>
              <a:t> </a:t>
            </a:r>
            <a:r>
              <a:rPr lang="ru-RU" sz="2400" dirty="0" err="1" smtClean="0"/>
              <a:t>режимів</a:t>
            </a:r>
            <a:r>
              <a:rPr lang="ru-RU" sz="2400" dirty="0" smtClean="0"/>
              <a:t> у </a:t>
            </a:r>
            <a:r>
              <a:rPr lang="ru-RU" sz="2400" dirty="0" err="1" smtClean="0"/>
              <a:t>порівняльній</a:t>
            </a:r>
            <a:r>
              <a:rPr lang="ru-RU" sz="2400" dirty="0" smtClean="0"/>
              <a:t> </a:t>
            </a:r>
            <a:r>
              <a:rPr lang="ru-RU" sz="2400" dirty="0" err="1" smtClean="0"/>
              <a:t>політології</a:t>
            </a:r>
            <a:r>
              <a:rPr lang="ru-RU" sz="2400" dirty="0" smtClean="0"/>
              <a:t>.</a:t>
            </a:r>
          </a:p>
          <a:p>
            <a:pPr marL="457200" indent="-457200">
              <a:buAutoNum type="arabicPeriod"/>
            </a:pPr>
            <a:r>
              <a:rPr lang="ru-RU" sz="2400" dirty="0" err="1" smtClean="0"/>
              <a:t>Типологія</a:t>
            </a:r>
            <a:r>
              <a:rPr lang="ru-RU" sz="2400" dirty="0" smtClean="0"/>
              <a:t> </a:t>
            </a:r>
            <a:r>
              <a:rPr lang="ru-RU" sz="2400" dirty="0" err="1" smtClean="0"/>
              <a:t>перехідних</a:t>
            </a:r>
            <a:r>
              <a:rPr lang="ru-RU" sz="2400" dirty="0" smtClean="0"/>
              <a:t> </a:t>
            </a:r>
            <a:r>
              <a:rPr lang="ru-RU" sz="2400" dirty="0" err="1" smtClean="0"/>
              <a:t>політичних</a:t>
            </a:r>
            <a:r>
              <a:rPr lang="ru-RU" sz="2400" dirty="0" smtClean="0"/>
              <a:t> </a:t>
            </a:r>
            <a:r>
              <a:rPr lang="ru-RU" sz="2400" dirty="0" err="1" smtClean="0"/>
              <a:t>режимів</a:t>
            </a:r>
            <a:r>
              <a:rPr lang="ru-RU" sz="2400" dirty="0" smtClean="0"/>
              <a:t>.</a:t>
            </a:r>
          </a:p>
          <a:p>
            <a:pPr marL="457200" indent="-457200">
              <a:buAutoNum type="arabicPeriod"/>
            </a:pPr>
            <a:r>
              <a:rPr lang="ru-RU" sz="2400" dirty="0" err="1" smtClean="0"/>
              <a:t>Вимірювання</a:t>
            </a:r>
            <a:r>
              <a:rPr lang="ru-RU" sz="2400" dirty="0" smtClean="0"/>
              <a:t> </a:t>
            </a:r>
            <a:r>
              <a:rPr lang="ru-RU" sz="2400" dirty="0" err="1" smtClean="0"/>
              <a:t>політичних</a:t>
            </a:r>
            <a:r>
              <a:rPr lang="ru-RU" sz="2400" dirty="0" smtClean="0"/>
              <a:t> </a:t>
            </a:r>
            <a:r>
              <a:rPr lang="ru-RU" sz="2400" smtClean="0"/>
              <a:t>режимів</a:t>
            </a:r>
            <a:endParaRPr lang="ru-RU" sz="2400" dirty="0" smtClean="0"/>
          </a:p>
          <a:p>
            <a:pPr marL="457200" indent="-457200">
              <a:buAutoNum type="arabicPeriod"/>
            </a:pPr>
            <a:endParaRPr lang="ru-RU" sz="2400" dirty="0" smtClean="0"/>
          </a:p>
          <a:p>
            <a:pPr marL="457200" indent="-457200">
              <a:buAutoNum type="arabicPeriod"/>
            </a:pPr>
            <a:endParaRPr lang="ru-RU" sz="2400" dirty="0"/>
          </a:p>
        </p:txBody>
      </p:sp>
    </p:spTree>
    <p:extLst>
      <p:ext uri="{BB962C8B-B14F-4D97-AF65-F5344CB8AC3E}">
        <p14:creationId xmlns:p14="http://schemas.microsoft.com/office/powerpoint/2010/main" val="2529222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2618" y="140753"/>
            <a:ext cx="11213943" cy="6186309"/>
          </a:xfrm>
          <a:prstGeom prst="rect">
            <a:avLst/>
          </a:prstGeom>
          <a:solidFill>
            <a:schemeClr val="accent2">
              <a:lumMod val="20000"/>
              <a:lumOff val="80000"/>
            </a:schemeClr>
          </a:solidFill>
        </p:spPr>
        <p:txBody>
          <a:bodyPr wrap="square">
            <a:spAutoFit/>
          </a:bodyPr>
          <a:lstStyle/>
          <a:p>
            <a:pPr algn="ctr"/>
            <a:r>
              <a:rPr lang="uk-UA" sz="2400" b="1" dirty="0" smtClean="0"/>
              <a:t>Індекс демократичної дії Д. </a:t>
            </a:r>
            <a:r>
              <a:rPr lang="uk-UA" sz="2400" b="1" dirty="0" err="1" smtClean="0"/>
              <a:t>Нейбауера</a:t>
            </a:r>
            <a:endParaRPr lang="uk-UA" sz="2400" b="1" dirty="0" smtClean="0"/>
          </a:p>
          <a:p>
            <a:r>
              <a:rPr lang="uk-UA" sz="2400" dirty="0" smtClean="0"/>
              <a:t>В якості основи вимірювання демократії </a:t>
            </a:r>
            <a:r>
              <a:rPr lang="uk-UA" sz="2400" dirty="0" err="1" smtClean="0"/>
              <a:t>Нейбауер</a:t>
            </a:r>
            <a:r>
              <a:rPr lang="uk-UA" sz="2400" dirty="0" smtClean="0"/>
              <a:t> використовував дві основні змінні: </a:t>
            </a:r>
            <a:r>
              <a:rPr lang="uk-UA" sz="2400" b="1" i="1" dirty="0" smtClean="0"/>
              <a:t>електоральну рівність і електоральну конкуренцію. </a:t>
            </a:r>
          </a:p>
          <a:p>
            <a:endParaRPr lang="uk-UA" sz="2400" i="1" dirty="0"/>
          </a:p>
          <a:p>
            <a:r>
              <a:rPr lang="uk-UA" sz="2400" dirty="0" smtClean="0"/>
              <a:t>При побудові індексу демократичного розвитку також враховуються: </a:t>
            </a:r>
          </a:p>
          <a:p>
            <a:endParaRPr lang="uk-UA" sz="2400" dirty="0" smtClean="0"/>
          </a:p>
          <a:p>
            <a:pPr marL="342900" indent="-342900">
              <a:buFont typeface="Arial" panose="020B0604020202020204" pitchFamily="34" charset="0"/>
              <a:buChar char="•"/>
            </a:pPr>
            <a:r>
              <a:rPr lang="uk-UA" sz="2400" dirty="0" smtClean="0"/>
              <a:t>відсоток дорослого населення, що має право голосу; </a:t>
            </a:r>
          </a:p>
          <a:p>
            <a:pPr marL="342900" indent="-342900">
              <a:buFont typeface="Arial" panose="020B0604020202020204" pitchFamily="34" charset="0"/>
              <a:buChar char="•"/>
            </a:pPr>
            <a:endParaRPr lang="uk-UA" sz="2400" dirty="0" smtClean="0"/>
          </a:p>
          <a:p>
            <a:pPr marL="342900" indent="-342900">
              <a:buFont typeface="Arial" panose="020B0604020202020204" pitchFamily="34" charset="0"/>
              <a:buChar char="•"/>
            </a:pPr>
            <a:r>
              <a:rPr lang="uk-UA" sz="2400" dirty="0" smtClean="0"/>
              <a:t>рівність представництва;</a:t>
            </a:r>
          </a:p>
          <a:p>
            <a:r>
              <a:rPr lang="uk-UA" sz="2400" dirty="0" smtClean="0"/>
              <a:t> </a:t>
            </a:r>
          </a:p>
          <a:p>
            <a:pPr marL="342900" indent="-342900">
              <a:buFont typeface="Arial" panose="020B0604020202020204" pitchFamily="34" charset="0"/>
              <a:buChar char="•"/>
            </a:pPr>
            <a:r>
              <a:rPr lang="uk-UA" sz="2400" dirty="0" smtClean="0"/>
              <a:t>інформаційну рівність; </a:t>
            </a:r>
          </a:p>
          <a:p>
            <a:pPr marL="342900" indent="-342900">
              <a:buFont typeface="Arial" panose="020B0604020202020204" pitchFamily="34" charset="0"/>
              <a:buChar char="•"/>
            </a:pPr>
            <a:endParaRPr lang="uk-UA" sz="2400" dirty="0" smtClean="0"/>
          </a:p>
          <a:p>
            <a:pPr marL="342900" indent="-342900">
              <a:buFont typeface="Arial" panose="020B0604020202020204" pitchFamily="34" charset="0"/>
              <a:buChar char="•"/>
            </a:pPr>
            <a:r>
              <a:rPr lang="uk-UA" sz="2400" dirty="0" smtClean="0"/>
              <a:t>конкуренція, а саме: тривалість перебування при владі домінуючої партії і середній відсоток голосів, отриманих партією, яка перемагає.</a:t>
            </a:r>
          </a:p>
          <a:p>
            <a:r>
              <a:rPr lang="uk-UA" sz="2000" dirty="0" smtClean="0"/>
              <a:t> </a:t>
            </a:r>
          </a:p>
          <a:p>
            <a:r>
              <a:rPr lang="uk-UA" sz="2000" dirty="0" smtClean="0"/>
              <a:t>За допомогою цих індикаторів </a:t>
            </a:r>
            <a:r>
              <a:rPr lang="uk-UA" sz="2000" dirty="0" err="1" smtClean="0"/>
              <a:t>Нейбауером</a:t>
            </a:r>
            <a:r>
              <a:rPr lang="uk-UA" sz="2000" dirty="0" smtClean="0"/>
              <a:t> було проведено емпіричне обстеження двадцяти трьох країн. </a:t>
            </a:r>
          </a:p>
        </p:txBody>
      </p:sp>
    </p:spTree>
    <p:extLst>
      <p:ext uri="{BB962C8B-B14F-4D97-AF65-F5344CB8AC3E}">
        <p14:creationId xmlns:p14="http://schemas.microsoft.com/office/powerpoint/2010/main" val="83570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0239" y="708952"/>
            <a:ext cx="10854452" cy="5539978"/>
          </a:xfrm>
          <a:prstGeom prst="rect">
            <a:avLst/>
          </a:prstGeom>
          <a:solidFill>
            <a:schemeClr val="accent4">
              <a:lumMod val="20000"/>
              <a:lumOff val="80000"/>
            </a:schemeClr>
          </a:solidFill>
        </p:spPr>
        <p:txBody>
          <a:bodyPr wrap="square">
            <a:spAutoFit/>
          </a:bodyPr>
          <a:lstStyle/>
          <a:p>
            <a:r>
              <a:rPr lang="uk-UA" sz="2400" dirty="0" smtClean="0"/>
              <a:t>Для визначення індексу демократії </a:t>
            </a:r>
            <a:r>
              <a:rPr lang="uk-UA" sz="2400" dirty="0" err="1" smtClean="0"/>
              <a:t>Нейбауер</a:t>
            </a:r>
            <a:r>
              <a:rPr lang="uk-UA" sz="2400" dirty="0" smtClean="0"/>
              <a:t> використовує наступні індикатори:</a:t>
            </a:r>
          </a:p>
          <a:p>
            <a:r>
              <a:rPr lang="uk-UA" sz="2400" dirty="0" smtClean="0"/>
              <a:t>А)процент дорослого населення, що має право голосу ( відмінність між країнами існує через те, що якийсь відсоток населення виключений з голосування по причині різних цензів (стать, раса, проживання, освіченість тощо);</a:t>
            </a:r>
          </a:p>
          <a:p>
            <a:r>
              <a:rPr lang="uk-UA" sz="2400" dirty="0" smtClean="0"/>
              <a:t>Б) Рівність представництва. Принцип «одна людина – один голос» є одним з базових для демократії.</a:t>
            </a:r>
          </a:p>
          <a:p>
            <a:r>
              <a:rPr lang="uk-UA" sz="2400" dirty="0" smtClean="0"/>
              <a:t>В) Інформаційна рівність. Має враховуватися, по-перше, плюралізм ЗМІ, а по-друге, різна власність на газети;</a:t>
            </a:r>
          </a:p>
          <a:p>
            <a:r>
              <a:rPr lang="uk-UA" sz="2400" dirty="0" smtClean="0"/>
              <a:t>Г) Конкуренція (електоральна конкуренція між партіями) Для конкуренції він запропонував два виміри:</a:t>
            </a:r>
          </a:p>
          <a:p>
            <a:pPr marL="457200" indent="-457200">
              <a:buAutoNum type="arabicParenR"/>
            </a:pPr>
            <a:r>
              <a:rPr lang="uk-UA" sz="2400" dirty="0" smtClean="0"/>
              <a:t>Відсоток часу правління домінуючої партії за період дослідження.</a:t>
            </a:r>
          </a:p>
          <a:p>
            <a:pPr marL="457200" indent="-457200">
              <a:buAutoNum type="arabicParenR"/>
            </a:pPr>
            <a:r>
              <a:rPr lang="uk-UA" sz="2400" dirty="0" smtClean="0"/>
              <a:t>Середній відсоток голосів, що отримані партією, що перемагає.</a:t>
            </a:r>
          </a:p>
          <a:p>
            <a:pPr marL="457200" indent="-457200">
              <a:buAutoNum type="arabicParenR"/>
            </a:pPr>
            <a:endParaRPr lang="uk-UA" sz="2400" dirty="0"/>
          </a:p>
          <a:p>
            <a:pPr marL="457200" indent="-457200">
              <a:buAutoNum type="arabicParenR"/>
            </a:pPr>
            <a:endParaRPr lang="uk-UA" sz="2400" dirty="0" smtClean="0"/>
          </a:p>
          <a:p>
            <a:endParaRPr lang="uk-UA" dirty="0"/>
          </a:p>
        </p:txBody>
      </p:sp>
    </p:spTree>
    <p:extLst>
      <p:ext uri="{BB962C8B-B14F-4D97-AF65-F5344CB8AC3E}">
        <p14:creationId xmlns:p14="http://schemas.microsoft.com/office/powerpoint/2010/main" val="103071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315" y="3400421"/>
            <a:ext cx="133369" cy="57158"/>
          </a:xfrm>
          <a:prstGeom prst="rect">
            <a:avLst/>
          </a:prstGeom>
        </p:spPr>
      </p:pic>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658" y="3419473"/>
            <a:ext cx="66684" cy="19053"/>
          </a:xfrm>
          <a:prstGeom prst="rect">
            <a:avLst/>
          </a:prstGeom>
        </p:spPr>
      </p:pic>
      <p:pic>
        <p:nvPicPr>
          <p:cNvPr id="7" name="Рисунок 6" descr="Вырезка экрана"/>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389" y="531333"/>
            <a:ext cx="11513267" cy="5949057"/>
          </a:xfrm>
          <a:prstGeom prst="rect">
            <a:avLst/>
          </a:prstGeom>
        </p:spPr>
      </p:pic>
    </p:spTree>
    <p:extLst>
      <p:ext uri="{BB962C8B-B14F-4D97-AF65-F5344CB8AC3E}">
        <p14:creationId xmlns:p14="http://schemas.microsoft.com/office/powerpoint/2010/main" val="40163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946" y="299383"/>
            <a:ext cx="11679382" cy="6124754"/>
          </a:xfrm>
          <a:prstGeom prst="rect">
            <a:avLst/>
          </a:prstGeom>
          <a:solidFill>
            <a:schemeClr val="accent2">
              <a:lumMod val="20000"/>
              <a:lumOff val="80000"/>
            </a:schemeClr>
          </a:solidFill>
        </p:spPr>
        <p:txBody>
          <a:bodyPr wrap="square">
            <a:spAutoFit/>
          </a:bodyPr>
          <a:lstStyle/>
          <a:p>
            <a:pPr algn="just"/>
            <a:r>
              <a:rPr lang="uk-UA" sz="2400" dirty="0" smtClean="0"/>
              <a:t>Учені Гельсінського університету під керівництвом професора політології </a:t>
            </a:r>
            <a:r>
              <a:rPr lang="uk-UA" sz="2400" b="1" i="1" dirty="0" smtClean="0"/>
              <a:t>Т. </a:t>
            </a:r>
            <a:r>
              <a:rPr lang="uk-UA" sz="2400" b="1" i="1" dirty="0" err="1" smtClean="0"/>
              <a:t>Ванханена</a:t>
            </a:r>
            <a:r>
              <a:rPr lang="uk-UA" sz="2400" b="1" i="1" dirty="0" smtClean="0"/>
              <a:t> </a:t>
            </a:r>
            <a:r>
              <a:rPr lang="uk-UA" sz="2400" dirty="0" smtClean="0"/>
              <a:t>здійснили багато проектів, результати яких опубліковані в таких книгах: “Виникнення демократії: порівняльне дослідження 119 країн в період з 1850 по 1979 роки” (1984), </a:t>
            </a:r>
          </a:p>
          <a:p>
            <a:pPr algn="just"/>
            <a:r>
              <a:rPr lang="uk-UA" sz="2400" dirty="0" smtClean="0"/>
              <a:t>“Процес демократизації: порівняльне дослідження 147 країн з 1980 по 1988 роки” (1990),</a:t>
            </a:r>
          </a:p>
          <a:p>
            <a:pPr algn="just"/>
            <a:r>
              <a:rPr lang="uk-UA" sz="2400" dirty="0" smtClean="0"/>
              <a:t> “Перспективи демократії: дослідження 172 країн” (1997), </a:t>
            </a:r>
          </a:p>
          <a:p>
            <a:pPr algn="just"/>
            <a:r>
              <a:rPr lang="uk-UA" sz="2400" dirty="0" smtClean="0"/>
              <a:t>“Демократизація в 2000: каузальний аналіз 170 країн” (2000–2002), який опублікували у межах проекту “Демократія і мир” на Всесвітньому конгресі Міжнародної асоціації</a:t>
            </a:r>
          </a:p>
          <a:p>
            <a:pPr algn="just"/>
            <a:r>
              <a:rPr lang="uk-UA" sz="2400" dirty="0" smtClean="0"/>
              <a:t>політичних наук в </a:t>
            </a:r>
            <a:r>
              <a:rPr lang="uk-UA" sz="2400" dirty="0" err="1" smtClean="0"/>
              <a:t>Дурбані</a:t>
            </a:r>
            <a:r>
              <a:rPr lang="uk-UA" sz="2400" dirty="0" smtClean="0"/>
              <a:t> (ПАР) у 2003 році.</a:t>
            </a:r>
          </a:p>
          <a:p>
            <a:pPr algn="just"/>
            <a:r>
              <a:rPr lang="uk-UA" sz="2000" dirty="0" smtClean="0"/>
              <a:t>Спершу об’єктами </a:t>
            </a:r>
            <a:r>
              <a:rPr lang="uk-UA" sz="2000" dirty="0"/>
              <a:t>дослідження виступали усі незалежні держави, але в подальшому було введено багато обмежень: </a:t>
            </a:r>
          </a:p>
          <a:p>
            <a:pPr algn="just"/>
            <a:r>
              <a:rPr lang="uk-UA" sz="2000" dirty="0"/>
              <a:t>виключили країни з населенням менше 100 тисяч осіб, а об’єктом аналізу виступають тільки ті країни, що є незалежними станом на 1991 рік. </a:t>
            </a:r>
          </a:p>
          <a:p>
            <a:pPr algn="just"/>
            <a:r>
              <a:rPr lang="uk-UA" sz="2000" dirty="0"/>
              <a:t>Це є доволі актуальним після розпаду СССР та Югославії, об’єднання Німеччини і Ємену. </a:t>
            </a:r>
          </a:p>
          <a:p>
            <a:pPr algn="just"/>
            <a:r>
              <a:rPr lang="uk-UA" sz="2000" dirty="0"/>
              <a:t>Крім того, в поле наукового обґрунтування були введені Тайвань і нові незалежні держави Африки та Океанії. </a:t>
            </a:r>
          </a:p>
          <a:p>
            <a:pPr algn="just"/>
            <a:r>
              <a:rPr lang="uk-UA" sz="2000" dirty="0"/>
              <a:t>Досліджувані країни поділили на сім регіональних груп – Європа і Північна Америка, Латинська Америка та країни Карибського басейну, Африка (крім країн Магрибу), Північна Африка, Близький</a:t>
            </a:r>
          </a:p>
          <a:p>
            <a:pPr algn="just"/>
            <a:r>
              <a:rPr lang="uk-UA" sz="2000" dirty="0"/>
              <a:t>Схід і Центральна Азія, Південна Азія, Східна та Південно-Східна Азія, Океанія</a:t>
            </a:r>
            <a:r>
              <a:rPr lang="uk-UA" sz="2000" dirty="0" smtClean="0"/>
              <a:t>.</a:t>
            </a:r>
            <a:endParaRPr lang="uk-UA" sz="2000" dirty="0"/>
          </a:p>
        </p:txBody>
      </p:sp>
    </p:spTree>
    <p:extLst>
      <p:ext uri="{BB962C8B-B14F-4D97-AF65-F5344CB8AC3E}">
        <p14:creationId xmlns:p14="http://schemas.microsoft.com/office/powerpoint/2010/main" val="422464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7310" y="627022"/>
            <a:ext cx="4710546" cy="5632311"/>
          </a:xfrm>
          <a:prstGeom prst="rect">
            <a:avLst/>
          </a:prstGeom>
          <a:solidFill>
            <a:schemeClr val="accent2">
              <a:lumMod val="20000"/>
              <a:lumOff val="80000"/>
            </a:schemeClr>
          </a:solidFill>
        </p:spPr>
        <p:txBody>
          <a:bodyPr wrap="square">
            <a:spAutoFit/>
          </a:bodyPr>
          <a:lstStyle/>
          <a:p>
            <a:pPr algn="just"/>
            <a:r>
              <a:rPr lang="uk-UA" sz="2400" dirty="0"/>
              <a:t>Основним дослідницьким завданням є пошук чинників, які мали б пояснити, чому одні </a:t>
            </a:r>
            <a:r>
              <a:rPr lang="uk-UA" sz="2400" dirty="0" smtClean="0"/>
              <a:t>країни були </a:t>
            </a:r>
            <a:r>
              <a:rPr lang="uk-UA" sz="2400" dirty="0"/>
              <a:t>демократичнішими, ніж інші. </a:t>
            </a:r>
            <a:endParaRPr lang="uk-UA" sz="2400" dirty="0" smtClean="0"/>
          </a:p>
          <a:p>
            <a:pPr algn="just"/>
            <a:endParaRPr lang="uk-UA" sz="2400" dirty="0"/>
          </a:p>
          <a:p>
            <a:pPr algn="just"/>
            <a:r>
              <a:rPr lang="uk-UA" sz="2400" dirty="0" smtClean="0"/>
              <a:t>Головна </a:t>
            </a:r>
            <a:r>
              <a:rPr lang="uk-UA" sz="2400" dirty="0"/>
              <a:t>ідея колективу виходила із принципової </a:t>
            </a:r>
            <a:r>
              <a:rPr lang="uk-UA" sz="2400" dirty="0" smtClean="0"/>
              <a:t>можливості пояснення </a:t>
            </a:r>
            <a:r>
              <a:rPr lang="uk-UA" sz="2400" dirty="0"/>
              <a:t>рівня розвитку демократії одним чинником, який не мав би заперечувати інші </a:t>
            </a:r>
            <a:r>
              <a:rPr lang="uk-UA" sz="2400" dirty="0" smtClean="0"/>
              <a:t>незалежні змінні</a:t>
            </a:r>
            <a:r>
              <a:rPr lang="uk-UA" sz="2400" dirty="0"/>
              <a:t>, проте він мав виступати як загальний. </a:t>
            </a:r>
            <a:r>
              <a:rPr lang="uk-UA" sz="2400" dirty="0" smtClean="0"/>
              <a:t>Таким </a:t>
            </a:r>
            <a:r>
              <a:rPr lang="uk-UA" sz="2400" dirty="0"/>
              <a:t>чинником, на </a:t>
            </a:r>
            <a:r>
              <a:rPr lang="uk-UA" sz="2400" dirty="0" smtClean="0"/>
              <a:t>думку Т</a:t>
            </a:r>
            <a:r>
              <a:rPr lang="uk-UA" sz="2400" dirty="0"/>
              <a:t>. </a:t>
            </a:r>
            <a:r>
              <a:rPr lang="uk-UA" sz="2400" dirty="0" err="1" smtClean="0"/>
              <a:t>Ванханена</a:t>
            </a:r>
            <a:r>
              <a:rPr lang="uk-UA" sz="2400" dirty="0" smtClean="0"/>
              <a:t>, </a:t>
            </a:r>
            <a:r>
              <a:rPr lang="uk-UA" sz="2400" dirty="0"/>
              <a:t>має </a:t>
            </a:r>
            <a:r>
              <a:rPr lang="uk-UA" sz="2400" dirty="0" smtClean="0"/>
              <a:t>бути </a:t>
            </a:r>
            <a:r>
              <a:rPr lang="uk-UA" sz="2400" b="1" i="1" dirty="0" smtClean="0"/>
              <a:t>розподіл </a:t>
            </a:r>
            <a:r>
              <a:rPr lang="uk-UA" sz="2400" b="1" i="1" dirty="0"/>
              <a:t>ресурсів у </a:t>
            </a:r>
            <a:r>
              <a:rPr lang="uk-UA" sz="2400" b="1" i="1" dirty="0" smtClean="0"/>
              <a:t>суспільстві</a:t>
            </a:r>
            <a:r>
              <a:rPr lang="uk-UA" sz="2400" dirty="0" smtClean="0"/>
              <a:t>.</a:t>
            </a: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1270" y="627021"/>
            <a:ext cx="3078839" cy="3058287"/>
          </a:xfrm>
          <a:prstGeom prst="rect">
            <a:avLst/>
          </a:prstGeom>
        </p:spPr>
      </p:pic>
      <p:pic>
        <p:nvPicPr>
          <p:cNvPr id="4" name="Рисунок 3"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4325" y="627021"/>
            <a:ext cx="2258293" cy="3861852"/>
          </a:xfrm>
          <a:prstGeom prst="rect">
            <a:avLst/>
          </a:prstGeom>
        </p:spPr>
      </p:pic>
      <p:pic>
        <p:nvPicPr>
          <p:cNvPr id="5" name="Рисунок 4" descr="Вырезка экрана"/>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1270" y="3837709"/>
            <a:ext cx="1693385" cy="2421624"/>
          </a:xfrm>
          <a:prstGeom prst="rect">
            <a:avLst/>
          </a:prstGeom>
        </p:spPr>
      </p:pic>
    </p:spTree>
    <p:extLst>
      <p:ext uri="{BB962C8B-B14F-4D97-AF65-F5344CB8AC3E}">
        <p14:creationId xmlns:p14="http://schemas.microsoft.com/office/powerpoint/2010/main" val="3137169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0328" y="571282"/>
            <a:ext cx="11180617" cy="5632311"/>
          </a:xfrm>
          <a:prstGeom prst="rect">
            <a:avLst/>
          </a:prstGeom>
          <a:solidFill>
            <a:schemeClr val="accent2">
              <a:lumMod val="20000"/>
              <a:lumOff val="80000"/>
            </a:schemeClr>
          </a:solidFill>
        </p:spPr>
        <p:txBody>
          <a:bodyPr wrap="square">
            <a:spAutoFit/>
          </a:bodyPr>
          <a:lstStyle/>
          <a:p>
            <a:r>
              <a:rPr lang="uk-UA" sz="2400" i="1" dirty="0"/>
              <a:t>Рівень демократизації </a:t>
            </a:r>
            <a:r>
              <a:rPr lang="uk-UA" sz="2400" i="1" dirty="0" smtClean="0"/>
              <a:t>визначається</a:t>
            </a:r>
            <a:r>
              <a:rPr lang="uk-UA" sz="2400" dirty="0" smtClean="0"/>
              <a:t> </a:t>
            </a:r>
            <a:r>
              <a:rPr lang="uk-UA" sz="2400" dirty="0"/>
              <a:t>через такі змінні, як </a:t>
            </a:r>
            <a:r>
              <a:rPr lang="uk-UA" sz="2400" dirty="0" smtClean="0"/>
              <a:t>конкуренція (К</a:t>
            </a:r>
            <a:r>
              <a:rPr lang="en-US" sz="2400" dirty="0" smtClean="0"/>
              <a:t>) </a:t>
            </a:r>
            <a:r>
              <a:rPr lang="uk-UA" sz="2400" dirty="0"/>
              <a:t>та участь </a:t>
            </a:r>
            <a:r>
              <a:rPr lang="uk-UA" sz="2400" dirty="0" smtClean="0"/>
              <a:t>(</a:t>
            </a:r>
            <a:r>
              <a:rPr lang="uk-UA" sz="2400" dirty="0"/>
              <a:t>У</a:t>
            </a:r>
            <a:r>
              <a:rPr lang="en-US" sz="2400" dirty="0" smtClean="0"/>
              <a:t>). </a:t>
            </a:r>
            <a:endParaRPr lang="uk-UA" sz="2400" dirty="0" smtClean="0"/>
          </a:p>
          <a:p>
            <a:r>
              <a:rPr lang="uk-UA" sz="2400" b="1" i="1" dirty="0" smtClean="0"/>
              <a:t>Показник конкуренції </a:t>
            </a:r>
            <a:r>
              <a:rPr lang="uk-UA" sz="2400" dirty="0"/>
              <a:t>- </a:t>
            </a:r>
            <a:r>
              <a:rPr lang="uk-UA" sz="2400" i="1" dirty="0"/>
              <a:t>це відсоток голосів або місць в парламенті</a:t>
            </a:r>
            <a:r>
              <a:rPr lang="uk-UA" sz="2400" i="1" dirty="0" smtClean="0"/>
              <a:t>, отриманих </a:t>
            </a:r>
            <a:r>
              <a:rPr lang="uk-UA" sz="2400" i="1" dirty="0"/>
              <a:t>усіма партіями щодо </a:t>
            </a:r>
            <a:r>
              <a:rPr lang="uk-UA" sz="2400" i="1" dirty="0" smtClean="0"/>
              <a:t>партії-лідера (</a:t>
            </a:r>
            <a:r>
              <a:rPr lang="uk-UA" sz="2400" i="1" dirty="0"/>
              <a:t>100% мінус частка партії-лідера</a:t>
            </a:r>
            <a:r>
              <a:rPr lang="uk-UA" sz="2400" dirty="0"/>
              <a:t>). </a:t>
            </a:r>
            <a:endParaRPr lang="uk-UA" sz="2400" dirty="0" smtClean="0"/>
          </a:p>
          <a:p>
            <a:r>
              <a:rPr lang="uk-UA" sz="2400" b="1" i="1" dirty="0" smtClean="0"/>
              <a:t>Показник </a:t>
            </a:r>
            <a:r>
              <a:rPr lang="uk-UA" sz="2400" b="1" i="1" dirty="0"/>
              <a:t>участі </a:t>
            </a:r>
            <a:r>
              <a:rPr lang="uk-UA" sz="2400" dirty="0" smtClean="0"/>
              <a:t>– </a:t>
            </a:r>
            <a:r>
              <a:rPr lang="uk-UA" sz="2400" i="1" dirty="0" smtClean="0"/>
              <a:t>це відсоток </a:t>
            </a:r>
            <a:r>
              <a:rPr lang="uk-UA" sz="2400" i="1" dirty="0"/>
              <a:t>тих, хто голосував по відношенню до загальної </a:t>
            </a:r>
            <a:r>
              <a:rPr lang="uk-UA" sz="2400" i="1" dirty="0" smtClean="0"/>
              <a:t>кількості населення </a:t>
            </a:r>
            <a:r>
              <a:rPr lang="uk-UA" sz="2400" i="1" dirty="0"/>
              <a:t>(в рамках одних і тих же виборів</a:t>
            </a:r>
            <a:r>
              <a:rPr lang="uk-UA" sz="2400" dirty="0"/>
              <a:t>). </a:t>
            </a:r>
            <a:endParaRPr lang="uk-UA" sz="2400" dirty="0" smtClean="0"/>
          </a:p>
          <a:p>
            <a:endParaRPr lang="uk-UA" sz="2400" dirty="0" smtClean="0"/>
          </a:p>
          <a:p>
            <a:r>
              <a:rPr lang="uk-UA" sz="2400" dirty="0" smtClean="0"/>
              <a:t>На підставі показників </a:t>
            </a:r>
            <a:r>
              <a:rPr lang="uk-UA" sz="2400" dirty="0"/>
              <a:t>конкуренції і участі розраховується </a:t>
            </a:r>
            <a:r>
              <a:rPr lang="uk-UA" sz="2400" dirty="0" smtClean="0"/>
              <a:t>індекс демократизації </a:t>
            </a:r>
            <a:r>
              <a:rPr lang="uk-UA" sz="2400" dirty="0"/>
              <a:t>(</a:t>
            </a:r>
            <a:r>
              <a:rPr lang="en-US" sz="2400" dirty="0" smtClean="0"/>
              <a:t>I</a:t>
            </a:r>
            <a:r>
              <a:rPr lang="uk-UA" sz="2400" dirty="0" smtClean="0"/>
              <a:t>Д</a:t>
            </a:r>
            <a:r>
              <a:rPr lang="en-US" sz="2400" dirty="0" smtClean="0"/>
              <a:t>), </a:t>
            </a:r>
            <a:r>
              <a:rPr lang="uk-UA" sz="2400" dirty="0"/>
              <a:t>який обчислюється за формулою: </a:t>
            </a:r>
            <a:r>
              <a:rPr lang="en-US" sz="2400" dirty="0" smtClean="0"/>
              <a:t>I</a:t>
            </a:r>
            <a:r>
              <a:rPr lang="uk-UA" sz="2400" dirty="0" smtClean="0"/>
              <a:t>Д</a:t>
            </a:r>
            <a:r>
              <a:rPr lang="en-US" sz="2400" dirty="0" smtClean="0"/>
              <a:t>= (</a:t>
            </a:r>
            <a:r>
              <a:rPr lang="uk-UA" sz="2400" dirty="0"/>
              <a:t>К</a:t>
            </a:r>
            <a:r>
              <a:rPr lang="en-US" sz="2400" dirty="0" smtClean="0"/>
              <a:t>x</a:t>
            </a:r>
            <a:r>
              <a:rPr lang="uk-UA" sz="2400" dirty="0" smtClean="0"/>
              <a:t>У</a:t>
            </a:r>
            <a:r>
              <a:rPr lang="en-US" sz="2400" dirty="0" smtClean="0"/>
              <a:t>) </a:t>
            </a:r>
            <a:r>
              <a:rPr lang="en-US" sz="2400" dirty="0"/>
              <a:t>/ 100. </a:t>
            </a:r>
            <a:endParaRPr lang="uk-UA" sz="2400" dirty="0" smtClean="0"/>
          </a:p>
          <a:p>
            <a:r>
              <a:rPr lang="uk-UA" sz="2400" dirty="0" smtClean="0"/>
              <a:t>При </a:t>
            </a:r>
            <a:r>
              <a:rPr lang="uk-UA" sz="2400" dirty="0"/>
              <a:t>цьому в якості обов'язкових для демократій вводяться формальні «нижні межі»: 30% - для </a:t>
            </a:r>
            <a:r>
              <a:rPr lang="uk-UA" sz="2400" dirty="0" smtClean="0"/>
              <a:t>К, 10</a:t>
            </a:r>
            <a:r>
              <a:rPr lang="uk-UA" sz="2400" dirty="0"/>
              <a:t>% - для </a:t>
            </a:r>
            <a:r>
              <a:rPr lang="uk-UA" sz="2400" dirty="0" smtClean="0"/>
              <a:t>У і </a:t>
            </a:r>
            <a:r>
              <a:rPr lang="uk-UA" sz="2400" dirty="0"/>
              <a:t>5% - для сукупного </a:t>
            </a:r>
            <a:r>
              <a:rPr lang="en-US" sz="2400" dirty="0" smtClean="0"/>
              <a:t>I</a:t>
            </a:r>
            <a:r>
              <a:rPr lang="uk-UA" sz="2400" dirty="0" smtClean="0"/>
              <a:t>Д</a:t>
            </a:r>
            <a:r>
              <a:rPr lang="en-US" sz="2400" dirty="0" smtClean="0"/>
              <a:t>. </a:t>
            </a:r>
            <a:endParaRPr lang="uk-UA" sz="2400" dirty="0" smtClean="0"/>
          </a:p>
          <a:p>
            <a:pPr algn="just"/>
            <a:r>
              <a:rPr lang="uk-UA" sz="2400" dirty="0" smtClean="0"/>
              <a:t>Якщо </a:t>
            </a:r>
            <a:r>
              <a:rPr lang="uk-UA" sz="2400" dirty="0"/>
              <a:t>хоча б один </a:t>
            </a:r>
            <a:r>
              <a:rPr lang="uk-UA" sz="2400" dirty="0" smtClean="0"/>
              <a:t>з таких </a:t>
            </a:r>
            <a:r>
              <a:rPr lang="uk-UA" sz="2400" dirty="0"/>
              <a:t>«меж» не досягнуть, то </a:t>
            </a:r>
            <a:r>
              <a:rPr lang="uk-UA" sz="2400" dirty="0" err="1"/>
              <a:t>політія</a:t>
            </a:r>
            <a:r>
              <a:rPr lang="uk-UA" sz="2400" dirty="0"/>
              <a:t> не може </a:t>
            </a:r>
            <a:r>
              <a:rPr lang="uk-UA" sz="2400" dirty="0" smtClean="0"/>
              <a:t>вважатися демократією</a:t>
            </a:r>
            <a:r>
              <a:rPr lang="uk-UA" sz="2400" dirty="0"/>
              <a:t>. Що ж стосується підсумкового показника </a:t>
            </a:r>
            <a:r>
              <a:rPr lang="en-US" sz="2400" dirty="0" smtClean="0"/>
              <a:t>I</a:t>
            </a:r>
            <a:r>
              <a:rPr lang="uk-UA" sz="2400" dirty="0"/>
              <a:t>Д</a:t>
            </a:r>
            <a:r>
              <a:rPr lang="en-US" sz="2400" dirty="0" smtClean="0"/>
              <a:t>, </a:t>
            </a:r>
            <a:r>
              <a:rPr lang="uk-UA" sz="2400" dirty="0"/>
              <a:t>то </a:t>
            </a:r>
            <a:r>
              <a:rPr lang="uk-UA" sz="2400" dirty="0" smtClean="0"/>
              <a:t>він буде </a:t>
            </a:r>
            <a:r>
              <a:rPr lang="uk-UA" sz="2400" dirty="0"/>
              <a:t>високим тільки за умови високого рівня </a:t>
            </a:r>
            <a:r>
              <a:rPr lang="uk-UA" sz="2400" dirty="0" smtClean="0"/>
              <a:t>обох вихідних </a:t>
            </a:r>
            <a:r>
              <a:rPr lang="uk-UA" sz="2400" dirty="0"/>
              <a:t>показників. </a:t>
            </a:r>
            <a:r>
              <a:rPr lang="uk-UA" sz="2400" dirty="0" smtClean="0"/>
              <a:t>Подібна </a:t>
            </a:r>
            <a:r>
              <a:rPr lang="uk-UA" sz="2400" dirty="0"/>
              <a:t>схема </a:t>
            </a:r>
            <a:r>
              <a:rPr lang="uk-UA" sz="2400" dirty="0" err="1" smtClean="0"/>
              <a:t>операціоналізації</a:t>
            </a:r>
            <a:r>
              <a:rPr lang="uk-UA" sz="2400" dirty="0" smtClean="0"/>
              <a:t> демократії залишається </a:t>
            </a:r>
            <a:r>
              <a:rPr lang="uk-UA" sz="2400" dirty="0"/>
              <a:t>практично незмінною у всіх проектах </a:t>
            </a:r>
            <a:r>
              <a:rPr lang="uk-UA" sz="2400" dirty="0" err="1"/>
              <a:t>Ванханена</a:t>
            </a:r>
            <a:r>
              <a:rPr lang="uk-UA" sz="2400" dirty="0" smtClean="0"/>
              <a:t>.</a:t>
            </a:r>
          </a:p>
          <a:p>
            <a:pPr algn="just"/>
            <a:endParaRPr lang="uk-UA" sz="2400" dirty="0"/>
          </a:p>
        </p:txBody>
      </p:sp>
    </p:spTree>
    <p:extLst>
      <p:ext uri="{BB962C8B-B14F-4D97-AF65-F5344CB8AC3E}">
        <p14:creationId xmlns:p14="http://schemas.microsoft.com/office/powerpoint/2010/main" val="2550505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0128" y="639679"/>
            <a:ext cx="10958417" cy="5632311"/>
          </a:xfrm>
          <a:prstGeom prst="rect">
            <a:avLst/>
          </a:prstGeom>
          <a:solidFill>
            <a:schemeClr val="accent2">
              <a:lumMod val="20000"/>
              <a:lumOff val="80000"/>
            </a:schemeClr>
          </a:solidFill>
        </p:spPr>
        <p:txBody>
          <a:bodyPr wrap="square">
            <a:spAutoFit/>
          </a:bodyPr>
          <a:lstStyle/>
          <a:p>
            <a:pPr algn="just"/>
            <a:r>
              <a:rPr lang="uk-UA" sz="2400" dirty="0"/>
              <a:t>Т. </a:t>
            </a:r>
            <a:r>
              <a:rPr lang="uk-UA" sz="2400" dirty="0" err="1" smtClean="0"/>
              <a:t>Ванханен</a:t>
            </a:r>
            <a:r>
              <a:rPr lang="uk-UA" sz="2400" dirty="0" smtClean="0"/>
              <a:t> використовував показники електоральної конкуренції, участі та індекс демократизації для класифікації політичних режимів на демократичні, </a:t>
            </a:r>
            <a:r>
              <a:rPr lang="uk-UA" sz="2400" dirty="0" err="1" smtClean="0"/>
              <a:t>напівдемократичні</a:t>
            </a:r>
            <a:r>
              <a:rPr lang="uk-UA" sz="2400" dirty="0" smtClean="0"/>
              <a:t> та недемократичні.</a:t>
            </a:r>
          </a:p>
          <a:p>
            <a:pPr algn="just"/>
            <a:endParaRPr lang="uk-UA" sz="2400" dirty="0"/>
          </a:p>
          <a:p>
            <a:pPr algn="just"/>
            <a:r>
              <a:rPr lang="uk-UA" sz="2400" dirty="0" smtClean="0"/>
              <a:t>Так, рівень електоральної конкуренції 30% і більше, електоральної участі 15 % і більше, індекс демократизації 5% і більше характерні для демократичного режиму.</a:t>
            </a:r>
          </a:p>
          <a:p>
            <a:pPr algn="just"/>
            <a:endParaRPr lang="uk-UA" sz="2400" dirty="0" smtClean="0"/>
          </a:p>
          <a:p>
            <a:pPr algn="just"/>
            <a:r>
              <a:rPr lang="uk-UA" sz="2400" dirty="0" smtClean="0"/>
              <a:t>Відповідно для </a:t>
            </a:r>
            <a:r>
              <a:rPr lang="uk-UA" sz="2400" dirty="0" err="1" smtClean="0"/>
              <a:t>напівдемократичного</a:t>
            </a:r>
            <a:r>
              <a:rPr lang="uk-UA" sz="2400" dirty="0" smtClean="0"/>
              <a:t> – 20-30%, 10-15 %, 2-5 %.</a:t>
            </a:r>
          </a:p>
          <a:p>
            <a:pPr algn="just"/>
            <a:endParaRPr lang="uk-UA" sz="2400" dirty="0" smtClean="0"/>
          </a:p>
          <a:p>
            <a:pPr algn="just"/>
            <a:r>
              <a:rPr lang="uk-UA" sz="2400" dirty="0" smtClean="0"/>
              <a:t>Для недемократичного оцінки нижчі цього рівня.</a:t>
            </a:r>
          </a:p>
          <a:p>
            <a:pPr algn="just"/>
            <a:endParaRPr lang="uk-UA" sz="2400" dirty="0"/>
          </a:p>
          <a:p>
            <a:pPr algn="just"/>
            <a:endParaRPr lang="uk-UA" sz="2400" dirty="0" smtClean="0"/>
          </a:p>
          <a:p>
            <a:pPr algn="just"/>
            <a:endParaRPr lang="uk-UA" sz="2400" dirty="0"/>
          </a:p>
          <a:p>
            <a:pPr algn="just"/>
            <a:endParaRPr lang="uk-UA" sz="2400" dirty="0" smtClean="0"/>
          </a:p>
          <a:p>
            <a:endParaRPr lang="uk-UA" sz="2400" dirty="0"/>
          </a:p>
        </p:txBody>
      </p:sp>
    </p:spTree>
    <p:extLst>
      <p:ext uri="{BB962C8B-B14F-4D97-AF65-F5344CB8AC3E}">
        <p14:creationId xmlns:p14="http://schemas.microsoft.com/office/powerpoint/2010/main" val="2298234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491" y="419249"/>
            <a:ext cx="11485418" cy="6063198"/>
          </a:xfrm>
          <a:prstGeom prst="rect">
            <a:avLst/>
          </a:prstGeom>
          <a:solidFill>
            <a:schemeClr val="accent2">
              <a:lumMod val="20000"/>
              <a:lumOff val="80000"/>
            </a:schemeClr>
          </a:solidFill>
        </p:spPr>
        <p:txBody>
          <a:bodyPr wrap="square">
            <a:spAutoFit/>
          </a:bodyPr>
          <a:lstStyle/>
          <a:p>
            <a:pPr algn="just"/>
            <a:r>
              <a:rPr lang="uk-UA" sz="2000" dirty="0" smtClean="0"/>
              <a:t>В теоретичному плані центральна ідея проектів виходить із еволюціоністської парадигми вивчення політики. Вони враховують, що політична поведінка залежить від національного контексту, політична боротьба за владу є формою загальної боротьби за існування за рахунок обмеженості суспільних ресурсів.</a:t>
            </a:r>
          </a:p>
          <a:p>
            <a:pPr algn="just"/>
            <a:r>
              <a:rPr lang="uk-UA" sz="2000" dirty="0" smtClean="0"/>
              <a:t> Ці припущення конкретизуються у такі висновки: </a:t>
            </a:r>
          </a:p>
          <a:p>
            <a:pPr algn="just"/>
            <a:r>
              <a:rPr lang="uk-UA" sz="2000" dirty="0" smtClean="0"/>
              <a:t>боротьба за владу (своєрідне загальне мірило в політичній боротьбі, проводиться аналогія влади з грошима в економіці), здійснюється з метою доступу до ресурсів – чим більше влади, тим ширший доступ до обмежених ресурсів.</a:t>
            </a:r>
          </a:p>
          <a:p>
            <a:pPr algn="just"/>
            <a:r>
              <a:rPr lang="uk-UA" sz="2000" dirty="0" smtClean="0"/>
              <a:t> І навпаки, чим більше ресурсів, тим більшу владу мають ті, що ними розпоряджаються, а якщо вони сконцентровані в руках однієї людини, – то вона є надзвичайно впливовою у політичному плані. </a:t>
            </a:r>
          </a:p>
          <a:p>
            <a:pPr algn="just"/>
            <a:r>
              <a:rPr lang="uk-UA" sz="2000" dirty="0" smtClean="0"/>
              <a:t>Якщо ж ресурси розподілені між кількома групами, то і влада розподілена між ними. </a:t>
            </a:r>
          </a:p>
          <a:p>
            <a:pPr algn="just"/>
            <a:endParaRPr lang="uk-UA" sz="2000" dirty="0" smtClean="0"/>
          </a:p>
          <a:p>
            <a:pPr algn="just"/>
            <a:r>
              <a:rPr lang="uk-UA" sz="2400" dirty="0" smtClean="0"/>
              <a:t>Звідси виходить особлива інтерпретація дихотомії “автократія-демократія”: автократія трактується як ситуація концентрації ресурсів у руках однієї групи, а демократія – як ситуація розподілу ресурсів між різними групами. </a:t>
            </a:r>
          </a:p>
          <a:p>
            <a:pPr algn="just"/>
            <a:r>
              <a:rPr lang="uk-UA" sz="2400" dirty="0" smtClean="0"/>
              <a:t>“Демократія є тоді, коли ресурси розподілені настільки широко, що жодна група не здатна виступати як гегемон”.</a:t>
            </a:r>
          </a:p>
          <a:p>
            <a:pPr algn="just"/>
            <a:endParaRPr lang="uk-UA" sz="2400" dirty="0"/>
          </a:p>
          <a:p>
            <a:pPr algn="just"/>
            <a:endParaRPr lang="uk-UA" sz="2400" dirty="0"/>
          </a:p>
        </p:txBody>
      </p:sp>
    </p:spTree>
    <p:extLst>
      <p:ext uri="{BB962C8B-B14F-4D97-AF65-F5344CB8AC3E}">
        <p14:creationId xmlns:p14="http://schemas.microsoft.com/office/powerpoint/2010/main" val="671489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8874" y="626239"/>
            <a:ext cx="10861962" cy="4524315"/>
          </a:xfrm>
          <a:prstGeom prst="rect">
            <a:avLst/>
          </a:prstGeom>
          <a:solidFill>
            <a:schemeClr val="accent2">
              <a:lumMod val="20000"/>
              <a:lumOff val="80000"/>
            </a:schemeClr>
          </a:solidFill>
        </p:spPr>
        <p:txBody>
          <a:bodyPr wrap="square">
            <a:spAutoFit/>
          </a:bodyPr>
          <a:lstStyle/>
          <a:p>
            <a:pPr algn="just"/>
            <a:r>
              <a:rPr lang="uk-UA" sz="2400" dirty="0" smtClean="0"/>
              <a:t>В роботі “Демократизація у 2000 році: каузальний аналіз 170 країн”  (каузальний – причинний) це ствердження супроводжується тезою про те, що чим більший ступінь розподілу ресурсів і чим вищий інтелектуальний потенціал населення, тим більш розвинутою є демократія. </a:t>
            </a:r>
          </a:p>
          <a:p>
            <a:pPr algn="just"/>
            <a:endParaRPr lang="uk-UA" sz="2400" dirty="0"/>
          </a:p>
          <a:p>
            <a:pPr algn="just"/>
            <a:r>
              <a:rPr lang="uk-UA" sz="2400" dirty="0" smtClean="0"/>
              <a:t>Така залежність набула статусу універсальної, саме тому вона є характерною для усіх держав, незалежно від господарських, культурних, географічних, цивілізаційних,</a:t>
            </a:r>
          </a:p>
          <a:p>
            <a:pPr algn="just"/>
            <a:r>
              <a:rPr lang="uk-UA" sz="2400" dirty="0" smtClean="0"/>
              <a:t>расових та інших особливостей.</a:t>
            </a:r>
          </a:p>
          <a:p>
            <a:pPr algn="just"/>
            <a:endParaRPr lang="uk-UA" sz="2400" dirty="0"/>
          </a:p>
          <a:p>
            <a:pPr algn="just"/>
            <a:endParaRPr lang="uk-UA" sz="2400" dirty="0" smtClean="0"/>
          </a:p>
          <a:p>
            <a:pPr algn="just"/>
            <a:endParaRPr lang="uk-UA" sz="2400" dirty="0"/>
          </a:p>
          <a:p>
            <a:pPr algn="just"/>
            <a:endParaRPr lang="uk-UA" sz="2400" dirty="0"/>
          </a:p>
        </p:txBody>
      </p:sp>
    </p:spTree>
    <p:extLst>
      <p:ext uri="{BB962C8B-B14F-4D97-AF65-F5344CB8AC3E}">
        <p14:creationId xmlns:p14="http://schemas.microsoft.com/office/powerpoint/2010/main" val="2313410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236" y="141699"/>
            <a:ext cx="11776364" cy="6370975"/>
          </a:xfrm>
          <a:prstGeom prst="rect">
            <a:avLst/>
          </a:prstGeom>
          <a:solidFill>
            <a:schemeClr val="accent2">
              <a:lumMod val="20000"/>
              <a:lumOff val="80000"/>
            </a:schemeClr>
          </a:solidFill>
        </p:spPr>
        <p:txBody>
          <a:bodyPr wrap="square">
            <a:spAutoFit/>
          </a:bodyPr>
          <a:lstStyle/>
          <a:p>
            <a:pPr algn="ctr"/>
            <a:r>
              <a:rPr lang="uk-UA" sz="2400" b="1" i="1" dirty="0" smtClean="0"/>
              <a:t>Індекс політичної демократії К. </a:t>
            </a:r>
            <a:r>
              <a:rPr lang="uk-UA" sz="2400" b="1" i="1" dirty="0" err="1" smtClean="0"/>
              <a:t>Боллена</a:t>
            </a:r>
            <a:endParaRPr lang="uk-UA" sz="2400" b="1" i="1" dirty="0" smtClean="0"/>
          </a:p>
          <a:p>
            <a:r>
              <a:rPr lang="uk-UA" sz="2400" dirty="0" smtClean="0"/>
              <a:t>К. </a:t>
            </a:r>
            <a:r>
              <a:rPr lang="uk-UA" sz="2400" dirty="0" err="1" smtClean="0"/>
              <a:t>Боллен</a:t>
            </a:r>
            <a:r>
              <a:rPr lang="uk-UA" sz="2400" dirty="0" smtClean="0"/>
              <a:t> запропонував індекс політичної демократії, </a:t>
            </a:r>
            <a:r>
              <a:rPr lang="uk-UA" sz="2400" dirty="0" err="1" smtClean="0"/>
              <a:t>грунтуючись</a:t>
            </a:r>
            <a:r>
              <a:rPr lang="uk-UA" sz="2400" dirty="0" smtClean="0"/>
              <a:t> на розумінні демократії як системи взаємозв'язку еліт і </a:t>
            </a:r>
            <a:r>
              <a:rPr lang="uk-UA" sz="2400" dirty="0" err="1" smtClean="0"/>
              <a:t>нееліт</a:t>
            </a:r>
            <a:r>
              <a:rPr lang="uk-UA" sz="2400" dirty="0" smtClean="0"/>
              <a:t>. </a:t>
            </a:r>
          </a:p>
          <a:p>
            <a:r>
              <a:rPr lang="uk-UA" sz="2400" dirty="0" smtClean="0"/>
              <a:t>В умовах демократії політична влада еліти мінімізована, а політична влада </a:t>
            </a:r>
            <a:r>
              <a:rPr lang="uk-UA" sz="2400" dirty="0" err="1" smtClean="0"/>
              <a:t>нееліти</a:t>
            </a:r>
            <a:r>
              <a:rPr lang="uk-UA" sz="2400" dirty="0" smtClean="0"/>
              <a:t> максимізована. </a:t>
            </a:r>
          </a:p>
          <a:p>
            <a:r>
              <a:rPr lang="uk-UA" sz="2400" dirty="0" err="1" smtClean="0"/>
              <a:t>Боллен</a:t>
            </a:r>
            <a:r>
              <a:rPr lang="uk-UA" sz="2400" dirty="0" smtClean="0"/>
              <a:t> виділив дві характеристики демократії: </a:t>
            </a:r>
          </a:p>
          <a:p>
            <a:r>
              <a:rPr lang="uk-UA" sz="2400" dirty="0" smtClean="0"/>
              <a:t>політичні свободи і народний суверенітет (виражений в електоральному процесі). </a:t>
            </a:r>
          </a:p>
          <a:p>
            <a:endParaRPr lang="uk-UA" sz="2400" dirty="0"/>
          </a:p>
          <a:p>
            <a:r>
              <a:rPr lang="uk-UA" sz="2400" dirty="0" smtClean="0"/>
              <a:t>Індикаторами політичних свобод є: </a:t>
            </a:r>
          </a:p>
          <a:p>
            <a:pPr marL="342900" indent="-342900">
              <a:buFont typeface="Wingdings" panose="05000000000000000000" pitchFamily="2" charset="2"/>
              <a:buChar char="Ø"/>
            </a:pPr>
            <a:r>
              <a:rPr lang="uk-UA" sz="2400" dirty="0" smtClean="0"/>
              <a:t>свобода преси (за 10-ти бальною шкалою), </a:t>
            </a:r>
          </a:p>
          <a:p>
            <a:pPr marL="342900" indent="-342900">
              <a:buFont typeface="Wingdings" panose="05000000000000000000" pitchFamily="2" charset="2"/>
              <a:buChar char="Ø"/>
            </a:pPr>
            <a:r>
              <a:rPr lang="uk-UA" sz="2400" dirty="0" smtClean="0"/>
              <a:t>свобода опозиції (по 4-х бальною шкалою), </a:t>
            </a:r>
          </a:p>
          <a:p>
            <a:pPr marL="342900" indent="-342900">
              <a:buFont typeface="Wingdings" panose="05000000000000000000" pitchFamily="2" charset="2"/>
              <a:buChar char="Ø"/>
            </a:pPr>
            <a:r>
              <a:rPr lang="uk-UA" sz="2400" dirty="0" smtClean="0"/>
              <a:t>урядові санкції (по числу санкцій).</a:t>
            </a:r>
          </a:p>
          <a:p>
            <a:r>
              <a:rPr lang="uk-UA" sz="2400" dirty="0" smtClean="0"/>
              <a:t>Народний суверенітет вимірюється за такими параметрами:</a:t>
            </a:r>
          </a:p>
          <a:p>
            <a:pPr marL="342900" indent="-342900">
              <a:buFont typeface="Wingdings" panose="05000000000000000000" pitchFamily="2" charset="2"/>
              <a:buChar char="Ø"/>
            </a:pPr>
            <a:r>
              <a:rPr lang="uk-UA" sz="2400" dirty="0" smtClean="0"/>
              <a:t>справедливість виборів; </a:t>
            </a:r>
          </a:p>
          <a:p>
            <a:pPr marL="342900" indent="-342900">
              <a:buFont typeface="Wingdings" panose="05000000000000000000" pitchFamily="2" charset="2"/>
              <a:buChar char="Ø"/>
            </a:pPr>
            <a:r>
              <a:rPr lang="uk-UA" sz="2400" dirty="0" smtClean="0"/>
              <a:t>виборність виконавчої влади; </a:t>
            </a:r>
          </a:p>
          <a:p>
            <a:pPr marL="342900" indent="-342900">
              <a:buFont typeface="Wingdings" panose="05000000000000000000" pitchFamily="2" charset="2"/>
              <a:buChar char="Ø"/>
            </a:pPr>
            <a:r>
              <a:rPr lang="uk-UA" sz="2400" dirty="0" smtClean="0"/>
              <a:t>виборність законодавчої влади. </a:t>
            </a:r>
          </a:p>
          <a:p>
            <a:pPr marL="342900" indent="-342900">
              <a:buFont typeface="Wingdings" panose="05000000000000000000" pitchFamily="2" charset="2"/>
              <a:buChar char="Ø"/>
            </a:pPr>
            <a:endParaRPr lang="uk-UA" sz="2400" dirty="0" smtClean="0"/>
          </a:p>
        </p:txBody>
      </p:sp>
    </p:spTree>
    <p:extLst>
      <p:ext uri="{BB962C8B-B14F-4D97-AF65-F5344CB8AC3E}">
        <p14:creationId xmlns:p14="http://schemas.microsoft.com/office/powerpoint/2010/main" val="25825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0327" y="540328"/>
            <a:ext cx="11014364" cy="5632311"/>
          </a:xfrm>
          <a:prstGeom prst="rect">
            <a:avLst/>
          </a:prstGeom>
          <a:solidFill>
            <a:schemeClr val="accent2">
              <a:lumMod val="20000"/>
              <a:lumOff val="80000"/>
            </a:schemeClr>
          </a:solidFill>
        </p:spPr>
        <p:txBody>
          <a:bodyPr wrap="square">
            <a:spAutoFit/>
          </a:bodyPr>
          <a:lstStyle/>
          <a:p>
            <a:r>
              <a:rPr lang="ru-RU" sz="2000" dirty="0" err="1"/>
              <a:t>Політичний</a:t>
            </a:r>
            <a:r>
              <a:rPr lang="ru-RU" sz="2000" dirty="0"/>
              <a:t> режим </a:t>
            </a:r>
            <a:r>
              <a:rPr lang="ru-RU" sz="2000" dirty="0" err="1"/>
              <a:t>визначається</a:t>
            </a:r>
            <a:r>
              <a:rPr lang="ru-RU" sz="2000" dirty="0"/>
              <a:t> </a:t>
            </a:r>
            <a:r>
              <a:rPr lang="ru-RU" sz="2000" dirty="0" err="1"/>
              <a:t>багатьма</a:t>
            </a:r>
            <a:r>
              <a:rPr lang="ru-RU" sz="2000" dirty="0"/>
              <a:t> параметрами. </a:t>
            </a:r>
            <a:r>
              <a:rPr lang="ru-RU" sz="2000" dirty="0" err="1"/>
              <a:t>Серед</a:t>
            </a:r>
            <a:r>
              <a:rPr lang="ru-RU" sz="2000" dirty="0"/>
              <a:t> них </a:t>
            </a:r>
            <a:r>
              <a:rPr lang="ru-RU" sz="2000" dirty="0" err="1"/>
              <a:t>найважливішими</a:t>
            </a:r>
            <a:endParaRPr lang="ru-RU" sz="2000" dirty="0"/>
          </a:p>
          <a:p>
            <a:r>
              <a:rPr lang="ru-RU" sz="2000" dirty="0"/>
              <a:t>є</a:t>
            </a:r>
            <a:r>
              <a:rPr lang="ru-RU" sz="2000" dirty="0" smtClean="0"/>
              <a:t>:</a:t>
            </a:r>
          </a:p>
          <a:p>
            <a:pPr marL="285750" indent="-285750">
              <a:buFont typeface="Wingdings" panose="05000000000000000000" pitchFamily="2" charset="2"/>
              <a:buChar char="Ø"/>
            </a:pPr>
            <a:r>
              <a:rPr lang="uk-UA" sz="2000" dirty="0" smtClean="0"/>
              <a:t>ступінь </a:t>
            </a:r>
            <a:r>
              <a:rPr lang="uk-UA" sz="2000" dirty="0"/>
              <a:t>участі народу у формуванні політичної влади;</a:t>
            </a:r>
          </a:p>
          <a:p>
            <a:pPr marL="285750" indent="-285750">
              <a:buFont typeface="Wingdings" panose="05000000000000000000" pitchFamily="2" charset="2"/>
              <a:buChar char="Ø"/>
            </a:pPr>
            <a:r>
              <a:rPr lang="uk-UA" sz="2000" dirty="0" smtClean="0"/>
              <a:t>гарантованість </a:t>
            </a:r>
            <a:r>
              <a:rPr lang="uk-UA" sz="2000" dirty="0"/>
              <a:t>прав і свобод особистості та їх співвідношення з правами держави;</a:t>
            </a:r>
          </a:p>
          <a:p>
            <a:pPr marL="285750" indent="-285750">
              <a:buFont typeface="Wingdings" panose="05000000000000000000" pitchFamily="2" charset="2"/>
              <a:buChar char="Ø"/>
            </a:pPr>
            <a:r>
              <a:rPr lang="uk-UA" sz="2000" dirty="0" smtClean="0"/>
              <a:t>ступінь </a:t>
            </a:r>
            <a:r>
              <a:rPr lang="uk-UA" sz="2000" dirty="0"/>
              <a:t>реальної участі народу в політичному житті, наявність механізмів </a:t>
            </a:r>
            <a:r>
              <a:rPr lang="uk-UA" sz="2000" dirty="0" smtClean="0"/>
              <a:t>прямої демократії</a:t>
            </a:r>
            <a:r>
              <a:rPr lang="uk-UA" sz="2000" dirty="0"/>
              <a:t>;</a:t>
            </a:r>
          </a:p>
          <a:p>
            <a:pPr marL="285750" indent="-285750">
              <a:buFont typeface="Wingdings" panose="05000000000000000000" pitchFamily="2" charset="2"/>
              <a:buChar char="Ø"/>
            </a:pPr>
            <a:r>
              <a:rPr lang="uk-UA" sz="2000" dirty="0" smtClean="0"/>
              <a:t>характеристика </a:t>
            </a:r>
            <a:r>
              <a:rPr lang="uk-UA" sz="2000" dirty="0"/>
              <a:t>реальних механізмів здійснення влади в суспільстві;</a:t>
            </a:r>
          </a:p>
          <a:p>
            <a:pPr marL="285750" indent="-285750">
              <a:buFont typeface="Wingdings" panose="05000000000000000000" pitchFamily="2" charset="2"/>
              <a:buChar char="Ø"/>
            </a:pPr>
            <a:r>
              <a:rPr lang="uk-UA" sz="2000" dirty="0" smtClean="0"/>
              <a:t>становище </a:t>
            </a:r>
            <a:r>
              <a:rPr lang="uk-UA" sz="2000" dirty="0"/>
              <a:t>засобів масової інформації, ступінь гласності в суспільстві і </a:t>
            </a:r>
            <a:r>
              <a:rPr lang="uk-UA" sz="2000" dirty="0" smtClean="0"/>
              <a:t>прозорості державного </a:t>
            </a:r>
            <a:r>
              <a:rPr lang="uk-UA" sz="2000" dirty="0"/>
              <a:t>апарату;</a:t>
            </a:r>
          </a:p>
          <a:p>
            <a:pPr marL="285750" indent="-285750">
              <a:buFont typeface="Wingdings" panose="05000000000000000000" pitchFamily="2" charset="2"/>
              <a:buChar char="Ø"/>
            </a:pPr>
            <a:r>
              <a:rPr lang="uk-UA" sz="2000" dirty="0" smtClean="0"/>
              <a:t>реальне </a:t>
            </a:r>
            <a:r>
              <a:rPr lang="uk-UA" sz="2000" dirty="0"/>
              <a:t>співвідношення між законодавчою, виконавчою і судовою владою;</a:t>
            </a:r>
          </a:p>
          <a:p>
            <a:pPr marL="285750" indent="-285750">
              <a:buFont typeface="Wingdings" panose="05000000000000000000" pitchFamily="2" charset="2"/>
              <a:buChar char="Ø"/>
            </a:pPr>
            <a:r>
              <a:rPr lang="uk-UA" sz="2000" dirty="0" smtClean="0"/>
              <a:t>становище </a:t>
            </a:r>
            <a:r>
              <a:rPr lang="uk-UA" sz="2000" dirty="0"/>
              <a:t>політичних партій, рухів, громадських об'єднань громадян у </a:t>
            </a:r>
            <a:r>
              <a:rPr lang="uk-UA" sz="2000" dirty="0" smtClean="0"/>
              <a:t>політичній системі</a:t>
            </a:r>
            <a:r>
              <a:rPr lang="uk-UA" sz="2000" dirty="0"/>
              <a:t>; функціонування системи соціального представництва;</a:t>
            </a:r>
          </a:p>
          <a:p>
            <a:pPr marL="285750" indent="-285750">
              <a:buFont typeface="Wingdings" panose="05000000000000000000" pitchFamily="2" charset="2"/>
              <a:buChar char="Ø"/>
            </a:pPr>
            <a:r>
              <a:rPr lang="uk-UA" sz="2000" dirty="0" smtClean="0"/>
              <a:t>політичне </a:t>
            </a:r>
            <a:r>
              <a:rPr lang="uk-UA" sz="2000" dirty="0"/>
              <a:t>та юридичне становище і роль у суспільстві силових структур </a:t>
            </a:r>
            <a:r>
              <a:rPr lang="uk-UA" sz="2000" dirty="0" smtClean="0"/>
              <a:t>держави (армії</a:t>
            </a:r>
            <a:r>
              <a:rPr lang="uk-UA" sz="2000" dirty="0"/>
              <a:t>, поліції, органів державної безпеки і </a:t>
            </a:r>
            <a:r>
              <a:rPr lang="uk-UA" sz="2000" dirty="0" err="1"/>
              <a:t>т.д</a:t>
            </a:r>
            <a:r>
              <a:rPr lang="uk-UA" sz="2000" dirty="0"/>
              <a:t>.);</a:t>
            </a:r>
          </a:p>
          <a:p>
            <a:pPr marL="285750" indent="-285750">
              <a:buFont typeface="Wingdings" panose="05000000000000000000" pitchFamily="2" charset="2"/>
              <a:buChar char="Ø"/>
            </a:pPr>
            <a:r>
              <a:rPr lang="uk-UA" sz="2000" dirty="0" smtClean="0"/>
              <a:t>домінування </a:t>
            </a:r>
            <a:r>
              <a:rPr lang="uk-UA" sz="2000" dirty="0"/>
              <a:t>певних методів (переконання, примусу тощо) при </a:t>
            </a:r>
            <a:r>
              <a:rPr lang="uk-UA" sz="2000" dirty="0" smtClean="0"/>
              <a:t>здійсненні політичної </a:t>
            </a:r>
            <a:r>
              <a:rPr lang="uk-UA" sz="2000" dirty="0"/>
              <a:t>влади;</a:t>
            </a:r>
          </a:p>
          <a:p>
            <a:pPr marL="285750" indent="-285750">
              <a:buFont typeface="Wingdings" panose="05000000000000000000" pitchFamily="2" charset="2"/>
              <a:buChar char="Ø"/>
            </a:pPr>
            <a:r>
              <a:rPr lang="uk-UA" sz="2000" dirty="0" smtClean="0"/>
              <a:t>врахування </a:t>
            </a:r>
            <a:r>
              <a:rPr lang="uk-UA" sz="2000" dirty="0"/>
              <a:t>інтересів меншості при прийнятті політичних рішень;</a:t>
            </a:r>
          </a:p>
          <a:p>
            <a:pPr marL="285750" indent="-285750">
              <a:buFont typeface="Wingdings" panose="05000000000000000000" pitchFamily="2" charset="2"/>
              <a:buChar char="Ø"/>
            </a:pPr>
            <a:r>
              <a:rPr lang="uk-UA" sz="2000" dirty="0" smtClean="0"/>
              <a:t>наявність </a:t>
            </a:r>
            <a:r>
              <a:rPr lang="uk-UA" sz="2000" dirty="0"/>
              <a:t>механізмів політичної та юридичної відповідальності посадових </a:t>
            </a:r>
            <a:r>
              <a:rPr lang="uk-UA" sz="2000" dirty="0" smtClean="0"/>
              <a:t>осіб, включаючи </a:t>
            </a:r>
            <a:r>
              <a:rPr lang="uk-UA" sz="2000" dirty="0"/>
              <a:t>самих вищих</a:t>
            </a:r>
            <a:r>
              <a:rPr lang="uk-UA" sz="2000" dirty="0" smtClean="0"/>
              <a:t>.</a:t>
            </a:r>
          </a:p>
          <a:p>
            <a:pPr marL="285750" indent="-285750">
              <a:buFont typeface="Wingdings" panose="05000000000000000000" pitchFamily="2" charset="2"/>
              <a:buChar char="Ø"/>
            </a:pPr>
            <a:endParaRPr lang="uk-UA" sz="2000" dirty="0"/>
          </a:p>
        </p:txBody>
      </p:sp>
      <p:sp>
        <p:nvSpPr>
          <p:cNvPr id="3" name="Овал 2"/>
          <p:cNvSpPr/>
          <p:nvPr/>
        </p:nvSpPr>
        <p:spPr>
          <a:xfrm>
            <a:off x="0" y="0"/>
            <a:ext cx="540327" cy="678873"/>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1.</a:t>
            </a:r>
            <a:endParaRPr lang="uk-UA" dirty="0">
              <a:solidFill>
                <a:schemeClr val="tx1"/>
              </a:solidFill>
            </a:endParaRPr>
          </a:p>
        </p:txBody>
      </p:sp>
    </p:spTree>
    <p:extLst>
      <p:ext uri="{BB962C8B-B14F-4D97-AF65-F5344CB8AC3E}">
        <p14:creationId xmlns:p14="http://schemas.microsoft.com/office/powerpoint/2010/main" val="444991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836" y="124691"/>
            <a:ext cx="11928764" cy="6740307"/>
          </a:xfrm>
          <a:prstGeom prst="rect">
            <a:avLst/>
          </a:prstGeom>
          <a:solidFill>
            <a:schemeClr val="accent2">
              <a:lumMod val="20000"/>
              <a:lumOff val="80000"/>
            </a:schemeClr>
          </a:solidFill>
        </p:spPr>
        <p:txBody>
          <a:bodyPr wrap="square">
            <a:spAutoFit/>
          </a:bodyPr>
          <a:lstStyle/>
          <a:p>
            <a:pPr algn="ctr"/>
            <a:r>
              <a:rPr lang="uk-UA" b="1" i="1" dirty="0" smtClean="0"/>
              <a:t>Індекс свободи "</a:t>
            </a:r>
            <a:r>
              <a:rPr lang="uk-UA" b="1" i="1" dirty="0" err="1" smtClean="0"/>
              <a:t>Фрідом</a:t>
            </a:r>
            <a:r>
              <a:rPr lang="uk-UA" b="1" i="1" dirty="0" smtClean="0"/>
              <a:t> </a:t>
            </a:r>
            <a:r>
              <a:rPr lang="uk-UA" b="1" i="1" dirty="0" err="1" smtClean="0"/>
              <a:t>Хаус</a:t>
            </a:r>
            <a:r>
              <a:rPr lang="uk-UA" b="1" i="1" dirty="0" smtClean="0"/>
              <a:t>" та його критика</a:t>
            </a:r>
          </a:p>
          <a:p>
            <a:r>
              <a:rPr lang="uk-UA" dirty="0" smtClean="0"/>
              <a:t>Досить широко відомим є індекс демократизації, розроблений організацією «</a:t>
            </a:r>
            <a:r>
              <a:rPr lang="en-US" dirty="0" smtClean="0"/>
              <a:t>Freedom House». </a:t>
            </a:r>
            <a:r>
              <a:rPr lang="uk-UA" dirty="0" smtClean="0"/>
              <a:t>Неурядова організація «Дім свободи» - «</a:t>
            </a:r>
            <a:r>
              <a:rPr lang="en-US" dirty="0" smtClean="0"/>
              <a:t>Freedom House», </a:t>
            </a:r>
            <a:r>
              <a:rPr lang="uk-UA" dirty="0" smtClean="0"/>
              <a:t>створена в 1941 р, яка розробила проект «свобода у світі», що відображає рівень демократичного розвитку. </a:t>
            </a:r>
            <a:r>
              <a:rPr lang="en-US" dirty="0" smtClean="0"/>
              <a:t>Freedom House </a:t>
            </a:r>
            <a:r>
              <a:rPr lang="uk-UA" dirty="0" smtClean="0"/>
              <a:t>також розробляє індекси свободи преси, нації в період транзиту, огляд прав жінок.</a:t>
            </a:r>
          </a:p>
          <a:p>
            <a:endParaRPr lang="uk-UA" dirty="0" smtClean="0"/>
          </a:p>
          <a:p>
            <a:r>
              <a:rPr lang="uk-UA" dirty="0" smtClean="0"/>
              <a:t>Методологію розрахунку індексу демократизації (в рамках проекту «Свобода у світі») запропонував співробітник Вашингтонського університету Р. </a:t>
            </a:r>
            <a:r>
              <a:rPr lang="uk-UA" dirty="0" err="1" smtClean="0"/>
              <a:t>Гаст</a:t>
            </a:r>
            <a:r>
              <a:rPr lang="uk-UA" dirty="0" smtClean="0"/>
              <a:t>. Експерти дають </a:t>
            </a:r>
            <a:r>
              <a:rPr lang="uk-UA" b="1" i="1" dirty="0" smtClean="0"/>
              <a:t>відповіді на 25 питань</a:t>
            </a:r>
            <a:r>
              <a:rPr lang="uk-UA" dirty="0" smtClean="0"/>
              <a:t>, що стосуються політичних прав і громадянських свобод в тих чи інших країнах, які групуються за чотирма напрямками: </a:t>
            </a:r>
            <a:r>
              <a:rPr lang="uk-UA" i="1" dirty="0" smtClean="0"/>
              <a:t>виборчий процес; громадянське суспільство; незалежні ЗМІ; управління.</a:t>
            </a:r>
          </a:p>
          <a:p>
            <a:endParaRPr lang="uk-UA" dirty="0" smtClean="0"/>
          </a:p>
          <a:p>
            <a:r>
              <a:rPr lang="uk-UA" dirty="0" smtClean="0"/>
              <a:t>Після попередньої процедури оцінювання експертами отримані на кожне питання відповіді оцінюються в балах і </a:t>
            </a:r>
            <a:r>
              <a:rPr lang="uk-UA" dirty="0" err="1" smtClean="0"/>
              <a:t>сумуються</a:t>
            </a:r>
            <a:r>
              <a:rPr lang="uk-UA" dirty="0" smtClean="0"/>
              <a:t>. Далі за кількістю отриманих балів держави, які розглядаються </a:t>
            </a:r>
            <a:r>
              <a:rPr lang="uk-UA" dirty="0" err="1" smtClean="0"/>
              <a:t>ранжуються</a:t>
            </a:r>
            <a:r>
              <a:rPr lang="uk-UA" dirty="0" smtClean="0"/>
              <a:t> на «вільні», «частково вільні» та «невільні». Мінімальний крок за даною шкалою становить 0,25 </a:t>
            </a:r>
            <a:r>
              <a:rPr lang="uk-UA" dirty="0" err="1" smtClean="0"/>
              <a:t>бала</a:t>
            </a:r>
            <a:r>
              <a:rPr lang="uk-UA" dirty="0" smtClean="0"/>
              <a:t>, причому за один рік показники країни </a:t>
            </a:r>
            <a:r>
              <a:rPr lang="uk-UA" dirty="0" err="1" smtClean="0"/>
              <a:t>рідко</a:t>
            </a:r>
            <a:r>
              <a:rPr lang="uk-UA" dirty="0" smtClean="0"/>
              <a:t> змінюються більш ніж на бал. Країни </a:t>
            </a:r>
            <a:r>
              <a:rPr lang="uk-UA" dirty="0" err="1" smtClean="0"/>
              <a:t>ранжуються</a:t>
            </a:r>
            <a:r>
              <a:rPr lang="uk-UA" dirty="0" smtClean="0"/>
              <a:t> на основі оцінок експертів за шкалою від 1 (найбільш високий рівень демократичності) до 7 (найнижчий рівень демократичності) і поділяються на п'ять груп: консолідовані демократії (1-2 бали), частково консолідовані демократії (3 бали), перехідні або гібридні режими (4 бали), частково консолідовані авторитарні режими (5 балів) і консолідовані авторитарні режими (6-7 балів).</a:t>
            </a:r>
          </a:p>
          <a:p>
            <a:endParaRPr lang="uk-UA" dirty="0" smtClean="0"/>
          </a:p>
          <a:p>
            <a:r>
              <a:rPr lang="uk-UA" dirty="0" smtClean="0"/>
              <a:t>Розглянутий індекс демократизації неодноразово піддавався </a:t>
            </a:r>
            <a:r>
              <a:rPr lang="uk-UA" dirty="0" err="1" smtClean="0"/>
              <a:t>обгрунтованій</a:t>
            </a:r>
            <a:r>
              <a:rPr lang="uk-UA" dirty="0" smtClean="0"/>
              <a:t> критиці за суб'єктивність оцінок і штучність критеріїв даного індексу. Поняття, що використовуються при розрахунках - наприклад, «справедливі виборчі закони» - не мають однозначного тлумачення для різних політичних систем. Автори методики не обґрунтовують принципи підбору експертів. «Ранжування, що базується на сприйнятті дослідників без опори на об'єктивні показники (економічні, демографічні та ін.), може призвести (і часто призводить) до «ідеологізації» рейтингу».</a:t>
            </a:r>
            <a:endParaRPr lang="uk-UA" dirty="0"/>
          </a:p>
        </p:txBody>
      </p:sp>
    </p:spTree>
    <p:extLst>
      <p:ext uri="{BB962C8B-B14F-4D97-AF65-F5344CB8AC3E}">
        <p14:creationId xmlns:p14="http://schemas.microsoft.com/office/powerpoint/2010/main" val="21528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3345" y="515586"/>
            <a:ext cx="11291455" cy="5940088"/>
          </a:xfrm>
          <a:prstGeom prst="rect">
            <a:avLst/>
          </a:prstGeom>
          <a:solidFill>
            <a:schemeClr val="accent2">
              <a:lumMod val="20000"/>
              <a:lumOff val="80000"/>
            </a:schemeClr>
          </a:solidFill>
        </p:spPr>
        <p:txBody>
          <a:bodyPr wrap="square">
            <a:spAutoFit/>
          </a:bodyPr>
          <a:lstStyle/>
          <a:p>
            <a:r>
              <a:rPr lang="uk-UA" sz="2400" dirty="0" smtClean="0"/>
              <a:t>Класифікація політичних режимів у порівняльній політології.</a:t>
            </a:r>
          </a:p>
          <a:p>
            <a:endParaRPr lang="uk-UA" sz="2400" dirty="0"/>
          </a:p>
          <a:p>
            <a:r>
              <a:rPr lang="uk-UA" sz="2400" dirty="0" smtClean="0"/>
              <a:t>До недавнього часу в порівняльній політології домінувала точка зору, згідно з якою різноманіття політичних режимів зводилося до трьох або навіть двох типів. </a:t>
            </a:r>
          </a:p>
          <a:p>
            <a:endParaRPr lang="uk-UA" sz="2400" dirty="0"/>
          </a:p>
          <a:p>
            <a:r>
              <a:rPr lang="uk-UA" sz="2400" dirty="0" smtClean="0"/>
              <a:t>Недоліки дихотомічної типології політичних режимів (демократичний -недемократичний): </a:t>
            </a:r>
          </a:p>
          <a:p>
            <a:r>
              <a:rPr lang="uk-UA" sz="2400" dirty="0" smtClean="0"/>
              <a:t>спрощення, типологія з позицій демократії (</a:t>
            </a:r>
            <a:r>
              <a:rPr lang="uk-UA" sz="2400" dirty="0" err="1" smtClean="0"/>
              <a:t>ціннісно</a:t>
            </a:r>
            <a:r>
              <a:rPr lang="uk-UA" sz="2400" dirty="0" smtClean="0"/>
              <a:t>-забарвлена). </a:t>
            </a:r>
          </a:p>
          <a:p>
            <a:endParaRPr lang="uk-UA" sz="2400" dirty="0"/>
          </a:p>
          <a:p>
            <a:r>
              <a:rPr lang="uk-UA" sz="2400" dirty="0" smtClean="0"/>
              <a:t>Тричленна типологія політичних режимів (тоталітарний, авторитарний,  демократичний) і її недоліки:</a:t>
            </a:r>
          </a:p>
          <a:p>
            <a:r>
              <a:rPr lang="uk-UA" sz="2400" dirty="0" smtClean="0"/>
              <a:t> </a:t>
            </a:r>
          </a:p>
          <a:p>
            <a:pPr marL="342900" indent="-342900">
              <a:buFont typeface="Wingdings" panose="05000000000000000000" pitchFamily="2" charset="2"/>
              <a:buChar char="Ø"/>
            </a:pPr>
            <a:r>
              <a:rPr lang="uk-UA" sz="2400" dirty="0" smtClean="0"/>
              <a:t>більше </a:t>
            </a:r>
            <a:r>
              <a:rPr lang="uk-UA" sz="2400" dirty="0" err="1" smtClean="0"/>
              <a:t>подібностей</a:t>
            </a:r>
            <a:r>
              <a:rPr lang="uk-UA" sz="2400" dirty="0" smtClean="0"/>
              <a:t>, ніж відмінностей між тоталітарним і авторитарним режимами, </a:t>
            </a:r>
          </a:p>
          <a:p>
            <a:pPr marL="342900" indent="-342900">
              <a:buFont typeface="Wingdings" panose="05000000000000000000" pitchFamily="2" charset="2"/>
              <a:buChar char="Ø"/>
            </a:pPr>
            <a:r>
              <a:rPr lang="uk-UA" sz="2400" dirty="0" smtClean="0"/>
              <a:t>розмитість меж між цими типами,  </a:t>
            </a:r>
          </a:p>
          <a:p>
            <a:pPr marL="342900" indent="-342900">
              <a:buFont typeface="Wingdings" panose="05000000000000000000" pitchFamily="2" charset="2"/>
              <a:buChar char="Ø"/>
            </a:pPr>
            <a:r>
              <a:rPr lang="uk-UA" sz="2400" dirty="0" smtClean="0"/>
              <a:t>проблематичність розміщення ряду країн в даній класифікації. </a:t>
            </a:r>
          </a:p>
          <a:p>
            <a:endParaRPr lang="uk-UA" sz="2000" dirty="0"/>
          </a:p>
        </p:txBody>
      </p:sp>
      <p:sp>
        <p:nvSpPr>
          <p:cNvPr id="3" name="Овал 2"/>
          <p:cNvSpPr/>
          <p:nvPr/>
        </p:nvSpPr>
        <p:spPr>
          <a:xfrm>
            <a:off x="-27710" y="0"/>
            <a:ext cx="568036" cy="51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2.</a:t>
            </a:r>
            <a:endParaRPr lang="uk-UA" dirty="0"/>
          </a:p>
        </p:txBody>
      </p:sp>
    </p:spTree>
    <p:extLst>
      <p:ext uri="{BB962C8B-B14F-4D97-AF65-F5344CB8AC3E}">
        <p14:creationId xmlns:p14="http://schemas.microsoft.com/office/powerpoint/2010/main" val="392451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8762" y="540328"/>
            <a:ext cx="11180620" cy="5632311"/>
          </a:xfrm>
          <a:prstGeom prst="rect">
            <a:avLst/>
          </a:prstGeom>
          <a:solidFill>
            <a:schemeClr val="accent2">
              <a:lumMod val="20000"/>
              <a:lumOff val="80000"/>
            </a:schemeClr>
          </a:solidFill>
        </p:spPr>
        <p:txBody>
          <a:bodyPr wrap="square">
            <a:spAutoFit/>
          </a:bodyPr>
          <a:lstStyle/>
          <a:p>
            <a:r>
              <a:rPr lang="uk-UA" sz="2400" dirty="0" smtClean="0"/>
              <a:t> Основні різновиди недемократичних режимів: </a:t>
            </a:r>
          </a:p>
          <a:p>
            <a:endParaRPr lang="uk-UA" sz="2400" dirty="0" smtClean="0"/>
          </a:p>
          <a:p>
            <a:pPr marL="342900" indent="-342900">
              <a:buFont typeface="Wingdings" panose="05000000000000000000" pitchFamily="2" charset="2"/>
              <a:buChar char="Ø"/>
            </a:pPr>
            <a:r>
              <a:rPr lang="uk-UA" sz="2400" dirty="0"/>
              <a:t>т</a:t>
            </a:r>
            <a:r>
              <a:rPr lang="uk-UA" sz="2400" dirty="0" smtClean="0"/>
              <a:t>оталітарний режим; </a:t>
            </a:r>
          </a:p>
          <a:p>
            <a:pPr marL="342900" indent="-342900">
              <a:buFont typeface="Wingdings" panose="05000000000000000000" pitchFamily="2" charset="2"/>
              <a:buChar char="Ø"/>
            </a:pPr>
            <a:r>
              <a:rPr lang="uk-UA" sz="2400" dirty="0" smtClean="0"/>
              <a:t>традиційний авторитарний режим;</a:t>
            </a:r>
          </a:p>
          <a:p>
            <a:pPr marL="342900" indent="-342900">
              <a:buFont typeface="Wingdings" panose="05000000000000000000" pitchFamily="2" charset="2"/>
              <a:buChar char="Ø"/>
            </a:pPr>
            <a:r>
              <a:rPr lang="uk-UA" sz="2400" dirty="0" smtClean="0"/>
              <a:t>абсолютна монархія; </a:t>
            </a:r>
          </a:p>
          <a:p>
            <a:pPr marL="342900" indent="-342900">
              <a:buFont typeface="Wingdings" panose="05000000000000000000" pitchFamily="2" charset="2"/>
              <a:buChar char="Ø"/>
            </a:pPr>
            <a:r>
              <a:rPr lang="uk-UA" sz="2400" dirty="0" smtClean="0"/>
              <a:t>змагальна олігархія; </a:t>
            </a:r>
          </a:p>
          <a:p>
            <a:pPr marL="342900" indent="-342900">
              <a:buFont typeface="Wingdings" panose="05000000000000000000" pitchFamily="2" charset="2"/>
              <a:buChar char="Ø"/>
            </a:pPr>
            <a:r>
              <a:rPr lang="uk-UA" sz="2400" dirty="0" smtClean="0"/>
              <a:t>бюрократичний авторитаризм; </a:t>
            </a:r>
          </a:p>
          <a:p>
            <a:pPr marL="342900" indent="-342900">
              <a:buFont typeface="Wingdings" panose="05000000000000000000" pitchFamily="2" charset="2"/>
              <a:buChar char="Ø"/>
            </a:pPr>
            <a:r>
              <a:rPr lang="uk-UA" sz="2400" dirty="0" smtClean="0"/>
              <a:t>військовий режим і його різновиди (пряме військове правління; непряме військове правління; військово-бюрократичний режим); </a:t>
            </a:r>
          </a:p>
          <a:p>
            <a:pPr marL="342900" indent="-342900">
              <a:buFont typeface="Wingdings" panose="05000000000000000000" pitchFamily="2" charset="2"/>
              <a:buChar char="Ø"/>
            </a:pPr>
            <a:r>
              <a:rPr lang="uk-UA" sz="2400" dirty="0" smtClean="0"/>
              <a:t>однопартійний режим; </a:t>
            </a:r>
          </a:p>
          <a:p>
            <a:pPr marL="342900" indent="-342900">
              <a:buFont typeface="Wingdings" panose="05000000000000000000" pitchFamily="2" charset="2"/>
              <a:buChar char="Ø"/>
            </a:pPr>
            <a:r>
              <a:rPr lang="uk-UA" sz="2400" dirty="0" smtClean="0"/>
              <a:t>комуністичний і посткомуністичний режими; </a:t>
            </a:r>
          </a:p>
          <a:p>
            <a:pPr marL="342900" indent="-342900">
              <a:buFont typeface="Wingdings" panose="05000000000000000000" pitchFamily="2" charset="2"/>
              <a:buChar char="Ø"/>
            </a:pPr>
            <a:r>
              <a:rPr lang="uk-UA" sz="2400" dirty="0" err="1" smtClean="0"/>
              <a:t>персоналистский</a:t>
            </a:r>
            <a:r>
              <a:rPr lang="uk-UA" sz="2400" dirty="0" smtClean="0"/>
              <a:t> режим ( «</a:t>
            </a:r>
            <a:r>
              <a:rPr lang="uk-UA" sz="2400" dirty="0" err="1" smtClean="0"/>
              <a:t>султаністський</a:t>
            </a:r>
            <a:r>
              <a:rPr lang="uk-UA" sz="2400" dirty="0" smtClean="0"/>
              <a:t>»).</a:t>
            </a:r>
            <a:endParaRPr lang="uk-UA" sz="2400" dirty="0"/>
          </a:p>
          <a:p>
            <a:pPr marL="342900" indent="-342900">
              <a:buFont typeface="Wingdings" panose="05000000000000000000" pitchFamily="2" charset="2"/>
              <a:buChar char="Ø"/>
            </a:pPr>
            <a:endParaRPr lang="uk-UA" sz="2400" dirty="0" smtClean="0"/>
          </a:p>
          <a:p>
            <a:pPr marL="342900" indent="-342900">
              <a:buFont typeface="Wingdings" panose="05000000000000000000" pitchFamily="2" charset="2"/>
              <a:buChar char="Ø"/>
            </a:pPr>
            <a:endParaRPr lang="uk-UA" sz="2400" dirty="0"/>
          </a:p>
          <a:p>
            <a:pPr marL="342900" indent="-342900">
              <a:buFont typeface="Wingdings" panose="05000000000000000000" pitchFamily="2" charset="2"/>
              <a:buChar char="Ø"/>
            </a:pPr>
            <a:endParaRPr lang="uk-UA" sz="2400" dirty="0"/>
          </a:p>
        </p:txBody>
      </p:sp>
    </p:spTree>
    <p:extLst>
      <p:ext uri="{BB962C8B-B14F-4D97-AF65-F5344CB8AC3E}">
        <p14:creationId xmlns:p14="http://schemas.microsoft.com/office/powerpoint/2010/main" val="191737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527" y="117693"/>
            <a:ext cx="11762509" cy="6555641"/>
          </a:xfrm>
          <a:prstGeom prst="rect">
            <a:avLst/>
          </a:prstGeom>
          <a:solidFill>
            <a:schemeClr val="accent2">
              <a:lumMod val="20000"/>
              <a:lumOff val="80000"/>
            </a:schemeClr>
          </a:solidFill>
        </p:spPr>
        <p:txBody>
          <a:bodyPr wrap="square">
            <a:spAutoFit/>
          </a:bodyPr>
          <a:lstStyle/>
          <a:p>
            <a:r>
              <a:rPr lang="uk-UA" sz="2000" dirty="0"/>
              <a:t>Поняття «демократія» означає, як відомо, </a:t>
            </a:r>
            <a:r>
              <a:rPr lang="uk-UA" sz="2000" b="1" i="1" dirty="0"/>
              <a:t>«народовладдя».</a:t>
            </a:r>
            <a:r>
              <a:rPr lang="uk-UA" sz="2000" dirty="0"/>
              <a:t> </a:t>
            </a:r>
            <a:endParaRPr lang="uk-UA" sz="2000" dirty="0" smtClean="0"/>
          </a:p>
          <a:p>
            <a:r>
              <a:rPr lang="uk-UA" sz="2000" dirty="0" smtClean="0"/>
              <a:t>При </a:t>
            </a:r>
            <a:r>
              <a:rPr lang="uk-UA" sz="2000" dirty="0"/>
              <a:t>всій </a:t>
            </a:r>
            <a:r>
              <a:rPr lang="uk-UA" sz="2000" dirty="0" smtClean="0"/>
              <a:t>багатозначності і </a:t>
            </a:r>
            <a:r>
              <a:rPr lang="uk-UA" sz="2000" dirty="0"/>
              <a:t>невизначеності цього поняття можна виділити загальні ознаки демократії як </a:t>
            </a:r>
            <a:r>
              <a:rPr lang="uk-UA" sz="2000" dirty="0" smtClean="0"/>
              <a:t>сучасного конституційного </a:t>
            </a:r>
            <a:r>
              <a:rPr lang="uk-UA" sz="2000" dirty="0"/>
              <a:t>ладу і режиму функціонування політичної системи:</a:t>
            </a:r>
          </a:p>
          <a:p>
            <a:pPr marL="285750" indent="-285750" algn="just">
              <a:buFont typeface="Wingdings" panose="05000000000000000000" pitchFamily="2" charset="2"/>
              <a:buChar char="Ø"/>
            </a:pPr>
            <a:r>
              <a:rPr lang="uk-UA" sz="2000" dirty="0" smtClean="0"/>
              <a:t>визнання </a:t>
            </a:r>
            <a:r>
              <a:rPr lang="uk-UA" sz="2000" dirty="0"/>
              <a:t>народу джерелом влади, сувереном у державі. Суверенітет </a:t>
            </a:r>
            <a:r>
              <a:rPr lang="uk-UA" sz="2000" dirty="0" smtClean="0"/>
              <a:t>народу виражається </a:t>
            </a:r>
            <a:r>
              <a:rPr lang="uk-UA" sz="2000" dirty="0"/>
              <a:t>в тому, що він за допомогою виборів формує державну владу і бере участь </a:t>
            </a:r>
            <a:r>
              <a:rPr lang="uk-UA" sz="2000" dirty="0" smtClean="0"/>
              <a:t>в її </a:t>
            </a:r>
            <a:r>
              <a:rPr lang="uk-UA" sz="2000" dirty="0"/>
              <a:t>здійсненні прямо (за допомогою референдумів, </a:t>
            </a:r>
            <a:r>
              <a:rPr lang="uk-UA" sz="2000" dirty="0" smtClean="0"/>
              <a:t>місцевого самоврядування</a:t>
            </a:r>
            <a:r>
              <a:rPr lang="uk-UA" sz="2000" dirty="0"/>
              <a:t>, а </a:t>
            </a:r>
            <a:r>
              <a:rPr lang="uk-UA" sz="2000" dirty="0" smtClean="0"/>
              <a:t>також, головним </a:t>
            </a:r>
            <a:r>
              <a:rPr lang="uk-UA" sz="2000" dirty="0"/>
              <a:t>чином, через обрані ним представницькі органи);</a:t>
            </a:r>
          </a:p>
          <a:p>
            <a:pPr marL="285750" indent="-285750">
              <a:buFont typeface="Wingdings" panose="05000000000000000000" pitchFamily="2" charset="2"/>
              <a:buChar char="Ø"/>
            </a:pPr>
            <a:r>
              <a:rPr lang="uk-UA" sz="2000" dirty="0" smtClean="0"/>
              <a:t>періодична </a:t>
            </a:r>
            <a:r>
              <a:rPr lang="uk-UA" sz="2000" dirty="0"/>
              <a:t>виборність і змінюваність центральних і місцевих органів </a:t>
            </a:r>
            <a:r>
              <a:rPr lang="uk-UA" sz="2000" dirty="0" smtClean="0"/>
              <a:t>державної влади</a:t>
            </a:r>
            <a:r>
              <a:rPr lang="uk-UA" sz="2000" dirty="0"/>
              <a:t>, їх підзвітність виборцям;</a:t>
            </a:r>
          </a:p>
          <a:p>
            <a:pPr marL="285750" indent="-285750">
              <a:buFont typeface="Wingdings" panose="05000000000000000000" pitchFamily="2" charset="2"/>
              <a:buChar char="Ø"/>
            </a:pPr>
            <a:r>
              <a:rPr lang="uk-UA" sz="2000" dirty="0" smtClean="0"/>
              <a:t>проголошення </a:t>
            </a:r>
            <a:r>
              <a:rPr lang="uk-UA" sz="2000" dirty="0"/>
              <a:t>і реальне забезпечення прав і свобод людини і </a:t>
            </a:r>
            <a:r>
              <a:rPr lang="uk-UA" sz="2000" dirty="0" smtClean="0"/>
              <a:t>громадянина. Особливе </a:t>
            </a:r>
            <a:r>
              <a:rPr lang="uk-UA" sz="2000" dirty="0"/>
              <a:t>значення для повноцінного функціонування демократичної політичної </a:t>
            </a:r>
            <a:r>
              <a:rPr lang="uk-UA" sz="2000" dirty="0" smtClean="0"/>
              <a:t>системи має </a:t>
            </a:r>
            <a:r>
              <a:rPr lang="uk-UA" sz="2000" dirty="0"/>
              <a:t>гарантованість прав громадян на участь в управлінні </a:t>
            </a:r>
            <a:r>
              <a:rPr lang="uk-UA" sz="2000" dirty="0" smtClean="0"/>
              <a:t>державою  </a:t>
            </a:r>
            <a:r>
              <a:rPr lang="uk-UA" sz="2000" dirty="0"/>
              <a:t>виборчого </a:t>
            </a:r>
            <a:r>
              <a:rPr lang="uk-UA" sz="2000" dirty="0" smtClean="0"/>
              <a:t>права, права </a:t>
            </a:r>
            <a:r>
              <a:rPr lang="uk-UA" sz="2000" dirty="0"/>
              <a:t>на створення політичних партій та інших об'єднань, свободи слова, думок, права </a:t>
            </a:r>
            <a:r>
              <a:rPr lang="uk-UA" sz="2000" dirty="0" smtClean="0"/>
              <a:t>на інформацію </a:t>
            </a:r>
            <a:r>
              <a:rPr lang="uk-UA" sz="2000" dirty="0"/>
              <a:t>і </a:t>
            </a:r>
            <a:r>
              <a:rPr lang="uk-UA" sz="2000" dirty="0" err="1"/>
              <a:t>т.п</a:t>
            </a:r>
            <a:r>
              <a:rPr lang="uk-UA" sz="2000" dirty="0"/>
              <a:t> .;</a:t>
            </a:r>
          </a:p>
          <a:p>
            <a:pPr marL="285750" indent="-285750">
              <a:buFont typeface="Wingdings" panose="05000000000000000000" pitchFamily="2" charset="2"/>
              <a:buChar char="Ø"/>
            </a:pPr>
            <a:r>
              <a:rPr lang="en-US" sz="2000" dirty="0" smtClean="0"/>
              <a:t> </a:t>
            </a:r>
            <a:r>
              <a:rPr lang="uk-UA" sz="2000" dirty="0"/>
              <a:t>прийняття рішень більшістю і підкорення меншості більшості при їх здійсненні;</a:t>
            </a:r>
          </a:p>
          <a:p>
            <a:pPr marL="285750" indent="-285750">
              <a:buFont typeface="Wingdings" panose="05000000000000000000" pitchFamily="2" charset="2"/>
              <a:buChar char="Ø"/>
            </a:pPr>
            <a:r>
              <a:rPr lang="uk-UA" sz="2000" dirty="0" smtClean="0"/>
              <a:t>демократичний </a:t>
            </a:r>
            <a:r>
              <a:rPr lang="uk-UA" sz="2000" dirty="0"/>
              <a:t>контроль суспільства над силовими структурами (збройні </a:t>
            </a:r>
            <a:r>
              <a:rPr lang="uk-UA" sz="2000" dirty="0" smtClean="0"/>
              <a:t>сили, поліція</a:t>
            </a:r>
            <a:r>
              <a:rPr lang="uk-UA" sz="2000" dirty="0"/>
              <a:t>, органи безпеки і </a:t>
            </a:r>
            <a:r>
              <a:rPr lang="uk-UA" sz="2000" dirty="0" err="1"/>
              <a:t>т.п</a:t>
            </a:r>
            <a:r>
              <a:rPr lang="uk-UA" sz="2000" dirty="0" smtClean="0"/>
              <a:t>.), використовуваними </a:t>
            </a:r>
            <a:r>
              <a:rPr lang="uk-UA" sz="2000" dirty="0"/>
              <a:t>тільки за прямим призначенням </a:t>
            </a:r>
            <a:r>
              <a:rPr lang="uk-UA" sz="2000" dirty="0" smtClean="0"/>
              <a:t>і строго </a:t>
            </a:r>
            <a:r>
              <a:rPr lang="uk-UA" sz="2000" dirty="0"/>
              <a:t>в рамках законів;</a:t>
            </a:r>
          </a:p>
          <a:p>
            <a:pPr marL="285750" indent="-285750">
              <a:buFont typeface="Wingdings" panose="05000000000000000000" pitchFamily="2" charset="2"/>
              <a:buChar char="Ø"/>
            </a:pPr>
            <a:r>
              <a:rPr lang="uk-UA" sz="2000" dirty="0" smtClean="0"/>
              <a:t>домінування </a:t>
            </a:r>
            <a:r>
              <a:rPr lang="uk-UA" sz="2000" dirty="0"/>
              <a:t>методів переконання, узгодження, компромісу; звуження </a:t>
            </a:r>
            <a:r>
              <a:rPr lang="uk-UA" sz="2000" dirty="0" smtClean="0"/>
              <a:t>методів насильства</a:t>
            </a:r>
            <a:r>
              <a:rPr lang="uk-UA" sz="2000" dirty="0"/>
              <a:t>, примусу, припинення;</a:t>
            </a:r>
          </a:p>
          <a:p>
            <a:pPr marL="285750" indent="-285750">
              <a:buFont typeface="Wingdings" panose="05000000000000000000" pitchFamily="2" charset="2"/>
              <a:buChar char="Ø"/>
            </a:pPr>
            <a:r>
              <a:rPr lang="uk-UA" sz="2000" dirty="0" smtClean="0"/>
              <a:t>реальне </a:t>
            </a:r>
            <a:r>
              <a:rPr lang="uk-UA" sz="2000" dirty="0"/>
              <a:t>здійснення принципів правової держави, в тому числі принципу </a:t>
            </a:r>
            <a:r>
              <a:rPr lang="uk-UA" sz="2000" dirty="0" smtClean="0"/>
              <a:t>поділу влади</a:t>
            </a:r>
            <a:r>
              <a:rPr lang="uk-UA" sz="2000" dirty="0"/>
              <a:t>.</a:t>
            </a:r>
          </a:p>
          <a:p>
            <a:r>
              <a:rPr lang="uk-UA" sz="2000" dirty="0"/>
              <a:t>Залежно від форми реалізації суверенітету народу демократія може бути</a:t>
            </a:r>
          </a:p>
          <a:p>
            <a:r>
              <a:rPr lang="uk-UA" sz="2000" dirty="0"/>
              <a:t>підрозділена на</a:t>
            </a:r>
            <a:r>
              <a:rPr lang="uk-UA" sz="2000" b="1" i="1" dirty="0"/>
              <a:t> пряму, </a:t>
            </a:r>
            <a:r>
              <a:rPr lang="uk-UA" sz="2000" b="1" i="1" dirty="0" err="1"/>
              <a:t>плебісцитарну</a:t>
            </a:r>
            <a:r>
              <a:rPr lang="uk-UA" sz="2000" b="1" i="1" dirty="0"/>
              <a:t> і представницьку.</a:t>
            </a:r>
          </a:p>
        </p:txBody>
      </p:sp>
    </p:spTree>
    <p:extLst>
      <p:ext uri="{BB962C8B-B14F-4D97-AF65-F5344CB8AC3E}">
        <p14:creationId xmlns:p14="http://schemas.microsoft.com/office/powerpoint/2010/main" val="73483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93124" y="612192"/>
            <a:ext cx="11022227" cy="5693866"/>
          </a:xfrm>
          <a:prstGeom prst="rect">
            <a:avLst/>
          </a:prstGeom>
          <a:solidFill>
            <a:schemeClr val="accent5">
              <a:lumMod val="20000"/>
              <a:lumOff val="80000"/>
            </a:schemeClr>
          </a:solidFill>
        </p:spPr>
        <p:txBody>
          <a:bodyPr wrap="square">
            <a:spAutoFit/>
          </a:bodyPr>
          <a:lstStyle/>
          <a:p>
            <a:r>
              <a:rPr lang="uk-UA" sz="2400" dirty="0"/>
              <a:t>3</a:t>
            </a:r>
            <a:r>
              <a:rPr lang="uk-UA" sz="2400" dirty="0" smtClean="0"/>
              <a:t>. </a:t>
            </a:r>
            <a:r>
              <a:rPr lang="uk-UA" sz="2400" dirty="0" err="1" smtClean="0"/>
              <a:t>Типологізація</a:t>
            </a:r>
            <a:r>
              <a:rPr lang="uk-UA" sz="2400" dirty="0" smtClean="0"/>
              <a:t> перехідних політичних режимів.</a:t>
            </a:r>
          </a:p>
          <a:p>
            <a:pPr algn="just"/>
            <a:r>
              <a:rPr lang="ru-RU" sz="2000" dirty="0" err="1"/>
              <a:t>Демократичний</a:t>
            </a:r>
            <a:r>
              <a:rPr lang="ru-RU" sz="2000" dirty="0"/>
              <a:t> </a:t>
            </a:r>
            <a:r>
              <a:rPr lang="ru-RU" sz="2000" dirty="0" err="1"/>
              <a:t>процес</a:t>
            </a:r>
            <a:r>
              <a:rPr lang="ru-RU" sz="2000" dirty="0"/>
              <a:t> у </a:t>
            </a:r>
            <a:r>
              <a:rPr lang="ru-RU" sz="2000" dirty="0" err="1"/>
              <a:t>сучасному</a:t>
            </a:r>
            <a:r>
              <a:rPr lang="ru-RU" sz="2000" dirty="0"/>
              <a:t> </a:t>
            </a:r>
            <a:r>
              <a:rPr lang="ru-RU" sz="2000" dirty="0" err="1"/>
              <a:t>світі</a:t>
            </a:r>
            <a:r>
              <a:rPr lang="ru-RU" sz="2000" dirty="0"/>
              <a:t> </a:t>
            </a:r>
            <a:r>
              <a:rPr lang="ru-RU" sz="2000" dirty="0" err="1"/>
              <a:t>призвів</a:t>
            </a:r>
            <a:r>
              <a:rPr lang="ru-RU" sz="2000" dirty="0"/>
              <a:t> до </a:t>
            </a:r>
            <a:r>
              <a:rPr lang="ru-RU" sz="2000" dirty="0" err="1"/>
              <a:t>появи</a:t>
            </a:r>
            <a:r>
              <a:rPr lang="ru-RU" sz="2000" dirty="0"/>
              <a:t> так </a:t>
            </a:r>
            <a:r>
              <a:rPr lang="ru-RU" sz="2000" dirty="0" err="1"/>
              <a:t>званих</a:t>
            </a:r>
            <a:r>
              <a:rPr lang="ru-RU" sz="2000" dirty="0"/>
              <a:t> “</a:t>
            </a:r>
            <a:r>
              <a:rPr lang="ru-RU" sz="2000" dirty="0" err="1"/>
              <a:t>молодих</a:t>
            </a:r>
            <a:r>
              <a:rPr lang="ru-RU" sz="2000" dirty="0"/>
              <a:t> </a:t>
            </a:r>
            <a:r>
              <a:rPr lang="ru-RU" sz="2000" dirty="0" err="1"/>
              <a:t>демократій</a:t>
            </a:r>
            <a:r>
              <a:rPr lang="ru-RU" sz="2000" dirty="0"/>
              <a:t>”, в </a:t>
            </a:r>
            <a:r>
              <a:rPr lang="ru-RU" sz="2000" dirty="0" err="1"/>
              <a:t>яких</a:t>
            </a:r>
            <a:r>
              <a:rPr lang="ru-RU" sz="2000" dirty="0"/>
              <a:t> </a:t>
            </a:r>
            <a:r>
              <a:rPr lang="ru-RU" sz="2000" dirty="0" err="1"/>
              <a:t>ще</a:t>
            </a:r>
            <a:r>
              <a:rPr lang="ru-RU" sz="2000" dirty="0"/>
              <a:t> </a:t>
            </a:r>
            <a:r>
              <a:rPr lang="ru-RU" sz="2000" dirty="0" err="1"/>
              <a:t>повністю</a:t>
            </a:r>
            <a:r>
              <a:rPr lang="ru-RU" sz="2000" dirty="0"/>
              <a:t> не </a:t>
            </a:r>
            <a:r>
              <a:rPr lang="ru-RU" sz="2000" dirty="0" err="1"/>
              <a:t>сформувалися</a:t>
            </a:r>
            <a:r>
              <a:rPr lang="ru-RU" sz="2000" dirty="0"/>
              <a:t> </a:t>
            </a:r>
            <a:r>
              <a:rPr lang="ru-RU" sz="2000" dirty="0" err="1"/>
              <a:t>демократичні</a:t>
            </a:r>
            <a:r>
              <a:rPr lang="ru-RU" sz="2000" dirty="0"/>
              <a:t> </a:t>
            </a:r>
            <a:r>
              <a:rPr lang="ru-RU" sz="2000" dirty="0" err="1"/>
              <a:t>інститути</a:t>
            </a:r>
            <a:r>
              <a:rPr lang="ru-RU" sz="2000" dirty="0"/>
              <a:t>. </a:t>
            </a:r>
          </a:p>
          <a:p>
            <a:pPr algn="just"/>
            <a:r>
              <a:rPr lang="ru-RU" sz="2000" dirty="0" err="1"/>
              <a:t>Така</a:t>
            </a:r>
            <a:r>
              <a:rPr lang="ru-RU" sz="2000" dirty="0"/>
              <a:t> </a:t>
            </a:r>
            <a:r>
              <a:rPr lang="ru-RU" sz="2000" dirty="0" err="1"/>
              <a:t>поява</a:t>
            </a:r>
            <a:r>
              <a:rPr lang="ru-RU" sz="2000" dirty="0"/>
              <a:t> </a:t>
            </a:r>
            <a:r>
              <a:rPr lang="ru-RU" sz="2000" dirty="0" err="1"/>
              <a:t>сприяла</a:t>
            </a:r>
            <a:r>
              <a:rPr lang="ru-RU" sz="2000" dirty="0"/>
              <a:t> </a:t>
            </a:r>
            <a:r>
              <a:rPr lang="ru-RU" sz="2000" dirty="0" err="1"/>
              <a:t>поділу</a:t>
            </a:r>
            <a:r>
              <a:rPr lang="ru-RU" sz="2000" dirty="0"/>
              <a:t> держав на “</a:t>
            </a:r>
            <a:r>
              <a:rPr lang="ru-RU" sz="2000" dirty="0" err="1"/>
              <a:t>вільні</a:t>
            </a:r>
            <a:r>
              <a:rPr lang="ru-RU" sz="2000" dirty="0"/>
              <a:t> </a:t>
            </a:r>
            <a:r>
              <a:rPr lang="ru-RU" sz="2000" dirty="0" err="1"/>
              <a:t>країни</a:t>
            </a:r>
            <a:r>
              <a:rPr lang="ru-RU" sz="2000" dirty="0"/>
              <a:t>” </a:t>
            </a:r>
            <a:r>
              <a:rPr lang="ru-RU" sz="2000" dirty="0" err="1"/>
              <a:t>із</a:t>
            </a:r>
            <a:r>
              <a:rPr lang="ru-RU" sz="2000" dirty="0"/>
              <a:t> </a:t>
            </a:r>
            <a:r>
              <a:rPr lang="ru-RU" sz="2000" dirty="0" err="1"/>
              <a:t>ліберальною</a:t>
            </a:r>
            <a:r>
              <a:rPr lang="ru-RU" sz="2000" dirty="0"/>
              <a:t> </a:t>
            </a:r>
            <a:r>
              <a:rPr lang="ru-RU" sz="2000" dirty="0" err="1"/>
              <a:t>демократією</a:t>
            </a:r>
            <a:r>
              <a:rPr lang="ru-RU" sz="2000" dirty="0"/>
              <a:t>, </a:t>
            </a:r>
            <a:r>
              <a:rPr lang="ru-RU" sz="2000" dirty="0" err="1"/>
              <a:t>стійкими</a:t>
            </a:r>
            <a:r>
              <a:rPr lang="ru-RU" sz="2000" dirty="0"/>
              <a:t> </a:t>
            </a:r>
            <a:r>
              <a:rPr lang="ru-RU" sz="2000" dirty="0" err="1"/>
              <a:t>демократичними</a:t>
            </a:r>
            <a:r>
              <a:rPr lang="ru-RU" sz="2000" dirty="0"/>
              <a:t> </a:t>
            </a:r>
            <a:r>
              <a:rPr lang="ru-RU" sz="2000" dirty="0" err="1"/>
              <a:t>інститутами</a:t>
            </a:r>
            <a:r>
              <a:rPr lang="ru-RU" sz="2000" dirty="0"/>
              <a:t> та “</a:t>
            </a:r>
            <a:r>
              <a:rPr lang="ru-RU" sz="2000" dirty="0" err="1"/>
              <a:t>країни</a:t>
            </a:r>
            <a:r>
              <a:rPr lang="ru-RU" sz="2000" dirty="0"/>
              <a:t> </a:t>
            </a:r>
            <a:r>
              <a:rPr lang="ru-RU" sz="2000" dirty="0" err="1"/>
              <a:t>електоральної</a:t>
            </a:r>
            <a:r>
              <a:rPr lang="ru-RU" sz="2000" dirty="0"/>
              <a:t> </a:t>
            </a:r>
            <a:r>
              <a:rPr lang="ru-RU" sz="2000" dirty="0" err="1"/>
              <a:t>демократії</a:t>
            </a:r>
            <a:r>
              <a:rPr lang="ru-RU" sz="2000" dirty="0"/>
              <a:t>”, – </a:t>
            </a:r>
            <a:r>
              <a:rPr lang="ru-RU" sz="2000" dirty="0" err="1"/>
              <a:t>основним</a:t>
            </a:r>
            <a:r>
              <a:rPr lang="ru-RU" sz="2000" dirty="0"/>
              <a:t> </a:t>
            </a:r>
            <a:r>
              <a:rPr lang="ru-RU" sz="2000" dirty="0" err="1"/>
              <a:t>демократичним</a:t>
            </a:r>
            <a:r>
              <a:rPr lang="ru-RU" sz="2000" dirty="0"/>
              <a:t> </a:t>
            </a:r>
            <a:r>
              <a:rPr lang="ru-RU" sz="2000" dirty="0" err="1"/>
              <a:t>виявом</a:t>
            </a:r>
            <a:r>
              <a:rPr lang="ru-RU" sz="2000" dirty="0"/>
              <a:t> </a:t>
            </a:r>
            <a:r>
              <a:rPr lang="ru-RU" sz="2000" dirty="0" err="1"/>
              <a:t>населення</a:t>
            </a:r>
            <a:r>
              <a:rPr lang="ru-RU" sz="2000" dirty="0"/>
              <a:t> </a:t>
            </a:r>
            <a:r>
              <a:rPr lang="ru-RU" sz="2000" dirty="0" err="1"/>
              <a:t>яких</a:t>
            </a:r>
            <a:r>
              <a:rPr lang="ru-RU" sz="2000" dirty="0"/>
              <a:t> є </a:t>
            </a:r>
            <a:r>
              <a:rPr lang="ru-RU" sz="2000" dirty="0" err="1"/>
              <a:t>вибори</a:t>
            </a:r>
            <a:r>
              <a:rPr lang="ru-RU" sz="2000" dirty="0"/>
              <a:t>. </a:t>
            </a:r>
          </a:p>
          <a:p>
            <a:pPr algn="just"/>
            <a:r>
              <a:rPr lang="uk-UA" sz="2400" dirty="0" smtClean="0"/>
              <a:t>Політологи в останні три десятка років запропонували цілий набір термінів для позначення «не цілком демократичних» режимів: </a:t>
            </a:r>
          </a:p>
          <a:p>
            <a:pPr algn="just"/>
            <a:r>
              <a:rPr lang="uk-UA" sz="2400" dirty="0" smtClean="0"/>
              <a:t>поняття «перехідний» ( «гібридний») режим; </a:t>
            </a:r>
          </a:p>
          <a:p>
            <a:pPr algn="just"/>
            <a:r>
              <a:rPr lang="uk-UA" sz="2400" dirty="0" smtClean="0"/>
              <a:t>демократія з прикметниками («електоральна», «керована», «авторитарна» та ін.);</a:t>
            </a:r>
          </a:p>
          <a:p>
            <a:pPr algn="just"/>
            <a:r>
              <a:rPr lang="uk-UA" sz="2400" dirty="0" smtClean="0"/>
              <a:t>«</a:t>
            </a:r>
            <a:r>
              <a:rPr lang="uk-UA" sz="2400" dirty="0" err="1"/>
              <a:t>д</a:t>
            </a:r>
            <a:r>
              <a:rPr lang="uk-UA" sz="2400" dirty="0" err="1" smtClean="0"/>
              <a:t>емократура</a:t>
            </a:r>
            <a:r>
              <a:rPr lang="uk-UA" sz="2400" dirty="0" smtClean="0"/>
              <a:t>», «</a:t>
            </a:r>
            <a:r>
              <a:rPr lang="uk-UA" sz="2400" dirty="0" err="1" smtClean="0"/>
              <a:t>псевдодемократія</a:t>
            </a:r>
            <a:r>
              <a:rPr lang="uk-UA" sz="2400" dirty="0" smtClean="0"/>
              <a:t>» та ін. </a:t>
            </a:r>
          </a:p>
          <a:p>
            <a:pPr algn="just"/>
            <a:r>
              <a:rPr lang="uk-UA" sz="2400" dirty="0" smtClean="0"/>
              <a:t>Існує брак ідеальних типів для опису посткомуністичних і пострадянських режимів.</a:t>
            </a:r>
          </a:p>
          <a:p>
            <a:pPr algn="just"/>
            <a:r>
              <a:rPr lang="uk-UA" sz="2400" dirty="0" err="1" smtClean="0"/>
              <a:t>Типологизация</a:t>
            </a:r>
            <a:r>
              <a:rPr lang="uk-UA" sz="2400" dirty="0" smtClean="0"/>
              <a:t> перехідних політичних режимів: </a:t>
            </a:r>
          </a:p>
          <a:p>
            <a:pPr marL="342900" indent="-342900" algn="just">
              <a:buFont typeface="Wingdings" panose="05000000000000000000" pitchFamily="2" charset="2"/>
              <a:buChar char="Ø"/>
            </a:pPr>
            <a:r>
              <a:rPr lang="uk-UA" sz="2400" dirty="0" smtClean="0"/>
              <a:t>електоральні (або мінімалістські) демократії; </a:t>
            </a:r>
          </a:p>
          <a:p>
            <a:pPr marL="342900" indent="-342900" algn="just">
              <a:buFont typeface="Wingdings" panose="05000000000000000000" pitchFamily="2" charset="2"/>
              <a:buChar char="Ø"/>
            </a:pPr>
            <a:r>
              <a:rPr lang="uk-UA" sz="2400" dirty="0" smtClean="0"/>
              <a:t>змагальні авторитарні режими; </a:t>
            </a:r>
          </a:p>
          <a:p>
            <a:pPr marL="342900" indent="-342900" algn="just">
              <a:buFont typeface="Wingdings" panose="05000000000000000000" pitchFamily="2" charset="2"/>
              <a:buChar char="Ø"/>
            </a:pPr>
            <a:r>
              <a:rPr lang="uk-UA" sz="2400" dirty="0" smtClean="0"/>
              <a:t>гегемоністські електоральні авторитарні режими (</a:t>
            </a:r>
            <a:r>
              <a:rPr lang="uk-UA" sz="2400" dirty="0" err="1" smtClean="0"/>
              <a:t>Л.Даймонд</a:t>
            </a:r>
            <a:r>
              <a:rPr lang="uk-UA" sz="2400" dirty="0" smtClean="0"/>
              <a:t>)</a:t>
            </a:r>
          </a:p>
        </p:txBody>
      </p:sp>
    </p:spTree>
    <p:extLst>
      <p:ext uri="{BB962C8B-B14F-4D97-AF65-F5344CB8AC3E}">
        <p14:creationId xmlns:p14="http://schemas.microsoft.com/office/powerpoint/2010/main" val="248952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2535" y="543296"/>
            <a:ext cx="10994065" cy="5632311"/>
          </a:xfrm>
          <a:prstGeom prst="rect">
            <a:avLst/>
          </a:prstGeom>
          <a:solidFill>
            <a:schemeClr val="accent2">
              <a:lumMod val="20000"/>
              <a:lumOff val="80000"/>
            </a:schemeClr>
          </a:solidFill>
        </p:spPr>
        <p:txBody>
          <a:bodyPr wrap="square">
            <a:spAutoFit/>
          </a:bodyPr>
          <a:lstStyle/>
          <a:p>
            <a:r>
              <a:rPr lang="uk-UA" sz="2400" b="1" dirty="0"/>
              <a:t>4</a:t>
            </a:r>
            <a:r>
              <a:rPr lang="uk-UA" sz="2400" b="1" dirty="0" smtClean="0"/>
              <a:t>. Вимірювання політичних режимів.</a:t>
            </a:r>
          </a:p>
          <a:p>
            <a:r>
              <a:rPr lang="uk-UA" sz="2400" dirty="0" smtClean="0"/>
              <a:t>Історія вимірювання демократії починається в 1960-і роки. </a:t>
            </a:r>
          </a:p>
          <a:p>
            <a:endParaRPr lang="uk-UA" sz="2400" dirty="0"/>
          </a:p>
          <a:p>
            <a:r>
              <a:rPr lang="uk-UA" sz="2400" dirty="0" smtClean="0"/>
              <a:t>Логіка розвитку </a:t>
            </a:r>
            <a:r>
              <a:rPr lang="uk-UA" sz="2400" i="1" dirty="0" smtClean="0"/>
              <a:t>індексу демократії </a:t>
            </a:r>
            <a:r>
              <a:rPr lang="uk-UA" sz="2400" dirty="0" smtClean="0"/>
              <a:t>- від простого до складного, від форми до змісту. На початку дослідники (</a:t>
            </a:r>
            <a:r>
              <a:rPr lang="uk-UA" sz="2400" dirty="0" err="1" smtClean="0"/>
              <a:t>Ф.Катрайт</a:t>
            </a:r>
            <a:r>
              <a:rPr lang="uk-UA" sz="2400" dirty="0" smtClean="0"/>
              <a:t>) звертали увагу на формальну сторону демократії, намагаючись відбити інституційні сторони режиму </a:t>
            </a:r>
            <a:r>
              <a:rPr lang="uk-UA" sz="2400" b="1" i="1" dirty="0" smtClean="0"/>
              <a:t>(інституційне вимір</a:t>
            </a:r>
            <a:r>
              <a:rPr lang="uk-UA" sz="2400" b="1" dirty="0" smtClean="0"/>
              <a:t>).</a:t>
            </a:r>
            <a:r>
              <a:rPr lang="uk-UA" sz="2400" dirty="0" smtClean="0"/>
              <a:t> </a:t>
            </a:r>
          </a:p>
          <a:p>
            <a:endParaRPr lang="uk-UA" sz="2400" dirty="0"/>
          </a:p>
          <a:p>
            <a:pPr algn="just"/>
            <a:r>
              <a:rPr lang="uk-UA" sz="2400" b="1" i="1" dirty="0" smtClean="0"/>
              <a:t>Процесуальне вимір демократії представлено в індексах </a:t>
            </a:r>
            <a:r>
              <a:rPr lang="uk-UA" sz="2400" b="1" i="1" dirty="0" err="1" smtClean="0"/>
              <a:t>Д.Нейбауера</a:t>
            </a:r>
            <a:r>
              <a:rPr lang="uk-UA" sz="2400" b="1" i="1" dirty="0" smtClean="0"/>
              <a:t>, </a:t>
            </a:r>
            <a:r>
              <a:rPr lang="uk-UA" sz="2400" b="1" i="1" dirty="0" err="1" smtClean="0"/>
              <a:t>Т.Ванханена</a:t>
            </a:r>
            <a:r>
              <a:rPr lang="uk-UA" sz="2400" b="1" i="1" dirty="0" smtClean="0"/>
              <a:t>, </a:t>
            </a:r>
            <a:r>
              <a:rPr lang="uk-UA" sz="2400" b="1" i="1" dirty="0" err="1" smtClean="0"/>
              <a:t>К.Боллена</a:t>
            </a:r>
            <a:r>
              <a:rPr lang="uk-UA" sz="2400" b="1" i="1" dirty="0" smtClean="0"/>
              <a:t>, </a:t>
            </a:r>
            <a:r>
              <a:rPr lang="uk-UA" sz="2400" b="1" i="1" dirty="0" err="1" smtClean="0"/>
              <a:t>Р.Даля</a:t>
            </a:r>
            <a:r>
              <a:rPr lang="uk-UA" sz="2400" b="1" i="1" dirty="0" smtClean="0"/>
              <a:t>. </a:t>
            </a:r>
          </a:p>
          <a:p>
            <a:pPr algn="just"/>
            <a:endParaRPr lang="uk-UA" sz="2400" b="1" i="1" dirty="0"/>
          </a:p>
          <a:p>
            <a:pPr algn="just"/>
            <a:r>
              <a:rPr lang="uk-UA" sz="2400" dirty="0" smtClean="0"/>
              <a:t>Дослідники створили індекси, які дозволили виміряти рівень не тільки проголошення прав, а й особливості їх реалізації. </a:t>
            </a:r>
          </a:p>
          <a:p>
            <a:pPr algn="just"/>
            <a:endParaRPr lang="uk-UA" sz="2400" dirty="0"/>
          </a:p>
          <a:p>
            <a:pPr algn="just"/>
            <a:r>
              <a:rPr lang="uk-UA" sz="2400" dirty="0" smtClean="0"/>
              <a:t>Це </a:t>
            </a:r>
            <a:r>
              <a:rPr lang="uk-UA" sz="2400" b="1" i="1" dirty="0" smtClean="0"/>
              <a:t>субстанціональний вимір демократії </a:t>
            </a:r>
            <a:r>
              <a:rPr lang="uk-UA" sz="2400" dirty="0" smtClean="0"/>
              <a:t>набув поширення в останні десятиліття </a:t>
            </a:r>
            <a:r>
              <a:rPr lang="uk-UA" sz="2400" b="1" i="1" dirty="0" smtClean="0"/>
              <a:t>(індекс свободи «</a:t>
            </a:r>
            <a:r>
              <a:rPr lang="uk-UA" sz="2400" b="1" i="1" dirty="0" err="1" smtClean="0"/>
              <a:t>Фрідом</a:t>
            </a:r>
            <a:r>
              <a:rPr lang="uk-UA" sz="2400" b="1" i="1" dirty="0" smtClean="0"/>
              <a:t> </a:t>
            </a:r>
            <a:r>
              <a:rPr lang="uk-UA" sz="2400" b="1" i="1" dirty="0" err="1" smtClean="0"/>
              <a:t>Хаус</a:t>
            </a:r>
            <a:r>
              <a:rPr lang="uk-UA" sz="2400" b="1" i="1" dirty="0" smtClean="0"/>
              <a:t>»).</a:t>
            </a:r>
            <a:endParaRPr lang="uk-UA" sz="2400" b="1" i="1" dirty="0"/>
          </a:p>
        </p:txBody>
      </p:sp>
    </p:spTree>
    <p:extLst>
      <p:ext uri="{BB962C8B-B14F-4D97-AF65-F5344CB8AC3E}">
        <p14:creationId xmlns:p14="http://schemas.microsoft.com/office/powerpoint/2010/main" val="186326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1891" y="570913"/>
            <a:ext cx="10972799" cy="5632311"/>
          </a:xfrm>
          <a:prstGeom prst="rect">
            <a:avLst/>
          </a:prstGeom>
          <a:solidFill>
            <a:schemeClr val="accent2">
              <a:lumMod val="20000"/>
              <a:lumOff val="80000"/>
            </a:schemeClr>
          </a:solidFill>
        </p:spPr>
        <p:txBody>
          <a:bodyPr wrap="square">
            <a:spAutoFit/>
          </a:bodyPr>
          <a:lstStyle/>
          <a:p>
            <a:pPr algn="just"/>
            <a:r>
              <a:rPr lang="ru-RU" sz="2400" b="1" i="1" dirty="0" err="1"/>
              <a:t>Ф.Катрайт</a:t>
            </a:r>
            <a:r>
              <a:rPr lang="ru-RU" sz="2400" b="1" i="1" dirty="0"/>
              <a:t> </a:t>
            </a:r>
            <a:r>
              <a:rPr lang="ru-RU" sz="2400" dirty="0" err="1"/>
              <a:t>будував</a:t>
            </a:r>
            <a:r>
              <a:rPr lang="ru-RU" sz="2400" dirty="0"/>
              <a:t> </a:t>
            </a:r>
            <a:r>
              <a:rPr lang="ru-RU" sz="2400" dirty="0" err="1"/>
              <a:t>індекс</a:t>
            </a:r>
            <a:r>
              <a:rPr lang="ru-RU" sz="2400" dirty="0"/>
              <a:t> </a:t>
            </a:r>
            <a:r>
              <a:rPr lang="ru-RU" sz="2400" dirty="0" err="1"/>
              <a:t>політичної</a:t>
            </a:r>
            <a:r>
              <a:rPr lang="ru-RU" sz="2400" dirty="0"/>
              <a:t> </a:t>
            </a:r>
            <a:r>
              <a:rPr lang="ru-RU" sz="2400" dirty="0" err="1"/>
              <a:t>демократії</a:t>
            </a:r>
            <a:r>
              <a:rPr lang="ru-RU" sz="2400" dirty="0"/>
              <a:t> (</a:t>
            </a:r>
            <a:r>
              <a:rPr lang="ru-RU" sz="2400" dirty="0" err="1"/>
              <a:t>індекс</a:t>
            </a:r>
            <a:r>
              <a:rPr lang="ru-RU" sz="2400" dirty="0"/>
              <a:t> </a:t>
            </a:r>
            <a:r>
              <a:rPr lang="ru-RU" sz="2400" dirty="0" err="1"/>
              <a:t>політичного</a:t>
            </a:r>
            <a:r>
              <a:rPr lang="ru-RU" sz="2400" dirty="0"/>
              <a:t> </a:t>
            </a:r>
            <a:r>
              <a:rPr lang="ru-RU" sz="2400" dirty="0" err="1"/>
              <a:t>розвитку</a:t>
            </a:r>
            <a:r>
              <a:rPr lang="ru-RU" sz="2400" dirty="0"/>
              <a:t>) </a:t>
            </a:r>
            <a:r>
              <a:rPr lang="ru-RU" sz="2400" dirty="0" err="1"/>
              <a:t>виходячи</a:t>
            </a:r>
            <a:r>
              <a:rPr lang="ru-RU" sz="2400" dirty="0"/>
              <a:t> </a:t>
            </a:r>
            <a:r>
              <a:rPr lang="ru-RU" sz="2400" i="1" dirty="0"/>
              <a:t>з </a:t>
            </a:r>
            <a:r>
              <a:rPr lang="ru-RU" sz="2400" i="1" dirty="0" err="1"/>
              <a:t>критеріїв</a:t>
            </a:r>
            <a:r>
              <a:rPr lang="ru-RU" sz="2400" i="1" dirty="0"/>
              <a:t> демократичного </a:t>
            </a:r>
            <a:r>
              <a:rPr lang="ru-RU" sz="2400" i="1" dirty="0" err="1"/>
              <a:t>формування</a:t>
            </a:r>
            <a:r>
              <a:rPr lang="ru-RU" sz="2400" i="1" dirty="0"/>
              <a:t> </a:t>
            </a:r>
            <a:r>
              <a:rPr lang="ru-RU" sz="2400" i="1" dirty="0" err="1"/>
              <a:t>законодавчої</a:t>
            </a:r>
            <a:r>
              <a:rPr lang="ru-RU" sz="2400" i="1" dirty="0"/>
              <a:t> та </a:t>
            </a:r>
            <a:r>
              <a:rPr lang="ru-RU" sz="2400" i="1" dirty="0" err="1"/>
              <a:t>виконавчої</a:t>
            </a:r>
            <a:r>
              <a:rPr lang="ru-RU" sz="2400" i="1" dirty="0"/>
              <a:t> </a:t>
            </a:r>
            <a:r>
              <a:rPr lang="ru-RU" sz="2400" i="1" dirty="0" err="1"/>
              <a:t>влади</a:t>
            </a:r>
            <a:r>
              <a:rPr lang="ru-RU" sz="2400" dirty="0"/>
              <a:t>. </a:t>
            </a:r>
            <a:endParaRPr lang="ru-RU" sz="2400" dirty="0" smtClean="0"/>
          </a:p>
          <a:p>
            <a:pPr algn="just"/>
            <a:endParaRPr lang="ru-RU" sz="2400" dirty="0"/>
          </a:p>
          <a:p>
            <a:pPr algn="just"/>
            <a:r>
              <a:rPr lang="ru-RU" sz="2400" i="1" dirty="0" err="1" smtClean="0"/>
              <a:t>Країни</a:t>
            </a:r>
            <a:r>
              <a:rPr lang="ru-RU" sz="2400" i="1" dirty="0" smtClean="0"/>
              <a:t> </a:t>
            </a:r>
            <a:r>
              <a:rPr lang="ru-RU" sz="2400" i="1" dirty="0" err="1"/>
              <a:t>розташовувалися</a:t>
            </a:r>
            <a:r>
              <a:rPr lang="ru-RU" sz="2400" i="1" dirty="0"/>
              <a:t> за </a:t>
            </a:r>
            <a:r>
              <a:rPr lang="ru-RU" sz="2400" i="1" dirty="0" err="1"/>
              <a:t>оціночною</a:t>
            </a:r>
            <a:r>
              <a:rPr lang="ru-RU" sz="2400" i="1" dirty="0"/>
              <a:t> шкалою </a:t>
            </a:r>
            <a:r>
              <a:rPr lang="ru-RU" sz="2400" i="1" dirty="0" err="1"/>
              <a:t>від</a:t>
            </a:r>
            <a:r>
              <a:rPr lang="ru-RU" sz="2400" i="1" dirty="0"/>
              <a:t> 0 до 3 </a:t>
            </a:r>
            <a:r>
              <a:rPr lang="ru-RU" sz="2400" i="1" dirty="0" err="1"/>
              <a:t>балів</a:t>
            </a:r>
            <a:r>
              <a:rPr lang="ru-RU" sz="2400" i="1" dirty="0"/>
              <a:t>. </a:t>
            </a:r>
            <a:endParaRPr lang="ru-RU" sz="2400" i="1" dirty="0" smtClean="0"/>
          </a:p>
          <a:p>
            <a:pPr algn="just"/>
            <a:endParaRPr lang="ru-RU" sz="2400" i="1" dirty="0"/>
          </a:p>
          <a:p>
            <a:pPr algn="just"/>
            <a:r>
              <a:rPr lang="ru-RU" sz="2400" dirty="0" smtClean="0"/>
              <a:t>Для </a:t>
            </a:r>
            <a:r>
              <a:rPr lang="ru-RU" sz="2400" dirty="0" err="1"/>
              <a:t>найвищої</a:t>
            </a:r>
            <a:r>
              <a:rPr lang="ru-RU" sz="2400" dirty="0"/>
              <a:t> </a:t>
            </a:r>
            <a:r>
              <a:rPr lang="ru-RU" sz="2400" dirty="0" err="1"/>
              <a:t>оцінки</a:t>
            </a:r>
            <a:r>
              <a:rPr lang="ru-RU" sz="2400" dirty="0"/>
              <a:t> </a:t>
            </a:r>
            <a:r>
              <a:rPr lang="ru-RU" sz="2400" dirty="0" err="1"/>
              <a:t>демократичності</a:t>
            </a:r>
            <a:r>
              <a:rPr lang="ru-RU" sz="2400" dirty="0"/>
              <a:t> по Ф. </a:t>
            </a:r>
            <a:r>
              <a:rPr lang="ru-RU" sz="2400" dirty="0" err="1"/>
              <a:t>Катрайт</a:t>
            </a:r>
            <a:r>
              <a:rPr lang="ru-RU" sz="2400" dirty="0"/>
              <a:t>, </a:t>
            </a:r>
            <a:r>
              <a:rPr lang="ru-RU" sz="2400" dirty="0" err="1"/>
              <a:t>досить</a:t>
            </a:r>
            <a:r>
              <a:rPr lang="ru-RU" sz="2400" dirty="0"/>
              <a:t> </a:t>
            </a:r>
            <a:r>
              <a:rPr lang="ru-RU" sz="2400" dirty="0" err="1"/>
              <a:t>було</a:t>
            </a:r>
            <a:r>
              <a:rPr lang="ru-RU" sz="2400" dirty="0"/>
              <a:t> </a:t>
            </a:r>
            <a:r>
              <a:rPr lang="ru-RU" sz="2400" dirty="0" err="1"/>
              <a:t>щоб</a:t>
            </a:r>
            <a:r>
              <a:rPr lang="ru-RU" sz="2400" dirty="0" smtClean="0"/>
              <a:t>:</a:t>
            </a:r>
          </a:p>
          <a:p>
            <a:pPr algn="just"/>
            <a:endParaRPr lang="ru-RU" sz="2400" dirty="0"/>
          </a:p>
          <a:p>
            <a:pPr marL="457200" indent="-457200" algn="just">
              <a:buAutoNum type="arabicParenR"/>
            </a:pPr>
            <a:r>
              <a:rPr lang="ru-RU" sz="2400" dirty="0" err="1" smtClean="0"/>
              <a:t>нижня</a:t>
            </a:r>
            <a:r>
              <a:rPr lang="ru-RU" sz="2400" dirty="0" smtClean="0"/>
              <a:t> </a:t>
            </a:r>
            <a:r>
              <a:rPr lang="ru-RU" sz="2400" dirty="0"/>
              <a:t>палата (</a:t>
            </a:r>
            <a:r>
              <a:rPr lang="ru-RU" sz="2400" dirty="0" err="1"/>
              <a:t>або</a:t>
            </a:r>
            <a:r>
              <a:rPr lang="ru-RU" sz="2400" dirty="0"/>
              <a:t> </a:t>
            </a:r>
            <a:r>
              <a:rPr lang="ru-RU" sz="2400" dirty="0" err="1"/>
              <a:t>однопалатний</a:t>
            </a:r>
            <a:r>
              <a:rPr lang="ru-RU" sz="2400" dirty="0"/>
              <a:t> парламент) </a:t>
            </a:r>
            <a:r>
              <a:rPr lang="ru-RU" sz="2400" i="1" dirty="0" err="1" smtClean="0"/>
              <a:t>складалася</a:t>
            </a:r>
            <a:r>
              <a:rPr lang="ru-RU" sz="2400" i="1" dirty="0" smtClean="0"/>
              <a:t> </a:t>
            </a:r>
            <a:r>
              <a:rPr lang="ru-RU" sz="2400" i="1" dirty="0"/>
              <a:t>з </a:t>
            </a:r>
            <a:r>
              <a:rPr lang="ru-RU" sz="2400" i="1" dirty="0" err="1"/>
              <a:t>представників</a:t>
            </a:r>
            <a:r>
              <a:rPr lang="ru-RU" sz="2400" i="1" dirty="0"/>
              <a:t> </a:t>
            </a:r>
            <a:r>
              <a:rPr lang="ru-RU" sz="2400" i="1" dirty="0" err="1"/>
              <a:t>двох</a:t>
            </a:r>
            <a:r>
              <a:rPr lang="ru-RU" sz="2400" i="1" dirty="0"/>
              <a:t> </a:t>
            </a:r>
            <a:r>
              <a:rPr lang="ru-RU" sz="2400" i="1" dirty="0" err="1"/>
              <a:t>або</a:t>
            </a:r>
            <a:r>
              <a:rPr lang="ru-RU" sz="2400" i="1" dirty="0"/>
              <a:t> </a:t>
            </a:r>
            <a:r>
              <a:rPr lang="ru-RU" sz="2400" i="1" dirty="0" err="1"/>
              <a:t>більше</a:t>
            </a:r>
            <a:r>
              <a:rPr lang="ru-RU" sz="2400" i="1" dirty="0"/>
              <a:t> </a:t>
            </a:r>
            <a:r>
              <a:rPr lang="ru-RU" sz="2400" i="1" dirty="0" err="1"/>
              <a:t>політичних</a:t>
            </a:r>
            <a:r>
              <a:rPr lang="ru-RU" sz="2400" i="1" dirty="0"/>
              <a:t> </a:t>
            </a:r>
            <a:r>
              <a:rPr lang="ru-RU" sz="2400" i="1" dirty="0" err="1"/>
              <a:t>партій</a:t>
            </a:r>
            <a:r>
              <a:rPr lang="ru-RU" sz="2400" i="1" dirty="0"/>
              <a:t>, а </a:t>
            </a:r>
            <a:r>
              <a:rPr lang="ru-RU" sz="2400" i="1" dirty="0" err="1"/>
              <a:t>партійне</a:t>
            </a:r>
            <a:r>
              <a:rPr lang="ru-RU" sz="2400" i="1" dirty="0"/>
              <a:t> </a:t>
            </a:r>
            <a:r>
              <a:rPr lang="ru-RU" sz="2400" i="1" dirty="0" err="1"/>
              <a:t>меншість</a:t>
            </a:r>
            <a:r>
              <a:rPr lang="ru-RU" sz="2400" i="1" dirty="0"/>
              <a:t> </a:t>
            </a:r>
            <a:r>
              <a:rPr lang="ru-RU" sz="2400" i="1" dirty="0" err="1"/>
              <a:t>займало</a:t>
            </a:r>
            <a:r>
              <a:rPr lang="ru-RU" sz="2400" i="1" dirty="0"/>
              <a:t> не </a:t>
            </a:r>
            <a:r>
              <a:rPr lang="ru-RU" sz="2400" i="1" dirty="0" err="1"/>
              <a:t>менше</a:t>
            </a:r>
            <a:r>
              <a:rPr lang="ru-RU" sz="2400" i="1" dirty="0"/>
              <a:t> 30% </a:t>
            </a:r>
            <a:r>
              <a:rPr lang="ru-RU" sz="2400" i="1" dirty="0" err="1"/>
              <a:t>всіх</a:t>
            </a:r>
            <a:r>
              <a:rPr lang="ru-RU" sz="2400" i="1" dirty="0"/>
              <a:t> </a:t>
            </a:r>
            <a:r>
              <a:rPr lang="ru-RU" sz="2400" i="1" dirty="0" err="1"/>
              <a:t>депутатських</a:t>
            </a:r>
            <a:r>
              <a:rPr lang="ru-RU" sz="2400" i="1" dirty="0"/>
              <a:t> </a:t>
            </a:r>
            <a:r>
              <a:rPr lang="ru-RU" sz="2400" i="1" dirty="0" err="1"/>
              <a:t>мандатів</a:t>
            </a:r>
            <a:r>
              <a:rPr lang="ru-RU" sz="2400" i="1" dirty="0" smtClean="0"/>
              <a:t>;</a:t>
            </a:r>
          </a:p>
          <a:p>
            <a:pPr marL="457200" indent="-457200" algn="just">
              <a:buAutoNum type="arabicParenR"/>
            </a:pPr>
            <a:r>
              <a:rPr lang="ru-RU" sz="2400" dirty="0" smtClean="0"/>
              <a:t>державою </a:t>
            </a:r>
            <a:r>
              <a:rPr lang="ru-RU" sz="2400" dirty="0" err="1"/>
              <a:t>керував</a:t>
            </a:r>
            <a:r>
              <a:rPr lang="ru-RU" sz="2400" dirty="0"/>
              <a:t> глава </a:t>
            </a:r>
            <a:r>
              <a:rPr lang="ru-RU" sz="2400" dirty="0" err="1"/>
              <a:t>виконавчої</a:t>
            </a:r>
            <a:r>
              <a:rPr lang="ru-RU" sz="2400" dirty="0"/>
              <a:t> </a:t>
            </a:r>
            <a:r>
              <a:rPr lang="ru-RU" sz="2400" dirty="0" err="1"/>
              <a:t>влади</a:t>
            </a:r>
            <a:r>
              <a:rPr lang="ru-RU" sz="2400" dirty="0"/>
              <a:t>, </a:t>
            </a:r>
            <a:r>
              <a:rPr lang="ru-RU" sz="2400" dirty="0" err="1"/>
              <a:t>який</a:t>
            </a:r>
            <a:r>
              <a:rPr lang="ru-RU" sz="2400" dirty="0"/>
              <a:t> </a:t>
            </a:r>
            <a:r>
              <a:rPr lang="ru-RU" sz="2400" dirty="0" err="1"/>
              <a:t>був</a:t>
            </a:r>
            <a:r>
              <a:rPr lang="ru-RU" sz="2400" dirty="0"/>
              <a:t> </a:t>
            </a:r>
            <a:r>
              <a:rPr lang="ru-RU" sz="2400" dirty="0" err="1"/>
              <a:t>призначений</a:t>
            </a:r>
            <a:r>
              <a:rPr lang="ru-RU" sz="2400" dirty="0"/>
              <a:t> на </a:t>
            </a:r>
            <a:r>
              <a:rPr lang="ru-RU" sz="2400" dirty="0" err="1"/>
              <a:t>основі</a:t>
            </a:r>
            <a:r>
              <a:rPr lang="ru-RU" sz="2400" dirty="0"/>
              <a:t> </a:t>
            </a:r>
            <a:r>
              <a:rPr lang="ru-RU" sz="2400" dirty="0" err="1"/>
              <a:t>багатопартійної</a:t>
            </a:r>
            <a:r>
              <a:rPr lang="ru-RU" sz="2400" dirty="0"/>
              <a:t> </a:t>
            </a:r>
            <a:r>
              <a:rPr lang="ru-RU" sz="2400" dirty="0" err="1"/>
              <a:t>конкуренції</a:t>
            </a:r>
            <a:r>
              <a:rPr lang="ru-RU" sz="2400" dirty="0"/>
              <a:t> </a:t>
            </a:r>
            <a:r>
              <a:rPr lang="ru-RU" sz="2400" dirty="0" err="1"/>
              <a:t>або</a:t>
            </a:r>
            <a:r>
              <a:rPr lang="ru-RU" sz="2400" dirty="0"/>
              <a:t> </a:t>
            </a:r>
            <a:r>
              <a:rPr lang="ru-RU" sz="2400" dirty="0" err="1"/>
              <a:t>був</a:t>
            </a:r>
            <a:r>
              <a:rPr lang="ru-RU" sz="2400" dirty="0"/>
              <a:t> </a:t>
            </a:r>
            <a:r>
              <a:rPr lang="ru-RU" sz="2400" dirty="0" err="1"/>
              <a:t>обраний</a:t>
            </a:r>
            <a:r>
              <a:rPr lang="ru-RU" sz="2400" dirty="0"/>
              <a:t> всенародно на </a:t>
            </a:r>
            <a:r>
              <a:rPr lang="ru-RU" sz="2400" dirty="0" err="1"/>
              <a:t>загальних</a:t>
            </a:r>
            <a:r>
              <a:rPr lang="ru-RU" sz="2400" dirty="0"/>
              <a:t> </a:t>
            </a:r>
            <a:r>
              <a:rPr lang="ru-RU" sz="2400" dirty="0" err="1" smtClean="0"/>
              <a:t>виборах</a:t>
            </a:r>
            <a:r>
              <a:rPr lang="ru-RU" sz="2400" dirty="0" smtClean="0"/>
              <a:t>.</a:t>
            </a:r>
          </a:p>
          <a:p>
            <a:pPr marL="457200" indent="-457200" algn="just">
              <a:buAutoNum type="arabicParenR"/>
            </a:pPr>
            <a:endParaRPr lang="ru-RU" sz="2400" dirty="0"/>
          </a:p>
          <a:p>
            <a:pPr marL="457200" indent="-457200" algn="just">
              <a:buAutoNum type="arabicParenR"/>
            </a:pPr>
            <a:endParaRPr lang="ru-RU" sz="2400" dirty="0" smtClean="0"/>
          </a:p>
          <a:p>
            <a:pPr marL="457200" indent="-457200" algn="just">
              <a:buAutoNum type="arabicParenR"/>
            </a:pPr>
            <a:endParaRPr lang="uk-UA" sz="2400" dirty="0"/>
          </a:p>
        </p:txBody>
      </p:sp>
    </p:spTree>
    <p:extLst>
      <p:ext uri="{BB962C8B-B14F-4D97-AF65-F5344CB8AC3E}">
        <p14:creationId xmlns:p14="http://schemas.microsoft.com/office/powerpoint/2010/main" val="14584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4909" y="140962"/>
            <a:ext cx="11194473" cy="6370975"/>
          </a:xfrm>
          <a:prstGeom prst="rect">
            <a:avLst/>
          </a:prstGeom>
          <a:solidFill>
            <a:schemeClr val="accent4">
              <a:lumMod val="20000"/>
              <a:lumOff val="80000"/>
            </a:schemeClr>
          </a:solidFill>
        </p:spPr>
        <p:txBody>
          <a:bodyPr wrap="square">
            <a:spAutoFit/>
          </a:bodyPr>
          <a:lstStyle/>
          <a:p>
            <a:r>
              <a:rPr lang="ru-RU" sz="2400" dirty="0" err="1"/>
              <a:t>Країни</a:t>
            </a:r>
            <a:r>
              <a:rPr lang="ru-RU" sz="2400" dirty="0"/>
              <a:t> </a:t>
            </a:r>
            <a:r>
              <a:rPr lang="ru-RU" sz="2400" dirty="0" err="1"/>
              <a:t>розташовувалися</a:t>
            </a:r>
            <a:r>
              <a:rPr lang="ru-RU" sz="2400" dirty="0"/>
              <a:t> за </a:t>
            </a:r>
            <a:r>
              <a:rPr lang="ru-RU" sz="2400" dirty="0" err="1"/>
              <a:t>оціночною</a:t>
            </a:r>
            <a:r>
              <a:rPr lang="ru-RU" sz="2400" dirty="0"/>
              <a:t> шкалою </a:t>
            </a:r>
            <a:r>
              <a:rPr lang="ru-RU" sz="2400" dirty="0" err="1"/>
              <a:t>від</a:t>
            </a:r>
            <a:r>
              <a:rPr lang="ru-RU" sz="2400" dirty="0"/>
              <a:t> 0 до 3 </a:t>
            </a:r>
            <a:r>
              <a:rPr lang="ru-RU" sz="2400" dirty="0" err="1"/>
              <a:t>балів</a:t>
            </a:r>
            <a:r>
              <a:rPr lang="ru-RU" sz="2400" dirty="0" smtClean="0"/>
              <a:t>.</a:t>
            </a:r>
          </a:p>
          <a:p>
            <a:endParaRPr lang="ru-RU" sz="2400" dirty="0"/>
          </a:p>
          <a:p>
            <a:r>
              <a:rPr lang="ru-RU" sz="2400" dirty="0" smtClean="0"/>
              <a:t>Бали:                                     </a:t>
            </a:r>
            <a:r>
              <a:rPr lang="ru-RU" sz="2400" dirty="0" err="1" smtClean="0"/>
              <a:t>Законодавча</a:t>
            </a:r>
            <a:r>
              <a:rPr lang="ru-RU" sz="2400" dirty="0" smtClean="0"/>
              <a:t> </a:t>
            </a:r>
            <a:r>
              <a:rPr lang="ru-RU" sz="2400" dirty="0" err="1" smtClean="0"/>
              <a:t>влада</a:t>
            </a:r>
            <a:r>
              <a:rPr lang="ru-RU" sz="2400" dirty="0" smtClean="0"/>
              <a:t>:</a:t>
            </a:r>
          </a:p>
          <a:p>
            <a:pPr marL="457200" indent="-457200">
              <a:buAutoNum type="arabicPlain" startAt="2"/>
            </a:pPr>
            <a:r>
              <a:rPr lang="ru-RU" sz="2400" dirty="0" smtClean="0"/>
              <a:t>  </a:t>
            </a:r>
            <a:r>
              <a:rPr lang="ru-RU" sz="2400" dirty="0" err="1" smtClean="0"/>
              <a:t>Нижня</a:t>
            </a:r>
            <a:r>
              <a:rPr lang="ru-RU" sz="2400" dirty="0" smtClean="0"/>
              <a:t> палата парламенту </a:t>
            </a:r>
            <a:r>
              <a:rPr lang="ru-RU" sz="2400" dirty="0" err="1" smtClean="0"/>
              <a:t>або</a:t>
            </a:r>
            <a:r>
              <a:rPr lang="ru-RU" sz="2400" dirty="0" smtClean="0"/>
              <a:t> весь парламент </a:t>
            </a:r>
            <a:r>
              <a:rPr lang="ru-RU" sz="2400" dirty="0" err="1" smtClean="0"/>
              <a:t>складається</a:t>
            </a:r>
            <a:r>
              <a:rPr lang="ru-RU" sz="2400" dirty="0" smtClean="0"/>
              <a:t> з </a:t>
            </a:r>
            <a:r>
              <a:rPr lang="ru-RU" sz="2400" dirty="0" err="1" smtClean="0"/>
              <a:t>представників</a:t>
            </a:r>
            <a:r>
              <a:rPr lang="ru-RU" sz="2400" dirty="0" smtClean="0"/>
              <a:t> 2-х </a:t>
            </a:r>
            <a:r>
              <a:rPr lang="ru-RU" sz="2400" dirty="0" err="1" smtClean="0"/>
              <a:t>або</a:t>
            </a:r>
            <a:r>
              <a:rPr lang="ru-RU" sz="2400" dirty="0" smtClean="0"/>
              <a:t>    </a:t>
            </a:r>
            <a:r>
              <a:rPr lang="ru-RU" sz="2400" dirty="0" err="1" smtClean="0"/>
              <a:t>більше</a:t>
            </a:r>
            <a:r>
              <a:rPr lang="ru-RU" sz="2400" dirty="0" smtClean="0"/>
              <a:t> </a:t>
            </a:r>
            <a:r>
              <a:rPr lang="ru-RU" sz="2400" dirty="0" err="1" smtClean="0"/>
              <a:t>політичних</a:t>
            </a:r>
            <a:r>
              <a:rPr lang="ru-RU" sz="2400" dirty="0" smtClean="0"/>
              <a:t> </a:t>
            </a:r>
            <a:r>
              <a:rPr lang="ru-RU" sz="2400" dirty="0" err="1" smtClean="0"/>
              <a:t>партій</a:t>
            </a:r>
            <a:r>
              <a:rPr lang="ru-RU" sz="2400" dirty="0" smtClean="0"/>
              <a:t>, </a:t>
            </a:r>
            <a:r>
              <a:rPr lang="ru-RU" sz="2400" dirty="0" err="1" smtClean="0"/>
              <a:t>партійна</a:t>
            </a:r>
            <a:r>
              <a:rPr lang="ru-RU" sz="2400" dirty="0" smtClean="0"/>
              <a:t> </a:t>
            </a:r>
            <a:r>
              <a:rPr lang="ru-RU" sz="2400" dirty="0" err="1" smtClean="0"/>
              <a:t>меншість</a:t>
            </a:r>
            <a:r>
              <a:rPr lang="ru-RU" sz="2400" dirty="0" smtClean="0"/>
              <a:t> </a:t>
            </a:r>
            <a:r>
              <a:rPr lang="ru-RU" sz="2400" dirty="0" err="1" smtClean="0"/>
              <a:t>займає</a:t>
            </a:r>
            <a:r>
              <a:rPr lang="ru-RU" sz="2400" dirty="0" smtClean="0"/>
              <a:t> не </a:t>
            </a:r>
            <a:r>
              <a:rPr lang="ru-RU" sz="2400" dirty="0" err="1" smtClean="0"/>
              <a:t>менше</a:t>
            </a:r>
            <a:r>
              <a:rPr lang="ru-RU" sz="2400" dirty="0" smtClean="0"/>
              <a:t> 30 % </a:t>
            </a:r>
            <a:r>
              <a:rPr lang="ru-RU" sz="2400" dirty="0" err="1" smtClean="0"/>
              <a:t>всіх</a:t>
            </a:r>
            <a:r>
              <a:rPr lang="ru-RU" sz="2400" dirty="0" smtClean="0"/>
              <a:t> </a:t>
            </a:r>
            <a:r>
              <a:rPr lang="ru-RU" sz="2400" dirty="0" err="1" smtClean="0"/>
              <a:t>мість</a:t>
            </a:r>
            <a:endParaRPr lang="ru-RU" sz="2400" dirty="0" smtClean="0"/>
          </a:p>
          <a:p>
            <a:pPr marL="457200" indent="-457200">
              <a:buAutoNum type="arabicPlain"/>
            </a:pPr>
            <a:r>
              <a:rPr lang="ru-RU" sz="2400" dirty="0" smtClean="0"/>
              <a:t> Парламент </a:t>
            </a:r>
            <a:r>
              <a:rPr lang="ru-RU" sz="2400" dirty="0" err="1" smtClean="0"/>
              <a:t>існує</a:t>
            </a:r>
            <a:r>
              <a:rPr lang="ru-RU" sz="2400" dirty="0" smtClean="0"/>
              <a:t>, </a:t>
            </a:r>
            <a:r>
              <a:rPr lang="ru-RU" sz="2400" dirty="0" err="1" smtClean="0"/>
              <a:t>його</a:t>
            </a:r>
            <a:r>
              <a:rPr lang="ru-RU" sz="2400" dirty="0" smtClean="0"/>
              <a:t> члени </a:t>
            </a:r>
            <a:r>
              <a:rPr lang="ru-RU" sz="2400" dirty="0" err="1" smtClean="0"/>
              <a:t>представляють</a:t>
            </a:r>
            <a:r>
              <a:rPr lang="ru-RU" sz="2400" dirty="0" smtClean="0"/>
              <a:t> </a:t>
            </a:r>
            <a:r>
              <a:rPr lang="ru-RU" sz="2400" dirty="0" err="1" smtClean="0"/>
              <a:t>більше</a:t>
            </a:r>
            <a:r>
              <a:rPr lang="ru-RU" sz="2400" dirty="0" smtClean="0"/>
              <a:t> </a:t>
            </a:r>
            <a:r>
              <a:rPr lang="ru-RU" sz="2400" dirty="0" err="1" smtClean="0"/>
              <a:t>ніж</a:t>
            </a:r>
            <a:r>
              <a:rPr lang="ru-RU" sz="2400" dirty="0" smtClean="0"/>
              <a:t> одну </a:t>
            </a:r>
            <a:r>
              <a:rPr lang="ru-RU" sz="2400" dirty="0" err="1" smtClean="0"/>
              <a:t>партію</a:t>
            </a:r>
            <a:r>
              <a:rPr lang="ru-RU" sz="2400" dirty="0" smtClean="0"/>
              <a:t>, але «правило 30%» </a:t>
            </a:r>
            <a:r>
              <a:rPr lang="ru-RU" sz="2400" dirty="0" err="1" smtClean="0"/>
              <a:t>порушене</a:t>
            </a:r>
            <a:r>
              <a:rPr lang="ru-RU" sz="2400" dirty="0" smtClean="0"/>
              <a:t>.</a:t>
            </a:r>
          </a:p>
          <a:p>
            <a:r>
              <a:rPr lang="ru-RU" sz="2400" dirty="0" smtClean="0"/>
              <a:t>0     Парламент не </a:t>
            </a:r>
            <a:r>
              <a:rPr lang="ru-RU" sz="2400" dirty="0" err="1" smtClean="0"/>
              <a:t>існує</a:t>
            </a:r>
            <a:r>
              <a:rPr lang="ru-RU" sz="2400" dirty="0" smtClean="0"/>
              <a:t>, </a:t>
            </a:r>
            <a:r>
              <a:rPr lang="ru-RU" sz="2400" dirty="0" err="1" smtClean="0"/>
              <a:t>або</a:t>
            </a:r>
            <a:r>
              <a:rPr lang="ru-RU" sz="2400" dirty="0" smtClean="0"/>
              <a:t> </a:t>
            </a:r>
            <a:r>
              <a:rPr lang="ru-RU" sz="2400" dirty="0" err="1" smtClean="0"/>
              <a:t>ліквідований</a:t>
            </a:r>
            <a:r>
              <a:rPr lang="ru-RU" sz="2400" dirty="0" smtClean="0"/>
              <a:t>; парламент </a:t>
            </a:r>
            <a:r>
              <a:rPr lang="ru-RU" sz="2400" dirty="0" err="1" smtClean="0"/>
              <a:t>представляє</a:t>
            </a:r>
            <a:r>
              <a:rPr lang="ru-RU" sz="2400" dirty="0" smtClean="0"/>
              <a:t> одну </a:t>
            </a:r>
            <a:r>
              <a:rPr lang="ru-RU" sz="2400" dirty="0" err="1" smtClean="0"/>
              <a:t>партію</a:t>
            </a:r>
            <a:r>
              <a:rPr lang="ru-RU" sz="2400" dirty="0" smtClean="0"/>
              <a:t>;  </a:t>
            </a:r>
            <a:r>
              <a:rPr lang="ru-RU" sz="2400" dirty="0" err="1" smtClean="0"/>
              <a:t>діяльність</a:t>
            </a:r>
            <a:r>
              <a:rPr lang="ru-RU" sz="2400" dirty="0" smtClean="0"/>
              <a:t> парламенту </a:t>
            </a:r>
            <a:r>
              <a:rPr lang="ru-RU" sz="2400" dirty="0" err="1" smtClean="0"/>
              <a:t>підкорена</a:t>
            </a:r>
            <a:r>
              <a:rPr lang="ru-RU" sz="2400" dirty="0" smtClean="0"/>
              <a:t> </a:t>
            </a:r>
            <a:r>
              <a:rPr lang="ru-RU" sz="2400" dirty="0" err="1" smtClean="0"/>
              <a:t>військовим</a:t>
            </a:r>
            <a:r>
              <a:rPr lang="ru-RU" sz="2400" dirty="0" smtClean="0"/>
              <a:t> </a:t>
            </a:r>
            <a:r>
              <a:rPr lang="ru-RU" sz="2400" dirty="0" err="1" smtClean="0"/>
              <a:t>або</a:t>
            </a:r>
            <a:r>
              <a:rPr lang="ru-RU" sz="2400" dirty="0" smtClean="0"/>
              <a:t> </a:t>
            </a:r>
            <a:r>
              <a:rPr lang="ru-RU" sz="2400" dirty="0" err="1" smtClean="0"/>
              <a:t>іншій</a:t>
            </a:r>
            <a:r>
              <a:rPr lang="ru-RU" sz="2400" dirty="0" smtClean="0"/>
              <a:t> </a:t>
            </a:r>
            <a:r>
              <a:rPr lang="ru-RU" sz="2400" dirty="0" err="1" smtClean="0"/>
              <a:t>політичній</a:t>
            </a:r>
            <a:r>
              <a:rPr lang="ru-RU" sz="2400" dirty="0" smtClean="0"/>
              <a:t> </a:t>
            </a:r>
            <a:r>
              <a:rPr lang="ru-RU" sz="2400" dirty="0" err="1" smtClean="0"/>
              <a:t>силі</a:t>
            </a:r>
            <a:r>
              <a:rPr lang="ru-RU" sz="2400" dirty="0" smtClean="0"/>
              <a:t> (</a:t>
            </a:r>
            <a:r>
              <a:rPr lang="ru-RU" sz="2400" dirty="0" err="1" smtClean="0"/>
              <a:t>парламенти</a:t>
            </a:r>
            <a:r>
              <a:rPr lang="ru-RU" sz="2400" dirty="0" smtClean="0"/>
              <a:t> </a:t>
            </a:r>
            <a:r>
              <a:rPr lang="ru-RU" sz="2400" dirty="0" err="1" smtClean="0"/>
              <a:t>колоніальних</a:t>
            </a:r>
            <a:r>
              <a:rPr lang="ru-RU" sz="2400" dirty="0" smtClean="0"/>
              <a:t> </a:t>
            </a:r>
            <a:r>
              <a:rPr lang="ru-RU" sz="2400" dirty="0" err="1" smtClean="0"/>
              <a:t>країн</a:t>
            </a:r>
            <a:r>
              <a:rPr lang="ru-RU" sz="2400" dirty="0" smtClean="0"/>
              <a:t>). </a:t>
            </a:r>
          </a:p>
          <a:p>
            <a:r>
              <a:rPr lang="ru-RU" sz="2400" dirty="0"/>
              <a:t> </a:t>
            </a:r>
            <a:r>
              <a:rPr lang="ru-RU" sz="2400" dirty="0" smtClean="0"/>
              <a:t>                                               </a:t>
            </a:r>
            <a:r>
              <a:rPr lang="ru-RU" sz="2400" dirty="0" err="1" smtClean="0"/>
              <a:t>Виконавча</a:t>
            </a:r>
            <a:r>
              <a:rPr lang="ru-RU" sz="2400" dirty="0" smtClean="0"/>
              <a:t> </a:t>
            </a:r>
            <a:r>
              <a:rPr lang="ru-RU" sz="2400" dirty="0" err="1" smtClean="0"/>
              <a:t>влада</a:t>
            </a:r>
            <a:r>
              <a:rPr lang="ru-RU" sz="2400" dirty="0" smtClean="0"/>
              <a:t>:</a:t>
            </a:r>
          </a:p>
          <a:p>
            <a:pPr marL="457200" indent="-457200">
              <a:buAutoNum type="arabicPlain"/>
            </a:pPr>
            <a:r>
              <a:rPr lang="ru-RU" sz="2400" dirty="0" smtClean="0"/>
              <a:t>Державою </a:t>
            </a:r>
            <a:r>
              <a:rPr lang="ru-RU" sz="2400" dirty="0" err="1" smtClean="0"/>
              <a:t>керує</a:t>
            </a:r>
            <a:r>
              <a:rPr lang="ru-RU" sz="2400" dirty="0" smtClean="0"/>
              <a:t> голова </a:t>
            </a:r>
            <a:r>
              <a:rPr lang="ru-RU" sz="2400" dirty="0" err="1" smtClean="0"/>
              <a:t>виконавчої</a:t>
            </a:r>
            <a:r>
              <a:rPr lang="ru-RU" sz="2400" dirty="0" smtClean="0"/>
              <a:t> </a:t>
            </a:r>
            <a:r>
              <a:rPr lang="ru-RU" sz="2400" dirty="0" err="1" smtClean="0"/>
              <a:t>влади</a:t>
            </a:r>
            <a:r>
              <a:rPr lang="ru-RU" sz="2400" dirty="0" smtClean="0"/>
              <a:t>, яка </a:t>
            </a:r>
            <a:r>
              <a:rPr lang="ru-RU" sz="2400" dirty="0" err="1" smtClean="0"/>
              <a:t>призначена</a:t>
            </a:r>
            <a:r>
              <a:rPr lang="ru-RU" sz="2400" dirty="0" smtClean="0"/>
              <a:t> на </a:t>
            </a:r>
            <a:r>
              <a:rPr lang="ru-RU" sz="2400" dirty="0" err="1" smtClean="0"/>
              <a:t>основі</a:t>
            </a:r>
            <a:r>
              <a:rPr lang="ru-RU" sz="2400" dirty="0"/>
              <a:t> </a:t>
            </a:r>
            <a:r>
              <a:rPr lang="ru-RU" sz="2400" dirty="0" err="1" smtClean="0"/>
              <a:t>багатопартійної</a:t>
            </a:r>
            <a:r>
              <a:rPr lang="ru-RU" sz="2400" dirty="0" smtClean="0"/>
              <a:t> </a:t>
            </a:r>
            <a:r>
              <a:rPr lang="ru-RU" sz="2400" dirty="0" err="1" smtClean="0"/>
              <a:t>конкуренції</a:t>
            </a:r>
            <a:r>
              <a:rPr lang="ru-RU" sz="2400" dirty="0" smtClean="0"/>
              <a:t>; при </a:t>
            </a:r>
            <a:r>
              <a:rPr lang="ru-RU" sz="2400" dirty="0" err="1" smtClean="0"/>
              <a:t>цьому</a:t>
            </a:r>
            <a:r>
              <a:rPr lang="ru-RU" sz="2400" dirty="0" smtClean="0"/>
              <a:t> </a:t>
            </a:r>
            <a:r>
              <a:rPr lang="ru-RU" sz="2400" dirty="0" err="1" smtClean="0"/>
              <a:t>збереглися</a:t>
            </a:r>
            <a:r>
              <a:rPr lang="ru-RU" sz="2400" dirty="0" smtClean="0"/>
              <a:t> </a:t>
            </a:r>
            <a:r>
              <a:rPr lang="ru-RU" sz="2400" dirty="0" err="1" smtClean="0"/>
              <a:t>умови</a:t>
            </a:r>
            <a:r>
              <a:rPr lang="ru-RU" sz="2400" dirty="0" smtClean="0"/>
              <a:t> </a:t>
            </a:r>
            <a:r>
              <a:rPr lang="ru-RU" sz="2400" dirty="0" err="1" smtClean="0"/>
              <a:t>отримання</a:t>
            </a:r>
            <a:r>
              <a:rPr lang="ru-RU" sz="2400" dirty="0" smtClean="0"/>
              <a:t> 2 </a:t>
            </a:r>
            <a:r>
              <a:rPr lang="ru-RU" sz="2400" dirty="0" err="1" smtClean="0"/>
              <a:t>балів</a:t>
            </a:r>
            <a:r>
              <a:rPr lang="ru-RU" sz="2400" dirty="0" smtClean="0"/>
              <a:t> </a:t>
            </a:r>
            <a:r>
              <a:rPr lang="ru-RU" sz="2400" dirty="0" err="1" smtClean="0"/>
              <a:t>законодавчою</a:t>
            </a:r>
            <a:r>
              <a:rPr lang="ru-RU" sz="2400" dirty="0" smtClean="0"/>
              <a:t> </a:t>
            </a:r>
            <a:r>
              <a:rPr lang="ru-RU" sz="2400" dirty="0" err="1" smtClean="0"/>
              <a:t>владою</a:t>
            </a:r>
            <a:r>
              <a:rPr lang="ru-RU" sz="2400" dirty="0" smtClean="0"/>
              <a:t>;</a:t>
            </a:r>
          </a:p>
          <a:p>
            <a:r>
              <a:rPr lang="ru-RU" sz="2400" dirty="0" smtClean="0"/>
              <a:t>0,5   Голова </a:t>
            </a:r>
            <a:r>
              <a:rPr lang="ru-RU" sz="2400" dirty="0" err="1" smtClean="0"/>
              <a:t>виконавчої</a:t>
            </a:r>
            <a:r>
              <a:rPr lang="ru-RU" sz="2400" dirty="0" smtClean="0"/>
              <a:t> </a:t>
            </a:r>
            <a:r>
              <a:rPr lang="ru-RU" sz="2400" dirty="0" err="1" smtClean="0"/>
              <a:t>влади</a:t>
            </a:r>
            <a:r>
              <a:rPr lang="ru-RU" sz="2400" dirty="0" smtClean="0"/>
              <a:t> </a:t>
            </a:r>
            <a:r>
              <a:rPr lang="ru-RU" sz="2400" dirty="0" err="1" smtClean="0"/>
              <a:t>був</a:t>
            </a:r>
            <a:r>
              <a:rPr lang="ru-RU" sz="2400" dirty="0" smtClean="0"/>
              <a:t> </a:t>
            </a:r>
            <a:r>
              <a:rPr lang="ru-RU" sz="2400" dirty="0" err="1" smtClean="0"/>
              <a:t>обраний</a:t>
            </a:r>
            <a:r>
              <a:rPr lang="ru-RU" sz="2400" dirty="0" smtClean="0"/>
              <a:t>, але не </a:t>
            </a:r>
            <a:r>
              <a:rPr lang="ru-RU" sz="2400" dirty="0" err="1" smtClean="0"/>
              <a:t>було</a:t>
            </a:r>
            <a:r>
              <a:rPr lang="ru-RU" sz="2400" dirty="0" smtClean="0"/>
              <a:t> </a:t>
            </a:r>
            <a:r>
              <a:rPr lang="ru-RU" sz="2400" dirty="0" err="1" smtClean="0"/>
              <a:t>дотримана</a:t>
            </a:r>
            <a:r>
              <a:rPr lang="ru-RU" sz="2400" dirty="0" smtClean="0"/>
              <a:t> </a:t>
            </a:r>
            <a:r>
              <a:rPr lang="ru-RU" sz="2400" dirty="0" err="1" smtClean="0"/>
              <a:t>умова</a:t>
            </a:r>
            <a:r>
              <a:rPr lang="ru-RU" sz="2400" dirty="0" smtClean="0"/>
              <a:t> для </a:t>
            </a:r>
            <a:r>
              <a:rPr lang="ru-RU" sz="2400" dirty="0" err="1" smtClean="0"/>
              <a:t>отримання</a:t>
            </a:r>
            <a:r>
              <a:rPr lang="ru-RU" sz="2400" dirty="0" smtClean="0"/>
              <a:t> 1 балу;</a:t>
            </a:r>
          </a:p>
          <a:p>
            <a:r>
              <a:rPr lang="ru-RU" sz="2400" dirty="0" smtClean="0"/>
              <a:t>0    Парламент </a:t>
            </a:r>
            <a:r>
              <a:rPr lang="ru-RU" sz="2400" dirty="0" err="1" smtClean="0"/>
              <a:t>припинив</a:t>
            </a:r>
            <a:r>
              <a:rPr lang="ru-RU" sz="2400" dirty="0" smtClean="0"/>
              <a:t> </a:t>
            </a:r>
            <a:r>
              <a:rPr lang="ru-RU" sz="2400" dirty="0" err="1" smtClean="0"/>
              <a:t>своє</a:t>
            </a:r>
            <a:r>
              <a:rPr lang="ru-RU" sz="2400" dirty="0" smtClean="0"/>
              <a:t> </a:t>
            </a:r>
            <a:r>
              <a:rPr lang="ru-RU" sz="2400" dirty="0" err="1" smtClean="0"/>
              <a:t>існування</a:t>
            </a:r>
            <a:r>
              <a:rPr lang="ru-RU" sz="2400" dirty="0" smtClean="0"/>
              <a:t>, держава </a:t>
            </a:r>
            <a:r>
              <a:rPr lang="ru-RU" sz="2400" dirty="0" err="1" smtClean="0"/>
              <a:t>керується</a:t>
            </a:r>
            <a:r>
              <a:rPr lang="ru-RU" sz="2400" dirty="0" smtClean="0"/>
              <a:t> </a:t>
            </a:r>
            <a:r>
              <a:rPr lang="ru-RU" sz="2400" dirty="0" err="1" smtClean="0"/>
              <a:t>традиційним</a:t>
            </a:r>
            <a:r>
              <a:rPr lang="ru-RU" sz="2400" dirty="0" smtClean="0"/>
              <a:t> правителем.</a:t>
            </a:r>
            <a:endParaRPr lang="ru-RU" sz="2400" dirty="0"/>
          </a:p>
        </p:txBody>
      </p:sp>
    </p:spTree>
    <p:extLst>
      <p:ext uri="{BB962C8B-B14F-4D97-AF65-F5344CB8AC3E}">
        <p14:creationId xmlns:p14="http://schemas.microsoft.com/office/powerpoint/2010/main" val="23824240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468</TotalTime>
  <Words>2492</Words>
  <Application>Microsoft Office PowerPoint</Application>
  <PresentationFormat>Широкоэкранный</PresentationFormat>
  <Paragraphs>186</Paragraphs>
  <Slides>20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Garamond</vt:lpstr>
      <vt:lpstr>Wingdings</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Owner</cp:lastModifiedBy>
  <cp:revision>41</cp:revision>
  <dcterms:created xsi:type="dcterms:W3CDTF">2021-05-25T14:18:55Z</dcterms:created>
  <dcterms:modified xsi:type="dcterms:W3CDTF">2023-10-03T13:07:11Z</dcterms:modified>
</cp:coreProperties>
</file>