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12" r:id="rId3"/>
    <p:sldId id="316" r:id="rId4"/>
    <p:sldId id="317" r:id="rId5"/>
    <p:sldId id="313" r:id="rId6"/>
    <p:sldId id="314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759" autoAdjust="0"/>
  </p:normalViewPr>
  <p:slideViewPr>
    <p:cSldViewPr snapToGrid="0" snapToObjects="1">
      <p:cViewPr varScale="1">
        <p:scale>
          <a:sx n="104" d="100"/>
          <a:sy n="104" d="100"/>
        </p:scale>
        <p:origin x="213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082C1C-50F5-4496-B9CD-D26D5F506870}" type="datetimeFigureOut">
              <a:rPr lang="en-US"/>
              <a:pPr>
                <a:defRPr/>
              </a:pPr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913EBD-9610-4301-8672-2E409041E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800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91682-F5D1-48F2-A0F5-B1FA7BFA9495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2707-EC20-4FF8-89EE-C83F1A3490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9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D5422-482D-4115-8FC2-E2706F4BB058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29D62-1C44-4AB5-BBDB-BC7426FE1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7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0EB51-1167-4324-8919-E54DFBDFE705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85A38-4CC4-435D-81D1-94002781FC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8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CE127-98FC-43D8-A381-131740C56FC1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93375-88EF-4E0D-8C09-0814541374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1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A6DEB-C3B1-4C2F-A5F8-8FA498615C94}" type="datetime1">
              <a:rPr lang="en-US"/>
              <a:pPr>
                <a:defRPr/>
              </a:pPr>
              <a:t>8/21/2024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D90C7-3F39-4BEC-A459-BAE7BFFEC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7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7B4F0-01D0-450D-B46A-150F70D20555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160F3-4973-4569-998D-270FB09FC9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0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82E1B-073F-4FF3-B6B6-9A321F2F0735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4424-AF36-4B6F-AC9B-81EEAF9D79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FE00E-271A-4A78-BFE8-0D2D1699D8F0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8FB31-64CE-4DC4-BF4C-4C167768D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16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13068-553F-4A6E-B042-4934EF839A72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A6A3D-5AF6-46F6-AFF0-EF855BF904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6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2E5C-2D51-445B-B2CD-3CC88355DA01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9209A-53BC-441E-9E4C-258FD0A5B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11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BF849-0F68-493F-A97B-CE92234F7AC0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71ABB-E6CD-475D-A067-0CCF02649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3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/>
              <a:t>Click to edit Master text styles</a:t>
            </a:r>
          </a:p>
          <a:p>
            <a:pPr lvl="1"/>
            <a:r>
              <a:rPr lang="en-US" altLang="uk-UA"/>
              <a:t>Second level</a:t>
            </a:r>
          </a:p>
          <a:p>
            <a:pPr lvl="2"/>
            <a:r>
              <a:rPr lang="en-US" altLang="uk-UA"/>
              <a:t>Third level</a:t>
            </a:r>
          </a:p>
          <a:p>
            <a:pPr lvl="3"/>
            <a:r>
              <a:rPr lang="en-US" altLang="uk-UA"/>
              <a:t>Fourth level</a:t>
            </a:r>
          </a:p>
          <a:p>
            <a:pPr lvl="4"/>
            <a:r>
              <a:rPr lang="en-US" altLang="uk-UA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C4D59AC4-7928-43AA-86EB-16AA4F42CD4A}" type="datetime1">
              <a:rPr lang="en-US"/>
              <a:pPr>
                <a:defRPr/>
              </a:pPr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2F2AA488-AB51-4521-8C82-D9982FD660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3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700" y="88777"/>
            <a:ext cx="7772400" cy="1154097"/>
          </a:xfrm>
        </p:spPr>
        <p:txBody>
          <a:bodyPr/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uk-UA" sz="3200" b="1" dirty="0"/>
              <a:t>Тема</a:t>
            </a:r>
            <a:r>
              <a:rPr lang="pl-PL" sz="3200" b="1"/>
              <a:t>1</a:t>
            </a:r>
            <a:r>
              <a:rPr lang="uk-UA" sz="3200" b="1"/>
              <a:t>: </a:t>
            </a:r>
            <a:r>
              <a:rPr lang="ru-RU" sz="3200" b="1">
                <a:effectLst/>
              </a:rPr>
              <a:t>Введення </a:t>
            </a:r>
            <a:r>
              <a:rPr lang="ru-RU" sz="3200" b="1" dirty="0">
                <a:effectLst/>
              </a:rPr>
              <a:t>в дисципліну: основні поняття та визначення.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965200" y="4856085"/>
            <a:ext cx="7581900" cy="1789375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uk-UA" altLang="uk-UA" sz="2000" b="1" dirty="0">
                <a:solidFill>
                  <a:schemeClr val="tx1"/>
                </a:solidFill>
                <a:latin typeface="Calibri" pitchFamily="34" charset="0"/>
              </a:rPr>
              <a:t>План</a:t>
            </a:r>
            <a:endParaRPr lang="ru-RU" altLang="uk-UA" sz="2000" b="1" dirty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 algn="l" rtl="0" eaLnBrk="1" hangingPunct="1">
              <a:buAutoNum type="arabicPeriod"/>
            </a:pPr>
            <a:r>
              <a:rPr lang="ru-RU" sz="2000" dirty="0"/>
              <a:t>Поняття економічної </a:t>
            </a:r>
            <a:r>
              <a:rPr lang="ru-RU" sz="2000"/>
              <a:t>ефективності в </a:t>
            </a:r>
            <a:r>
              <a:rPr lang="pl-PL" sz="2000"/>
              <a:t>IT</a:t>
            </a:r>
            <a:endParaRPr lang="pl-PL" sz="2000" dirty="0"/>
          </a:p>
          <a:p>
            <a:pPr marL="457200" indent="-457200" algn="l" rtl="0" eaLnBrk="1" hangingPunct="1">
              <a:buAutoNum type="arabicPeriod"/>
            </a:pPr>
            <a:r>
              <a:rPr lang="ru-RU" sz="2000" dirty="0"/>
              <a:t>Способи оцінки </a:t>
            </a:r>
            <a:r>
              <a:rPr lang="ru-RU" sz="2000"/>
              <a:t>економічної ефективності </a:t>
            </a:r>
            <a:r>
              <a:rPr lang="en-US" sz="2000"/>
              <a:t>I</a:t>
            </a:r>
            <a:r>
              <a:rPr lang="pl-PL" sz="2000" dirty="0"/>
              <a:t>T</a:t>
            </a:r>
            <a:endParaRPr lang="ru-RU" sz="2000" dirty="0"/>
          </a:p>
        </p:txBody>
      </p:sp>
      <p:pic>
        <p:nvPicPr>
          <p:cNvPr id="1026" name="Picture 2" descr="Why it is Important to Test Pump Efficiency - Pumps in Austral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087" y="1322773"/>
            <a:ext cx="5542244" cy="333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100879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економічної ефективності</a:t>
            </a:r>
            <a:r>
              <a:rPr lang="en-US" sz="3200" dirty="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4" y="1796219"/>
            <a:ext cx="805183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TCO (Total Cost of Ownership)</a:t>
            </a:r>
            <a:endParaRPr lang="ru-RU" b="1" i="0" dirty="0">
              <a:solidFill>
                <a:srgbClr val="000000"/>
              </a:solidFill>
              <a:effectLst/>
              <a:latin typeface="Roboto"/>
            </a:endParaRPr>
          </a:p>
          <a:p>
            <a:pPr algn="just" rtl="0"/>
            <a:br>
              <a:rPr lang="ru-RU" b="1" i="0" dirty="0">
                <a:solidFill>
                  <a:srgbClr val="000000"/>
                </a:solidFill>
                <a:effectLst/>
                <a:latin typeface="Roboto"/>
              </a:rPr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Йдеться про сукупну вартість володіння. В принципі, цей метод можна назвати способом оцінки ефективності із сильною натяжкою, адже за його допомогою ви зможете виміряти лише сукупні витрати. Але як компонент інших методик і з метою адекватного оцінювання витрат для їх скорочення він цілком годиться.</a:t>
            </a: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ТСО як оцінку ефективності інформаційних систем і технологій вперше запропонували у 80-х роках. Йшлося про «цілісний погляд на вартість ІТ». Найчастіше «голий» ТСО застосовують при порівнянні 2-х варіантів ІТ-компонентів, припустимо, нової інфраструктури та впровадження корпоративної системи. Але слід врахувати, що оцінювати щось лише з погляду витрат має сенс лише тоді, коли вигоди та доходи проекту очевидні.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534067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</a:t>
            </a:r>
            <a:r>
              <a:rPr lang="ru-RU" sz="3200"/>
              <a:t>економічної ефективності </a:t>
            </a:r>
            <a:r>
              <a:rPr lang="en-US" sz="320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TCO (Total Cost of Ownership)</a:t>
            </a:r>
            <a:endParaRPr lang="ru-RU" b="1" i="0" dirty="0">
              <a:solidFill>
                <a:srgbClr val="000000"/>
              </a:solidFill>
              <a:effectLst/>
              <a:latin typeface="Roboto"/>
            </a:endParaRPr>
          </a:p>
          <a:p>
            <a:pPr algn="just" rtl="0"/>
            <a:br>
              <a:rPr lang="ru-RU" b="1" i="0" dirty="0">
                <a:solidFill>
                  <a:srgbClr val="000000"/>
                </a:solidFill>
                <a:effectLst/>
                <a:latin typeface="Roboto"/>
              </a:rPr>
            </a:br>
            <a:br>
              <a:rPr lang="ru-RU" dirty="0"/>
            </a:br>
            <a:r>
              <a:rPr lang="ru-RU" b="1" dirty="0"/>
              <a:t>Приклад оцінки за допомогою методу</a:t>
            </a:r>
            <a:r>
              <a:rPr lang="en-US" b="1" dirty="0"/>
              <a:t>TCO.</a:t>
            </a:r>
            <a:r>
              <a:rPr lang="ru-RU" b="0" i="0" dirty="0">
                <a:solidFill>
                  <a:srgbClr val="434546"/>
                </a:solidFill>
                <a:effectLst/>
                <a:latin typeface="Helvetica Neue"/>
              </a:rPr>
              <a:t>Аналіз проводився для підприємства з виробництва компонентів лікарських засобів. Рада директорів компанії непокоїла постійне збільшення вартості експлуатації системи, що підтримує логістичні процеси. Зростання витрат суттєво перевищувало аналогічні показники з експлуатації такої ж системи на зарубіжному підприємстві цієї фірми. Було поставлено завдання оцінки ефективності використання ІВ стосовно оптимізації відповідних виробничих витрат.</a:t>
            </a:r>
            <a:endParaRPr lang="uk-U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335116-4FAF-4AA0-BF0B-F1F9D59B3E13}"/>
              </a:ext>
            </a:extLst>
          </p:cNvPr>
          <p:cNvSpPr txBox="1"/>
          <p:nvPr/>
        </p:nvSpPr>
        <p:spPr>
          <a:xfrm>
            <a:off x="555070" y="4750900"/>
            <a:ext cx="810953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1" dirty="0">
                <a:solidFill>
                  <a:srgbClr val="434546"/>
                </a:solidFill>
                <a:latin typeface="Helvetica Neue"/>
              </a:rPr>
              <a:t>Результат</a:t>
            </a:r>
            <a:r>
              <a:rPr lang="ru-RU" dirty="0">
                <a:solidFill>
                  <a:srgbClr val="434546"/>
                </a:solidFill>
                <a:latin typeface="Helvetica Neue"/>
              </a:rPr>
              <a:t>.</a:t>
            </a:r>
            <a:r>
              <a:rPr lang="ru-RU" b="0" i="0" dirty="0">
                <a:solidFill>
                  <a:srgbClr val="434546"/>
                </a:solidFill>
                <a:effectLst/>
                <a:latin typeface="Helvetica Neue"/>
              </a:rPr>
              <a:t>Подальший аналіз дозволив визначити причину завищення ТЗН. Вона була пов'язана з поганою організацією експлуатації системи. Було запропоновано програму підвищення рівня зрілості ІТ-служби підприємства. Через рік після завершення заходів щодо її реорганізації було проведено контрольні перевірки ефективності використання ІВ, які показали її більш високий рівень, ніж навіть на зарубіжному підприємстві замовника.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911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економічної ефективності</a:t>
            </a:r>
            <a:r>
              <a:rPr lang="en-US" sz="3200" dirty="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ROI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Return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of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Investment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)</a:t>
            </a: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ROI – це коефіцієнт повернення інвестицій. Методика застосовується повсюдно під час розрахунку ефективності інвестицій, і навіть оцінювання проектів у різних галузях діяльності.</a:t>
            </a:r>
          </a:p>
          <a:p>
            <a:pPr algn="just" rtl="0"/>
            <a:endParaRPr lang="ru-RU" dirty="0">
              <a:solidFill>
                <a:srgbClr val="000000"/>
              </a:solidFill>
              <a:latin typeface="Roboto"/>
            </a:endParaRPr>
          </a:p>
          <a:p>
            <a:pPr algn="just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ROI розраховується як сукупний прибуток за роками, наведеної до початкового моменту часу і поділеної на величину інвестицій. У результаті визначається час, у якому прибуток від застосування покриє вартість застосування, тобто йдеться про визначенні терміну окупності.</a:t>
            </a:r>
            <a:br>
              <a:rPr lang="ru-RU" dirty="0"/>
            </a:br>
            <a:br>
              <a:rPr lang="ru-RU" dirty="0"/>
            </a:b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91941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економічної ефективності</a:t>
            </a:r>
            <a:r>
              <a:rPr lang="en-US" sz="3200" dirty="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ROI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Return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of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Investment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)</a:t>
            </a: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Більшість фінансових директорів під час формування інвестиційного портфеля потребують показників ROI. Для одних проектів можна зробити це без проблем, але не для всіх. У тих же CRM-проектах розрахувати ROI майже неможливо, як і неможливо точно висловити фінансовий ефект від підвищення задоволеності користувачів. Але навіть після підрахунку ROI у ІТ-директора можуть запитати, чому компанія не виходить на обіцяну окупність через обумовлений термін. І показати цю окупність буде складно, адже фінансові результати роботи організації залежать не лише від впровадження та успішної експлуатації інформаційних технологій та систем.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678284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</a:t>
            </a:r>
            <a:r>
              <a:rPr lang="ru-RU" sz="3200"/>
              <a:t>економічної ефективності </a:t>
            </a:r>
            <a:r>
              <a:rPr lang="en-US" sz="320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BSC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Balanced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Score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Card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)</a:t>
            </a: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BSC – це збалансована система показників. Спосіб був запропонований у 1992 році. У класичному випадку за допомогою BSC виділяють 4 галузі оцінки ефективності: клієнти, фінанси, навчання та зростання персоналу, внутрішні бізнес-процеси. Але метод не був би настільки корисним, якби він не був гнучким. Це означає, що і число, і зміст оцінювальних областей для різних компаній можуть бути різними.</a:t>
            </a:r>
          </a:p>
          <a:p>
            <a:pPr algn="just" rtl="0"/>
            <a:endParaRPr lang="ru-RU" b="0" i="0" dirty="0">
              <a:solidFill>
                <a:srgbClr val="000000"/>
              </a:solidFill>
              <a:effectLst/>
              <a:latin typeface="Roboto"/>
            </a:endParaRPr>
          </a:p>
          <a:p>
            <a:pPr algn="just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Окремий підвид цього способу з'явився в 1997 році і був призначений саме для інформаційних технологій - йдеться про BITS - систему ІТ-показників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Balanced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IT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Scorecard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).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687937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</a:t>
            </a:r>
            <a:r>
              <a:rPr lang="ru-RU" sz="3200"/>
              <a:t>економічної ефективності </a:t>
            </a:r>
            <a:r>
              <a:rPr lang="en-US" sz="320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PRM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Performance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Reference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Model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)</a:t>
            </a:r>
          </a:p>
          <a:p>
            <a:pPr algn="l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Під PRM розуміють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референсну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модель продуктивності, яка розроблена для оцінювання ефективності ІТ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держагентствах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США. Відповідно до цієї моделі, виділяється низка факторів та напрямків для аналізу інформаційних технологій та систем:</a:t>
            </a:r>
          </a:p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Поліпшення результатів з урахуванням місії компанії;</a:t>
            </a:r>
            <a:endParaRPr lang="ru-RU" dirty="0"/>
          </a:p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Підвищення можливостей;</a:t>
            </a:r>
          </a:p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Зростання обсягів транзакцій;</a:t>
            </a:r>
          </a:p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Підвищення якості надання послуг;</a:t>
            </a:r>
          </a:p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Підвищення економічної ефективності.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654209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</a:t>
            </a:r>
            <a:r>
              <a:rPr lang="ru-RU" sz="3200"/>
              <a:t>економічної ефективності </a:t>
            </a:r>
            <a:r>
              <a:rPr lang="en-US" sz="320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5" y="1176232"/>
            <a:ext cx="805183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BVIT (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Business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Value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of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IT)</a:t>
            </a: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Не що інше, як бізнес-цінність в ІТ. Спосіб запропонований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Gartner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Group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і є практичну реалізацію концепції TVO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Total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Value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of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/>
              </a:rPr>
              <a:t>Opportunity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), яка розвиває TCO-підхід. Згідно з основною ідеєю, здійснювати аналіз бізнес-цінності інформаційних технологій та приймати рішення про необхідні інвестиції потрібно, враховуючи 5 перспектив, і економічна перспектива — лише одна з них.</a:t>
            </a:r>
            <a:endParaRPr lang="uk-U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1AA6C0-ED14-4B12-AC06-E66E865414D6}"/>
              </a:ext>
            </a:extLst>
          </p:cNvPr>
          <p:cNvSpPr txBox="1"/>
          <p:nvPr/>
        </p:nvSpPr>
        <p:spPr>
          <a:xfrm>
            <a:off x="612775" y="4038554"/>
            <a:ext cx="81617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стратегічне узгодження (ми говоримо про те, чи допоможуть нам інвестиції при досягненні стратегічних цілей);</a:t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архітектура (про вплив ІТ на архітектуру компанії);</a:t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Вплив на бізнес-процеси (про вплив ІТ на зміну бізнес-процесів компанії);</a:t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Пряма окупність (чи стануть інвестиції в інформаційні системи причиною підвищення прибутку, економії витрат, поліпшення якості);</a:t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- ризики (які існують для цих інвестицій технологічні та бізнес-ризики).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8765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782130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</a:t>
            </a:r>
            <a:r>
              <a:rPr lang="ru-RU" sz="3200"/>
              <a:t>економічної ефективності </a:t>
            </a:r>
            <a:r>
              <a:rPr lang="en-US" sz="320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1AA6C0-ED14-4B12-AC06-E66E865414D6}"/>
              </a:ext>
            </a:extLst>
          </p:cNvPr>
          <p:cNvSpPr txBox="1"/>
          <p:nvPr/>
        </p:nvSpPr>
        <p:spPr>
          <a:xfrm>
            <a:off x="612775" y="1702811"/>
            <a:ext cx="808734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ITIL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Service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/>
              </a:rPr>
              <a:t>Strategy</a:t>
            </a:r>
            <a:endParaRPr lang="ru-RU" b="1" i="0" dirty="0">
              <a:solidFill>
                <a:srgbClr val="000000"/>
              </a:solidFill>
              <a:effectLst/>
              <a:latin typeface="Roboto"/>
            </a:endParaRPr>
          </a:p>
          <a:p>
            <a:pPr algn="just" rtl="0"/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ITIL – це сервісна стратегія, що пропонує системний підхід щодо оцінки ефективності інформаційних технологій. По суті, керівництво з управління ІТ-послугами (ITSM), яке дозволяє розширювати можливості управління. Може використовуватися і для оцінювання, що відбувається у фінансовій, операційній, стратегічній та ринковій (комерційній) областях.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66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396752"/>
            <a:ext cx="5870883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rtl="0"/>
            <a:r>
              <a:rPr lang="ru-RU" sz="3000" dirty="0"/>
              <a:t>Поняття економічної </a:t>
            </a:r>
            <a:r>
              <a:rPr lang="ru-RU" sz="3000"/>
              <a:t>ефективності в </a:t>
            </a:r>
            <a:r>
              <a:rPr lang="pl-PL" sz="3000"/>
              <a:t>IT</a:t>
            </a:r>
            <a:endParaRPr lang="ru-RU" sz="3000" b="1" dirty="0">
              <a:effectLst/>
            </a:endParaRP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2775" y="1399493"/>
            <a:ext cx="8300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ru-RU" i="1" dirty="0"/>
              <a:t>Предмет</a:t>
            </a:r>
            <a:r>
              <a:rPr lang="ru-RU" b="1" i="1" dirty="0"/>
              <a:t>"Тренінг курс з ефективності ІТ-проектів"</a:t>
            </a:r>
            <a:r>
              <a:rPr lang="ru-RU" i="1" dirty="0"/>
              <a:t>присвячений оцінці економічної ефективності інформаційних систем та</a:t>
            </a:r>
            <a:r>
              <a:rPr lang="pl-PL" i="1" dirty="0"/>
              <a:t>IT-</a:t>
            </a:r>
            <a:r>
              <a:rPr lang="ru-RU" i="1" dirty="0"/>
              <a:t>проектів. Це означає зіставлення результатів використання інформаційної системи з витратами на її використання та експлуатацію. Порівнянність витрат і результатів передбачає їх подання у грошовій формі.</a:t>
            </a:r>
            <a:endParaRPr lang="ru-RU" dirty="0"/>
          </a:p>
        </p:txBody>
      </p:sp>
      <p:pic>
        <p:nvPicPr>
          <p:cNvPr id="5" name="Picture 2" descr="ITband.ru » Проблемы оценки экономической эффективности IT проектов. (Часть  2)">
            <a:extLst>
              <a:ext uri="{FF2B5EF4-FFF2-40B4-BE49-F238E27FC236}">
                <a16:creationId xmlns:a16="http://schemas.microsoft.com/office/drawing/2014/main" id="{FD16C55B-3A21-4530-A6BC-CE51A20A8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729" y="61184"/>
            <a:ext cx="1784412" cy="133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9F579C9-0EBF-4DB5-83BA-E355988576E0}"/>
              </a:ext>
            </a:extLst>
          </p:cNvPr>
          <p:cNvSpPr txBox="1"/>
          <p:nvPr/>
        </p:nvSpPr>
        <p:spPr>
          <a:xfrm>
            <a:off x="612775" y="3429000"/>
            <a:ext cx="830040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Сучасні IT - проекти з кожним днем ​​займають все більш значуще місце в сучасному світі, чи то бізнес, чи виробнича соціальна сфера.</a:t>
            </a:r>
          </a:p>
          <a:p>
            <a:pPr algn="just" rtl="0"/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Однак варто зауважити, що розробка та впровадження IT-проектів пов'язані не тільки з чималими витратами, але і є досить тривалим процесом.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І, як свідчить світова практика, є велика кількість прикладів невдалих впроваджень, що призвели до масштабних фінансових втрат або незадоволення ефективності роботи IT - проектів.</a:t>
            </a:r>
          </a:p>
        </p:txBody>
      </p:sp>
    </p:spTree>
    <p:extLst>
      <p:ext uri="{BB962C8B-B14F-4D97-AF65-F5344CB8AC3E}">
        <p14:creationId xmlns:p14="http://schemas.microsoft.com/office/powerpoint/2010/main" val="4151553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788266" y="370572"/>
            <a:ext cx="5870883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rtl="0"/>
            <a:r>
              <a:rPr lang="ru-RU" sz="3000" dirty="0"/>
              <a:t>Поняття економічної </a:t>
            </a:r>
            <a:r>
              <a:rPr lang="ru-RU" sz="3000"/>
              <a:t>ефективності в </a:t>
            </a:r>
            <a:r>
              <a:rPr lang="pl-PL" sz="3000"/>
              <a:t>IT</a:t>
            </a:r>
            <a:endParaRPr lang="ru-RU" sz="3000" b="1" dirty="0">
              <a:effectLst/>
            </a:endParaRP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5" name="Picture 2" descr="ITband.ru » Проблемы оценки экономической эффективности IT проектов. (Часть  2)">
            <a:extLst>
              <a:ext uri="{FF2B5EF4-FFF2-40B4-BE49-F238E27FC236}">
                <a16:creationId xmlns:a16="http://schemas.microsoft.com/office/drawing/2014/main" id="{FD16C55B-3A21-4530-A6BC-CE51A20A8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729" y="61184"/>
            <a:ext cx="1784412" cy="133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100955-DAC5-4FE3-B898-82D5E5688C9D}"/>
              </a:ext>
            </a:extLst>
          </p:cNvPr>
          <p:cNvSpPr txBox="1"/>
          <p:nvPr/>
        </p:nvSpPr>
        <p:spPr>
          <a:xfrm>
            <a:off x="612776" y="1735061"/>
            <a:ext cx="806958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1" i="0" dirty="0" err="1">
                <a:solidFill>
                  <a:srgbClr val="212529"/>
                </a:solidFill>
                <a:effectLst/>
                <a:latin typeface="-apple-system"/>
              </a:rPr>
              <a:t>The</a:t>
            </a: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ru-RU" b="1" i="0" dirty="0" err="1">
                <a:solidFill>
                  <a:srgbClr val="212529"/>
                </a:solidFill>
                <a:effectLst/>
                <a:latin typeface="-apple-system"/>
              </a:rPr>
              <a:t>Standish</a:t>
            </a: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ru-RU" b="1" i="0" dirty="0" err="1">
                <a:solidFill>
                  <a:srgbClr val="212529"/>
                </a:solidFill>
                <a:effectLst/>
                <a:latin typeface="-apple-system"/>
              </a:rPr>
              <a:t>Group</a:t>
            </a: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, міжнародна незалежна консультативна фірма, яка проводить дослідження в галузі IT, опублікувала такі дані.</a:t>
            </a:r>
            <a:endParaRPr lang="en-US" b="1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/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У проектах, які були розглянуті з погляду впровадження інформаційних систем, а це понад 9000 проектів, успіху досягли лише 16,2 %, у категорію «спірні» проекти потрапило 52,7 %; у категорії проектів зазнали краху (від реалізації яких відмовилися) виявилося 31,1 %. У середньому витрати на IT - проекти перевищені у</a:t>
            </a: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1,5-2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рази, а час їх реалізації в</a:t>
            </a:r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2 - 3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рази.</a:t>
            </a:r>
            <a:endParaRPr lang="uk-U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56C8DF-5C73-4079-BAB2-5E5257DDCFA3}"/>
              </a:ext>
            </a:extLst>
          </p:cNvPr>
          <p:cNvSpPr txBox="1"/>
          <p:nvPr/>
        </p:nvSpPr>
        <p:spPr>
          <a:xfrm>
            <a:off x="612776" y="4153817"/>
            <a:ext cx="806958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1" i="0" dirty="0">
                <a:solidFill>
                  <a:srgbClr val="212529"/>
                </a:solidFill>
                <a:effectLst/>
                <a:latin typeface="-apple-system"/>
              </a:rPr>
              <a:t>При цьому ризики та загрози IT - проектів визначаються в основному якісними факторами, що досить важко формалізуються та перетворюються на кількісні.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Наприклад, такими чинниками є: неповнота вимог до IT - проекту, відсутність участі користувача у проектуванні, відсутність ресурсів, завищені вимоги до проекту, відсутність планування, зміна ринку IT - товарів та послуг та інші.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845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396752"/>
            <a:ext cx="5870883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rtl="0"/>
            <a:r>
              <a:rPr lang="ru-RU" sz="3000" dirty="0"/>
              <a:t>Поняття економічної </a:t>
            </a:r>
            <a:r>
              <a:rPr lang="ru-RU" sz="3000"/>
              <a:t>ефективності в </a:t>
            </a:r>
            <a:r>
              <a:rPr lang="pl-PL" sz="3000"/>
              <a:t>IT</a:t>
            </a:r>
            <a:endParaRPr lang="ru-RU" sz="3000" b="1" dirty="0">
              <a:effectLst/>
            </a:endParaRP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5" name="Picture 2" descr="ITband.ru » Проблемы оценки экономической эффективности IT проектов. (Часть  2)">
            <a:extLst>
              <a:ext uri="{FF2B5EF4-FFF2-40B4-BE49-F238E27FC236}">
                <a16:creationId xmlns:a16="http://schemas.microsoft.com/office/drawing/2014/main" id="{FD16C55B-3A21-4530-A6BC-CE51A20A8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729" y="61184"/>
            <a:ext cx="1784412" cy="133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100955-DAC5-4FE3-B898-82D5E5688C9D}"/>
              </a:ext>
            </a:extLst>
          </p:cNvPr>
          <p:cNvSpPr txBox="1"/>
          <p:nvPr/>
        </p:nvSpPr>
        <p:spPr>
          <a:xfrm>
            <a:off x="612776" y="1859348"/>
            <a:ext cx="806958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Необхідність враховувати вартість розробки та реалізації проекту, ризики отримати негативний результат, коректне формулювання цілей, обґрунтований вибір інформаційної системи, призводить до потреби у </a:t>
            </a:r>
            <a:r>
              <a:rPr lang="ru-RU" b="0" i="0">
                <a:solidFill>
                  <a:srgbClr val="212529"/>
                </a:solidFill>
                <a:effectLst/>
                <a:latin typeface="-apple-system"/>
              </a:rPr>
              <a:t>вирішенні низки </a:t>
            </a:r>
            <a:r>
              <a:rPr lang="ru-RU" b="1" i="0">
                <a:solidFill>
                  <a:srgbClr val="212529"/>
                </a:solidFill>
                <a:effectLst/>
                <a:latin typeface="-apple-system"/>
              </a:rPr>
              <a:t>завдань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, таких як:</a:t>
            </a:r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/>
            <a:endParaRPr lang="ru-RU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прогноз та подальша оцінка економічного ефекту від впровадження IT - проекту на всіх етапах створення та експлуатації,</a:t>
            </a:r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виділення ризиків впровадження IT - проекту та їх кількісна оцінка,</a:t>
            </a:r>
            <a:endParaRPr lang="en-U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just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</a:t>
            </a:r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а також ухвалення підсумкового рішення про запуск проекту впровадження на</a:t>
            </a:r>
          </a:p>
          <a:p>
            <a:pPr algn="just" rtl="0"/>
            <a:r>
              <a:rPr lang="ru-RU" b="0" i="0" dirty="0">
                <a:solidFill>
                  <a:srgbClr val="212529"/>
                </a:solidFill>
                <a:effectLst/>
                <a:latin typeface="-apple-system"/>
              </a:rPr>
              <a:t>на підставі об'єднання результатів двох попередніх завдань.</a:t>
            </a:r>
          </a:p>
        </p:txBody>
      </p:sp>
    </p:spTree>
    <p:extLst>
      <p:ext uri="{BB962C8B-B14F-4D97-AF65-F5344CB8AC3E}">
        <p14:creationId xmlns:p14="http://schemas.microsoft.com/office/powerpoint/2010/main" val="2228941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60874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Чому ефективність ІТ так складно визначити?</a:t>
            </a: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0375" y="1878887"/>
            <a:ext cx="83004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1. Інформаційні технології найчастіше спрямовані реалізацію сервісної складової. А в оцінці сервісу нерідко емоції переважають над об'єктивністю.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22D283-0BAA-4EB1-A0F7-D67729A9AC86}"/>
              </a:ext>
            </a:extLst>
          </p:cNvPr>
          <p:cNvSpPr txBox="1"/>
          <p:nvPr/>
        </p:nvSpPr>
        <p:spPr>
          <a:xfrm>
            <a:off x="460375" y="3040121"/>
            <a:ext cx="83004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2. Негативні відгуки зазвичай поширюються швидше, ніж позитивні. Якщо користувач незадоволений, він розповість про це десятьом знайомим, якщо ж задоволений, то навряд чи поділиться своїми враженнями хоча б із п'ятьма.</a:t>
            </a:r>
            <a:endParaRPr lang="uk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8DFAF4-B067-4D11-81B0-BA7F2F2721F1}"/>
              </a:ext>
            </a:extLst>
          </p:cNvPr>
          <p:cNvSpPr txBox="1"/>
          <p:nvPr/>
        </p:nvSpPr>
        <p:spPr>
          <a:xfrm>
            <a:off x="460374" y="4404180"/>
            <a:ext cx="846168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3. Незважаючи на постійний розвиток ІТ-галузі, навіть найсучасніші ІТ-системи апріорі недосконалі. Сьогодні вони частина будь-якого бізнесу, та й повсякденного життя, але все одно ІТ не можуть задовольнити всіх як за надійністю та безперебійністю в роботі, так і простотою у використанні.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701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60874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Чому ефективність ІТ так складно визначити?</a:t>
            </a: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0375" y="1878887"/>
            <a:ext cx="83004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4. Одне й те програмне забезпечення використовують люди різної кваліфікації та віку. Найчастіше і ті, й інші не дуже люблять копатися в налаштуваннях і приводити інтерфейс у відповідність до вирішуваних завдань або просто з особистими уподобаннями. І навіть у розвинених користувачів не завжди є на цей час і бажання. Підсумок – невиправдане невдоволення інтерфейсом програмного забезпечення.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8DFAF4-B067-4D11-81B0-BA7F2F2721F1}"/>
              </a:ext>
            </a:extLst>
          </p:cNvPr>
          <p:cNvSpPr txBox="1"/>
          <p:nvPr/>
        </p:nvSpPr>
        <p:spPr>
          <a:xfrm>
            <a:off x="460375" y="4066828"/>
            <a:ext cx="846168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5.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Технології, засоби інформації та софт розвиваються сьогодні просто стрімко: регулярно оновлюються версії, підвищується функціональність, покращуються інтерфейси. А здебільшого користувачі консервативні, тому оновлення та зміни нерідко викликають у них не радість, а роздратування. Звичка – справа серйозна, а освоєння змін – завжди праця. Але без змін сьогодні ніяк, адже цифрові системи мають відповідати реаліям бізнесу та відповідати новим вимогам.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712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60874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Чому ефективність ІТ так складно визначити?</a:t>
            </a:r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0375" y="4062820"/>
            <a:ext cx="83004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Головне, що варто зрозуміти: оцінити ефективність ІТ можна, і це є найважливішим завданням будь-якого ІТ-керівника, адже не знаючи ефективності, він не зможе її підвищити.</a:t>
            </a:r>
            <a:endParaRPr lang="ru-RU" b="1" dirty="0"/>
          </a:p>
        </p:txBody>
      </p:sp>
      <p:pic>
        <p:nvPicPr>
          <p:cNvPr id="3" name="Picture 2" descr="Руководитель ИТ проекта: чем занимается, его обязанности и функции">
            <a:extLst>
              <a:ext uri="{FF2B5EF4-FFF2-40B4-BE49-F238E27FC236}">
                <a16:creationId xmlns:a16="http://schemas.microsoft.com/office/drawing/2014/main" id="{81CFECF7-1296-4A77-AD35-DF6E30CDA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075" y="1669639"/>
            <a:ext cx="2709020" cy="2132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01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100879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економічної ефективності</a:t>
            </a:r>
            <a:r>
              <a:rPr lang="en-US" sz="3200" dirty="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4" y="1485729"/>
            <a:ext cx="80518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Оцінити ефективність ІТ можна у різний спосіб. Найчастіше все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го виділяють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два основні напрями: економічний та системний.</a:t>
            </a:r>
            <a:endParaRPr lang="uk-UA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D2A4B9-CB66-4E3A-9F70-54ADD435D2D9}"/>
              </a:ext>
            </a:extLst>
          </p:cNvPr>
          <p:cNvSpPr txBox="1"/>
          <p:nvPr/>
        </p:nvSpPr>
        <p:spPr>
          <a:xfrm>
            <a:off x="604791" y="2612230"/>
            <a:ext cx="793441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1. Економічні методи оцінки ефективності ІТ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br>
              <a:rPr lang="ru-RU" dirty="0"/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У той момент, коли цифрові системи стали невід'ємною частиною бізнесу, вони стали об'єктом застосування загальновідомих способів оцінювання ефективності щодо реалізованих проектів і процесів, що проходять.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Найпопулярніші - TCO та ROI.</a:t>
            </a:r>
            <a:endParaRPr lang="uk-UA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E4CC5B-4B7F-4947-B373-F50288DCC483}"/>
              </a:ext>
            </a:extLst>
          </p:cNvPr>
          <p:cNvSpPr txBox="1"/>
          <p:nvPr/>
        </p:nvSpPr>
        <p:spPr>
          <a:xfrm>
            <a:off x="737062" y="4725940"/>
            <a:ext cx="840693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uk-UA" b="1" i="0" dirty="0">
                <a:solidFill>
                  <a:srgbClr val="000000"/>
                </a:solidFill>
                <a:effectLst/>
                <a:latin typeface="Roboto"/>
              </a:rPr>
              <a:t>2.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Roboto"/>
              </a:rPr>
              <a:t>Системні</a:t>
            </a:r>
            <a:r>
              <a:rPr lang="uk-UA" b="1" i="0" dirty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Roboto"/>
              </a:rPr>
              <a:t>методи</a:t>
            </a:r>
            <a:r>
              <a:rPr lang="uk-UA" b="1" i="0" dirty="0">
                <a:solidFill>
                  <a:srgbClr val="000000"/>
                </a:solidFill>
                <a:effectLst/>
                <a:latin typeface="Roboto"/>
              </a:rPr>
              <a:t>.</a:t>
            </a: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Найкраще використовуватиме оцінки ефективності інформаційних технологій комплексні, тобто системні методи. Їхня суть якраз у тому й полягає — показати реальну користь від ІТ у різних сферах діяльності підприємства.</a:t>
            </a:r>
            <a:br>
              <a:rPr lang="uk-UA" dirty="0"/>
            </a:b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Найпопулярніші -</a:t>
            </a:r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BSC (Balanced Score Card)</a:t>
            </a:r>
            <a:r>
              <a:rPr lang="ru-RU" b="1" dirty="0">
                <a:solidFill>
                  <a:srgbClr val="000000"/>
                </a:solidFill>
                <a:latin typeface="Roboto"/>
              </a:rPr>
              <a:t>,</a:t>
            </a:r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PRM (Performance Reference Model)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,</a:t>
            </a:r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BVIT (Business Value of IT)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,</a:t>
            </a:r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ITIL Service Strategy</a:t>
            </a:r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824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307975" y="1008795"/>
            <a:ext cx="9003221" cy="8001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rtl="0"/>
            <a:r>
              <a:rPr lang="ru-RU" sz="3200" dirty="0"/>
              <a:t>Способи оцінки економічної ефективності</a:t>
            </a:r>
            <a:r>
              <a:rPr lang="en-US" sz="3200" dirty="0"/>
              <a:t>I</a:t>
            </a:r>
            <a:r>
              <a:rPr lang="pl-PL" sz="3200" dirty="0"/>
              <a:t>T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1267" name="AutoShape 8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8" name="AutoShape 10" descr="ÐÐ°ÑÑÐ¸Ð½ÐºÐ¸ Ð¿Ð¾ Ð·Ð°Ð¿ÑÐ¾ÑÑ ÑÐ»ÐµÐºÑÑÐ¾Ð½Ð½ÑÐ¹ Ð±Ð¸Ð·Ð½ÐµÑ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endParaRPr lang="ru-RU" altLang="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F92C6-19B8-4A1C-ADF3-555D03BF9730}"/>
              </a:ext>
            </a:extLst>
          </p:cNvPr>
          <p:cNvSpPr txBox="1"/>
          <p:nvPr/>
        </p:nvSpPr>
        <p:spPr>
          <a:xfrm>
            <a:off x="612774" y="1796219"/>
            <a:ext cx="805183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ru-RU" b="1" i="0" dirty="0">
                <a:solidFill>
                  <a:srgbClr val="000000"/>
                </a:solidFill>
                <a:effectLst/>
                <a:latin typeface="Roboto"/>
              </a:rPr>
              <a:t>Чому економічні методи не завжди застосовні при оцінюванні ІТ:</a:t>
            </a:r>
          </a:p>
          <a:p>
            <a:pPr algn="l" rtl="0"/>
            <a:br>
              <a:rPr lang="ru-RU" b="1" i="0" dirty="0">
                <a:solidFill>
                  <a:srgbClr val="000000"/>
                </a:solidFill>
                <a:effectLst/>
                <a:latin typeface="Roboto"/>
              </a:rPr>
            </a:b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1. Важко оцінити внесок інформаційних технологій та систем у загальний прибуток підприємства, в результаті непросто вичленувати економічний ефект саме від ІТ.</a:t>
            </a:r>
          </a:p>
          <a:p>
            <a:pPr algn="l" rtl="0"/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2. ІТ-вигоди запланувати важко, як і уявити їх у певному грошах.</a:t>
            </a:r>
          </a:p>
          <a:p>
            <a:pPr algn="l" rtl="0"/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Roboto"/>
              </a:rPr>
              <a:t>3. Довгостроковість корисного застосування ІТ-компонентів оцінити також непросто.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271932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2749</TotalTime>
  <Words>1738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-apple-system</vt:lpstr>
      <vt:lpstr>Arial</vt:lpstr>
      <vt:lpstr>Calibri</vt:lpstr>
      <vt:lpstr>Century Gothic</vt:lpstr>
      <vt:lpstr>Courier New</vt:lpstr>
      <vt:lpstr>Helvetica Neue</vt:lpstr>
      <vt:lpstr>Palatino Linotype</vt:lpstr>
      <vt:lpstr>Roboto</vt:lpstr>
      <vt:lpstr>Executive</vt:lpstr>
      <vt:lpstr>Тема1: Введення в дисципліну: основні поняття та визначення.</vt:lpstr>
      <vt:lpstr>Поняття економічної ефективності в IT</vt:lpstr>
      <vt:lpstr>Поняття економічної ефективності в IT</vt:lpstr>
      <vt:lpstr>Поняття економічної ефективності в IT</vt:lpstr>
      <vt:lpstr>Чому ефективність ІТ так складно визначити?</vt:lpstr>
      <vt:lpstr>Чому ефективність ІТ так складно визначити?</vt:lpstr>
      <vt:lpstr>Чому ефективність ІТ так складно визначити?</vt:lpstr>
      <vt:lpstr>Способи оцінки економічної ефективностіIT </vt:lpstr>
      <vt:lpstr>Способи оцінки економічної ефективностіIT </vt:lpstr>
      <vt:lpstr>Способи оцінки економічної ефективностіIT </vt:lpstr>
      <vt:lpstr>Способи оцінки економічної ефективності IT </vt:lpstr>
      <vt:lpstr>Способи оцінки економічної ефективностіIT </vt:lpstr>
      <vt:lpstr>Способи оцінки економічної ефективностіIT </vt:lpstr>
      <vt:lpstr>Способи оцінки економічної ефективності IT </vt:lpstr>
      <vt:lpstr>Способи оцінки економічної ефективності IT </vt:lpstr>
      <vt:lpstr>Способи оцінки економічної ефективності IT </vt:lpstr>
      <vt:lpstr>Способи оцінки економічної ефективності IT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РАСПОЗНАВАНИЕ ОПТИЧЕСКИХ ОБРАЗОВ (СИМВОЛОВ) С ПОМОЩЬЮ ОДНОСЛОЙНОГО ПЕРСЕПТРОНА</dc:title>
  <dc:creator>Влад Опаленов</dc:creator>
  <cp:lastModifiedBy>Евгений Мержинский</cp:lastModifiedBy>
  <cp:revision>184</cp:revision>
  <dcterms:created xsi:type="dcterms:W3CDTF">2012-03-20T05:23:34Z</dcterms:created>
  <dcterms:modified xsi:type="dcterms:W3CDTF">2024-08-21T12:12:33Z</dcterms:modified>
</cp:coreProperties>
</file>