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57" r:id="rId4"/>
    <p:sldId id="258" r:id="rId5"/>
    <p:sldId id="259" r:id="rId6"/>
    <p:sldId id="260" r:id="rId7"/>
    <p:sldId id="279" r:id="rId8"/>
    <p:sldId id="280" r:id="rId9"/>
    <p:sldId id="281" r:id="rId10"/>
    <p:sldId id="282" r:id="rId11"/>
    <p:sldId id="283" r:id="rId12"/>
    <p:sldId id="27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666" autoAdjust="0"/>
    <p:restoredTop sz="94660"/>
  </p:normalViewPr>
  <p:slideViewPr>
    <p:cSldViewPr snapToGrid="0">
      <p:cViewPr>
        <p:scale>
          <a:sx n="82" d="100"/>
          <a:sy n="82" d="100"/>
        </p:scale>
        <p:origin x="936" y="-21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906-1750-4FF1-85A0-8B78E9B2BD76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D5F5-CF85-4CA9-BECD-8437936F3CC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656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906-1750-4FF1-85A0-8B78E9B2BD76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D5F5-CF85-4CA9-BECD-8437936F3CC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961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906-1750-4FF1-85A0-8B78E9B2BD76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D5F5-CF85-4CA9-BECD-8437936F3CC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0037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906-1750-4FF1-85A0-8B78E9B2BD76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D5F5-CF85-4CA9-BECD-8437936F3CC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895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906-1750-4FF1-85A0-8B78E9B2BD76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D5F5-CF85-4CA9-BECD-8437936F3CC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5453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906-1750-4FF1-85A0-8B78E9B2BD76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D5F5-CF85-4CA9-BECD-8437936F3CC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1607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906-1750-4FF1-85A0-8B78E9B2BD76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D5F5-CF85-4CA9-BECD-8437936F3CC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3847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906-1750-4FF1-85A0-8B78E9B2BD76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D5F5-CF85-4CA9-BECD-8437936F3CC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3637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906-1750-4FF1-85A0-8B78E9B2BD76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D5F5-CF85-4CA9-BECD-8437936F3CC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7606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906-1750-4FF1-85A0-8B78E9B2BD76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D5F5-CF85-4CA9-BECD-8437936F3CC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9399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906-1750-4FF1-85A0-8B78E9B2BD76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D5F5-CF85-4CA9-BECD-8437936F3CC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0589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26906-1750-4FF1-85A0-8B78E9B2BD76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17D5F5-CF85-4CA9-BECD-8437936F3CC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2499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2920" y="2392363"/>
            <a:ext cx="11348720" cy="2387600"/>
          </a:xfrm>
        </p:spPr>
        <p:txBody>
          <a:bodyPr>
            <a:normAutofit fontScale="90000"/>
          </a:bodyPr>
          <a:lstStyle/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ПРАВОВІ ЗАСАДИ</a:t>
            </a:r>
            <a:b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b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ПРОТИДІЇ</a:t>
            </a:r>
            <a:b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b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5280" y="5135881"/>
            <a:ext cx="9144000" cy="1655762"/>
          </a:xfrm>
        </p:spPr>
        <p:txBody>
          <a:bodyPr/>
          <a:lstStyle/>
          <a:p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Лекція 2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98180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" b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5686" y="78311"/>
            <a:ext cx="11655490" cy="6630399"/>
          </a:xfrm>
        </p:spPr>
        <p:txBody>
          <a:bodyPr>
            <a:normAutofit lnSpcReduction="1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Повага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неупереджене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небайдуже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ставлення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постраждалих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боку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заходи 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пріоритетності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Конфіденційність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повідомили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Добровільність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постраждалими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особами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недієздатних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Врахування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постраждалих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інвалідністю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вагітних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жінок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недієздатних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похилого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віку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заходи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громад-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ськими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об’єднаннями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неурядовими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засобами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медіа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заінтересованими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особами.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8701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" b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5686" y="78311"/>
            <a:ext cx="11655490" cy="6271895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3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Практика </a:t>
            </a:r>
            <a:r>
              <a:rPr lang="ru-RU" sz="35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Європейського</a:t>
            </a:r>
            <a:r>
              <a:rPr lang="ru-RU" sz="3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Суду з прав </a:t>
            </a:r>
            <a:r>
              <a:rPr lang="ru-RU" sz="35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endParaRPr lang="ru-RU" sz="3500" b="1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3500" b="1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справі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«Левчук </a:t>
            </a:r>
            <a:r>
              <a:rPr lang="ru-RU" sz="26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проти</a:t>
            </a:r>
            <a:r>
              <a:rPr lang="ru-RU" sz="26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6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03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вересня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2020 року ЄСПЛ </a:t>
            </a:r>
            <a:r>
              <a:rPr lang="ru-RU" sz="2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6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своєму</a:t>
            </a:r>
            <a:r>
              <a:rPr lang="ru-RU" sz="2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рішенні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дійшов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висновку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Україна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порушила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зобов’язання</a:t>
            </a:r>
            <a:r>
              <a:rPr lang="ru-RU" sz="2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прав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повагу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до приватного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2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2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22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вересня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2022 року ЄСПЛ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ухвалив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справі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6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Івашків</a:t>
            </a:r>
            <a:r>
              <a:rPr lang="ru-RU" sz="26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проти</a:t>
            </a:r>
            <a:r>
              <a:rPr lang="ru-RU" sz="2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6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вперше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історії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незалежної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підтверди</a:t>
            </a:r>
            <a:r>
              <a:rPr lang="ru-RU" sz="2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позицію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бездіяльність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разом з </a:t>
            </a:r>
            <a:r>
              <a:rPr lang="ru-RU" sz="26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дискримінаційним</a:t>
            </a:r>
            <a:r>
              <a:rPr lang="ru-RU" sz="2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ставленням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постраждалих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применшенням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заподіяної</a:t>
            </a:r>
            <a:r>
              <a:rPr lang="ru-RU" sz="2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шкоди</a:t>
            </a:r>
            <a:r>
              <a:rPr lang="ru-RU" sz="2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порушує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відразу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кілька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статей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Конвенції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захист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 </a:t>
            </a:r>
            <a:r>
              <a:rPr lang="ru-RU" sz="26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2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основоположних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свобод: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статті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ru-RU" sz="26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Конвенції</a:t>
            </a:r>
            <a:r>
              <a:rPr lang="ru-RU" sz="2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(заборона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катування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 в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контексті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невиконання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зобов’язання</a:t>
            </a:r>
            <a:r>
              <a:rPr lang="ru-RU" sz="2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провести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ефективне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розслідування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тверджень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6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жорстоке</a:t>
            </a:r>
            <a:r>
              <a:rPr lang="ru-RU" sz="2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поводження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заявницею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статті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14 </a:t>
            </a:r>
            <a:r>
              <a:rPr lang="ru-RU" sz="26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Конвенції</a:t>
            </a:r>
            <a:r>
              <a:rPr lang="ru-RU" sz="2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(заборона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дискримінації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 в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контексті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дискримінації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заявниці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національними</a:t>
            </a:r>
            <a:r>
              <a:rPr lang="ru-RU" sz="2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судами при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визначенні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суми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компенсації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шкоду </a:t>
            </a:r>
            <a:r>
              <a:rPr lang="ru-RU" sz="26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завдану</a:t>
            </a:r>
            <a:r>
              <a:rPr lang="ru-RU" sz="2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нанесення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їй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легких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тілесних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ушкоджень</a:t>
            </a:r>
            <a:r>
              <a:rPr lang="ru-RU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6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13559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775" y="365125"/>
            <a:ext cx="11772900" cy="1325563"/>
          </a:xfrm>
        </p:spPr>
        <p:txBody>
          <a:bodyPr>
            <a:normAutofit/>
          </a:bodyPr>
          <a:lstStyle/>
          <a:p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 для самоконтролю</a:t>
            </a:r>
            <a:endParaRPr lang="ru-RU" sz="31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775" y="1597024"/>
            <a:ext cx="11115675" cy="5032375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Надайте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характеристику правовому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забезпеченню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міжнародному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Назвіть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Конвенція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Ради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Європи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жінок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боротьбу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явищами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Проаналізуйте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нормативно-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регулюють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Розкрийте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засади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добровільності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постраждалими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особами?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В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чому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важливість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практики ЄСПЛ 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Наведіть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ЄСПЛ,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враховуватися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національному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3636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2920" y="811764"/>
            <a:ext cx="11348720" cy="77713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План: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11974" y="2187407"/>
            <a:ext cx="9144000" cy="1655762"/>
          </a:xfrm>
        </p:spPr>
        <p:txBody>
          <a:bodyPr>
            <a:noAutofit/>
          </a:bodyPr>
          <a:lstStyle/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Міжнародні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Національне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законодавство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Засади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Практика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Європейського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Суду з прав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319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" b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5686" y="78311"/>
            <a:ext cx="10515600" cy="6271895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sz="3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35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Міжнародні</a:t>
            </a:r>
            <a:r>
              <a:rPr lang="ru-RU" sz="3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</a:t>
            </a:r>
            <a:r>
              <a:rPr lang="ru-RU" sz="3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5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3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3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3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endParaRPr lang="ru-RU" sz="35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Загальна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декларація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прав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(1948 р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</a:p>
          <a:p>
            <a:pPr algn="just"/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Декларація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прав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(1959 р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</a:p>
          <a:p>
            <a:pPr algn="just"/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Міжнародний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пакт про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громадянські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права (1966 р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</a:p>
          <a:p>
            <a:pPr algn="just"/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Конвенція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ліквідацію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форм </a:t>
            </a:r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дискримінації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жінок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(1979 р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</a:p>
          <a:p>
            <a:pPr algn="just"/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Факультативний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протокол до </a:t>
            </a:r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Конвенції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ООН 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ліквідацію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форм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дискримінації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жінок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грудня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1999 р. </a:t>
            </a:r>
            <a:endParaRPr lang="ru-RU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Конвенція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 права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20 листопада 1989 р. </a:t>
            </a:r>
            <a:endParaRPr lang="ru-RU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Загальна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№ 19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Комітету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ООН з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ліквідації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дискримінації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жінок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(1992 р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</a:p>
          <a:p>
            <a:pPr algn="just"/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Декларація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ООН про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викорінювання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жінок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(1993 р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</a:p>
          <a:p>
            <a:pPr algn="just"/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Пекінська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декларація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Платформа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(1995 р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</a:p>
          <a:p>
            <a:pPr algn="just"/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Резолюція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Ради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ООН 1325 «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Жінки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мир,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безпека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 (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2000 р.)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0765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4960" y="314960"/>
            <a:ext cx="11038840" cy="6390639"/>
          </a:xfrm>
        </p:spPr>
        <p:txBody>
          <a:bodyPr>
            <a:normAutofit fontScale="85000" lnSpcReduction="20000"/>
          </a:bodyPr>
          <a:lstStyle/>
          <a:p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Загальна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№35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Комітету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ООН з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ліквідації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дискримінації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жінок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ґендерно-обумовленого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над </a:t>
            </a:r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жінками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Конвенція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ООН про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боротьбу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торгівлею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людьми і з </a:t>
            </a:r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експлуатацією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проституції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третіми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особами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грудня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1949 р. (</a:t>
            </a:r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набула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чинності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17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липня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1997 р.);</a:t>
            </a:r>
          </a:p>
          <a:p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Міжнародний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пакт про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культурні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права </a:t>
            </a:r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16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грудня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1966 р. (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набув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чинності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19 </a:t>
            </a:r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жовтня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1973 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.);</a:t>
            </a:r>
          </a:p>
          <a:p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Декларація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захист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жінок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надзвичайних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обставинах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збройних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конфліктів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14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грудня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1974 р.;</a:t>
            </a:r>
          </a:p>
          <a:p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Декларація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стосуються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благополуччя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особливо в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виховання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усиновлення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національному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міжнародному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рівнях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грудня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1986 р.;</a:t>
            </a:r>
          </a:p>
          <a:p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резолюції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Ради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ООН 1820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19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червня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2008 р.;</a:t>
            </a:r>
          </a:p>
          <a:p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резолюції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Ради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ООН 1888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30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вересня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2009 р.;</a:t>
            </a:r>
          </a:p>
          <a:p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резолюції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Ради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ООН 889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жовтня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2009 р.;</a:t>
            </a:r>
          </a:p>
          <a:p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резолюції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Ради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ООН 1960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16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грудня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2010 р.;</a:t>
            </a:r>
          </a:p>
          <a:p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резолюції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Ради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ООН 2106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24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червня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2013 р.;</a:t>
            </a:r>
          </a:p>
          <a:p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резолюції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Ради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ООН 2122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18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жовтня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2013 р.;</a:t>
            </a:r>
          </a:p>
          <a:p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резолюції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Ради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ООН 2242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13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жовтня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2015 р.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6030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1294" y="491620"/>
            <a:ext cx="11059160" cy="5222239"/>
          </a:xfrm>
        </p:spPr>
        <p:txBody>
          <a:bodyPr>
            <a:normAutofit/>
          </a:bodyPr>
          <a:lstStyle/>
          <a:p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Конвенція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Ради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Європи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основоположних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свобод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листопада 1950 р. </a:t>
            </a:r>
            <a:endParaRPr lang="ru-RU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Європейська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конвенція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 </a:t>
            </a: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січня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1996 р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Конвенція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Ради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Європи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заходи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людьми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16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травня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2005 р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Конвенція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Ради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Європи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сексуальної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експлуатації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сексуального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Ланцаротська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конвенція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25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жовтня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2007 р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endParaRPr lang="ru-RU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24553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364" y="228917"/>
            <a:ext cx="12272036" cy="1325563"/>
          </a:xfrm>
        </p:spPr>
        <p:txBody>
          <a:bodyPr>
            <a:normAutofit/>
          </a:bodyPr>
          <a:lstStyle/>
          <a:p>
            <a:r>
              <a:rPr lang="ru-RU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8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Національне</a:t>
            </a:r>
            <a:r>
              <a:rPr lang="ru-RU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законодавство</a:t>
            </a:r>
            <a:r>
              <a:rPr lang="ru-RU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8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uk-UA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 </a:t>
            </a:r>
            <a:r>
              <a:rPr lang="uk-UA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 насильству</a:t>
            </a:r>
            <a:endParaRPr lang="ru-RU" sz="28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554480"/>
            <a:ext cx="12059920" cy="5638800"/>
          </a:xfrm>
        </p:spPr>
        <p:txBody>
          <a:bodyPr>
            <a:normAutofit/>
          </a:bodyPr>
          <a:lstStyle/>
          <a:p>
            <a:pPr algn="just"/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рівних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прав та </a:t>
            </a:r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можли</a:t>
            </a:r>
            <a:r>
              <a:rPr lang="uk-UA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востей</a:t>
            </a:r>
            <a:r>
              <a:rPr lang="uk-UA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жінок і чоловіків</a:t>
            </a:r>
            <a:r>
              <a:rPr lang="uk-UA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охорону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дитинства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uk-UA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роботу з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сім’ями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дітьми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uk-UA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молоддю»</a:t>
            </a:r>
          </a:p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«Про засади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дискри</a:t>
            </a:r>
            <a:r>
              <a:rPr lang="uk-UA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мінації</a:t>
            </a:r>
            <a:r>
              <a:rPr lang="uk-UA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uk-UA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Україні»</a:t>
            </a:r>
          </a:p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поліцію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r>
              <a:rPr lang="uk-UA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Закон України «Про прокуратуру</a:t>
            </a:r>
            <a:r>
              <a:rPr lang="uk-UA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судоустрій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і статус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суддів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05945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86612"/>
            <a:ext cx="12059920" cy="7006668"/>
          </a:xfrm>
        </p:spPr>
        <p:txBody>
          <a:bodyPr>
            <a:normAutofit/>
          </a:bodyPr>
          <a:lstStyle/>
          <a:p>
            <a:pPr algn="just"/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«Про адвокатуру та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адвокатську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algn="just"/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безоплатну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допомогу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algn="just"/>
            <a:r>
              <a:rPr lang="uk-UA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Закон України «Про </a:t>
            </a:r>
            <a:r>
              <a:rPr lang="uk-UA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пробацію</a:t>
            </a:r>
            <a:r>
              <a:rPr lang="uk-UA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Основи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законодавства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охорону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здоров’я».</a:t>
            </a:r>
          </a:p>
          <a:p>
            <a:r>
              <a:rPr lang="uk-UA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Закон України «Про освіту</a:t>
            </a:r>
            <a:r>
              <a:rPr lang="uk-UA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служби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у справах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спе</a:t>
            </a:r>
            <a:r>
              <a:rPr lang="uk-UA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ціальні</a:t>
            </a:r>
            <a:r>
              <a:rPr lang="uk-UA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установи для дітей</a:t>
            </a:r>
            <a:r>
              <a:rPr lang="uk-UA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місцеві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адміністрації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місцеве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Кодекс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uk-UA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Кримінальний кодекс України</a:t>
            </a:r>
            <a:r>
              <a:rPr lang="uk-UA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uk-UA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Сімейний кодекс України</a:t>
            </a:r>
            <a:r>
              <a:rPr lang="uk-UA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Кримінальний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процесуальний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кодекс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00008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86612"/>
            <a:ext cx="12059920" cy="7006668"/>
          </a:xfrm>
        </p:spPr>
        <p:txBody>
          <a:bodyPr>
            <a:normAutofit/>
          </a:bodyPr>
          <a:lstStyle/>
          <a:p>
            <a:pPr algn="just"/>
            <a:r>
              <a:rPr lang="uk-UA" b="1" dirty="0"/>
              <a:t>Цивільний кодекс України</a:t>
            </a:r>
            <a:r>
              <a:rPr lang="uk-UA" b="1" dirty="0" smtClean="0"/>
              <a:t>.</a:t>
            </a:r>
          </a:p>
          <a:p>
            <a:pPr algn="just"/>
            <a:r>
              <a:rPr lang="uk-UA" b="1" dirty="0"/>
              <a:t>Цивільний процесуальний кодекс України</a:t>
            </a:r>
            <a:r>
              <a:rPr lang="uk-UA" b="1" dirty="0" smtClean="0"/>
              <a:t>.</a:t>
            </a:r>
          </a:p>
          <a:p>
            <a:pPr algn="just"/>
            <a:r>
              <a:rPr lang="uk-UA" b="1" dirty="0" smtClean="0"/>
              <a:t>Постанови КМУ</a:t>
            </a:r>
          </a:p>
          <a:p>
            <a:pPr algn="just"/>
            <a:r>
              <a:rPr lang="uk-UA" b="1" dirty="0" smtClean="0"/>
              <a:t>Накази</a:t>
            </a:r>
          </a:p>
          <a:p>
            <a:pPr algn="just"/>
            <a:endParaRPr lang="uk-UA" b="1" dirty="0" smtClean="0"/>
          </a:p>
          <a:p>
            <a:pPr algn="just"/>
            <a:endParaRPr lang="ru-RU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56667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" b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5686" y="78311"/>
            <a:ext cx="11655490" cy="6271895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sz="3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Засади </a:t>
            </a:r>
            <a:r>
              <a:rPr lang="ru-RU" sz="35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sz="3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3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5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3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3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35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35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3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endParaRPr lang="ru-RU" sz="3500" b="1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35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Гарантування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постраждалим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особам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осново-положних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 і свобод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громадянина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Належна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увага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кожного факту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домаш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ньому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Врахування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непропорційного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ства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жінок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чоловіків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дорослих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принципу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жінок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чоловіків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суспільної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небезпеки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нетерпимого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ставлення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будь-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проявів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269567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1138</Words>
  <Application>Microsoft Office PowerPoint</Application>
  <PresentationFormat>Широкий екран</PresentationFormat>
  <Paragraphs>86</Paragraphs>
  <Slides>12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Тема Office</vt:lpstr>
      <vt:lpstr> ПРАВОВІ ЗАСАДИ ЗАПОБІГАННЯ ТА ПРОТИДІЇ ДОМАШНЬОМУ НАСИЛЬСТВУ</vt:lpstr>
      <vt:lpstr>План:</vt:lpstr>
      <vt:lpstr>Презентація PowerPoint</vt:lpstr>
      <vt:lpstr>Презентація PowerPoint</vt:lpstr>
      <vt:lpstr>Презентація PowerPoint</vt:lpstr>
      <vt:lpstr>2. Національне законодавство у сфері запобігання та протидії домашньому насильству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Питання для самоконтролю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Адміністративне правопорушення та його юридичний склад</dc:title>
  <dc:creator>User</dc:creator>
  <cp:lastModifiedBy>PC</cp:lastModifiedBy>
  <cp:revision>12</cp:revision>
  <dcterms:created xsi:type="dcterms:W3CDTF">2022-09-04T17:35:51Z</dcterms:created>
  <dcterms:modified xsi:type="dcterms:W3CDTF">2025-09-22T15:55:41Z</dcterms:modified>
</cp:coreProperties>
</file>