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3" r:id="rId4"/>
    <p:sldId id="258" r:id="rId5"/>
    <p:sldId id="259" r:id="rId6"/>
    <p:sldId id="260" r:id="rId7"/>
    <p:sldId id="261" r:id="rId8"/>
    <p:sldId id="262" r:id="rId9"/>
    <p:sldId id="263" r:id="rId10"/>
    <p:sldId id="264" r:id="rId11"/>
    <p:sldId id="265" r:id="rId12"/>
    <p:sldId id="266" r:id="rId13"/>
    <p:sldId id="267" r:id="rId14"/>
    <p:sldId id="268" r:id="rId15"/>
    <p:sldId id="270" r:id="rId16"/>
    <p:sldId id="269" r:id="rId17"/>
    <p:sldId id="271" r:id="rId18"/>
    <p:sldId id="272" r:id="rId19"/>
    <p:sldId id="273" r:id="rId20"/>
    <p:sldId id="274" r:id="rId21"/>
    <p:sldId id="277" r:id="rId22"/>
    <p:sldId id="275" r:id="rId23"/>
    <p:sldId id="276" r:id="rId24"/>
    <p:sldId id="278" r:id="rId25"/>
    <p:sldId id="279" r:id="rId26"/>
    <p:sldId id="284" r:id="rId27"/>
    <p:sldId id="280" r:id="rId28"/>
    <p:sldId id="281"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90069A-534C-45C3-AE87-E5160E2A840A}"/>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uk-UA"/>
          </a:p>
        </p:txBody>
      </p:sp>
      <p:sp>
        <p:nvSpPr>
          <p:cNvPr id="3" name="Подзаголовок 2">
            <a:extLst>
              <a:ext uri="{FF2B5EF4-FFF2-40B4-BE49-F238E27FC236}">
                <a16:creationId xmlns:a16="http://schemas.microsoft.com/office/drawing/2014/main" id="{10AD3C77-F5D5-484B-BEA0-0D2E8888E4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a:p>
        </p:txBody>
      </p:sp>
      <p:sp>
        <p:nvSpPr>
          <p:cNvPr id="4" name="Дата 3">
            <a:extLst>
              <a:ext uri="{FF2B5EF4-FFF2-40B4-BE49-F238E27FC236}">
                <a16:creationId xmlns:a16="http://schemas.microsoft.com/office/drawing/2014/main" id="{96BB8F24-FB46-4C65-A903-7365F650F9F4}"/>
              </a:ext>
            </a:extLst>
          </p:cNvPr>
          <p:cNvSpPr>
            <a:spLocks noGrp="1"/>
          </p:cNvSpPr>
          <p:nvPr>
            <p:ph type="dt" sz="half" idx="10"/>
          </p:nvPr>
        </p:nvSpPr>
        <p:spPr/>
        <p:txBody>
          <a:bodyPr/>
          <a:lstStyle/>
          <a:p>
            <a:fld id="{F98D7A8A-5632-4DFE-A8D9-7E3FE425C7FD}" type="datetimeFigureOut">
              <a:rPr lang="uk-UA" smtClean="0"/>
              <a:t>01.09.2024</a:t>
            </a:fld>
            <a:endParaRPr lang="uk-UA"/>
          </a:p>
        </p:txBody>
      </p:sp>
      <p:sp>
        <p:nvSpPr>
          <p:cNvPr id="5" name="Нижний колонтитул 4">
            <a:extLst>
              <a:ext uri="{FF2B5EF4-FFF2-40B4-BE49-F238E27FC236}">
                <a16:creationId xmlns:a16="http://schemas.microsoft.com/office/drawing/2014/main" id="{B3F31023-523B-45EE-BE1A-B25B47CC9BBD}"/>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4C86E85B-0AFF-49F1-B8D8-E3E94609D443}"/>
              </a:ext>
            </a:extLst>
          </p:cNvPr>
          <p:cNvSpPr>
            <a:spLocks noGrp="1"/>
          </p:cNvSpPr>
          <p:nvPr>
            <p:ph type="sldNum" sz="quarter" idx="12"/>
          </p:nvPr>
        </p:nvSpPr>
        <p:spPr/>
        <p:txBody>
          <a:bodyPr/>
          <a:lstStyle/>
          <a:p>
            <a:fld id="{349F4806-CB91-4807-9B3D-695517F29602}" type="slidenum">
              <a:rPr lang="uk-UA" smtClean="0"/>
              <a:t>‹#›</a:t>
            </a:fld>
            <a:endParaRPr lang="uk-UA"/>
          </a:p>
        </p:txBody>
      </p:sp>
    </p:spTree>
    <p:extLst>
      <p:ext uri="{BB962C8B-B14F-4D97-AF65-F5344CB8AC3E}">
        <p14:creationId xmlns:p14="http://schemas.microsoft.com/office/powerpoint/2010/main" val="2347100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55CD4D-1D21-4D20-B1B2-DFD7D6FEA663}"/>
              </a:ext>
            </a:extLst>
          </p:cNvPr>
          <p:cNvSpPr>
            <a:spLocks noGrp="1"/>
          </p:cNvSpPr>
          <p:nvPr>
            <p:ph type="title"/>
          </p:nvPr>
        </p:nvSpPr>
        <p:spPr/>
        <p:txBody>
          <a:bodyPr/>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id="{3B2A4035-360D-40E6-9565-12070E6F1969}"/>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C0EEF88E-C95D-4E3A-8135-6D308074A832}"/>
              </a:ext>
            </a:extLst>
          </p:cNvPr>
          <p:cNvSpPr>
            <a:spLocks noGrp="1"/>
          </p:cNvSpPr>
          <p:nvPr>
            <p:ph type="dt" sz="half" idx="10"/>
          </p:nvPr>
        </p:nvSpPr>
        <p:spPr/>
        <p:txBody>
          <a:bodyPr/>
          <a:lstStyle/>
          <a:p>
            <a:fld id="{F98D7A8A-5632-4DFE-A8D9-7E3FE425C7FD}" type="datetimeFigureOut">
              <a:rPr lang="uk-UA" smtClean="0"/>
              <a:t>01.09.2024</a:t>
            </a:fld>
            <a:endParaRPr lang="uk-UA"/>
          </a:p>
        </p:txBody>
      </p:sp>
      <p:sp>
        <p:nvSpPr>
          <p:cNvPr id="5" name="Нижний колонтитул 4">
            <a:extLst>
              <a:ext uri="{FF2B5EF4-FFF2-40B4-BE49-F238E27FC236}">
                <a16:creationId xmlns:a16="http://schemas.microsoft.com/office/drawing/2014/main" id="{7D233195-B1CA-4534-888E-039408EE3EBD}"/>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FB416FD5-CC2A-4E4A-806B-5E9C70D4265A}"/>
              </a:ext>
            </a:extLst>
          </p:cNvPr>
          <p:cNvSpPr>
            <a:spLocks noGrp="1"/>
          </p:cNvSpPr>
          <p:nvPr>
            <p:ph type="sldNum" sz="quarter" idx="12"/>
          </p:nvPr>
        </p:nvSpPr>
        <p:spPr/>
        <p:txBody>
          <a:bodyPr/>
          <a:lstStyle/>
          <a:p>
            <a:fld id="{349F4806-CB91-4807-9B3D-695517F29602}" type="slidenum">
              <a:rPr lang="uk-UA" smtClean="0"/>
              <a:t>‹#›</a:t>
            </a:fld>
            <a:endParaRPr lang="uk-UA"/>
          </a:p>
        </p:txBody>
      </p:sp>
    </p:spTree>
    <p:extLst>
      <p:ext uri="{BB962C8B-B14F-4D97-AF65-F5344CB8AC3E}">
        <p14:creationId xmlns:p14="http://schemas.microsoft.com/office/powerpoint/2010/main" val="363036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587F523-A5FA-4AC7-9EE4-CE8805FE2FC7}"/>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id="{08561573-DEEA-4495-A5D2-411745CCC274}"/>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01C4EAD2-3C28-4232-ABA0-DF77F6CE5484}"/>
              </a:ext>
            </a:extLst>
          </p:cNvPr>
          <p:cNvSpPr>
            <a:spLocks noGrp="1"/>
          </p:cNvSpPr>
          <p:nvPr>
            <p:ph type="dt" sz="half" idx="10"/>
          </p:nvPr>
        </p:nvSpPr>
        <p:spPr/>
        <p:txBody>
          <a:bodyPr/>
          <a:lstStyle/>
          <a:p>
            <a:fld id="{F98D7A8A-5632-4DFE-A8D9-7E3FE425C7FD}" type="datetimeFigureOut">
              <a:rPr lang="uk-UA" smtClean="0"/>
              <a:t>01.09.2024</a:t>
            </a:fld>
            <a:endParaRPr lang="uk-UA"/>
          </a:p>
        </p:txBody>
      </p:sp>
      <p:sp>
        <p:nvSpPr>
          <p:cNvPr id="5" name="Нижний колонтитул 4">
            <a:extLst>
              <a:ext uri="{FF2B5EF4-FFF2-40B4-BE49-F238E27FC236}">
                <a16:creationId xmlns:a16="http://schemas.microsoft.com/office/drawing/2014/main" id="{69D28883-D706-451D-89A2-167495D443A5}"/>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71A3F5BF-48B2-4B33-8EC6-9C84B5847D24}"/>
              </a:ext>
            </a:extLst>
          </p:cNvPr>
          <p:cNvSpPr>
            <a:spLocks noGrp="1"/>
          </p:cNvSpPr>
          <p:nvPr>
            <p:ph type="sldNum" sz="quarter" idx="12"/>
          </p:nvPr>
        </p:nvSpPr>
        <p:spPr/>
        <p:txBody>
          <a:bodyPr/>
          <a:lstStyle/>
          <a:p>
            <a:fld id="{349F4806-CB91-4807-9B3D-695517F29602}" type="slidenum">
              <a:rPr lang="uk-UA" smtClean="0"/>
              <a:t>‹#›</a:t>
            </a:fld>
            <a:endParaRPr lang="uk-UA"/>
          </a:p>
        </p:txBody>
      </p:sp>
    </p:spTree>
    <p:extLst>
      <p:ext uri="{BB962C8B-B14F-4D97-AF65-F5344CB8AC3E}">
        <p14:creationId xmlns:p14="http://schemas.microsoft.com/office/powerpoint/2010/main" val="195781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47B864-6E3C-4382-B419-9237784BC6D9}"/>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id="{0A96C934-2FC3-46F9-90EF-7CCED4534BA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E2E4E0B2-5E5C-45CA-B0A1-E38B763A904E}"/>
              </a:ext>
            </a:extLst>
          </p:cNvPr>
          <p:cNvSpPr>
            <a:spLocks noGrp="1"/>
          </p:cNvSpPr>
          <p:nvPr>
            <p:ph type="dt" sz="half" idx="10"/>
          </p:nvPr>
        </p:nvSpPr>
        <p:spPr/>
        <p:txBody>
          <a:bodyPr/>
          <a:lstStyle/>
          <a:p>
            <a:fld id="{F98D7A8A-5632-4DFE-A8D9-7E3FE425C7FD}" type="datetimeFigureOut">
              <a:rPr lang="uk-UA" smtClean="0"/>
              <a:t>01.09.2024</a:t>
            </a:fld>
            <a:endParaRPr lang="uk-UA"/>
          </a:p>
        </p:txBody>
      </p:sp>
      <p:sp>
        <p:nvSpPr>
          <p:cNvPr id="5" name="Нижний колонтитул 4">
            <a:extLst>
              <a:ext uri="{FF2B5EF4-FFF2-40B4-BE49-F238E27FC236}">
                <a16:creationId xmlns:a16="http://schemas.microsoft.com/office/drawing/2014/main" id="{F4632199-FFBE-4C1C-A71A-7E104DA2C4D1}"/>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1225648A-90C3-471E-A827-5E081302FFAF}"/>
              </a:ext>
            </a:extLst>
          </p:cNvPr>
          <p:cNvSpPr>
            <a:spLocks noGrp="1"/>
          </p:cNvSpPr>
          <p:nvPr>
            <p:ph type="sldNum" sz="quarter" idx="12"/>
          </p:nvPr>
        </p:nvSpPr>
        <p:spPr/>
        <p:txBody>
          <a:bodyPr/>
          <a:lstStyle/>
          <a:p>
            <a:fld id="{349F4806-CB91-4807-9B3D-695517F29602}" type="slidenum">
              <a:rPr lang="uk-UA" smtClean="0"/>
              <a:t>‹#›</a:t>
            </a:fld>
            <a:endParaRPr lang="uk-UA"/>
          </a:p>
        </p:txBody>
      </p:sp>
    </p:spTree>
    <p:extLst>
      <p:ext uri="{BB962C8B-B14F-4D97-AF65-F5344CB8AC3E}">
        <p14:creationId xmlns:p14="http://schemas.microsoft.com/office/powerpoint/2010/main" val="2648122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FFD753-2B58-4F0C-B783-214A502296F9}"/>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uk-UA"/>
          </a:p>
        </p:txBody>
      </p:sp>
      <p:sp>
        <p:nvSpPr>
          <p:cNvPr id="3" name="Текст 2">
            <a:extLst>
              <a:ext uri="{FF2B5EF4-FFF2-40B4-BE49-F238E27FC236}">
                <a16:creationId xmlns:a16="http://schemas.microsoft.com/office/drawing/2014/main" id="{9C9DF6D7-5391-4A5F-86F6-959B978AC0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9E9FE49D-20EE-44DB-BA76-1C0C11280145}"/>
              </a:ext>
            </a:extLst>
          </p:cNvPr>
          <p:cNvSpPr>
            <a:spLocks noGrp="1"/>
          </p:cNvSpPr>
          <p:nvPr>
            <p:ph type="dt" sz="half" idx="10"/>
          </p:nvPr>
        </p:nvSpPr>
        <p:spPr/>
        <p:txBody>
          <a:bodyPr/>
          <a:lstStyle/>
          <a:p>
            <a:fld id="{F98D7A8A-5632-4DFE-A8D9-7E3FE425C7FD}" type="datetimeFigureOut">
              <a:rPr lang="uk-UA" smtClean="0"/>
              <a:t>01.09.2024</a:t>
            </a:fld>
            <a:endParaRPr lang="uk-UA"/>
          </a:p>
        </p:txBody>
      </p:sp>
      <p:sp>
        <p:nvSpPr>
          <p:cNvPr id="5" name="Нижний колонтитул 4">
            <a:extLst>
              <a:ext uri="{FF2B5EF4-FFF2-40B4-BE49-F238E27FC236}">
                <a16:creationId xmlns:a16="http://schemas.microsoft.com/office/drawing/2014/main" id="{0979B713-4A71-4F99-8078-843E3F8FA581}"/>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A5DDCF55-CCEF-4701-B66C-1C3F589C2E23}"/>
              </a:ext>
            </a:extLst>
          </p:cNvPr>
          <p:cNvSpPr>
            <a:spLocks noGrp="1"/>
          </p:cNvSpPr>
          <p:nvPr>
            <p:ph type="sldNum" sz="quarter" idx="12"/>
          </p:nvPr>
        </p:nvSpPr>
        <p:spPr/>
        <p:txBody>
          <a:bodyPr/>
          <a:lstStyle/>
          <a:p>
            <a:fld id="{349F4806-CB91-4807-9B3D-695517F29602}" type="slidenum">
              <a:rPr lang="uk-UA" smtClean="0"/>
              <a:t>‹#›</a:t>
            </a:fld>
            <a:endParaRPr lang="uk-UA"/>
          </a:p>
        </p:txBody>
      </p:sp>
    </p:spTree>
    <p:extLst>
      <p:ext uri="{BB962C8B-B14F-4D97-AF65-F5344CB8AC3E}">
        <p14:creationId xmlns:p14="http://schemas.microsoft.com/office/powerpoint/2010/main" val="2868469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A22E8C-7679-47C4-AA6D-0EDB6030E8F7}"/>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id="{8EDC39BA-8E4C-492D-992E-61EE5DBB047E}"/>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a:extLst>
              <a:ext uri="{FF2B5EF4-FFF2-40B4-BE49-F238E27FC236}">
                <a16:creationId xmlns:a16="http://schemas.microsoft.com/office/drawing/2014/main" id="{46F5929B-A5DC-46A1-B5B6-88913561F035}"/>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a:extLst>
              <a:ext uri="{FF2B5EF4-FFF2-40B4-BE49-F238E27FC236}">
                <a16:creationId xmlns:a16="http://schemas.microsoft.com/office/drawing/2014/main" id="{A51EA836-7158-48AD-AFF9-20468D3D67F6}"/>
              </a:ext>
            </a:extLst>
          </p:cNvPr>
          <p:cNvSpPr>
            <a:spLocks noGrp="1"/>
          </p:cNvSpPr>
          <p:nvPr>
            <p:ph type="dt" sz="half" idx="10"/>
          </p:nvPr>
        </p:nvSpPr>
        <p:spPr/>
        <p:txBody>
          <a:bodyPr/>
          <a:lstStyle/>
          <a:p>
            <a:fld id="{F98D7A8A-5632-4DFE-A8D9-7E3FE425C7FD}" type="datetimeFigureOut">
              <a:rPr lang="uk-UA" smtClean="0"/>
              <a:t>01.09.2024</a:t>
            </a:fld>
            <a:endParaRPr lang="uk-UA"/>
          </a:p>
        </p:txBody>
      </p:sp>
      <p:sp>
        <p:nvSpPr>
          <p:cNvPr id="6" name="Нижний колонтитул 5">
            <a:extLst>
              <a:ext uri="{FF2B5EF4-FFF2-40B4-BE49-F238E27FC236}">
                <a16:creationId xmlns:a16="http://schemas.microsoft.com/office/drawing/2014/main" id="{D106DE1A-678F-4D1F-9404-B2775BE073FF}"/>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13DF12E1-801D-4A6E-AF3F-367B9DD59CFA}"/>
              </a:ext>
            </a:extLst>
          </p:cNvPr>
          <p:cNvSpPr>
            <a:spLocks noGrp="1"/>
          </p:cNvSpPr>
          <p:nvPr>
            <p:ph type="sldNum" sz="quarter" idx="12"/>
          </p:nvPr>
        </p:nvSpPr>
        <p:spPr/>
        <p:txBody>
          <a:bodyPr/>
          <a:lstStyle/>
          <a:p>
            <a:fld id="{349F4806-CB91-4807-9B3D-695517F29602}" type="slidenum">
              <a:rPr lang="uk-UA" smtClean="0"/>
              <a:t>‹#›</a:t>
            </a:fld>
            <a:endParaRPr lang="uk-UA"/>
          </a:p>
        </p:txBody>
      </p:sp>
    </p:spTree>
    <p:extLst>
      <p:ext uri="{BB962C8B-B14F-4D97-AF65-F5344CB8AC3E}">
        <p14:creationId xmlns:p14="http://schemas.microsoft.com/office/powerpoint/2010/main" val="4216529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30CA1B-E642-4333-A240-0FE1FE303316}"/>
              </a:ext>
            </a:extLst>
          </p:cNvPr>
          <p:cNvSpPr>
            <a:spLocks noGrp="1"/>
          </p:cNvSpPr>
          <p:nvPr>
            <p:ph type="title"/>
          </p:nvPr>
        </p:nvSpPr>
        <p:spPr>
          <a:xfrm>
            <a:off x="839788" y="365125"/>
            <a:ext cx="10515600" cy="1325563"/>
          </a:xfrm>
        </p:spPr>
        <p:txBody>
          <a:bodyPr/>
          <a:lstStyle/>
          <a:p>
            <a:r>
              <a:rPr lang="ru-RU"/>
              <a:t>Образец заголовка</a:t>
            </a:r>
            <a:endParaRPr lang="uk-UA"/>
          </a:p>
        </p:txBody>
      </p:sp>
      <p:sp>
        <p:nvSpPr>
          <p:cNvPr id="3" name="Текст 2">
            <a:extLst>
              <a:ext uri="{FF2B5EF4-FFF2-40B4-BE49-F238E27FC236}">
                <a16:creationId xmlns:a16="http://schemas.microsoft.com/office/drawing/2014/main" id="{073F7AD1-03F0-438A-80D9-4F97B3E22F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99174670-5D0C-4B11-87FE-FCFFB608086F}"/>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a:extLst>
              <a:ext uri="{FF2B5EF4-FFF2-40B4-BE49-F238E27FC236}">
                <a16:creationId xmlns:a16="http://schemas.microsoft.com/office/drawing/2014/main" id="{73D6E282-DD5C-49E8-B0A6-75B814446E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D34462F0-9296-4EB7-89A4-0D338BD46D8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a:extLst>
              <a:ext uri="{FF2B5EF4-FFF2-40B4-BE49-F238E27FC236}">
                <a16:creationId xmlns:a16="http://schemas.microsoft.com/office/drawing/2014/main" id="{BC9941F6-2F6F-400A-B767-CFF6B87E5197}"/>
              </a:ext>
            </a:extLst>
          </p:cNvPr>
          <p:cNvSpPr>
            <a:spLocks noGrp="1"/>
          </p:cNvSpPr>
          <p:nvPr>
            <p:ph type="dt" sz="half" idx="10"/>
          </p:nvPr>
        </p:nvSpPr>
        <p:spPr/>
        <p:txBody>
          <a:bodyPr/>
          <a:lstStyle/>
          <a:p>
            <a:fld id="{F98D7A8A-5632-4DFE-A8D9-7E3FE425C7FD}" type="datetimeFigureOut">
              <a:rPr lang="uk-UA" smtClean="0"/>
              <a:t>01.09.2024</a:t>
            </a:fld>
            <a:endParaRPr lang="uk-UA"/>
          </a:p>
        </p:txBody>
      </p:sp>
      <p:sp>
        <p:nvSpPr>
          <p:cNvPr id="8" name="Нижний колонтитул 7">
            <a:extLst>
              <a:ext uri="{FF2B5EF4-FFF2-40B4-BE49-F238E27FC236}">
                <a16:creationId xmlns:a16="http://schemas.microsoft.com/office/drawing/2014/main" id="{7461F968-2A67-47D5-A945-964ECBEF0B44}"/>
              </a:ext>
            </a:extLst>
          </p:cNvPr>
          <p:cNvSpPr>
            <a:spLocks noGrp="1"/>
          </p:cNvSpPr>
          <p:nvPr>
            <p:ph type="ftr" sz="quarter" idx="11"/>
          </p:nvPr>
        </p:nvSpPr>
        <p:spPr/>
        <p:txBody>
          <a:bodyPr/>
          <a:lstStyle/>
          <a:p>
            <a:endParaRPr lang="uk-UA"/>
          </a:p>
        </p:txBody>
      </p:sp>
      <p:sp>
        <p:nvSpPr>
          <p:cNvPr id="9" name="Номер слайда 8">
            <a:extLst>
              <a:ext uri="{FF2B5EF4-FFF2-40B4-BE49-F238E27FC236}">
                <a16:creationId xmlns:a16="http://schemas.microsoft.com/office/drawing/2014/main" id="{BD8A8E4F-3F81-4954-BD18-1D26AF84FF3A}"/>
              </a:ext>
            </a:extLst>
          </p:cNvPr>
          <p:cNvSpPr>
            <a:spLocks noGrp="1"/>
          </p:cNvSpPr>
          <p:nvPr>
            <p:ph type="sldNum" sz="quarter" idx="12"/>
          </p:nvPr>
        </p:nvSpPr>
        <p:spPr/>
        <p:txBody>
          <a:bodyPr/>
          <a:lstStyle/>
          <a:p>
            <a:fld id="{349F4806-CB91-4807-9B3D-695517F29602}" type="slidenum">
              <a:rPr lang="uk-UA" smtClean="0"/>
              <a:t>‹#›</a:t>
            </a:fld>
            <a:endParaRPr lang="uk-UA"/>
          </a:p>
        </p:txBody>
      </p:sp>
    </p:spTree>
    <p:extLst>
      <p:ext uri="{BB962C8B-B14F-4D97-AF65-F5344CB8AC3E}">
        <p14:creationId xmlns:p14="http://schemas.microsoft.com/office/powerpoint/2010/main" val="1586252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19C01F-EC27-4BC4-BB86-0423A23F5B95}"/>
              </a:ext>
            </a:extLst>
          </p:cNvPr>
          <p:cNvSpPr>
            <a:spLocks noGrp="1"/>
          </p:cNvSpPr>
          <p:nvPr>
            <p:ph type="title"/>
          </p:nvPr>
        </p:nvSpPr>
        <p:spPr/>
        <p:txBody>
          <a:bodyPr/>
          <a:lstStyle/>
          <a:p>
            <a:r>
              <a:rPr lang="ru-RU"/>
              <a:t>Образец заголовка</a:t>
            </a:r>
            <a:endParaRPr lang="uk-UA"/>
          </a:p>
        </p:txBody>
      </p:sp>
      <p:sp>
        <p:nvSpPr>
          <p:cNvPr id="3" name="Дата 2">
            <a:extLst>
              <a:ext uri="{FF2B5EF4-FFF2-40B4-BE49-F238E27FC236}">
                <a16:creationId xmlns:a16="http://schemas.microsoft.com/office/drawing/2014/main" id="{87721075-A7B2-434F-B7EC-E117AEBF641C}"/>
              </a:ext>
            </a:extLst>
          </p:cNvPr>
          <p:cNvSpPr>
            <a:spLocks noGrp="1"/>
          </p:cNvSpPr>
          <p:nvPr>
            <p:ph type="dt" sz="half" idx="10"/>
          </p:nvPr>
        </p:nvSpPr>
        <p:spPr/>
        <p:txBody>
          <a:bodyPr/>
          <a:lstStyle/>
          <a:p>
            <a:fld id="{F98D7A8A-5632-4DFE-A8D9-7E3FE425C7FD}" type="datetimeFigureOut">
              <a:rPr lang="uk-UA" smtClean="0"/>
              <a:t>01.09.2024</a:t>
            </a:fld>
            <a:endParaRPr lang="uk-UA"/>
          </a:p>
        </p:txBody>
      </p:sp>
      <p:sp>
        <p:nvSpPr>
          <p:cNvPr id="4" name="Нижний колонтитул 3">
            <a:extLst>
              <a:ext uri="{FF2B5EF4-FFF2-40B4-BE49-F238E27FC236}">
                <a16:creationId xmlns:a16="http://schemas.microsoft.com/office/drawing/2014/main" id="{B6162F49-315C-4391-928B-5929DD2C10B3}"/>
              </a:ext>
            </a:extLst>
          </p:cNvPr>
          <p:cNvSpPr>
            <a:spLocks noGrp="1"/>
          </p:cNvSpPr>
          <p:nvPr>
            <p:ph type="ftr" sz="quarter" idx="11"/>
          </p:nvPr>
        </p:nvSpPr>
        <p:spPr/>
        <p:txBody>
          <a:bodyPr/>
          <a:lstStyle/>
          <a:p>
            <a:endParaRPr lang="uk-UA"/>
          </a:p>
        </p:txBody>
      </p:sp>
      <p:sp>
        <p:nvSpPr>
          <p:cNvPr id="5" name="Номер слайда 4">
            <a:extLst>
              <a:ext uri="{FF2B5EF4-FFF2-40B4-BE49-F238E27FC236}">
                <a16:creationId xmlns:a16="http://schemas.microsoft.com/office/drawing/2014/main" id="{250B2B84-4949-4000-9CD5-C34A53BE3110}"/>
              </a:ext>
            </a:extLst>
          </p:cNvPr>
          <p:cNvSpPr>
            <a:spLocks noGrp="1"/>
          </p:cNvSpPr>
          <p:nvPr>
            <p:ph type="sldNum" sz="quarter" idx="12"/>
          </p:nvPr>
        </p:nvSpPr>
        <p:spPr/>
        <p:txBody>
          <a:bodyPr/>
          <a:lstStyle/>
          <a:p>
            <a:fld id="{349F4806-CB91-4807-9B3D-695517F29602}" type="slidenum">
              <a:rPr lang="uk-UA" smtClean="0"/>
              <a:t>‹#›</a:t>
            </a:fld>
            <a:endParaRPr lang="uk-UA"/>
          </a:p>
        </p:txBody>
      </p:sp>
    </p:spTree>
    <p:extLst>
      <p:ext uri="{BB962C8B-B14F-4D97-AF65-F5344CB8AC3E}">
        <p14:creationId xmlns:p14="http://schemas.microsoft.com/office/powerpoint/2010/main" val="1911231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DAEE148A-E8EF-4F10-9144-2DECC176E68B}"/>
              </a:ext>
            </a:extLst>
          </p:cNvPr>
          <p:cNvSpPr>
            <a:spLocks noGrp="1"/>
          </p:cNvSpPr>
          <p:nvPr>
            <p:ph type="dt" sz="half" idx="10"/>
          </p:nvPr>
        </p:nvSpPr>
        <p:spPr/>
        <p:txBody>
          <a:bodyPr/>
          <a:lstStyle/>
          <a:p>
            <a:fld id="{F98D7A8A-5632-4DFE-A8D9-7E3FE425C7FD}" type="datetimeFigureOut">
              <a:rPr lang="uk-UA" smtClean="0"/>
              <a:t>01.09.2024</a:t>
            </a:fld>
            <a:endParaRPr lang="uk-UA"/>
          </a:p>
        </p:txBody>
      </p:sp>
      <p:sp>
        <p:nvSpPr>
          <p:cNvPr id="3" name="Нижний колонтитул 2">
            <a:extLst>
              <a:ext uri="{FF2B5EF4-FFF2-40B4-BE49-F238E27FC236}">
                <a16:creationId xmlns:a16="http://schemas.microsoft.com/office/drawing/2014/main" id="{813A2025-ED11-4B02-B1E2-4763506559A9}"/>
              </a:ext>
            </a:extLst>
          </p:cNvPr>
          <p:cNvSpPr>
            <a:spLocks noGrp="1"/>
          </p:cNvSpPr>
          <p:nvPr>
            <p:ph type="ftr" sz="quarter" idx="11"/>
          </p:nvPr>
        </p:nvSpPr>
        <p:spPr/>
        <p:txBody>
          <a:bodyPr/>
          <a:lstStyle/>
          <a:p>
            <a:endParaRPr lang="uk-UA"/>
          </a:p>
        </p:txBody>
      </p:sp>
      <p:sp>
        <p:nvSpPr>
          <p:cNvPr id="4" name="Номер слайда 3">
            <a:extLst>
              <a:ext uri="{FF2B5EF4-FFF2-40B4-BE49-F238E27FC236}">
                <a16:creationId xmlns:a16="http://schemas.microsoft.com/office/drawing/2014/main" id="{1AC834EA-30AA-4A42-8CD1-2CA541716DD0}"/>
              </a:ext>
            </a:extLst>
          </p:cNvPr>
          <p:cNvSpPr>
            <a:spLocks noGrp="1"/>
          </p:cNvSpPr>
          <p:nvPr>
            <p:ph type="sldNum" sz="quarter" idx="12"/>
          </p:nvPr>
        </p:nvSpPr>
        <p:spPr/>
        <p:txBody>
          <a:bodyPr/>
          <a:lstStyle/>
          <a:p>
            <a:fld id="{349F4806-CB91-4807-9B3D-695517F29602}" type="slidenum">
              <a:rPr lang="uk-UA" smtClean="0"/>
              <a:t>‹#›</a:t>
            </a:fld>
            <a:endParaRPr lang="uk-UA"/>
          </a:p>
        </p:txBody>
      </p:sp>
    </p:spTree>
    <p:extLst>
      <p:ext uri="{BB962C8B-B14F-4D97-AF65-F5344CB8AC3E}">
        <p14:creationId xmlns:p14="http://schemas.microsoft.com/office/powerpoint/2010/main" val="2502829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C7C9BD-A6CD-4977-ADA7-E6E543AB904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Объект 2">
            <a:extLst>
              <a:ext uri="{FF2B5EF4-FFF2-40B4-BE49-F238E27FC236}">
                <a16:creationId xmlns:a16="http://schemas.microsoft.com/office/drawing/2014/main" id="{12CB6285-426B-4621-B73A-259C453E58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a:extLst>
              <a:ext uri="{FF2B5EF4-FFF2-40B4-BE49-F238E27FC236}">
                <a16:creationId xmlns:a16="http://schemas.microsoft.com/office/drawing/2014/main" id="{A8B5A8A3-6A92-435F-9A6E-527D6E9CE5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F4CFA33-ED41-4636-B79A-60C174773146}"/>
              </a:ext>
            </a:extLst>
          </p:cNvPr>
          <p:cNvSpPr>
            <a:spLocks noGrp="1"/>
          </p:cNvSpPr>
          <p:nvPr>
            <p:ph type="dt" sz="half" idx="10"/>
          </p:nvPr>
        </p:nvSpPr>
        <p:spPr/>
        <p:txBody>
          <a:bodyPr/>
          <a:lstStyle/>
          <a:p>
            <a:fld id="{F98D7A8A-5632-4DFE-A8D9-7E3FE425C7FD}" type="datetimeFigureOut">
              <a:rPr lang="uk-UA" smtClean="0"/>
              <a:t>01.09.2024</a:t>
            </a:fld>
            <a:endParaRPr lang="uk-UA"/>
          </a:p>
        </p:txBody>
      </p:sp>
      <p:sp>
        <p:nvSpPr>
          <p:cNvPr id="6" name="Нижний колонтитул 5">
            <a:extLst>
              <a:ext uri="{FF2B5EF4-FFF2-40B4-BE49-F238E27FC236}">
                <a16:creationId xmlns:a16="http://schemas.microsoft.com/office/drawing/2014/main" id="{9F27C706-1F3D-49FE-AFCD-9B8FA061DD5F}"/>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1418798C-4184-4B45-B01C-4C1E0158B3D8}"/>
              </a:ext>
            </a:extLst>
          </p:cNvPr>
          <p:cNvSpPr>
            <a:spLocks noGrp="1"/>
          </p:cNvSpPr>
          <p:nvPr>
            <p:ph type="sldNum" sz="quarter" idx="12"/>
          </p:nvPr>
        </p:nvSpPr>
        <p:spPr/>
        <p:txBody>
          <a:bodyPr/>
          <a:lstStyle/>
          <a:p>
            <a:fld id="{349F4806-CB91-4807-9B3D-695517F29602}" type="slidenum">
              <a:rPr lang="uk-UA" smtClean="0"/>
              <a:t>‹#›</a:t>
            </a:fld>
            <a:endParaRPr lang="uk-UA"/>
          </a:p>
        </p:txBody>
      </p:sp>
    </p:spTree>
    <p:extLst>
      <p:ext uri="{BB962C8B-B14F-4D97-AF65-F5344CB8AC3E}">
        <p14:creationId xmlns:p14="http://schemas.microsoft.com/office/powerpoint/2010/main" val="3734254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F2FA32-6BC0-4E64-8846-2CAA0D24094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Рисунок 2">
            <a:extLst>
              <a:ext uri="{FF2B5EF4-FFF2-40B4-BE49-F238E27FC236}">
                <a16:creationId xmlns:a16="http://schemas.microsoft.com/office/drawing/2014/main" id="{5C61CCD8-B8E4-4380-B877-1930B36971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a:extLst>
              <a:ext uri="{FF2B5EF4-FFF2-40B4-BE49-F238E27FC236}">
                <a16:creationId xmlns:a16="http://schemas.microsoft.com/office/drawing/2014/main" id="{C7714316-7B46-4472-94F5-79E59A8C8C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C000246-E167-48EE-84D5-264A05762D69}"/>
              </a:ext>
            </a:extLst>
          </p:cNvPr>
          <p:cNvSpPr>
            <a:spLocks noGrp="1"/>
          </p:cNvSpPr>
          <p:nvPr>
            <p:ph type="dt" sz="half" idx="10"/>
          </p:nvPr>
        </p:nvSpPr>
        <p:spPr/>
        <p:txBody>
          <a:bodyPr/>
          <a:lstStyle/>
          <a:p>
            <a:fld id="{F98D7A8A-5632-4DFE-A8D9-7E3FE425C7FD}" type="datetimeFigureOut">
              <a:rPr lang="uk-UA" smtClean="0"/>
              <a:t>01.09.2024</a:t>
            </a:fld>
            <a:endParaRPr lang="uk-UA"/>
          </a:p>
        </p:txBody>
      </p:sp>
      <p:sp>
        <p:nvSpPr>
          <p:cNvPr id="6" name="Нижний колонтитул 5">
            <a:extLst>
              <a:ext uri="{FF2B5EF4-FFF2-40B4-BE49-F238E27FC236}">
                <a16:creationId xmlns:a16="http://schemas.microsoft.com/office/drawing/2014/main" id="{D815A9DC-1A55-414F-9850-0A1E6F7C014F}"/>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E65A26B3-BF52-4AEA-A2DE-D48E28ED77B2}"/>
              </a:ext>
            </a:extLst>
          </p:cNvPr>
          <p:cNvSpPr>
            <a:spLocks noGrp="1"/>
          </p:cNvSpPr>
          <p:nvPr>
            <p:ph type="sldNum" sz="quarter" idx="12"/>
          </p:nvPr>
        </p:nvSpPr>
        <p:spPr/>
        <p:txBody>
          <a:bodyPr/>
          <a:lstStyle/>
          <a:p>
            <a:fld id="{349F4806-CB91-4807-9B3D-695517F29602}" type="slidenum">
              <a:rPr lang="uk-UA" smtClean="0"/>
              <a:t>‹#›</a:t>
            </a:fld>
            <a:endParaRPr lang="uk-UA"/>
          </a:p>
        </p:txBody>
      </p:sp>
    </p:spTree>
    <p:extLst>
      <p:ext uri="{BB962C8B-B14F-4D97-AF65-F5344CB8AC3E}">
        <p14:creationId xmlns:p14="http://schemas.microsoft.com/office/powerpoint/2010/main" val="651467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CDF42C-98F9-4D9D-B231-D572363023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a:extLst>
              <a:ext uri="{FF2B5EF4-FFF2-40B4-BE49-F238E27FC236}">
                <a16:creationId xmlns:a16="http://schemas.microsoft.com/office/drawing/2014/main" id="{3B8C3A17-CFB6-4638-89F2-AE9339A1B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BC367727-BA70-4278-AA27-06383F9A36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D7A8A-5632-4DFE-A8D9-7E3FE425C7FD}" type="datetimeFigureOut">
              <a:rPr lang="uk-UA" smtClean="0"/>
              <a:t>01.09.2024</a:t>
            </a:fld>
            <a:endParaRPr lang="uk-UA"/>
          </a:p>
        </p:txBody>
      </p:sp>
      <p:sp>
        <p:nvSpPr>
          <p:cNvPr id="5" name="Нижний колонтитул 4">
            <a:extLst>
              <a:ext uri="{FF2B5EF4-FFF2-40B4-BE49-F238E27FC236}">
                <a16:creationId xmlns:a16="http://schemas.microsoft.com/office/drawing/2014/main" id="{30036C78-3BAF-4DEA-96FB-2A88C772C6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a:extLst>
              <a:ext uri="{FF2B5EF4-FFF2-40B4-BE49-F238E27FC236}">
                <a16:creationId xmlns:a16="http://schemas.microsoft.com/office/drawing/2014/main" id="{E12A4A2E-7354-4637-A701-E3123D6971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9F4806-CB91-4807-9B3D-695517F29602}" type="slidenum">
              <a:rPr lang="uk-UA" smtClean="0"/>
              <a:t>‹#›</a:t>
            </a:fld>
            <a:endParaRPr lang="uk-UA"/>
          </a:p>
        </p:txBody>
      </p:sp>
    </p:spTree>
    <p:extLst>
      <p:ext uri="{BB962C8B-B14F-4D97-AF65-F5344CB8AC3E}">
        <p14:creationId xmlns:p14="http://schemas.microsoft.com/office/powerpoint/2010/main" val="2166798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754C6FCE-ABA2-47CD-9416-0A50B07A349B}"/>
              </a:ext>
            </a:extLst>
          </p:cNvPr>
          <p:cNvPicPr>
            <a:picLocks noChangeAspect="1"/>
          </p:cNvPicPr>
          <p:nvPr/>
        </p:nvPicPr>
        <p:blipFill>
          <a:blip r:embed="rId2"/>
          <a:stretch>
            <a:fillRect/>
          </a:stretch>
        </p:blipFill>
        <p:spPr>
          <a:xfrm>
            <a:off x="20854" y="314037"/>
            <a:ext cx="12123271" cy="6216072"/>
          </a:xfrm>
          <a:prstGeom prst="rect">
            <a:avLst/>
          </a:prstGeom>
        </p:spPr>
      </p:pic>
      <p:sp>
        <p:nvSpPr>
          <p:cNvPr id="2" name="Заголовок 1">
            <a:extLst>
              <a:ext uri="{FF2B5EF4-FFF2-40B4-BE49-F238E27FC236}">
                <a16:creationId xmlns:a16="http://schemas.microsoft.com/office/drawing/2014/main" id="{F57080A5-C0C2-43EA-BC07-01BFEC63CDFE}"/>
              </a:ext>
            </a:extLst>
          </p:cNvPr>
          <p:cNvSpPr>
            <a:spLocks noGrp="1"/>
          </p:cNvSpPr>
          <p:nvPr>
            <p:ph type="ctrTitle"/>
          </p:nvPr>
        </p:nvSpPr>
        <p:spPr/>
        <p:txBody>
          <a:bodyPr>
            <a:normAutofit fontScale="90000"/>
          </a:bodyPr>
          <a:lstStyle/>
          <a:p>
            <a:r>
              <a:rPr lang="uk-UA" dirty="0"/>
              <a:t>ВСТУП ДО КУРСУ «ЕКОЛОГІЧНА БЕЗПЕКА ЕНЕРГЕТИКИ»</a:t>
            </a:r>
          </a:p>
        </p:txBody>
      </p:sp>
      <p:sp>
        <p:nvSpPr>
          <p:cNvPr id="3" name="Подзаголовок 2">
            <a:extLst>
              <a:ext uri="{FF2B5EF4-FFF2-40B4-BE49-F238E27FC236}">
                <a16:creationId xmlns:a16="http://schemas.microsoft.com/office/drawing/2014/main" id="{38BDE616-29AE-4E8C-981E-703A6A59E5D4}"/>
              </a:ext>
            </a:extLst>
          </p:cNvPr>
          <p:cNvSpPr>
            <a:spLocks noGrp="1"/>
          </p:cNvSpPr>
          <p:nvPr>
            <p:ph type="subTitle" idx="1"/>
          </p:nvPr>
        </p:nvSpPr>
        <p:spPr/>
        <p:txBody>
          <a:bodyPr/>
          <a:lstStyle/>
          <a:p>
            <a:endParaRPr lang="uk-UA"/>
          </a:p>
        </p:txBody>
      </p:sp>
    </p:spTree>
    <p:extLst>
      <p:ext uri="{BB962C8B-B14F-4D97-AF65-F5344CB8AC3E}">
        <p14:creationId xmlns:p14="http://schemas.microsoft.com/office/powerpoint/2010/main" val="2865397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94B2B6A6-67AF-45B8-BAEE-366EDD87406B}"/>
              </a:ext>
            </a:extLst>
          </p:cNvPr>
          <p:cNvSpPr/>
          <p:nvPr/>
        </p:nvSpPr>
        <p:spPr>
          <a:xfrm>
            <a:off x="378692" y="335845"/>
            <a:ext cx="8534399" cy="6247864"/>
          </a:xfrm>
          <a:prstGeom prst="rect">
            <a:avLst/>
          </a:prstGeom>
        </p:spPr>
        <p:txBody>
          <a:bodyPr wrap="square">
            <a:spAutoFit/>
          </a:bodyPr>
          <a:lstStyle/>
          <a:p>
            <a:pPr algn="just"/>
            <a:r>
              <a:rPr lang="uk-UA" sz="2000" dirty="0"/>
              <a:t>Поняття “Прикладна екологія” досить часто використовують як синонім охорони довкілля. Тому важливим складником прикладної екології є інженерна екологія енергетики, що вивчає екологічні аспекти енергетики й енергетичні аспекти екології, які перебувають у найщільнішому взаємозв’язку.</a:t>
            </a:r>
          </a:p>
          <a:p>
            <a:pPr algn="just"/>
            <a:r>
              <a:rPr lang="uk-UA" sz="2000" dirty="0"/>
              <a:t>Довкілля – сукупність природних і штучних, створюваних людиною матеріальних об’єктів і явищ, а також соціально-екологічних феноменів. До природних компонентів довкілля належить географічне положення, будова поверхні та клімат місцевості, мінеральні, енергетичні й водні ресурси, ґрунт, повітря, флора і фауна з урахуванням властивих їм процесів і явищ.</a:t>
            </a:r>
          </a:p>
          <a:p>
            <a:pPr algn="just"/>
            <a:r>
              <a:rPr lang="uk-UA" sz="2000" dirty="0"/>
              <a:t>Створені людиною фізичні компоненти довкілля включають машини і знаряддя, житлові й виробничі приміщення, синтетичні матеріали і продукти, що не мають аналогів у природньому середовищі, засоби комунікацій, забруднення різних типів.</a:t>
            </a:r>
          </a:p>
          <a:p>
            <a:pPr algn="just"/>
            <a:r>
              <a:rPr lang="uk-UA" sz="2000" i="1" dirty="0"/>
              <a:t>Забруднення </a:t>
            </a:r>
            <a:r>
              <a:rPr lang="uk-UA" sz="2000" dirty="0"/>
              <a:t>– привнесення в довкілля, а також виникнення в ньому нових, зазвичай не характерних для цього природного середовища фізичних, хімічних або біологічних речовин, що завдають шкоди людині, флорі й фауні.</a:t>
            </a:r>
          </a:p>
          <a:p>
            <a:pPr algn="just"/>
            <a:r>
              <a:rPr lang="uk-UA" sz="2000" dirty="0"/>
              <a:t>Основні джерела забруднень – різні об’єкти виробничої і побутової діяльності людини. До основних об’єктів, що піддаються забрудненню, належить вода, повітря і ґрунт.</a:t>
            </a:r>
          </a:p>
        </p:txBody>
      </p:sp>
      <p:pic>
        <p:nvPicPr>
          <p:cNvPr id="3" name="Рисунок 2">
            <a:extLst>
              <a:ext uri="{FF2B5EF4-FFF2-40B4-BE49-F238E27FC236}">
                <a16:creationId xmlns:a16="http://schemas.microsoft.com/office/drawing/2014/main" id="{DE6F3D34-EED4-466C-A7D1-20642025E239}"/>
              </a:ext>
            </a:extLst>
          </p:cNvPr>
          <p:cNvPicPr>
            <a:picLocks noChangeAspect="1"/>
          </p:cNvPicPr>
          <p:nvPr/>
        </p:nvPicPr>
        <p:blipFill>
          <a:blip r:embed="rId2"/>
          <a:stretch>
            <a:fillRect/>
          </a:stretch>
        </p:blipFill>
        <p:spPr>
          <a:xfrm>
            <a:off x="9050843" y="1958109"/>
            <a:ext cx="3141157" cy="1819564"/>
          </a:xfrm>
          <a:prstGeom prst="rect">
            <a:avLst/>
          </a:prstGeom>
        </p:spPr>
      </p:pic>
    </p:spTree>
    <p:extLst>
      <p:ext uri="{BB962C8B-B14F-4D97-AF65-F5344CB8AC3E}">
        <p14:creationId xmlns:p14="http://schemas.microsoft.com/office/powerpoint/2010/main" val="556816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E2DA6B8-DCD1-4A5F-B648-0F6D3ADCB1D9}"/>
              </a:ext>
            </a:extLst>
          </p:cNvPr>
          <p:cNvSpPr/>
          <p:nvPr/>
        </p:nvSpPr>
        <p:spPr>
          <a:xfrm>
            <a:off x="203201" y="458956"/>
            <a:ext cx="8285018" cy="5632311"/>
          </a:xfrm>
          <a:prstGeom prst="rect">
            <a:avLst/>
          </a:prstGeom>
        </p:spPr>
        <p:txBody>
          <a:bodyPr wrap="square">
            <a:spAutoFit/>
          </a:bodyPr>
          <a:lstStyle/>
          <a:p>
            <a:pPr algn="just"/>
            <a:r>
              <a:rPr lang="uk-UA" sz="2000" dirty="0"/>
              <a:t>Звичайно забруднення води пов’язані з реґулярним скиданням у </a:t>
            </a:r>
            <a:r>
              <a:rPr lang="uk-UA" sz="2000" dirty="0" err="1"/>
              <a:t>вододжерела</a:t>
            </a:r>
            <a:r>
              <a:rPr lang="uk-UA" sz="2000" dirty="0"/>
              <a:t> стічних вод, з поверхневим і дренажним стоком з сільськогосподарських угідь, із розробкою корисних копалин, з експлуатацією енергетичних, хімічних, машинобудівних та інших підприємств.</a:t>
            </a:r>
          </a:p>
          <a:p>
            <a:pPr algn="just"/>
            <a:r>
              <a:rPr lang="uk-UA" sz="2000" dirty="0"/>
              <a:t>Забруднення повітря є наслідком викидів в атмосферу чужорідних крапель, пари, газів, частинок, підвищення концентрації деяких звичних компонентів (вуглекислого газу, твердих частинок), що обумовлене роботою підприємств, спалюванням палива в різних енергетичних системах, господарсько-побутовою діяльністю населення тощо. Основні інґредієнти забруднень – суспендовані частинки, оксиди вуглецю, азоту, сірки, фотохімічні </a:t>
            </a:r>
            <a:r>
              <a:rPr lang="uk-UA" sz="2000" dirty="0" err="1"/>
              <a:t>окислювачі</a:t>
            </a:r>
            <a:r>
              <a:rPr lang="uk-UA" sz="2000" dirty="0"/>
              <a:t>.</a:t>
            </a:r>
          </a:p>
          <a:p>
            <a:pPr algn="just"/>
            <a:r>
              <a:rPr lang="uk-UA" sz="2000" dirty="0"/>
              <a:t>Забруднення ґрунту має антропогенне походження – залучення людиною різних забруднювачів (накопичення пестицидів, незасвоєних добрив, відходів тваринництва, бджільництва, промисловості, енергетики, забруднення нафтопродуктами та ін.). Як правило, рослини і тварини вбирають у себе ґрунтові забруднювачі, включають їх у харчові ланцюги, і таким шляхом вони (забруднювачі) дістаються до людини.</a:t>
            </a:r>
          </a:p>
        </p:txBody>
      </p:sp>
      <p:pic>
        <p:nvPicPr>
          <p:cNvPr id="3" name="Рисунок 2">
            <a:extLst>
              <a:ext uri="{FF2B5EF4-FFF2-40B4-BE49-F238E27FC236}">
                <a16:creationId xmlns:a16="http://schemas.microsoft.com/office/drawing/2014/main" id="{FAC36B56-E6F4-4535-996F-6BA731E13F32}"/>
              </a:ext>
            </a:extLst>
          </p:cNvPr>
          <p:cNvPicPr>
            <a:picLocks noChangeAspect="1"/>
          </p:cNvPicPr>
          <p:nvPr/>
        </p:nvPicPr>
        <p:blipFill>
          <a:blip r:embed="rId2"/>
          <a:stretch>
            <a:fillRect/>
          </a:stretch>
        </p:blipFill>
        <p:spPr>
          <a:xfrm>
            <a:off x="9334500" y="2292927"/>
            <a:ext cx="2857500" cy="1600200"/>
          </a:xfrm>
          <a:prstGeom prst="rect">
            <a:avLst/>
          </a:prstGeom>
        </p:spPr>
      </p:pic>
    </p:spTree>
    <p:extLst>
      <p:ext uri="{BB962C8B-B14F-4D97-AF65-F5344CB8AC3E}">
        <p14:creationId xmlns:p14="http://schemas.microsoft.com/office/powerpoint/2010/main" val="1702080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C4267B0-EAA3-4593-A9BE-5C7FE54A1E09}"/>
              </a:ext>
            </a:extLst>
          </p:cNvPr>
          <p:cNvSpPr/>
          <p:nvPr/>
        </p:nvSpPr>
        <p:spPr>
          <a:xfrm>
            <a:off x="249382" y="381245"/>
            <a:ext cx="8349673" cy="5632311"/>
          </a:xfrm>
          <a:prstGeom prst="rect">
            <a:avLst/>
          </a:prstGeom>
        </p:spPr>
        <p:txBody>
          <a:bodyPr wrap="square">
            <a:spAutoFit/>
          </a:bodyPr>
          <a:lstStyle/>
          <a:p>
            <a:pPr algn="just"/>
            <a:r>
              <a:rPr lang="uk-UA" sz="2000" dirty="0"/>
              <a:t>З огляду на </a:t>
            </a:r>
            <a:r>
              <a:rPr lang="uk-UA" sz="2000" dirty="0" err="1"/>
              <a:t>вищезавважене</a:t>
            </a:r>
            <a:r>
              <a:rPr lang="uk-UA" sz="2000" dirty="0"/>
              <a:t>, надалі під довкіллям розумітимемо комплекс зовнішніх природних умов діяльності людського суспільства. Їхні головні компоненти (повітря, вода, земля, флора, фауна, гідросфера, атмосфера, літосфера, продуценти, консументи, </a:t>
            </a:r>
            <a:r>
              <a:rPr lang="uk-UA" sz="2000" dirty="0" err="1"/>
              <a:t>редуценти</a:t>
            </a:r>
            <a:r>
              <a:rPr lang="uk-UA" sz="2000" dirty="0"/>
              <a:t>) охоплює загальне поняття – біосфера.</a:t>
            </a:r>
          </a:p>
          <a:p>
            <a:pPr algn="just"/>
            <a:r>
              <a:rPr lang="uk-UA" sz="2000" i="1" dirty="0"/>
              <a:t>Біосфера </a:t>
            </a:r>
            <a:r>
              <a:rPr lang="uk-UA" sz="2000" dirty="0"/>
              <a:t>– простір, що є місцем мешкання всіх живих організмів планети. Вона займає частину літосфери, атмосфери і гідросферу. Розповсюдження життя в біосфері є досить нерівномірним. Переважно воно концентрується на межі трьох середовищ. Саме в біосфері, завдяки живим організмам перетворюється сонячна енергія, відбуваються біогеохімічні перетворення речовин. У ній переважають речовини біогенного походження. Верхня частина біосфери обмежена озоновим екраном, що затримує велику частину згубного для живих істот ультрафіолетового проміння, а нижня – тепловим бар’єром.</a:t>
            </a:r>
          </a:p>
          <a:p>
            <a:pPr algn="just"/>
            <a:r>
              <a:rPr lang="uk-UA" sz="2000" dirty="0"/>
              <a:t>Загальна потужність біосфери може сягати 40 км. Від усіх інших </a:t>
            </a:r>
            <a:r>
              <a:rPr lang="uk-UA" sz="2000" dirty="0" err="1"/>
              <a:t>геосфер</a:t>
            </a:r>
            <a:r>
              <a:rPr lang="uk-UA" sz="2000" dirty="0"/>
              <a:t> біосфера відрізняється найенергійнішими хімічними перетвореннями. Її головні характеристики – наявність води в рідкому стані та проникнення сонячної радіації, що є єдиним джерелом енергії планети Земля.</a:t>
            </a:r>
          </a:p>
        </p:txBody>
      </p:sp>
      <p:pic>
        <p:nvPicPr>
          <p:cNvPr id="3" name="Рисунок 2">
            <a:extLst>
              <a:ext uri="{FF2B5EF4-FFF2-40B4-BE49-F238E27FC236}">
                <a16:creationId xmlns:a16="http://schemas.microsoft.com/office/drawing/2014/main" id="{0DC5C0BB-3EDF-420B-B88A-D2C27EB830E1}"/>
              </a:ext>
            </a:extLst>
          </p:cNvPr>
          <p:cNvPicPr>
            <a:picLocks noChangeAspect="1"/>
          </p:cNvPicPr>
          <p:nvPr/>
        </p:nvPicPr>
        <p:blipFill>
          <a:blip r:embed="rId2"/>
          <a:stretch>
            <a:fillRect/>
          </a:stretch>
        </p:blipFill>
        <p:spPr>
          <a:xfrm>
            <a:off x="8827503" y="2105892"/>
            <a:ext cx="3297965" cy="2194646"/>
          </a:xfrm>
          <a:prstGeom prst="rect">
            <a:avLst/>
          </a:prstGeom>
        </p:spPr>
      </p:pic>
    </p:spTree>
    <p:extLst>
      <p:ext uri="{BB962C8B-B14F-4D97-AF65-F5344CB8AC3E}">
        <p14:creationId xmlns:p14="http://schemas.microsoft.com/office/powerpoint/2010/main" val="1019658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3840DC9B-B714-46B3-AA71-8CD8987ECAD1}"/>
              </a:ext>
            </a:extLst>
          </p:cNvPr>
          <p:cNvSpPr/>
          <p:nvPr/>
        </p:nvSpPr>
        <p:spPr>
          <a:xfrm>
            <a:off x="332510" y="594832"/>
            <a:ext cx="7943272" cy="5324535"/>
          </a:xfrm>
          <a:prstGeom prst="rect">
            <a:avLst/>
          </a:prstGeom>
        </p:spPr>
        <p:txBody>
          <a:bodyPr wrap="square">
            <a:spAutoFit/>
          </a:bodyPr>
          <a:lstStyle/>
          <a:p>
            <a:pPr algn="just"/>
            <a:r>
              <a:rPr lang="uk-UA" sz="2000" dirty="0"/>
              <a:t>Біосфера весь час перебуває в динаміці, тобто в ній триває безперервний кругообіг речовин. Щонайперше це стосується атмосфери, головною складовою частиною якої є тропосфера (11 км). У тропосфері, де зосереджено 2/3 всього повітря, виникають процеси, які приводять до глобальних переміщень величезних повітряних мас.</a:t>
            </a:r>
          </a:p>
          <a:p>
            <a:pPr algn="just"/>
            <a:r>
              <a:rPr lang="uk-UA" sz="2000" dirty="0"/>
              <a:t>Основним джерелом енергії в примітивній атмосфері Землі, як і нині, завжди було Сонце. Проте світло проходило крізь атмосферу іншого складу, хоча спектральний склад випромінювання був той самий. Велика частина високоенергетичного випромінювання досягала земної поверхні, оскільки в атмосфері відсутній кисень. Отже, не було й озонового екрану. Саме він поглинає тепер майже все короткохвильове ультрафіолетове (УФ) випромінювання.</a:t>
            </a:r>
          </a:p>
          <a:p>
            <a:pPr algn="just"/>
            <a:r>
              <a:rPr lang="uk-UA" sz="2000" dirty="0"/>
              <a:t>Таким чином, великі кількості активної фотохімічної енергії були доступні для взаємодії з речовиною. Крім того, для первісної земної поверхні була характерна висока вулканічна активність, могутні вулканічні розряди і сильні зливи. Все це створювало найрізноманітніші умови для перебігу хімічних реакцій.</a:t>
            </a:r>
          </a:p>
        </p:txBody>
      </p:sp>
      <p:pic>
        <p:nvPicPr>
          <p:cNvPr id="3" name="Рисунок 2">
            <a:extLst>
              <a:ext uri="{FF2B5EF4-FFF2-40B4-BE49-F238E27FC236}">
                <a16:creationId xmlns:a16="http://schemas.microsoft.com/office/drawing/2014/main" id="{08704BAC-2A03-409F-9A56-E5D7169B0509}"/>
              </a:ext>
            </a:extLst>
          </p:cNvPr>
          <p:cNvPicPr>
            <a:picLocks noChangeAspect="1"/>
          </p:cNvPicPr>
          <p:nvPr/>
        </p:nvPicPr>
        <p:blipFill>
          <a:blip r:embed="rId2"/>
          <a:stretch>
            <a:fillRect/>
          </a:stretch>
        </p:blipFill>
        <p:spPr>
          <a:xfrm>
            <a:off x="8719128" y="2171034"/>
            <a:ext cx="3380509" cy="2249575"/>
          </a:xfrm>
          <a:prstGeom prst="rect">
            <a:avLst/>
          </a:prstGeom>
        </p:spPr>
      </p:pic>
    </p:spTree>
    <p:extLst>
      <p:ext uri="{BB962C8B-B14F-4D97-AF65-F5344CB8AC3E}">
        <p14:creationId xmlns:p14="http://schemas.microsoft.com/office/powerpoint/2010/main" val="3717540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7596BB5-83F9-43AA-8B94-B57C2FEE86CD}"/>
              </a:ext>
            </a:extLst>
          </p:cNvPr>
          <p:cNvSpPr/>
          <p:nvPr/>
        </p:nvSpPr>
        <p:spPr>
          <a:xfrm>
            <a:off x="574764" y="519607"/>
            <a:ext cx="5074146" cy="400110"/>
          </a:xfrm>
          <a:prstGeom prst="rect">
            <a:avLst/>
          </a:prstGeom>
        </p:spPr>
        <p:txBody>
          <a:bodyPr wrap="none">
            <a:spAutoFit/>
          </a:bodyPr>
          <a:lstStyle/>
          <a:p>
            <a:r>
              <a:rPr lang="ru-RU" sz="2000" dirty="0" err="1"/>
              <a:t>Перші</a:t>
            </a:r>
            <a:r>
              <a:rPr lang="ru-RU" sz="2000" dirty="0"/>
              <a:t> цикли, </a:t>
            </a:r>
            <a:r>
              <a:rPr lang="ru-RU" sz="2000" dirty="0" err="1"/>
              <a:t>можливо</a:t>
            </a:r>
            <a:r>
              <a:rPr lang="ru-RU" sz="2000" dirty="0"/>
              <a:t>, </a:t>
            </a:r>
            <a:r>
              <a:rPr lang="ru-RU" sz="2000" dirty="0" err="1"/>
              <a:t>мали</a:t>
            </a:r>
            <a:r>
              <a:rPr lang="ru-RU" sz="2000" dirty="0"/>
              <a:t> </a:t>
            </a:r>
            <a:r>
              <a:rPr lang="ru-RU" sz="2000" dirty="0" err="1"/>
              <a:t>таку</a:t>
            </a:r>
            <a:r>
              <a:rPr lang="ru-RU" sz="2000" dirty="0"/>
              <a:t> структуру:</a:t>
            </a:r>
            <a:endParaRPr lang="uk-UA" sz="2000" dirty="0"/>
          </a:p>
        </p:txBody>
      </p:sp>
      <p:sp>
        <p:nvSpPr>
          <p:cNvPr id="3" name="Прямоугольник 2">
            <a:extLst>
              <a:ext uri="{FF2B5EF4-FFF2-40B4-BE49-F238E27FC236}">
                <a16:creationId xmlns:a16="http://schemas.microsoft.com/office/drawing/2014/main" id="{975E30B6-7996-40A3-B0F7-553CE629D39D}"/>
              </a:ext>
            </a:extLst>
          </p:cNvPr>
          <p:cNvSpPr/>
          <p:nvPr/>
        </p:nvSpPr>
        <p:spPr>
          <a:xfrm>
            <a:off x="341746" y="3106295"/>
            <a:ext cx="6096000" cy="2862322"/>
          </a:xfrm>
          <a:prstGeom prst="rect">
            <a:avLst/>
          </a:prstGeom>
        </p:spPr>
        <p:txBody>
          <a:bodyPr>
            <a:spAutoFit/>
          </a:bodyPr>
          <a:lstStyle/>
          <a:p>
            <a:pPr algn="just"/>
            <a:r>
              <a:rPr lang="uk-UA" sz="2000" dirty="0"/>
              <a:t>Важливим етапом біологічного кругообігу є те, що життя, яке </a:t>
            </a:r>
            <a:r>
              <a:rPr lang="uk-UA" sz="2000" dirty="0" err="1"/>
              <a:t>виникло</a:t>
            </a:r>
            <a:r>
              <a:rPr lang="uk-UA" sz="2000" dirty="0"/>
              <a:t> у воді, поступово починає завойовувати суходіл.</a:t>
            </a:r>
          </a:p>
          <a:p>
            <a:pPr algn="just"/>
            <a:r>
              <a:rPr lang="uk-UA" sz="2000" dirty="0"/>
              <a:t>Збільшення вмісту кисню в атмосфері сприяє появі озонового шару, що поглинає УФ-випромінювання, згубне для живих систем. Усе це інтенсифікує фотосинтез у поблизу поверхні води, підвищує надійність озонового шару і, зрештою, – ефективність</a:t>
            </a:r>
          </a:p>
          <a:p>
            <a:pPr algn="just"/>
            <a:r>
              <a:rPr lang="uk-UA" sz="2000" dirty="0"/>
              <a:t>кругообігу речовин у природі.</a:t>
            </a:r>
          </a:p>
        </p:txBody>
      </p:sp>
      <p:pic>
        <p:nvPicPr>
          <p:cNvPr id="4" name="Рисунок 3">
            <a:extLst>
              <a:ext uri="{FF2B5EF4-FFF2-40B4-BE49-F238E27FC236}">
                <a16:creationId xmlns:a16="http://schemas.microsoft.com/office/drawing/2014/main" id="{61E6F24F-A512-40F8-A993-21E551C96C12}"/>
              </a:ext>
            </a:extLst>
          </p:cNvPr>
          <p:cNvPicPr>
            <a:picLocks noChangeAspect="1"/>
          </p:cNvPicPr>
          <p:nvPr/>
        </p:nvPicPr>
        <p:blipFill>
          <a:blip r:embed="rId2"/>
          <a:stretch>
            <a:fillRect/>
          </a:stretch>
        </p:blipFill>
        <p:spPr>
          <a:xfrm>
            <a:off x="372615" y="1653309"/>
            <a:ext cx="6172520" cy="874845"/>
          </a:xfrm>
          <a:prstGeom prst="rect">
            <a:avLst/>
          </a:prstGeom>
        </p:spPr>
      </p:pic>
      <p:pic>
        <p:nvPicPr>
          <p:cNvPr id="5" name="Рисунок 4">
            <a:extLst>
              <a:ext uri="{FF2B5EF4-FFF2-40B4-BE49-F238E27FC236}">
                <a16:creationId xmlns:a16="http://schemas.microsoft.com/office/drawing/2014/main" id="{AEE85063-502B-4484-A99E-8B592EF3040D}"/>
              </a:ext>
            </a:extLst>
          </p:cNvPr>
          <p:cNvPicPr>
            <a:picLocks noChangeAspect="1"/>
          </p:cNvPicPr>
          <p:nvPr/>
        </p:nvPicPr>
        <p:blipFill>
          <a:blip r:embed="rId3"/>
          <a:stretch>
            <a:fillRect/>
          </a:stretch>
        </p:blipFill>
        <p:spPr>
          <a:xfrm>
            <a:off x="7402098" y="769494"/>
            <a:ext cx="4614411" cy="2426287"/>
          </a:xfrm>
          <a:prstGeom prst="rect">
            <a:avLst/>
          </a:prstGeom>
        </p:spPr>
      </p:pic>
      <p:pic>
        <p:nvPicPr>
          <p:cNvPr id="6" name="Рисунок 5">
            <a:extLst>
              <a:ext uri="{FF2B5EF4-FFF2-40B4-BE49-F238E27FC236}">
                <a16:creationId xmlns:a16="http://schemas.microsoft.com/office/drawing/2014/main" id="{A22275F5-3FFE-410F-A824-6586EDAAD54D}"/>
              </a:ext>
            </a:extLst>
          </p:cNvPr>
          <p:cNvPicPr>
            <a:picLocks noChangeAspect="1"/>
          </p:cNvPicPr>
          <p:nvPr/>
        </p:nvPicPr>
        <p:blipFill>
          <a:blip r:embed="rId4"/>
          <a:stretch>
            <a:fillRect/>
          </a:stretch>
        </p:blipFill>
        <p:spPr>
          <a:xfrm>
            <a:off x="7402098" y="3904936"/>
            <a:ext cx="4605175" cy="2772666"/>
          </a:xfrm>
          <a:prstGeom prst="rect">
            <a:avLst/>
          </a:prstGeom>
        </p:spPr>
      </p:pic>
    </p:spTree>
    <p:extLst>
      <p:ext uri="{BB962C8B-B14F-4D97-AF65-F5344CB8AC3E}">
        <p14:creationId xmlns:p14="http://schemas.microsoft.com/office/powerpoint/2010/main" val="1548963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04D97DF-C4B6-46D7-8229-9BFD1723333D}"/>
              </a:ext>
            </a:extLst>
          </p:cNvPr>
          <p:cNvSpPr/>
          <p:nvPr/>
        </p:nvSpPr>
        <p:spPr>
          <a:xfrm>
            <a:off x="117250" y="458956"/>
            <a:ext cx="7992660" cy="5940088"/>
          </a:xfrm>
          <a:prstGeom prst="rect">
            <a:avLst/>
          </a:prstGeom>
        </p:spPr>
        <p:txBody>
          <a:bodyPr wrap="square">
            <a:spAutoFit/>
          </a:bodyPr>
          <a:lstStyle/>
          <a:p>
            <a:pPr algn="just"/>
            <a:r>
              <a:rPr lang="uk-UA" sz="2000" dirty="0"/>
              <a:t>“Можна без перебільшення твердити, – зауважував у своїй основоположній монографії “Біосфера”, оприлюдненій 1926 р., видатний природознавець В.І. Вернадський, – що хімічний стан зовнішньої кори нашої планети, біосфера, цілком перебуває під впливом життя, визначається живими організмами. Поза сумнівом, енергія, яка надає біосфері її звичний вигляд, має космічне походження. Вона виходить із Сонця у формі променистої енергії. Але саме живі організми, сукупність життя, перетворюють цю космічну променисту енергію на земну, хімічну і створюють нескінченну різноманітність нашого світу. Це живі організми, які своїм диханням, своїм живленням, своїм метаболізмом, своєю смертю і своїм розмноженням, постійним використанням своєї речовини, а головне – безперервною зміною поколінь, що триває сотні мільйонів років, своїм народженням і розмноженням породжують одне з грандіозних планетних явищ, які не існують ніде, окрім «біосфери».</a:t>
            </a:r>
          </a:p>
          <a:p>
            <a:pPr algn="just"/>
            <a:r>
              <a:rPr lang="uk-UA" sz="2000" dirty="0"/>
              <a:t>Таким чином, В.І. Вернадський розглядає біосферу не як просту сукупність живих організмів, а як єдину термодинамічну оболонку (простір), в якій зосереджене життя і відбувається постійна взаємодія всього живого з неорганічними умовами середовища.</a:t>
            </a:r>
          </a:p>
        </p:txBody>
      </p:sp>
      <p:pic>
        <p:nvPicPr>
          <p:cNvPr id="3" name="Рисунок 2">
            <a:extLst>
              <a:ext uri="{FF2B5EF4-FFF2-40B4-BE49-F238E27FC236}">
                <a16:creationId xmlns:a16="http://schemas.microsoft.com/office/drawing/2014/main" id="{1E286246-0DA9-4020-B2BD-6E085CA79854}"/>
              </a:ext>
            </a:extLst>
          </p:cNvPr>
          <p:cNvPicPr>
            <a:picLocks noChangeAspect="1"/>
          </p:cNvPicPr>
          <p:nvPr/>
        </p:nvPicPr>
        <p:blipFill>
          <a:blip r:embed="rId2"/>
          <a:stretch>
            <a:fillRect/>
          </a:stretch>
        </p:blipFill>
        <p:spPr>
          <a:xfrm>
            <a:off x="8232806" y="1528040"/>
            <a:ext cx="3959194" cy="2545196"/>
          </a:xfrm>
          <a:prstGeom prst="rect">
            <a:avLst/>
          </a:prstGeom>
        </p:spPr>
      </p:pic>
    </p:spTree>
    <p:extLst>
      <p:ext uri="{BB962C8B-B14F-4D97-AF65-F5344CB8AC3E}">
        <p14:creationId xmlns:p14="http://schemas.microsoft.com/office/powerpoint/2010/main" val="367975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FB2A6A8-E880-4A5C-BDAB-921333A9219A}"/>
              </a:ext>
            </a:extLst>
          </p:cNvPr>
          <p:cNvSpPr/>
          <p:nvPr/>
        </p:nvSpPr>
        <p:spPr>
          <a:xfrm>
            <a:off x="2678306" y="304101"/>
            <a:ext cx="2290242" cy="400110"/>
          </a:xfrm>
          <a:prstGeom prst="rect">
            <a:avLst/>
          </a:prstGeom>
        </p:spPr>
        <p:txBody>
          <a:bodyPr wrap="none">
            <a:spAutoFit/>
          </a:bodyPr>
          <a:lstStyle/>
          <a:p>
            <a:r>
              <a:rPr lang="uk-UA" sz="2000" b="1" dirty="0"/>
              <a:t>1.2. Енергія і життя</a:t>
            </a:r>
          </a:p>
        </p:txBody>
      </p:sp>
      <p:sp>
        <p:nvSpPr>
          <p:cNvPr id="3" name="Прямоугольник 2">
            <a:extLst>
              <a:ext uri="{FF2B5EF4-FFF2-40B4-BE49-F238E27FC236}">
                <a16:creationId xmlns:a16="http://schemas.microsoft.com/office/drawing/2014/main" id="{15197B6E-F842-4CDA-B0E5-4B1A7A745838}"/>
              </a:ext>
            </a:extLst>
          </p:cNvPr>
          <p:cNvSpPr/>
          <p:nvPr/>
        </p:nvSpPr>
        <p:spPr>
          <a:xfrm>
            <a:off x="0" y="1009011"/>
            <a:ext cx="8823613" cy="5016758"/>
          </a:xfrm>
          <a:prstGeom prst="rect">
            <a:avLst/>
          </a:prstGeom>
        </p:spPr>
        <p:txBody>
          <a:bodyPr wrap="square">
            <a:spAutoFit/>
          </a:bodyPr>
          <a:lstStyle/>
          <a:p>
            <a:pPr algn="just"/>
            <a:r>
              <a:rPr lang="uk-UA" sz="2000" dirty="0"/>
              <a:t>Сучасна екологія розглядає в центрі картини еволюції живої природи кругообіг речовин в екосистемі.</a:t>
            </a:r>
          </a:p>
          <a:p>
            <a:pPr algn="just"/>
            <a:r>
              <a:rPr lang="uk-UA" sz="2000" dirty="0"/>
              <a:t>Джерело руху і розвитку життя в ній – постійне накачування потоком вільної енергії й вимушене обертання речовин під впливом цього збурення. Окрім джерела енергії (Сонця) і проміжної системи (біосфери), обов’язковим елементом екосистеми є третя ланка – приймач енергії (Космос) або стік, у який енергія переходить. Потік сонячної енергії породжує й організовує кругообіг в органічній системі (від простих, фізичних – води і повітря, до складного, біологічного). Енергії, за такого підходу, відводиться роль “цариці світу”. Ентропія (“тінь” енергії) своїм зростанням тільки демонструє збільшення потоків вільної енергії, використаної екосистемою.</a:t>
            </a:r>
          </a:p>
          <a:p>
            <a:pPr algn="just"/>
            <a:r>
              <a:rPr lang="uk-UA" sz="2000" dirty="0"/>
              <a:t>Відомі три основні типи сучасних концепцій розвитку життя: </a:t>
            </a:r>
            <a:r>
              <a:rPr lang="uk-UA" sz="2000" dirty="0" err="1"/>
              <a:t>субстратний</a:t>
            </a:r>
            <a:r>
              <a:rPr lang="uk-UA" sz="2000" dirty="0"/>
              <a:t>, енергетичний та інформаційний. Енергетичний підхід указує напрям розвитку складних відкритих систем, що зовні наражаються на постійне накачування енергії: це вдосконалення біохімічних циклів речовини; їхнє прискорення;</a:t>
            </a:r>
          </a:p>
          <a:p>
            <a:pPr algn="just"/>
            <a:r>
              <a:rPr lang="uk-UA" sz="2000" dirty="0"/>
              <a:t>зростання переробки енергії кожною одиницею структури.</a:t>
            </a:r>
          </a:p>
        </p:txBody>
      </p:sp>
      <p:pic>
        <p:nvPicPr>
          <p:cNvPr id="4" name="Рисунок 3">
            <a:extLst>
              <a:ext uri="{FF2B5EF4-FFF2-40B4-BE49-F238E27FC236}">
                <a16:creationId xmlns:a16="http://schemas.microsoft.com/office/drawing/2014/main" id="{E121DBCA-E153-4D00-B9A6-2FFB793999D4}"/>
              </a:ext>
            </a:extLst>
          </p:cNvPr>
          <p:cNvPicPr>
            <a:picLocks noChangeAspect="1"/>
          </p:cNvPicPr>
          <p:nvPr/>
        </p:nvPicPr>
        <p:blipFill>
          <a:blip r:embed="rId2"/>
          <a:stretch>
            <a:fillRect/>
          </a:stretch>
        </p:blipFill>
        <p:spPr>
          <a:xfrm>
            <a:off x="9006328" y="587084"/>
            <a:ext cx="3185672" cy="2100697"/>
          </a:xfrm>
          <a:prstGeom prst="rect">
            <a:avLst/>
          </a:prstGeom>
        </p:spPr>
      </p:pic>
      <p:pic>
        <p:nvPicPr>
          <p:cNvPr id="5" name="Рисунок 4">
            <a:extLst>
              <a:ext uri="{FF2B5EF4-FFF2-40B4-BE49-F238E27FC236}">
                <a16:creationId xmlns:a16="http://schemas.microsoft.com/office/drawing/2014/main" id="{8C2571DC-2145-4BC6-9472-F1A369C330E1}"/>
              </a:ext>
            </a:extLst>
          </p:cNvPr>
          <p:cNvPicPr>
            <a:picLocks noChangeAspect="1"/>
          </p:cNvPicPr>
          <p:nvPr/>
        </p:nvPicPr>
        <p:blipFill>
          <a:blip r:embed="rId3"/>
          <a:stretch>
            <a:fillRect/>
          </a:stretch>
        </p:blipFill>
        <p:spPr>
          <a:xfrm>
            <a:off x="9006328" y="3345921"/>
            <a:ext cx="2996759" cy="2244677"/>
          </a:xfrm>
          <a:prstGeom prst="rect">
            <a:avLst/>
          </a:prstGeom>
        </p:spPr>
      </p:pic>
    </p:spTree>
    <p:extLst>
      <p:ext uri="{BB962C8B-B14F-4D97-AF65-F5344CB8AC3E}">
        <p14:creationId xmlns:p14="http://schemas.microsoft.com/office/powerpoint/2010/main" val="3177636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CC037E3-4E81-4F59-8CA6-E9EC1670E901}"/>
              </a:ext>
            </a:extLst>
          </p:cNvPr>
          <p:cNvSpPr/>
          <p:nvPr/>
        </p:nvSpPr>
        <p:spPr>
          <a:xfrm>
            <a:off x="314036" y="225147"/>
            <a:ext cx="8774545" cy="6555641"/>
          </a:xfrm>
          <a:prstGeom prst="rect">
            <a:avLst/>
          </a:prstGeom>
        </p:spPr>
        <p:txBody>
          <a:bodyPr wrap="square">
            <a:spAutoFit/>
          </a:bodyPr>
          <a:lstStyle/>
          <a:p>
            <a:pPr algn="just"/>
            <a:r>
              <a:rPr lang="uk-UA" sz="2000" dirty="0"/>
              <a:t>З появою людей на Землі починається їхній вплив на кругообіг речовин і енергетичний обмін у біосфері. Разом з розвитком людського суспільства зростає антропогенна дія на довкілля.</a:t>
            </a:r>
          </a:p>
          <a:p>
            <a:pPr algn="just"/>
            <a:r>
              <a:rPr lang="uk-UA" sz="2000" dirty="0"/>
              <a:t>Людина, на відміну від інших організмів, впливає на природу не тільки біологічним обміном речовин, а й своєю працею.</a:t>
            </a:r>
          </a:p>
          <a:p>
            <a:pPr algn="just"/>
            <a:r>
              <a:rPr lang="uk-UA" sz="2000" dirty="0"/>
              <a:t>Зростання народонаселення, технічного оснащення й суспільної організації праці спонукали посилення антропогенних трансформацій у біосфері. Причому етапи взаємодії суспільства і природи відповідають не тільки етапам удосконалення засобів виробництва, якими люди безпосередньо впливали на природу, але й етапам розвитку виробничих відносин, періодом розвитку</a:t>
            </a:r>
          </a:p>
          <a:p>
            <a:pPr algn="just"/>
            <a:r>
              <a:rPr lang="uk-UA" sz="2000" dirty="0"/>
              <a:t>всього людського суспільства.</a:t>
            </a:r>
          </a:p>
          <a:p>
            <a:pPr algn="just"/>
            <a:r>
              <a:rPr lang="uk-UA" sz="2000" dirty="0"/>
              <a:t>Проте, останнім часом ця взаємодія набуває характеру, загрозливого для самої біосфери. Науково-технічна революція, що стала можливою внаслідок великих </a:t>
            </a:r>
            <a:r>
              <a:rPr lang="uk-UA" sz="2000" dirty="0" err="1"/>
              <a:t>відкриттів</a:t>
            </a:r>
            <a:r>
              <a:rPr lang="uk-UA" sz="2000" dirty="0"/>
              <a:t> у біології, хімії й багатьох інших науках, значно розширивши можливості інтенсивного використання природних ресурсів, водночас ускладнила і прискорено й надалі ускладнює взаємини людини</a:t>
            </a:r>
          </a:p>
          <a:p>
            <a:pPr algn="just"/>
            <a:r>
              <a:rPr lang="uk-UA" sz="2000" dirty="0"/>
              <a:t>з довкіллям. В екологічні системи і, загалом, у біосферу вносяться досить помітні й непередбачувані зміни. Вони нерідко пов’язані із забрудненням повітряного басейну, морських акваторій і прісноводих водоймищ, з порушенням ґрунтового покриву й цінних ландшафтів, водних і лісових ресурсів, зі зменшенням чисельності корисних видів тварин і рослин.</a:t>
            </a:r>
          </a:p>
        </p:txBody>
      </p:sp>
      <p:pic>
        <p:nvPicPr>
          <p:cNvPr id="3" name="Рисунок 2">
            <a:extLst>
              <a:ext uri="{FF2B5EF4-FFF2-40B4-BE49-F238E27FC236}">
                <a16:creationId xmlns:a16="http://schemas.microsoft.com/office/drawing/2014/main" id="{DA572F2B-F8F4-456F-A51B-23178E4924E5}"/>
              </a:ext>
            </a:extLst>
          </p:cNvPr>
          <p:cNvPicPr>
            <a:picLocks noChangeAspect="1"/>
          </p:cNvPicPr>
          <p:nvPr/>
        </p:nvPicPr>
        <p:blipFill>
          <a:blip r:embed="rId2"/>
          <a:stretch>
            <a:fillRect/>
          </a:stretch>
        </p:blipFill>
        <p:spPr>
          <a:xfrm>
            <a:off x="9410989" y="2181801"/>
            <a:ext cx="2660938" cy="1993135"/>
          </a:xfrm>
          <a:prstGeom prst="rect">
            <a:avLst/>
          </a:prstGeom>
        </p:spPr>
      </p:pic>
    </p:spTree>
    <p:extLst>
      <p:ext uri="{BB962C8B-B14F-4D97-AF65-F5344CB8AC3E}">
        <p14:creationId xmlns:p14="http://schemas.microsoft.com/office/powerpoint/2010/main" val="3661100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386D4A4-AA8E-470C-97B5-509975DB150E}"/>
              </a:ext>
            </a:extLst>
          </p:cNvPr>
          <p:cNvSpPr/>
          <p:nvPr/>
        </p:nvSpPr>
        <p:spPr>
          <a:xfrm>
            <a:off x="157019" y="117693"/>
            <a:ext cx="9090458" cy="6247864"/>
          </a:xfrm>
          <a:prstGeom prst="rect">
            <a:avLst/>
          </a:prstGeom>
        </p:spPr>
        <p:txBody>
          <a:bodyPr wrap="square">
            <a:spAutoFit/>
          </a:bodyPr>
          <a:lstStyle/>
          <a:p>
            <a:r>
              <a:rPr lang="uk-UA" sz="2000" b="1" dirty="0"/>
              <a:t>1.3 Енергетика і цивілізація</a:t>
            </a:r>
          </a:p>
          <a:p>
            <a:pPr algn="just"/>
            <a:r>
              <a:rPr lang="uk-UA" sz="2000" dirty="0"/>
              <a:t>Уся історія людства і становлення цивілізації – це історія освоєння енергії й розвитку енергетики. Відповідно до уявлень, що склалися, весь тривалий процес освоєння енергії людиною можна умовно розділити на наступні п’ять етапів.</a:t>
            </a:r>
          </a:p>
          <a:p>
            <a:pPr algn="just"/>
            <a:r>
              <a:rPr lang="uk-UA" sz="2000" b="1" dirty="0"/>
              <a:t>Перший – етап мускульної енергії</a:t>
            </a:r>
            <a:r>
              <a:rPr lang="uk-UA" sz="2000" dirty="0"/>
              <a:t>, що розпочався багато тисячоліть тому і тривав до </a:t>
            </a:r>
            <a:r>
              <a:rPr lang="en-US" sz="2000" dirty="0"/>
              <a:t>V–VII </a:t>
            </a:r>
            <a:r>
              <a:rPr lang="uk-UA" sz="2000" dirty="0"/>
              <a:t>ст. н. е. Найвизначнішим досягненням цього періоду є оволодіння вогнем. Це сталося 80-150 тис. років тому і знаменувало собою один з найважливіших переломних моментів в історії цивілізації. Поступово люди почали використовувати силу приручених тварин, вітру і води. До початку</a:t>
            </a:r>
          </a:p>
          <a:p>
            <a:pPr algn="just"/>
            <a:r>
              <a:rPr lang="uk-UA" sz="2000" dirty="0"/>
              <a:t>нашого літочислення належить запуск першого млина з колесом, яке приводила в рух енергія водяного потоку. </a:t>
            </a:r>
            <a:r>
              <a:rPr lang="uk-UA" sz="2000" dirty="0" err="1"/>
              <a:t>Якнайдавніші</a:t>
            </a:r>
            <a:r>
              <a:rPr lang="uk-UA" sz="2000" dirty="0"/>
              <a:t> з відомих сьогодні вітряних млинів у Європі були побудовані тільки в Х</a:t>
            </a:r>
            <a:r>
              <a:rPr lang="en-US" sz="2000" dirty="0"/>
              <a:t>I </a:t>
            </a:r>
            <a:r>
              <a:rPr lang="uk-UA" sz="2000" dirty="0"/>
              <a:t>ст. </a:t>
            </a:r>
            <a:r>
              <a:rPr lang="uk-UA" sz="2000" dirty="0" err="1"/>
              <a:t>Розпочался</a:t>
            </a:r>
            <a:r>
              <a:rPr lang="uk-UA" sz="2000" dirty="0"/>
              <a:t> наступний етап освоєння енергії.</a:t>
            </a:r>
          </a:p>
          <a:p>
            <a:pPr algn="just"/>
            <a:r>
              <a:rPr lang="uk-UA" sz="2000" b="1" dirty="0"/>
              <a:t>Другий етап </a:t>
            </a:r>
            <a:r>
              <a:rPr lang="en-US" sz="2000" b="1" dirty="0"/>
              <a:t>VII–XVII </a:t>
            </a:r>
            <a:r>
              <a:rPr lang="uk-UA" sz="2000" b="1" dirty="0"/>
              <a:t>ст.</a:t>
            </a:r>
            <a:r>
              <a:rPr lang="uk-UA" sz="2000" dirty="0"/>
              <a:t> характеризується освоєнням енергії рухомого вітру і води. Вже до ХІІ ст. людство користувалося десятками водяних млинів і вітряків, з`явилися прядильні і ткацькі верстати, маслоробні й </a:t>
            </a:r>
            <a:r>
              <a:rPr lang="uk-UA" sz="2000" dirty="0" err="1"/>
              <a:t>паперовиробні</a:t>
            </a:r>
            <a:r>
              <a:rPr lang="uk-UA" sz="2000" dirty="0"/>
              <a:t> машини, металевий сільськогосподарський інвентар, лісопильні установки.</a:t>
            </a:r>
          </a:p>
          <a:p>
            <a:pPr algn="just"/>
            <a:r>
              <a:rPr lang="uk-UA" sz="2000" dirty="0"/>
              <a:t>Все це потребувало величезної кількості металу, а отже – енергії. Вироблення великої кількості деревного вугілля зводить нанівець величезні площі лісів. То була перша серйозна екологічна криза, пов’язана із зародженням промисловості.</a:t>
            </a:r>
          </a:p>
        </p:txBody>
      </p:sp>
      <p:pic>
        <p:nvPicPr>
          <p:cNvPr id="3" name="Рисунок 2">
            <a:extLst>
              <a:ext uri="{FF2B5EF4-FFF2-40B4-BE49-F238E27FC236}">
                <a16:creationId xmlns:a16="http://schemas.microsoft.com/office/drawing/2014/main" id="{6330BE20-425C-4BFF-B2C8-D7D339CAE847}"/>
              </a:ext>
            </a:extLst>
          </p:cNvPr>
          <p:cNvPicPr>
            <a:picLocks noChangeAspect="1"/>
          </p:cNvPicPr>
          <p:nvPr/>
        </p:nvPicPr>
        <p:blipFill>
          <a:blip r:embed="rId2"/>
          <a:stretch>
            <a:fillRect/>
          </a:stretch>
        </p:blipFill>
        <p:spPr>
          <a:xfrm>
            <a:off x="9487622" y="2492807"/>
            <a:ext cx="2619375" cy="1743075"/>
          </a:xfrm>
          <a:prstGeom prst="rect">
            <a:avLst/>
          </a:prstGeom>
        </p:spPr>
      </p:pic>
    </p:spTree>
    <p:extLst>
      <p:ext uri="{BB962C8B-B14F-4D97-AF65-F5344CB8AC3E}">
        <p14:creationId xmlns:p14="http://schemas.microsoft.com/office/powerpoint/2010/main" val="4180034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103A6747-4544-42DE-9855-8A8889ECC960}"/>
              </a:ext>
            </a:extLst>
          </p:cNvPr>
          <p:cNvSpPr/>
          <p:nvPr/>
        </p:nvSpPr>
        <p:spPr>
          <a:xfrm>
            <a:off x="175493" y="853174"/>
            <a:ext cx="6373090" cy="5324535"/>
          </a:xfrm>
          <a:prstGeom prst="rect">
            <a:avLst/>
          </a:prstGeom>
        </p:spPr>
        <p:txBody>
          <a:bodyPr wrap="square">
            <a:spAutoFit/>
          </a:bodyPr>
          <a:lstStyle/>
          <a:p>
            <a:pPr algn="just"/>
            <a:r>
              <a:rPr lang="uk-UA" sz="2000" dirty="0"/>
              <a:t>Виникла потреба в нових, потужніших і постійно діючих приводах, не залежних ані від розташування, ані від пори року. Назрівала серйозна енергетична криза, вихід з якої був знайдений за допомогою опанування “рушійної сили вогню”, використовуваної для нагрівання і випаровування води, а також застосування сили стиснутої пари. Розвиток енергетики перейшов на третій етап.</a:t>
            </a:r>
          </a:p>
          <a:p>
            <a:pPr algn="just"/>
            <a:r>
              <a:rPr lang="uk-UA" sz="2000" b="1" dirty="0"/>
              <a:t>Третій етап (з Х</a:t>
            </a:r>
            <a:r>
              <a:rPr lang="en-US" sz="2000" b="1" dirty="0"/>
              <a:t>VIII </a:t>
            </a:r>
            <a:r>
              <a:rPr lang="uk-UA" sz="2000" b="1" dirty="0"/>
              <a:t>ст. до початку ХХ ст.) </a:t>
            </a:r>
            <a:r>
              <a:rPr lang="uk-UA" sz="2000" dirty="0"/>
              <a:t>відповідає дедалі ширшому застосуванню вогню, джерелом якого є хімічна енергія палива, накопиченого в літосфері: кам’яного вугілля, нафти, газу, горючих сланців тощо.</a:t>
            </a:r>
          </a:p>
          <a:p>
            <a:pPr algn="just"/>
            <a:r>
              <a:rPr lang="uk-UA" sz="2000" dirty="0"/>
              <a:t>До середини Х</a:t>
            </a:r>
            <a:r>
              <a:rPr lang="en-US" sz="2000" dirty="0"/>
              <a:t>VIII </a:t>
            </a:r>
            <a:r>
              <a:rPr lang="uk-UA" sz="2000" dirty="0"/>
              <a:t>ст. було реалізовано поперед спроби одержати механічну енергію за рахунок теплової. У 1755 р. англійський коваль Томас </a:t>
            </a:r>
            <a:r>
              <a:rPr lang="uk-UA" sz="2000" dirty="0" err="1"/>
              <a:t>Ньюкомен</a:t>
            </a:r>
            <a:r>
              <a:rPr lang="uk-UA" sz="2000" dirty="0"/>
              <a:t> сконструював першу практично корисну парову машину, яка вперше була побудована в Словаччині. </a:t>
            </a:r>
          </a:p>
        </p:txBody>
      </p:sp>
      <p:pic>
        <p:nvPicPr>
          <p:cNvPr id="3" name="Рисунок 2">
            <a:extLst>
              <a:ext uri="{FF2B5EF4-FFF2-40B4-BE49-F238E27FC236}">
                <a16:creationId xmlns:a16="http://schemas.microsoft.com/office/drawing/2014/main" id="{4B55E80D-DD18-47D9-BC3A-24F8188A42E0}"/>
              </a:ext>
            </a:extLst>
          </p:cNvPr>
          <p:cNvPicPr>
            <a:picLocks noChangeAspect="1"/>
          </p:cNvPicPr>
          <p:nvPr/>
        </p:nvPicPr>
        <p:blipFill>
          <a:blip r:embed="rId2"/>
          <a:stretch>
            <a:fillRect/>
          </a:stretch>
        </p:blipFill>
        <p:spPr>
          <a:xfrm>
            <a:off x="7195129" y="1541079"/>
            <a:ext cx="4922982" cy="3529685"/>
          </a:xfrm>
          <a:prstGeom prst="rect">
            <a:avLst/>
          </a:prstGeom>
        </p:spPr>
      </p:pic>
    </p:spTree>
    <p:extLst>
      <p:ext uri="{BB962C8B-B14F-4D97-AF65-F5344CB8AC3E}">
        <p14:creationId xmlns:p14="http://schemas.microsoft.com/office/powerpoint/2010/main" val="1222580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15A3255-3924-4C30-9828-B621D9CEE23A}"/>
              </a:ext>
            </a:extLst>
          </p:cNvPr>
          <p:cNvSpPr/>
          <p:nvPr/>
        </p:nvSpPr>
        <p:spPr>
          <a:xfrm>
            <a:off x="292678" y="557058"/>
            <a:ext cx="8001578" cy="5324535"/>
          </a:xfrm>
          <a:prstGeom prst="rect">
            <a:avLst/>
          </a:prstGeom>
        </p:spPr>
        <p:txBody>
          <a:bodyPr wrap="square">
            <a:spAutoFit/>
          </a:bodyPr>
          <a:lstStyle/>
          <a:p>
            <a:r>
              <a:rPr lang="uk-UA" sz="2000" b="1" dirty="0"/>
              <a:t>Основні поняття та визначення</a:t>
            </a:r>
          </a:p>
          <a:p>
            <a:pPr algn="just"/>
            <a:r>
              <a:rPr lang="uk-UA" sz="2000" b="1" dirty="0"/>
              <a:t>Енергія </a:t>
            </a:r>
            <a:r>
              <a:rPr lang="uk-UA" sz="2000" dirty="0"/>
              <a:t>[&lt; гр. </a:t>
            </a:r>
            <a:r>
              <a:rPr lang="uk-UA" sz="2000" dirty="0" err="1"/>
              <a:t>energia</a:t>
            </a:r>
            <a:r>
              <a:rPr lang="uk-UA" sz="2000" dirty="0"/>
              <a:t> – діяльність] – загальна міра різних видів руху і взаємодії. Нині відомі різні ґатунки енергії: теплової — руху мікрочастинок, що становлять робоче тіло; кінетичної енергії самого тіла як одного цілого (механічна енергія); ґравітаційного, електричного й магнітного полів; електромагнітного випромінювання; внутрішньоядерної тощо.</a:t>
            </a:r>
          </a:p>
          <a:p>
            <a:pPr algn="just"/>
            <a:r>
              <a:rPr lang="uk-UA" sz="2000" dirty="0"/>
              <a:t>Деякі види енергії можуть перетворюватися на інші в чітко визначених кількісних співвідношеннях, які встановлює загальний закон збереження і перетворення енергії.</a:t>
            </a:r>
          </a:p>
          <a:p>
            <a:pPr algn="just"/>
            <a:r>
              <a:rPr lang="uk-UA" sz="2000" b="1" i="1" dirty="0"/>
              <a:t>Енергетика </a:t>
            </a:r>
            <a:r>
              <a:rPr lang="uk-UA" sz="2000" dirty="0"/>
              <a:t>– галузь народного господарства, що охоплює виробництво, перетворення і застосування різних форм енергії. В енергетиці використовують здебільшого п’ять видів установок:</a:t>
            </a:r>
          </a:p>
          <a:p>
            <a:pPr algn="just"/>
            <a:r>
              <a:rPr lang="uk-UA" sz="2000" dirty="0"/>
              <a:t>• </a:t>
            </a:r>
            <a:r>
              <a:rPr lang="uk-UA" sz="2000" i="1" dirty="0" err="1"/>
              <a:t>генерувальні</a:t>
            </a:r>
            <a:r>
              <a:rPr lang="uk-UA" sz="2000" i="1" dirty="0"/>
              <a:t> </a:t>
            </a:r>
            <a:r>
              <a:rPr lang="uk-UA" sz="2000" dirty="0"/>
              <a:t>– такі, що перетворюють потенційну енергію природних енергетичних ресурсів у електричну, теплову, механічну або в інший різновид енергетичного ресурсу (наприклад, турбоустановки, </a:t>
            </a:r>
            <a:r>
              <a:rPr lang="uk-UA" sz="2000" dirty="0" err="1"/>
              <a:t>газогенерувальні</a:t>
            </a:r>
            <a:r>
              <a:rPr lang="uk-UA" sz="2000" dirty="0"/>
              <a:t> установки, котли, компресори);</a:t>
            </a:r>
          </a:p>
        </p:txBody>
      </p:sp>
      <p:pic>
        <p:nvPicPr>
          <p:cNvPr id="3" name="Рисунок 2">
            <a:extLst>
              <a:ext uri="{FF2B5EF4-FFF2-40B4-BE49-F238E27FC236}">
                <a16:creationId xmlns:a16="http://schemas.microsoft.com/office/drawing/2014/main" id="{1D69C276-C2CD-4EAE-855C-645375B4D263}"/>
              </a:ext>
            </a:extLst>
          </p:cNvPr>
          <p:cNvPicPr>
            <a:picLocks noChangeAspect="1"/>
          </p:cNvPicPr>
          <p:nvPr/>
        </p:nvPicPr>
        <p:blipFill>
          <a:blip r:embed="rId2"/>
          <a:stretch>
            <a:fillRect/>
          </a:stretch>
        </p:blipFill>
        <p:spPr>
          <a:xfrm>
            <a:off x="8626764" y="1574366"/>
            <a:ext cx="3272558" cy="2157991"/>
          </a:xfrm>
          <a:prstGeom prst="rect">
            <a:avLst/>
          </a:prstGeom>
        </p:spPr>
      </p:pic>
    </p:spTree>
    <p:extLst>
      <p:ext uri="{BB962C8B-B14F-4D97-AF65-F5344CB8AC3E}">
        <p14:creationId xmlns:p14="http://schemas.microsoft.com/office/powerpoint/2010/main" val="735220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2791AD6-3E32-4687-84B5-2BA899691181}"/>
              </a:ext>
            </a:extLst>
          </p:cNvPr>
          <p:cNvSpPr/>
          <p:nvPr/>
        </p:nvSpPr>
        <p:spPr>
          <a:xfrm>
            <a:off x="175492" y="216095"/>
            <a:ext cx="8017163" cy="6555641"/>
          </a:xfrm>
          <a:prstGeom prst="rect">
            <a:avLst/>
          </a:prstGeom>
        </p:spPr>
        <p:txBody>
          <a:bodyPr wrap="square">
            <a:spAutoFit/>
          </a:bodyPr>
          <a:lstStyle/>
          <a:p>
            <a:pPr algn="just"/>
            <a:r>
              <a:rPr lang="uk-UA" sz="2000" dirty="0"/>
              <a:t>Парові машини того часу мали безліч вад: великі розміри і масу, досить низький коефіцієнт корисної дії (ККД), вузьку сферу застосування (привід водяних насосів) тощо.</a:t>
            </a:r>
          </a:p>
          <a:p>
            <a:pPr algn="just"/>
            <a:r>
              <a:rPr lang="uk-UA" sz="2000" dirty="0"/>
              <a:t>Розвиток капіталізму в ХVII–ХVIII ст. обумовив зародження науки, що сформулювала правила розробки і створення енергетичних двигунів. Промислова революція, як часто називають цю епоху великих </a:t>
            </a:r>
            <a:r>
              <a:rPr lang="uk-UA" sz="2000" dirty="0" err="1"/>
              <a:t>відкриттів</a:t>
            </a:r>
            <a:r>
              <a:rPr lang="uk-UA" sz="2000" dirty="0"/>
              <a:t>, докорінно змінила життя на нашій планеті. Головним наслідком цього стало остаточне падіння феодалізму і зміцнення капіталістичних виробничих відносин.</a:t>
            </a:r>
          </a:p>
          <a:p>
            <a:pPr algn="just"/>
            <a:r>
              <a:rPr lang="uk-UA" sz="2000" dirty="0"/>
              <a:t>У другій половині ХVIII ст. в Англії Джеймс </a:t>
            </a:r>
            <a:r>
              <a:rPr lang="uk-UA" sz="2000" dirty="0" err="1"/>
              <a:t>Уатт</a:t>
            </a:r>
            <a:r>
              <a:rPr lang="uk-UA" sz="2000" dirty="0"/>
              <a:t> розробив прообраз сучасної парової машини безперервної дії, що “розкрутила” колесо історії до небувалих доти обертів: </a:t>
            </a:r>
            <a:r>
              <a:rPr lang="uk-UA" sz="2000" dirty="0" err="1"/>
              <a:t>ув</a:t>
            </a:r>
            <a:r>
              <a:rPr lang="uk-UA" sz="2000" dirty="0"/>
              <a:t> Англії, потім у континентальній Європі й Північній Америці надзвичайно швидко розповсюдилися парові машини. Одержану з їхньою допомогою енергію стали використовувати для надання руху заводським механічним аґреґатам (машинам-знаряддям).</a:t>
            </a:r>
          </a:p>
          <a:p>
            <a:pPr algn="just"/>
            <a:r>
              <a:rPr lang="uk-UA" sz="2000" dirty="0"/>
              <a:t>Виникають перші теплові машини-двигуни. Далі конструкторська думка сягає створення двигунів внутрішнього згорання, парових, газових і парогазових стаціонарних турбін, авіаційних і транспортних газових турбін, реактивних і ракетних двигунів. Але все це буде набагато пізніше.</a:t>
            </a:r>
          </a:p>
        </p:txBody>
      </p:sp>
      <p:pic>
        <p:nvPicPr>
          <p:cNvPr id="3" name="Рисунок 2">
            <a:extLst>
              <a:ext uri="{FF2B5EF4-FFF2-40B4-BE49-F238E27FC236}">
                <a16:creationId xmlns:a16="http://schemas.microsoft.com/office/drawing/2014/main" id="{3AC3D37A-3C3C-4150-9365-954AFA044883}"/>
              </a:ext>
            </a:extLst>
          </p:cNvPr>
          <p:cNvPicPr>
            <a:picLocks noChangeAspect="1"/>
          </p:cNvPicPr>
          <p:nvPr/>
        </p:nvPicPr>
        <p:blipFill>
          <a:blip r:embed="rId2"/>
          <a:stretch>
            <a:fillRect/>
          </a:stretch>
        </p:blipFill>
        <p:spPr>
          <a:xfrm>
            <a:off x="8009782" y="2226795"/>
            <a:ext cx="4182218" cy="2091109"/>
          </a:xfrm>
          <a:prstGeom prst="rect">
            <a:avLst/>
          </a:prstGeom>
        </p:spPr>
      </p:pic>
    </p:spTree>
    <p:extLst>
      <p:ext uri="{BB962C8B-B14F-4D97-AF65-F5344CB8AC3E}">
        <p14:creationId xmlns:p14="http://schemas.microsoft.com/office/powerpoint/2010/main" val="2474875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1EB77C3-087C-440D-8A92-DAD7BFBE58F1}"/>
              </a:ext>
            </a:extLst>
          </p:cNvPr>
          <p:cNvSpPr/>
          <p:nvPr/>
        </p:nvSpPr>
        <p:spPr>
          <a:xfrm>
            <a:off x="94022" y="766732"/>
            <a:ext cx="7296727" cy="5324535"/>
          </a:xfrm>
          <a:prstGeom prst="rect">
            <a:avLst/>
          </a:prstGeom>
        </p:spPr>
        <p:txBody>
          <a:bodyPr wrap="square">
            <a:spAutoFit/>
          </a:bodyPr>
          <a:lstStyle/>
          <a:p>
            <a:pPr algn="just"/>
            <a:r>
              <a:rPr lang="uk-UA" sz="2000" dirty="0"/>
              <a:t>Парові машини підвищеного тиску було поставлено на колеса, і завдяки цьому одержали самохідні (по рейках) візки. Вже в 1804 р. англієць Річард </a:t>
            </a:r>
            <a:r>
              <a:rPr lang="uk-UA" sz="2000" dirty="0" err="1"/>
              <a:t>Тревітік</a:t>
            </a:r>
            <a:r>
              <a:rPr lang="uk-UA" sz="2000" dirty="0"/>
              <a:t> винайшов паровий локомотив, що рухався по рейках з нечуваною в той час швидкістю – 30 км/год, а 1805 р. американець Роберт </a:t>
            </a:r>
            <a:r>
              <a:rPr lang="uk-UA" sz="2000" dirty="0" err="1"/>
              <a:t>Фултон</a:t>
            </a:r>
            <a:r>
              <a:rPr lang="uk-UA" sz="2000" dirty="0"/>
              <a:t> сконструював перший пароплав, який виконував реґулярні рейси річкою Гудзон між Нью-Йорком та </a:t>
            </a:r>
            <a:r>
              <a:rPr lang="uk-UA" sz="2000" dirty="0" err="1"/>
              <a:t>Олбані</a:t>
            </a:r>
            <a:r>
              <a:rPr lang="uk-UA" sz="2000" dirty="0"/>
              <a:t>. І, нарешті, 1825 р. на трасі </a:t>
            </a:r>
            <a:r>
              <a:rPr lang="uk-UA" sz="2000" dirty="0" err="1"/>
              <a:t>Стоктон</a:t>
            </a:r>
            <a:r>
              <a:rPr lang="uk-UA" sz="2000" dirty="0"/>
              <a:t>-Дарлінґтон в Англії починає діяти перша залізниця.</a:t>
            </a:r>
          </a:p>
          <a:p>
            <a:pPr algn="just"/>
            <a:r>
              <a:rPr lang="uk-UA" sz="2000" dirty="0"/>
              <a:t>Настало “золоте століття водяної пари”. Поряд з розвитком практичної теплотехніки розвиваються її теоретичні основи – теорія теплових двигунів або, як тепер називають, технічна термодинаміка. У середині позаминулого століття на підставі спостережень за тепловими явищами і роботою теплових машин Джоуль, </a:t>
            </a:r>
            <a:r>
              <a:rPr lang="uk-UA" sz="2000" dirty="0" err="1"/>
              <a:t>Маєр</a:t>
            </a:r>
            <a:r>
              <a:rPr lang="uk-UA" sz="2000" dirty="0"/>
              <a:t>, </a:t>
            </a:r>
            <a:r>
              <a:rPr lang="uk-UA" sz="2000" dirty="0" err="1"/>
              <a:t>Гельмгольц</a:t>
            </a:r>
            <a:r>
              <a:rPr lang="uk-UA" sz="2000" dirty="0"/>
              <a:t>, Карно, </a:t>
            </a:r>
            <a:r>
              <a:rPr lang="uk-UA" sz="2000" dirty="0" err="1"/>
              <a:t>Клазіус</a:t>
            </a:r>
            <a:r>
              <a:rPr lang="uk-UA" sz="2000" dirty="0"/>
              <a:t> установили перший і другий закони термодинаміки, що лягли в основу цієї фундаментальної дисципліни, яка вивчає взаємне перетворення</a:t>
            </a:r>
          </a:p>
          <a:p>
            <a:pPr algn="just"/>
            <a:r>
              <a:rPr lang="uk-UA" sz="2000" dirty="0"/>
              <a:t>теплової й механічної енергії.</a:t>
            </a:r>
          </a:p>
        </p:txBody>
      </p:sp>
      <p:pic>
        <p:nvPicPr>
          <p:cNvPr id="3" name="Рисунок 2">
            <a:extLst>
              <a:ext uri="{FF2B5EF4-FFF2-40B4-BE49-F238E27FC236}">
                <a16:creationId xmlns:a16="http://schemas.microsoft.com/office/drawing/2014/main" id="{99AE9198-368D-4ECD-A560-7513951F0400}"/>
              </a:ext>
            </a:extLst>
          </p:cNvPr>
          <p:cNvPicPr>
            <a:picLocks noChangeAspect="1"/>
          </p:cNvPicPr>
          <p:nvPr/>
        </p:nvPicPr>
        <p:blipFill>
          <a:blip r:embed="rId2"/>
          <a:stretch>
            <a:fillRect/>
          </a:stretch>
        </p:blipFill>
        <p:spPr>
          <a:xfrm>
            <a:off x="7629236" y="1555954"/>
            <a:ext cx="4396509" cy="3293138"/>
          </a:xfrm>
          <a:prstGeom prst="rect">
            <a:avLst/>
          </a:prstGeom>
        </p:spPr>
      </p:pic>
    </p:spTree>
    <p:extLst>
      <p:ext uri="{BB962C8B-B14F-4D97-AF65-F5344CB8AC3E}">
        <p14:creationId xmlns:p14="http://schemas.microsoft.com/office/powerpoint/2010/main" val="2553459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ED7DAF0-9849-41D0-B1B0-BB41CB69E264}"/>
              </a:ext>
            </a:extLst>
          </p:cNvPr>
          <p:cNvSpPr/>
          <p:nvPr/>
        </p:nvSpPr>
        <p:spPr>
          <a:xfrm>
            <a:off x="159183" y="178874"/>
            <a:ext cx="7664017" cy="5940088"/>
          </a:xfrm>
          <a:prstGeom prst="rect">
            <a:avLst/>
          </a:prstGeom>
        </p:spPr>
        <p:txBody>
          <a:bodyPr wrap="square">
            <a:spAutoFit/>
          </a:bodyPr>
          <a:lstStyle/>
          <a:p>
            <a:pPr algn="just"/>
            <a:r>
              <a:rPr lang="uk-UA" sz="2000" dirty="0"/>
              <a:t>Одначе, швидке зростання числа парових машин, їхня безупинна модернізація до кінця Х1Х ст. були вже не в змозі задовольнити зрослої потреби економіки в енергетичних </a:t>
            </a:r>
            <a:r>
              <a:rPr lang="uk-UA" sz="2000" dirty="0" err="1"/>
              <a:t>потужностях</a:t>
            </a:r>
            <a:r>
              <a:rPr lang="uk-UA" sz="2000" dirty="0"/>
              <a:t>. Очевидними стали відомі ґанджі перших парових машин: низький ККД, величезна витрата палива, передача руху від машин до верстатів через складні й ненадійні системи трансмісій, несприятливі екологічні наслідки. Атмосфера міст із тисячами заводських димарів стає непридатною для</a:t>
            </a:r>
          </a:p>
          <a:p>
            <a:pPr algn="just"/>
            <a:r>
              <a:rPr lang="uk-UA" sz="2000" dirty="0"/>
              <a:t>життя. 1831 р відкрито спосіб перетворення механічної енергії в електричну. Починається нова ера – ера електрики.</a:t>
            </a:r>
          </a:p>
          <a:p>
            <a:pPr algn="just"/>
            <a:r>
              <a:rPr lang="uk-UA" sz="2000" b="1" dirty="0"/>
              <a:t>Четвертий етап (з початку ХХ ст.) </a:t>
            </a:r>
            <a:r>
              <a:rPr lang="uk-UA" sz="2000" dirty="0"/>
              <a:t>– “золоте століття електрики”.</a:t>
            </a:r>
          </a:p>
          <a:p>
            <a:pPr algn="just"/>
            <a:r>
              <a:rPr lang="uk-UA" sz="2000" dirty="0"/>
              <a:t>Протягом усього Х</a:t>
            </a:r>
            <a:r>
              <a:rPr lang="en-US" sz="2000" dirty="0"/>
              <a:t>I</a:t>
            </a:r>
            <a:r>
              <a:rPr lang="uk-UA" sz="2000" dirty="0"/>
              <a:t>Х ст. для промислових цілей людина користувалася механічною енергією, одержуваною здебільшого від теплових двигунів. Тільки в ХХ ст. електрика набула права основного </a:t>
            </a:r>
            <a:r>
              <a:rPr lang="uk-UA" sz="2000" dirty="0" err="1"/>
              <a:t>енергодавця</a:t>
            </a:r>
            <a:r>
              <a:rPr lang="uk-UA" sz="2000" dirty="0"/>
              <a:t>, </a:t>
            </a:r>
            <a:r>
              <a:rPr lang="uk-UA" sz="2000" dirty="0" err="1"/>
              <a:t>енергоперетворювача</a:t>
            </a:r>
            <a:r>
              <a:rPr lang="uk-UA" sz="2000" dirty="0"/>
              <a:t> й </a:t>
            </a:r>
            <a:r>
              <a:rPr lang="uk-UA" sz="2000" dirty="0" err="1"/>
              <a:t>енергопереносника</a:t>
            </a:r>
            <a:r>
              <a:rPr lang="uk-UA" sz="2000" dirty="0"/>
              <a:t>. Тим самим було дано досить сильний поштовх до використання теплової енергії й теплових двигунів – поштовх, пов’язаний з виникненням і широким застосуванням електричних машин та моторів, у яких механічна енергія перетворюється на електричну і навпаки.</a:t>
            </a:r>
          </a:p>
        </p:txBody>
      </p:sp>
      <p:pic>
        <p:nvPicPr>
          <p:cNvPr id="3" name="Рисунок 2">
            <a:extLst>
              <a:ext uri="{FF2B5EF4-FFF2-40B4-BE49-F238E27FC236}">
                <a16:creationId xmlns:a16="http://schemas.microsoft.com/office/drawing/2014/main" id="{605AE0B2-09D6-4AAB-9780-9C0AB9DE33AA}"/>
              </a:ext>
            </a:extLst>
          </p:cNvPr>
          <p:cNvPicPr>
            <a:picLocks noChangeAspect="1"/>
          </p:cNvPicPr>
          <p:nvPr/>
        </p:nvPicPr>
        <p:blipFill>
          <a:blip r:embed="rId2"/>
          <a:stretch>
            <a:fillRect/>
          </a:stretch>
        </p:blipFill>
        <p:spPr>
          <a:xfrm>
            <a:off x="8405091" y="1592384"/>
            <a:ext cx="3627726" cy="2445061"/>
          </a:xfrm>
          <a:prstGeom prst="rect">
            <a:avLst/>
          </a:prstGeom>
        </p:spPr>
      </p:pic>
    </p:spTree>
    <p:extLst>
      <p:ext uri="{BB962C8B-B14F-4D97-AF65-F5344CB8AC3E}">
        <p14:creationId xmlns:p14="http://schemas.microsoft.com/office/powerpoint/2010/main" val="40880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7D52D4F-4D67-478F-8CA2-282FB46A5815}"/>
              </a:ext>
            </a:extLst>
          </p:cNvPr>
          <p:cNvSpPr/>
          <p:nvPr/>
        </p:nvSpPr>
        <p:spPr>
          <a:xfrm>
            <a:off x="240147" y="852944"/>
            <a:ext cx="7130472" cy="4401205"/>
          </a:xfrm>
          <a:prstGeom prst="rect">
            <a:avLst/>
          </a:prstGeom>
        </p:spPr>
        <p:txBody>
          <a:bodyPr wrap="square">
            <a:spAutoFit/>
          </a:bodyPr>
          <a:lstStyle/>
          <a:p>
            <a:pPr algn="just"/>
            <a:r>
              <a:rPr lang="uk-UA" sz="2000" dirty="0"/>
              <a:t>Електрична енергія виявилася зручнішою, ніж механічна: вона швидко і з відносно малими втратами передається на великі відстані, легко  перетворюється в інші види енергії. За джерело електричної енергії може слугувати як механічна енергія води, що падає, так і хімічна енергія органічного палива.</a:t>
            </a:r>
          </a:p>
          <a:p>
            <a:pPr algn="just"/>
            <a:r>
              <a:rPr lang="uk-UA" sz="2000" dirty="0"/>
              <a:t>Поява теплових двигунів забезпечила широке застосування для отримання механічної енергії величезних природних енергетичних ресурсів у вигляді покладів різного виду палива: вугілля, нафти, газу, горючих сланців, торфу тощо. Успіхи у створенні машин і двигунів, які за рахунок теплової енергії виробляють електричну, спричинили швидкий розвиток потужних теплових електричних станцій, де нині теплова енергія спочатку перетворюється на механічну, а потім на електричну.</a:t>
            </a:r>
          </a:p>
        </p:txBody>
      </p:sp>
      <p:pic>
        <p:nvPicPr>
          <p:cNvPr id="3" name="Рисунок 2">
            <a:extLst>
              <a:ext uri="{FF2B5EF4-FFF2-40B4-BE49-F238E27FC236}">
                <a16:creationId xmlns:a16="http://schemas.microsoft.com/office/drawing/2014/main" id="{178FFCE3-CD03-4B7B-AF2D-A265A00E823A}"/>
              </a:ext>
            </a:extLst>
          </p:cNvPr>
          <p:cNvPicPr>
            <a:picLocks noChangeAspect="1"/>
          </p:cNvPicPr>
          <p:nvPr/>
        </p:nvPicPr>
        <p:blipFill>
          <a:blip r:embed="rId2"/>
          <a:stretch>
            <a:fillRect/>
          </a:stretch>
        </p:blipFill>
        <p:spPr>
          <a:xfrm>
            <a:off x="7887855" y="485908"/>
            <a:ext cx="3710995" cy="2363943"/>
          </a:xfrm>
          <a:prstGeom prst="rect">
            <a:avLst/>
          </a:prstGeom>
        </p:spPr>
      </p:pic>
      <p:pic>
        <p:nvPicPr>
          <p:cNvPr id="4" name="Рисунок 3">
            <a:extLst>
              <a:ext uri="{FF2B5EF4-FFF2-40B4-BE49-F238E27FC236}">
                <a16:creationId xmlns:a16="http://schemas.microsoft.com/office/drawing/2014/main" id="{6AA673C5-5A42-4BD6-BB91-A6FD17335E2B}"/>
              </a:ext>
            </a:extLst>
          </p:cNvPr>
          <p:cNvPicPr>
            <a:picLocks noChangeAspect="1"/>
          </p:cNvPicPr>
          <p:nvPr/>
        </p:nvPicPr>
        <p:blipFill>
          <a:blip r:embed="rId3"/>
          <a:stretch>
            <a:fillRect/>
          </a:stretch>
        </p:blipFill>
        <p:spPr>
          <a:xfrm>
            <a:off x="7779606" y="3820102"/>
            <a:ext cx="3895445" cy="2229716"/>
          </a:xfrm>
          <a:prstGeom prst="rect">
            <a:avLst/>
          </a:prstGeom>
        </p:spPr>
      </p:pic>
    </p:spTree>
    <p:extLst>
      <p:ext uri="{BB962C8B-B14F-4D97-AF65-F5344CB8AC3E}">
        <p14:creationId xmlns:p14="http://schemas.microsoft.com/office/powerpoint/2010/main" val="501834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F650D90-E712-45C2-A687-FDB9206E43D3}"/>
              </a:ext>
            </a:extLst>
          </p:cNvPr>
          <p:cNvSpPr/>
          <p:nvPr/>
        </p:nvSpPr>
        <p:spPr>
          <a:xfrm>
            <a:off x="138545" y="151178"/>
            <a:ext cx="9245600" cy="6247864"/>
          </a:xfrm>
          <a:prstGeom prst="rect">
            <a:avLst/>
          </a:prstGeom>
        </p:spPr>
        <p:txBody>
          <a:bodyPr wrap="square">
            <a:spAutoFit/>
          </a:bodyPr>
          <a:lstStyle/>
          <a:p>
            <a:pPr algn="just"/>
            <a:r>
              <a:rPr lang="uk-UA" sz="2000" dirty="0"/>
              <a:t>Водночас, завдяки науковим відкриттям ХХ ст., людство вступило в нову епоху – епоху використання атомної енергії.</a:t>
            </a:r>
          </a:p>
          <a:p>
            <a:pPr algn="just"/>
            <a:r>
              <a:rPr lang="uk-UA" sz="2000" dirty="0"/>
              <a:t>П’ятий етап – створення і розвиток атомної енергетики, є одним з найбільших досягнень ХХ ст. </a:t>
            </a:r>
          </a:p>
          <a:p>
            <a:pPr algn="just"/>
            <a:r>
              <a:rPr lang="uk-UA" sz="2000" dirty="0"/>
              <a:t>Атомна енергетика ґрунтується на розщепленні важких </a:t>
            </a:r>
            <a:r>
              <a:rPr lang="uk-UA" sz="2000" dirty="0" err="1"/>
              <a:t>ядер</a:t>
            </a:r>
            <a:r>
              <a:rPr lang="uk-UA" sz="2000" dirty="0"/>
              <a:t> елементів (урану, плутонію, торію). В результаті влучення в ядро нейтрона, розвивається ланцюгова реакція з виділенням величезної кількості енергії (теплоти). Один із трьох названих елементів – плутоній – поширений на Землі в надзвичайно мізерних кількостях (в уранових рудах). На сучасних атомних електростанціях за ядерне паливо править збагачений уран і штучно одержаний плутоній. Торій, запаси якого більші, ніж урану, поки що не </a:t>
            </a:r>
            <a:r>
              <a:rPr lang="uk-UA" sz="2000" dirty="0" err="1"/>
              <a:t>застосувують</a:t>
            </a:r>
            <a:r>
              <a:rPr lang="uk-UA" sz="2000" dirty="0"/>
              <a:t> в ядерній енергетиці, його розглядають як перспективне ядерне паливо. Ядерні реакції з величезним енерговиділенням можуть відбуватися також у результаті синтезу </a:t>
            </a:r>
            <a:r>
              <a:rPr lang="uk-UA" sz="2000" dirty="0" err="1"/>
              <a:t>ядер</a:t>
            </a:r>
            <a:r>
              <a:rPr lang="uk-UA" sz="2000" dirty="0"/>
              <a:t> елементів, що мають невелику атомну вагу, наприклад, ізотопів водню – дейтерію і тритію. Але це вже – термоядерна реакція. </a:t>
            </a:r>
          </a:p>
          <a:p>
            <a:pPr algn="just"/>
            <a:r>
              <a:rPr lang="uk-UA" sz="2000" b="1" dirty="0"/>
              <a:t>Основним енергоносієм п’ятого етапу розвитку енергетики також є водяна пара.</a:t>
            </a:r>
          </a:p>
          <a:p>
            <a:pPr algn="just"/>
            <a:r>
              <a:rPr lang="uk-UA" sz="2000" dirty="0"/>
              <a:t>Таким чином, зростання енергетичних показників є одним з найважливіших чинників еволюції людини. Розвиток усіх виробничих технологій пов’язаний з проблемою вдосконалення енергетики, розв`язання якої наразі по праву вважається однією з найголовніших.</a:t>
            </a:r>
          </a:p>
        </p:txBody>
      </p:sp>
      <p:pic>
        <p:nvPicPr>
          <p:cNvPr id="3" name="Рисунок 2">
            <a:extLst>
              <a:ext uri="{FF2B5EF4-FFF2-40B4-BE49-F238E27FC236}">
                <a16:creationId xmlns:a16="http://schemas.microsoft.com/office/drawing/2014/main" id="{F1F56E67-75D5-4505-B66C-578FAF3C1B26}"/>
              </a:ext>
            </a:extLst>
          </p:cNvPr>
          <p:cNvPicPr>
            <a:picLocks noChangeAspect="1"/>
          </p:cNvPicPr>
          <p:nvPr/>
        </p:nvPicPr>
        <p:blipFill>
          <a:blip r:embed="rId2"/>
          <a:stretch>
            <a:fillRect/>
          </a:stretch>
        </p:blipFill>
        <p:spPr>
          <a:xfrm>
            <a:off x="9448800" y="2595562"/>
            <a:ext cx="2743200" cy="1666875"/>
          </a:xfrm>
          <a:prstGeom prst="rect">
            <a:avLst/>
          </a:prstGeom>
        </p:spPr>
      </p:pic>
    </p:spTree>
    <p:extLst>
      <p:ext uri="{BB962C8B-B14F-4D97-AF65-F5344CB8AC3E}">
        <p14:creationId xmlns:p14="http://schemas.microsoft.com/office/powerpoint/2010/main" val="1099920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03E538E-B18D-4952-8800-D06B553949FF}"/>
              </a:ext>
            </a:extLst>
          </p:cNvPr>
          <p:cNvSpPr/>
          <p:nvPr/>
        </p:nvSpPr>
        <p:spPr>
          <a:xfrm>
            <a:off x="341745" y="914361"/>
            <a:ext cx="7398328" cy="4708981"/>
          </a:xfrm>
          <a:prstGeom prst="rect">
            <a:avLst/>
          </a:prstGeom>
        </p:spPr>
        <p:txBody>
          <a:bodyPr wrap="square">
            <a:spAutoFit/>
          </a:bodyPr>
          <a:lstStyle/>
          <a:p>
            <a:pPr algn="ctr"/>
            <a:r>
              <a:rPr lang="uk-UA" sz="2000" b="1" dirty="0"/>
              <a:t>1.4 Енергія – головна проблема сучасності</a:t>
            </a:r>
          </a:p>
          <a:p>
            <a:pPr algn="just"/>
            <a:endParaRPr lang="uk-UA" sz="2000" b="1" dirty="0"/>
          </a:p>
          <a:p>
            <a:pPr algn="just"/>
            <a:r>
              <a:rPr lang="uk-UA" sz="2000" dirty="0"/>
              <a:t>Кожен історичний етап розвитку науки і техніки ставить перед ученими й інженерами безліч питань. Проте серед них можна виокремити лише кілька фундаментальних, без</a:t>
            </a:r>
          </a:p>
          <a:p>
            <a:pPr algn="just"/>
            <a:r>
              <a:rPr lang="uk-UA" sz="2000" dirty="0"/>
              <a:t>розв’язання яких неможливий подальший розвиток цивілізації, підвищення життєвого рівня людства. З цього погляду, однією з головних проблем сьогодення і найближчого майбутнього, поза сумнівом, є забезпечення достатньої кількості енергії. Проблема ця досить гостра тому, що має не тільки суто технічний характер.</a:t>
            </a:r>
          </a:p>
          <a:p>
            <a:pPr algn="just"/>
            <a:r>
              <a:rPr lang="uk-UA" sz="2000" dirty="0"/>
              <a:t>Слово “енергія” щодня вимовляють з екранів телевізорів, воно часто потрапляє на сторінки журналів і газет, а спеціальних видань – і поготів. Енергетична ситуація в окремих державах істотно впливає на життєвий рівень і культуру населення, позначається на внутрішній і зовнішній політиці. </a:t>
            </a:r>
          </a:p>
        </p:txBody>
      </p:sp>
      <p:pic>
        <p:nvPicPr>
          <p:cNvPr id="3" name="Рисунок 2">
            <a:extLst>
              <a:ext uri="{FF2B5EF4-FFF2-40B4-BE49-F238E27FC236}">
                <a16:creationId xmlns:a16="http://schemas.microsoft.com/office/drawing/2014/main" id="{BDED546A-26CB-47C8-A2D4-0C7790B6F335}"/>
              </a:ext>
            </a:extLst>
          </p:cNvPr>
          <p:cNvPicPr>
            <a:picLocks noChangeAspect="1"/>
          </p:cNvPicPr>
          <p:nvPr/>
        </p:nvPicPr>
        <p:blipFill>
          <a:blip r:embed="rId2"/>
          <a:stretch>
            <a:fillRect/>
          </a:stretch>
        </p:blipFill>
        <p:spPr>
          <a:xfrm>
            <a:off x="8109528" y="2454727"/>
            <a:ext cx="3740727" cy="1948546"/>
          </a:xfrm>
          <a:prstGeom prst="rect">
            <a:avLst/>
          </a:prstGeom>
        </p:spPr>
      </p:pic>
    </p:spTree>
    <p:extLst>
      <p:ext uri="{BB962C8B-B14F-4D97-AF65-F5344CB8AC3E}">
        <p14:creationId xmlns:p14="http://schemas.microsoft.com/office/powerpoint/2010/main" val="3580243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1F18CFA8-48E1-4DFE-9AD2-35D86AED5D7D}"/>
              </a:ext>
            </a:extLst>
          </p:cNvPr>
          <p:cNvSpPr/>
          <p:nvPr/>
        </p:nvSpPr>
        <p:spPr>
          <a:xfrm>
            <a:off x="665019" y="1065196"/>
            <a:ext cx="7075054" cy="4708981"/>
          </a:xfrm>
          <a:prstGeom prst="rect">
            <a:avLst/>
          </a:prstGeom>
        </p:spPr>
        <p:txBody>
          <a:bodyPr wrap="square">
            <a:spAutoFit/>
          </a:bodyPr>
          <a:lstStyle/>
          <a:p>
            <a:pPr algn="just"/>
            <a:r>
              <a:rPr lang="uk-UA" sz="2000" dirty="0"/>
              <a:t>Країни з недостатніми енергетичними ресурсами докладають неабияких зусиль, щоб забезпечити себе хоча б найпотрібнішими джерелами енергії. Країни-експортери нафти, нафтові монополії мають величезні прибутки і надприбутки. З другого боку, у тиші своїх кабінетів можновладці інших держав виношують політичні і військові плани перерозподілу й збереження нафтових і газових промислів. Поняття “нафтове ембарґо”, яке ще не так давно було невідоме, викликає паніку в цілій низці країн і стає знаряддям економічного та політичного шантажу. Все частіше виникають питання: “Як жити далі без нафти і газу? Чим опалювати житло і виробничі приміщення? Як надавати рух машинам і аґреґатам?</a:t>
            </a:r>
          </a:p>
          <a:p>
            <a:pPr algn="just"/>
            <a:r>
              <a:rPr lang="uk-UA" sz="2000" dirty="0"/>
              <a:t>Як підтримувати технологічні процеси? Звідки брати енергію, щодня все більше енергії?”</a:t>
            </a:r>
          </a:p>
        </p:txBody>
      </p:sp>
      <p:pic>
        <p:nvPicPr>
          <p:cNvPr id="3" name="Рисунок 2">
            <a:extLst>
              <a:ext uri="{FF2B5EF4-FFF2-40B4-BE49-F238E27FC236}">
                <a16:creationId xmlns:a16="http://schemas.microsoft.com/office/drawing/2014/main" id="{63B455B8-7A4B-4AE7-87C3-3FF44DEDD368}"/>
              </a:ext>
            </a:extLst>
          </p:cNvPr>
          <p:cNvPicPr>
            <a:picLocks noChangeAspect="1"/>
          </p:cNvPicPr>
          <p:nvPr/>
        </p:nvPicPr>
        <p:blipFill>
          <a:blip r:embed="rId2"/>
          <a:stretch>
            <a:fillRect/>
          </a:stretch>
        </p:blipFill>
        <p:spPr>
          <a:xfrm>
            <a:off x="8200323" y="2279627"/>
            <a:ext cx="3878244" cy="2144592"/>
          </a:xfrm>
          <a:prstGeom prst="rect">
            <a:avLst/>
          </a:prstGeom>
        </p:spPr>
      </p:pic>
    </p:spTree>
    <p:extLst>
      <p:ext uri="{BB962C8B-B14F-4D97-AF65-F5344CB8AC3E}">
        <p14:creationId xmlns:p14="http://schemas.microsoft.com/office/powerpoint/2010/main" val="232775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F155C24-71CA-4B56-8BD2-C5ACCF30A34A}"/>
              </a:ext>
            </a:extLst>
          </p:cNvPr>
          <p:cNvSpPr/>
          <p:nvPr/>
        </p:nvSpPr>
        <p:spPr>
          <a:xfrm>
            <a:off x="489527" y="733009"/>
            <a:ext cx="7407564" cy="5386090"/>
          </a:xfrm>
          <a:prstGeom prst="rect">
            <a:avLst/>
          </a:prstGeom>
        </p:spPr>
        <p:txBody>
          <a:bodyPr wrap="square">
            <a:spAutoFit/>
          </a:bodyPr>
          <a:lstStyle/>
          <a:p>
            <a:pPr algn="just"/>
            <a:r>
              <a:rPr lang="uk-UA" sz="2000" dirty="0"/>
              <a:t>Одна з найзагальніших властивостей енергії полягає в тому, що вона є основним мірилом руху матерії. Іншими словами, в тепловій енергії виробляється швидкий, безпосередній рух атомів і молекул, електричний струм є рухом електронів, механічна енергія – енергією рухомого тіла тощо. Таким чином, енергія нерозривно пов’язана з матерією й речовиною. </a:t>
            </a:r>
          </a:p>
          <a:p>
            <a:pPr algn="just"/>
            <a:r>
              <a:rPr lang="uk-UA" sz="2000" dirty="0"/>
              <a:t>Відповідно до знаного рівняння Ейнштейна </a:t>
            </a:r>
          </a:p>
          <a:p>
            <a:pPr algn="just"/>
            <a:endParaRPr lang="uk-UA" sz="2000" dirty="0"/>
          </a:p>
          <a:p>
            <a:pPr algn="ctr"/>
            <a:r>
              <a:rPr lang="uk-UA" sz="2400" dirty="0"/>
              <a:t>Е=</a:t>
            </a:r>
            <a:r>
              <a:rPr lang="en-US" sz="2400" dirty="0"/>
              <a:t>mc2, </a:t>
            </a:r>
            <a:endParaRPr lang="uk-UA" sz="2400" dirty="0"/>
          </a:p>
          <a:p>
            <a:pPr algn="just"/>
            <a:endParaRPr lang="uk-UA" sz="2000" dirty="0"/>
          </a:p>
          <a:p>
            <a:pPr algn="just"/>
            <a:r>
              <a:rPr lang="uk-UA" sz="2000" dirty="0"/>
              <a:t>де Е – повна енергія певного тіла, </a:t>
            </a:r>
            <a:r>
              <a:rPr lang="en-US" sz="2000" dirty="0"/>
              <a:t>m – </a:t>
            </a:r>
            <a:r>
              <a:rPr lang="uk-UA" sz="2000" dirty="0"/>
              <a:t>його маса, с – швидкість світла у вакуумі, будь-якій кількості енергії тіла (системи тіл) відповідає певна маса і навпаки. </a:t>
            </a:r>
          </a:p>
          <a:p>
            <a:pPr algn="just"/>
            <a:r>
              <a:rPr lang="uk-UA" sz="2000" dirty="0"/>
              <a:t>Якщо до того ж пригадати закон перетворення і збереження енергії, то можна констатувати таке: енергія являє собою властивість матерії й тому вона, так само як і матерія, не може бути створена з нічого або знищена.</a:t>
            </a:r>
          </a:p>
        </p:txBody>
      </p:sp>
      <p:pic>
        <p:nvPicPr>
          <p:cNvPr id="3" name="Рисунок 2">
            <a:extLst>
              <a:ext uri="{FF2B5EF4-FFF2-40B4-BE49-F238E27FC236}">
                <a16:creationId xmlns:a16="http://schemas.microsoft.com/office/drawing/2014/main" id="{7B6FA180-1FC0-43BE-9150-B65185325A80}"/>
              </a:ext>
            </a:extLst>
          </p:cNvPr>
          <p:cNvPicPr>
            <a:picLocks noChangeAspect="1"/>
          </p:cNvPicPr>
          <p:nvPr/>
        </p:nvPicPr>
        <p:blipFill>
          <a:blip r:embed="rId2"/>
          <a:stretch>
            <a:fillRect/>
          </a:stretch>
        </p:blipFill>
        <p:spPr>
          <a:xfrm>
            <a:off x="8054109" y="1832869"/>
            <a:ext cx="3986357" cy="2332154"/>
          </a:xfrm>
          <a:prstGeom prst="rect">
            <a:avLst/>
          </a:prstGeom>
        </p:spPr>
      </p:pic>
    </p:spTree>
    <p:extLst>
      <p:ext uri="{BB962C8B-B14F-4D97-AF65-F5344CB8AC3E}">
        <p14:creationId xmlns:p14="http://schemas.microsoft.com/office/powerpoint/2010/main" val="692516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80BFAFA-584B-421A-A82F-C2DB20A3B68E}"/>
              </a:ext>
            </a:extLst>
          </p:cNvPr>
          <p:cNvSpPr/>
          <p:nvPr/>
        </p:nvSpPr>
        <p:spPr>
          <a:xfrm>
            <a:off x="628072" y="760489"/>
            <a:ext cx="6031347" cy="5016758"/>
          </a:xfrm>
          <a:prstGeom prst="rect">
            <a:avLst/>
          </a:prstGeom>
        </p:spPr>
        <p:txBody>
          <a:bodyPr wrap="square">
            <a:spAutoFit/>
          </a:bodyPr>
          <a:lstStyle/>
          <a:p>
            <a:pPr algn="just"/>
            <a:r>
              <a:rPr lang="uk-UA" sz="2000" dirty="0"/>
              <a:t>Виникає питання: “Якщо енергія становить властивість будь-якої матерії, а матерії завжди досить, чому ж світ бореться з браком енергії?”. Відповідь проста: “Теорія підкріплюється практикою лише тоді, коли наука і техніка досягають відповідного рівня”. </a:t>
            </a:r>
          </a:p>
          <a:p>
            <a:pPr algn="just"/>
            <a:r>
              <a:rPr lang="uk-UA" sz="2000" dirty="0"/>
              <a:t>У даному випадку той рівень має бути таким, що за нього людина буде здатна одержувати енергію з будь-якої матерії в корисній формі, наприклад, у формі тепла або електрики. Це дасть змогу розв’язати всі енергетичні проблеми людства. Таке теоретичне припущення переконливо підтверджене всім перебігом розвитку ядерної енергетики, яка для одержання енергії в корисній формі вже використовує матерію, а саме – так звані подільні матеріали.</a:t>
            </a:r>
          </a:p>
        </p:txBody>
      </p:sp>
      <p:sp>
        <p:nvSpPr>
          <p:cNvPr id="3" name="Овал 2">
            <a:extLst>
              <a:ext uri="{FF2B5EF4-FFF2-40B4-BE49-F238E27FC236}">
                <a16:creationId xmlns:a16="http://schemas.microsoft.com/office/drawing/2014/main" id="{7DDA1361-BC3E-444E-B2E0-4724483A4756}"/>
              </a:ext>
            </a:extLst>
          </p:cNvPr>
          <p:cNvSpPr/>
          <p:nvPr/>
        </p:nvSpPr>
        <p:spPr>
          <a:xfrm>
            <a:off x="332509" y="5938982"/>
            <a:ext cx="230909" cy="29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4" name="Рисунок 3">
            <a:extLst>
              <a:ext uri="{FF2B5EF4-FFF2-40B4-BE49-F238E27FC236}">
                <a16:creationId xmlns:a16="http://schemas.microsoft.com/office/drawing/2014/main" id="{68E72FCC-4A4A-4C12-A033-0DDDF9A3C473}"/>
              </a:ext>
            </a:extLst>
          </p:cNvPr>
          <p:cNvPicPr>
            <a:picLocks noChangeAspect="1"/>
          </p:cNvPicPr>
          <p:nvPr/>
        </p:nvPicPr>
        <p:blipFill>
          <a:blip r:embed="rId2"/>
          <a:stretch>
            <a:fillRect/>
          </a:stretch>
        </p:blipFill>
        <p:spPr>
          <a:xfrm>
            <a:off x="7096579" y="1828800"/>
            <a:ext cx="4898571" cy="2743200"/>
          </a:xfrm>
          <a:prstGeom prst="rect">
            <a:avLst/>
          </a:prstGeom>
        </p:spPr>
      </p:pic>
    </p:spTree>
    <p:extLst>
      <p:ext uri="{BB962C8B-B14F-4D97-AF65-F5344CB8AC3E}">
        <p14:creationId xmlns:p14="http://schemas.microsoft.com/office/powerpoint/2010/main" val="3662981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5228458-AB23-462A-B093-79C89C2ACC05}"/>
              </a:ext>
            </a:extLst>
          </p:cNvPr>
          <p:cNvSpPr/>
          <p:nvPr/>
        </p:nvSpPr>
        <p:spPr>
          <a:xfrm>
            <a:off x="572656" y="197346"/>
            <a:ext cx="6728950" cy="5909310"/>
          </a:xfrm>
          <a:prstGeom prst="rect">
            <a:avLst/>
          </a:prstGeom>
        </p:spPr>
        <p:txBody>
          <a:bodyPr wrap="square">
            <a:spAutoFit/>
          </a:bodyPr>
          <a:lstStyle/>
          <a:p>
            <a:pPr algn="ctr"/>
            <a:r>
              <a:rPr lang="uk-UA" b="1" dirty="0"/>
              <a:t>Енергетика й екологія</a:t>
            </a:r>
          </a:p>
          <a:p>
            <a:pPr algn="just"/>
            <a:r>
              <a:rPr lang="uk-UA" dirty="0"/>
              <a:t>Виробництво енергії й тепла на базі використання мінерального палива є унікальним за масштабами матеріального та енергетичного обміну з довкіллям. Споживаючи величезну кількість природних первинних ресурсів у вигляді твердого, рідкого і газоподібного палива, річна витрата якого</a:t>
            </a:r>
          </a:p>
          <a:p>
            <a:pPr algn="just"/>
            <a:r>
              <a:rPr lang="uk-UA" dirty="0"/>
              <a:t>наблизилася до 14 млрд т н.е. і кисню повітря – 87.5 млрд т, енергетичне виробництво видає товарний продукт у вигляді газо-</a:t>
            </a:r>
          </a:p>
          <a:p>
            <a:pPr algn="just"/>
            <a:r>
              <a:rPr lang="uk-UA" dirty="0"/>
              <a:t>подібних і твердих продуктів згорання, а також стічної води.</a:t>
            </a:r>
          </a:p>
          <a:p>
            <a:pPr algn="just"/>
            <a:r>
              <a:rPr lang="uk-UA" dirty="0"/>
              <a:t>Екологія й економіка природокористування досі не в змозі</a:t>
            </a:r>
          </a:p>
          <a:p>
            <a:pPr algn="just"/>
            <a:r>
              <a:rPr lang="uk-UA" dirty="0"/>
              <a:t>повною мірою оцінити збитки природі і народному господарству, завдані цими викидами. </a:t>
            </a:r>
          </a:p>
          <a:p>
            <a:pPr algn="just"/>
            <a:r>
              <a:rPr lang="uk-UA" dirty="0"/>
              <a:t>Традиційні способи вироблення теплової й електричної енергії в котельнях і ТЕС пов’язані з неґативним глобальним і локальним впливом на довкілля, спричиненим:</a:t>
            </a:r>
          </a:p>
          <a:p>
            <a:pPr algn="just"/>
            <a:r>
              <a:rPr lang="uk-UA" dirty="0"/>
              <a:t>• викидом в атмосферу таких шкідливих речовин, як оксиди сірки й азоту, </a:t>
            </a:r>
            <a:r>
              <a:rPr lang="uk-UA" dirty="0" err="1"/>
              <a:t>моноксиди</a:t>
            </a:r>
            <a:r>
              <a:rPr lang="uk-UA" dirty="0"/>
              <a:t> вуглецю, тверді частинки золи, концентровані органічні речовини, зокрема </a:t>
            </a:r>
            <a:r>
              <a:rPr lang="uk-UA" dirty="0" err="1"/>
              <a:t>банз</a:t>
            </a:r>
            <a:r>
              <a:rPr lang="uk-UA" dirty="0"/>
              <a:t>(а)</a:t>
            </a:r>
            <a:r>
              <a:rPr lang="uk-UA" dirty="0" err="1"/>
              <a:t>пірен</a:t>
            </a:r>
            <a:r>
              <a:rPr lang="uk-UA" dirty="0"/>
              <a:t> та ін.;</a:t>
            </a:r>
          </a:p>
          <a:p>
            <a:pPr algn="just"/>
            <a:r>
              <a:rPr lang="uk-UA" dirty="0"/>
              <a:t>• викидом величезних кількостей діоксиду вуглецю, що є  основним чинником виникнення “парникового ефекту”;</a:t>
            </a:r>
          </a:p>
          <a:p>
            <a:pPr algn="just"/>
            <a:r>
              <a:rPr lang="uk-UA" dirty="0"/>
              <a:t>• тепловим забрудненням довкілля;</a:t>
            </a:r>
          </a:p>
        </p:txBody>
      </p:sp>
      <p:pic>
        <p:nvPicPr>
          <p:cNvPr id="3" name="Рисунок 2">
            <a:extLst>
              <a:ext uri="{FF2B5EF4-FFF2-40B4-BE49-F238E27FC236}">
                <a16:creationId xmlns:a16="http://schemas.microsoft.com/office/drawing/2014/main" id="{5A9412CF-447B-4028-B021-37F7179F4901}"/>
              </a:ext>
            </a:extLst>
          </p:cNvPr>
          <p:cNvPicPr>
            <a:picLocks noChangeAspect="1"/>
          </p:cNvPicPr>
          <p:nvPr/>
        </p:nvPicPr>
        <p:blipFill>
          <a:blip r:embed="rId2"/>
          <a:stretch>
            <a:fillRect/>
          </a:stretch>
        </p:blipFill>
        <p:spPr>
          <a:xfrm>
            <a:off x="7301605" y="1371405"/>
            <a:ext cx="4700789" cy="3561008"/>
          </a:xfrm>
          <a:prstGeom prst="rect">
            <a:avLst/>
          </a:prstGeom>
        </p:spPr>
      </p:pic>
    </p:spTree>
    <p:extLst>
      <p:ext uri="{BB962C8B-B14F-4D97-AF65-F5344CB8AC3E}">
        <p14:creationId xmlns:p14="http://schemas.microsoft.com/office/powerpoint/2010/main" val="427367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D4423EB-BFDA-4860-8C8F-443BD86A695B}"/>
              </a:ext>
            </a:extLst>
          </p:cNvPr>
          <p:cNvSpPr/>
          <p:nvPr/>
        </p:nvSpPr>
        <p:spPr>
          <a:xfrm>
            <a:off x="443344" y="920621"/>
            <a:ext cx="6918037" cy="4401205"/>
          </a:xfrm>
          <a:prstGeom prst="rect">
            <a:avLst/>
          </a:prstGeom>
        </p:spPr>
        <p:txBody>
          <a:bodyPr wrap="square">
            <a:spAutoFit/>
          </a:bodyPr>
          <a:lstStyle/>
          <a:p>
            <a:pPr algn="just"/>
            <a:r>
              <a:rPr lang="uk-UA" sz="2000" dirty="0"/>
              <a:t>• перетворювальні – такі, що змінюють параметри й інші особливості певного виду енергії (трансформаторні підстанції, випрямні й </a:t>
            </a:r>
            <a:r>
              <a:rPr lang="uk-UA" sz="2000" dirty="0" err="1"/>
              <a:t>інвенторні</a:t>
            </a:r>
            <a:r>
              <a:rPr lang="uk-UA" sz="2000" dirty="0"/>
              <a:t> електроустановки, трансформатори тепла тощо.);</a:t>
            </a:r>
          </a:p>
          <a:p>
            <a:pPr algn="just"/>
            <a:r>
              <a:rPr lang="uk-UA" sz="2000" dirty="0"/>
              <a:t>• мережі – призначені для передачі й розподілу енергії (електричні, теплові, газові, нафтопроводи, мережі стиснутого повітря тощо);</a:t>
            </a:r>
          </a:p>
          <a:p>
            <a:pPr algn="just"/>
            <a:r>
              <a:rPr lang="uk-UA" sz="2000" dirty="0"/>
              <a:t>• </a:t>
            </a:r>
            <a:r>
              <a:rPr lang="uk-UA" sz="2000" dirty="0" err="1"/>
              <a:t>акумулювальні</a:t>
            </a:r>
            <a:r>
              <a:rPr lang="uk-UA" sz="2000" dirty="0"/>
              <a:t> – призначені для часткового реґулювання режиму виробництва енергії (електричні й теплові акумулятори, насосно-</a:t>
            </a:r>
            <a:r>
              <a:rPr lang="uk-UA" sz="2000" dirty="0" err="1"/>
              <a:t>акумулюючі</a:t>
            </a:r>
            <a:r>
              <a:rPr lang="uk-UA" sz="2000" dirty="0"/>
              <a:t> гідростанції та ін.);</a:t>
            </a:r>
          </a:p>
          <a:p>
            <a:pPr algn="just"/>
            <a:r>
              <a:rPr lang="uk-UA" sz="2000" dirty="0"/>
              <a:t>• споживаючі – такі, що слугують для перетворення енергії у вид, в якому її безпосередньо використовують (електричний привод машин, опалювальні установки, промислові печі, світильники тощо).</a:t>
            </a:r>
          </a:p>
        </p:txBody>
      </p:sp>
      <p:pic>
        <p:nvPicPr>
          <p:cNvPr id="3" name="Рисунок 2">
            <a:extLst>
              <a:ext uri="{FF2B5EF4-FFF2-40B4-BE49-F238E27FC236}">
                <a16:creationId xmlns:a16="http://schemas.microsoft.com/office/drawing/2014/main" id="{8BE5CEA3-4500-4DDD-B874-2047BCA73674}"/>
              </a:ext>
            </a:extLst>
          </p:cNvPr>
          <p:cNvPicPr>
            <a:picLocks noChangeAspect="1"/>
          </p:cNvPicPr>
          <p:nvPr/>
        </p:nvPicPr>
        <p:blipFill>
          <a:blip r:embed="rId2"/>
          <a:stretch>
            <a:fillRect/>
          </a:stretch>
        </p:blipFill>
        <p:spPr>
          <a:xfrm>
            <a:off x="7758545" y="1436197"/>
            <a:ext cx="4270807" cy="2196805"/>
          </a:xfrm>
          <a:prstGeom prst="rect">
            <a:avLst/>
          </a:prstGeom>
        </p:spPr>
      </p:pic>
    </p:spTree>
    <p:extLst>
      <p:ext uri="{BB962C8B-B14F-4D97-AF65-F5344CB8AC3E}">
        <p14:creationId xmlns:p14="http://schemas.microsoft.com/office/powerpoint/2010/main" val="4054028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BF17F59-F030-4398-8AC1-980C9B7E31B6}"/>
              </a:ext>
            </a:extLst>
          </p:cNvPr>
          <p:cNvSpPr/>
          <p:nvPr/>
        </p:nvSpPr>
        <p:spPr>
          <a:xfrm>
            <a:off x="489527" y="1028343"/>
            <a:ext cx="6483928" cy="5078313"/>
          </a:xfrm>
          <a:prstGeom prst="rect">
            <a:avLst/>
          </a:prstGeom>
        </p:spPr>
        <p:txBody>
          <a:bodyPr wrap="square">
            <a:spAutoFit/>
          </a:bodyPr>
          <a:lstStyle/>
          <a:p>
            <a:pPr marL="285750" indent="-285750" algn="just">
              <a:buFont typeface="Arial" panose="020B0604020202020204" pitchFamily="34" charset="0"/>
              <a:buChar char="•"/>
            </a:pPr>
            <a:r>
              <a:rPr lang="uk-UA" dirty="0"/>
              <a:t>скиданням </a:t>
            </a:r>
            <a:r>
              <a:rPr lang="uk-UA" dirty="0" err="1"/>
              <a:t>мінералізованних</a:t>
            </a:r>
            <a:r>
              <a:rPr lang="uk-UA" dirty="0"/>
              <a:t> і нагрітих вод;</a:t>
            </a:r>
          </a:p>
          <a:p>
            <a:pPr algn="just"/>
            <a:r>
              <a:rPr lang="uk-UA" dirty="0"/>
              <a:t>• споживанням у великих об’ємах кисню і води.</a:t>
            </a:r>
          </a:p>
          <a:p>
            <a:pPr algn="just"/>
            <a:r>
              <a:rPr lang="uk-UA" dirty="0"/>
              <a:t>Під час спалювання вугілля в атмосферу виділяється зола із</a:t>
            </a:r>
          </a:p>
          <a:p>
            <a:pPr algn="just"/>
            <a:r>
              <a:rPr lang="uk-UA" dirty="0"/>
              <a:t>частинками неспаленого палива, сірчистий і сірчаний ангідриди, оксиди азоту, певна кількість фтористих сполук, а також газоподібні продукти неповного згорання. Летка зола інколи містить, окрім нетоксичних складових, шкідливі домішки (арсен, вільний діоксид кремнію, вільний діоксид кальцію та ін.).</a:t>
            </a:r>
          </a:p>
          <a:p>
            <a:pPr algn="just"/>
            <a:r>
              <a:rPr lang="uk-UA" dirty="0"/>
              <a:t>У процесі спалювання мазуту в атмосферне повітря з димом і газами надходять: сірчистий і сірчаний </a:t>
            </a:r>
            <a:r>
              <a:rPr lang="uk-UA" dirty="0" err="1"/>
              <a:t>ангідріди</a:t>
            </a:r>
            <a:r>
              <a:rPr lang="uk-UA" dirty="0"/>
              <a:t>, оксиди азоту, газоподібні і тверді продукти неповного згорання палива, сполуки ванадію, солей натрію, а також речовин, які видаляють</a:t>
            </a:r>
          </a:p>
          <a:p>
            <a:pPr algn="just"/>
            <a:r>
              <a:rPr lang="uk-UA" dirty="0"/>
              <a:t>з поверхні котлів під час їх очищення.</a:t>
            </a:r>
          </a:p>
          <a:p>
            <a:pPr algn="just"/>
            <a:r>
              <a:rPr lang="uk-UA" dirty="0"/>
              <a:t>Природний газ в екологічному плані є найчистішим видом палива. Однак і за умов добре організованого спалювання природного газу утворюються шкідливі речовини: оксиди азоту, в незначних кількостях оксиди сірки.</a:t>
            </a:r>
          </a:p>
        </p:txBody>
      </p:sp>
      <p:pic>
        <p:nvPicPr>
          <p:cNvPr id="3" name="Рисунок 2">
            <a:extLst>
              <a:ext uri="{FF2B5EF4-FFF2-40B4-BE49-F238E27FC236}">
                <a16:creationId xmlns:a16="http://schemas.microsoft.com/office/drawing/2014/main" id="{5E78B8DA-F0D2-436C-BB84-BEB9B476ED03}"/>
              </a:ext>
            </a:extLst>
          </p:cNvPr>
          <p:cNvPicPr>
            <a:picLocks noChangeAspect="1"/>
          </p:cNvPicPr>
          <p:nvPr/>
        </p:nvPicPr>
        <p:blipFill>
          <a:blip r:embed="rId2"/>
          <a:stretch>
            <a:fillRect/>
          </a:stretch>
        </p:blipFill>
        <p:spPr>
          <a:xfrm>
            <a:off x="7730838" y="2189545"/>
            <a:ext cx="4170650" cy="3123962"/>
          </a:xfrm>
          <a:prstGeom prst="rect">
            <a:avLst/>
          </a:prstGeom>
        </p:spPr>
      </p:pic>
    </p:spTree>
    <p:extLst>
      <p:ext uri="{BB962C8B-B14F-4D97-AF65-F5344CB8AC3E}">
        <p14:creationId xmlns:p14="http://schemas.microsoft.com/office/powerpoint/2010/main" val="2710495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6C59AB4-D48F-4BDA-AF3F-1C9E9E1D7226}"/>
              </a:ext>
            </a:extLst>
          </p:cNvPr>
          <p:cNvSpPr/>
          <p:nvPr/>
        </p:nvSpPr>
        <p:spPr>
          <a:xfrm>
            <a:off x="424874" y="272203"/>
            <a:ext cx="7583054" cy="6186309"/>
          </a:xfrm>
          <a:prstGeom prst="rect">
            <a:avLst/>
          </a:prstGeom>
        </p:spPr>
        <p:txBody>
          <a:bodyPr wrap="square">
            <a:spAutoFit/>
          </a:bodyPr>
          <a:lstStyle/>
          <a:p>
            <a:pPr algn="just"/>
            <a:r>
              <a:rPr lang="uk-UA" dirty="0"/>
              <a:t>Попри надзвичайно неґативний характер впливу продуктів згорання вугілля на довкілля, електроенергію виробляють переважно на твердому паливі. Якщо 1974 р. частка твердого палива в ПЕР становила 50 %, то до кінця 90-х рр. вона збільшилася до 60 %. Споживання нафти, навпаки, досягнувши пікового рівня в 1980 році, набуло стабільної тенденції до падіння (з темпом близько 2.6 % на рік). Застосування газу для генерування енергії постійно зростає, що, безумовно, є досить позитивним фактом.</a:t>
            </a:r>
          </a:p>
          <a:p>
            <a:pPr algn="just"/>
            <a:r>
              <a:rPr lang="uk-UA" dirty="0"/>
              <a:t>Перевага, яку віддають вугіллю у виробництві електроенергії, зумовлена тим, що нині світові розвідані запаси кам’яного вугілля становлять 87 % усіх горючих викопних джерел енергії на планеті.</a:t>
            </a:r>
          </a:p>
          <a:p>
            <a:pPr algn="just"/>
            <a:r>
              <a:rPr lang="uk-UA" dirty="0"/>
              <a:t>Його енергетичні можливості більш аніж у 6 разів перевершують такі самі можливості нафтових пластів. Загальні світові запаси кам’яного вугілля, включно з прогнозованими родовищами, мають енергетичний потенціал, що в 25 разів перевершує нафтовий.</a:t>
            </a:r>
          </a:p>
          <a:p>
            <a:pPr algn="just"/>
            <a:r>
              <a:rPr lang="uk-UA" dirty="0"/>
              <a:t>Коли припустити, що людство відмовиться від усіх інших джерел енергії і використовуватиме тільки кам’яне вугілля, то з урахуванням щорічного зростання споживання енергії, а також неминучих енергетичних утрат його вистачить приблизно на 200 років. Утім неґативні екологічні наслідки при цьому </a:t>
            </a:r>
            <a:r>
              <a:rPr lang="uk-UA" dirty="0" err="1"/>
              <a:t>неуникні</a:t>
            </a:r>
            <a:r>
              <a:rPr lang="uk-UA" dirty="0"/>
              <a:t>. До того ж сучасне вугілля – вже аж ніяк не те паливо, що ним були наповнені підземні комори декілька десятків років тому. Потрібна абсолютно нова технологія його спалювання в котельних аґреґатах.</a:t>
            </a:r>
          </a:p>
        </p:txBody>
      </p:sp>
      <p:pic>
        <p:nvPicPr>
          <p:cNvPr id="3" name="Рисунок 2">
            <a:extLst>
              <a:ext uri="{FF2B5EF4-FFF2-40B4-BE49-F238E27FC236}">
                <a16:creationId xmlns:a16="http://schemas.microsoft.com/office/drawing/2014/main" id="{639C3E7A-7A2B-4334-A8DE-E167809A6445}"/>
              </a:ext>
            </a:extLst>
          </p:cNvPr>
          <p:cNvPicPr>
            <a:picLocks noChangeAspect="1"/>
          </p:cNvPicPr>
          <p:nvPr/>
        </p:nvPicPr>
        <p:blipFill>
          <a:blip r:embed="rId2"/>
          <a:stretch>
            <a:fillRect/>
          </a:stretch>
        </p:blipFill>
        <p:spPr>
          <a:xfrm>
            <a:off x="8506690" y="1846372"/>
            <a:ext cx="3554701" cy="2306096"/>
          </a:xfrm>
          <a:prstGeom prst="rect">
            <a:avLst/>
          </a:prstGeom>
        </p:spPr>
      </p:pic>
    </p:spTree>
    <p:extLst>
      <p:ext uri="{BB962C8B-B14F-4D97-AF65-F5344CB8AC3E}">
        <p14:creationId xmlns:p14="http://schemas.microsoft.com/office/powerpoint/2010/main" val="2857955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D7550F6-6A70-4EF1-9A3A-D3E76D9583B6}"/>
              </a:ext>
            </a:extLst>
          </p:cNvPr>
          <p:cNvSpPr/>
          <p:nvPr/>
        </p:nvSpPr>
        <p:spPr>
          <a:xfrm>
            <a:off x="277091" y="480649"/>
            <a:ext cx="6668654" cy="5324535"/>
          </a:xfrm>
          <a:prstGeom prst="rect">
            <a:avLst/>
          </a:prstGeom>
        </p:spPr>
        <p:txBody>
          <a:bodyPr wrap="square">
            <a:spAutoFit/>
          </a:bodyPr>
          <a:lstStyle/>
          <a:p>
            <a:pPr algn="just"/>
            <a:r>
              <a:rPr lang="uk-UA" sz="2000" dirty="0"/>
              <a:t>Роль енергетичних ресурсів у життєдіяльності суспільства особливо виразно було продемонстровано під час нафтової кризи 1973-1974 рр. Ці роки були справжньою революцією в підходах до енергоспоживання в індустріальних країнах, що зуміли, практично не збільшуючи споживання енергоресурсів, нарощувати ВВП.</a:t>
            </a:r>
          </a:p>
          <a:p>
            <a:pPr algn="just"/>
            <a:r>
              <a:rPr lang="uk-UA" sz="2000" dirty="0"/>
              <a:t>Докорінної перебудови зазнала їхня економіка як зі структурного, так і з технологічного боку. Енергоємність ВВП стала одним з найважливіших і визначальних показників макроекономічного й науково-технічного стану тієї або тієї країни.</a:t>
            </a:r>
          </a:p>
          <a:p>
            <a:pPr algn="just"/>
            <a:r>
              <a:rPr lang="uk-UA" sz="2000" dirty="0"/>
              <a:t>Відтак, рівень розвитку ПЕК посутньою мірою визначає темпи зростання і технічний рівень виробництва, стан економіки й добробут суспільства </a:t>
            </a:r>
            <a:r>
              <a:rPr lang="uk-UA" sz="2000" dirty="0" err="1"/>
              <a:t>навзагал</a:t>
            </a:r>
            <a:r>
              <a:rPr lang="uk-UA" sz="2000" dirty="0"/>
              <a:t>, причому проблеми енергетики набувають не тільки яскраво вираженого технічного, а й екологічного та соціального характеру.</a:t>
            </a:r>
          </a:p>
        </p:txBody>
      </p:sp>
      <p:pic>
        <p:nvPicPr>
          <p:cNvPr id="3" name="Рисунок 2">
            <a:extLst>
              <a:ext uri="{FF2B5EF4-FFF2-40B4-BE49-F238E27FC236}">
                <a16:creationId xmlns:a16="http://schemas.microsoft.com/office/drawing/2014/main" id="{F9CD9350-1246-4F95-8AA2-61066F0A2EF7}"/>
              </a:ext>
            </a:extLst>
          </p:cNvPr>
          <p:cNvPicPr>
            <a:picLocks noChangeAspect="1"/>
          </p:cNvPicPr>
          <p:nvPr/>
        </p:nvPicPr>
        <p:blipFill>
          <a:blip r:embed="rId2"/>
          <a:stretch>
            <a:fillRect/>
          </a:stretch>
        </p:blipFill>
        <p:spPr>
          <a:xfrm>
            <a:off x="7067879" y="1939637"/>
            <a:ext cx="4847030" cy="2714337"/>
          </a:xfrm>
          <a:prstGeom prst="rect">
            <a:avLst/>
          </a:prstGeom>
        </p:spPr>
      </p:pic>
    </p:spTree>
    <p:extLst>
      <p:ext uri="{BB962C8B-B14F-4D97-AF65-F5344CB8AC3E}">
        <p14:creationId xmlns:p14="http://schemas.microsoft.com/office/powerpoint/2010/main" val="1204834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9B509616-E138-4912-A349-D234418D1ECF}"/>
              </a:ext>
            </a:extLst>
          </p:cNvPr>
          <p:cNvSpPr/>
          <p:nvPr/>
        </p:nvSpPr>
        <p:spPr>
          <a:xfrm>
            <a:off x="461817" y="668677"/>
            <a:ext cx="8497456" cy="5878532"/>
          </a:xfrm>
          <a:prstGeom prst="rect">
            <a:avLst/>
          </a:prstGeom>
        </p:spPr>
        <p:txBody>
          <a:bodyPr wrap="square">
            <a:spAutoFit/>
          </a:bodyPr>
          <a:lstStyle/>
          <a:p>
            <a:pPr algn="ctr"/>
            <a:r>
              <a:rPr lang="uk-UA" b="1" dirty="0"/>
              <a:t>Енергетика і біосфера</a:t>
            </a:r>
          </a:p>
          <a:p>
            <a:pPr algn="ctr"/>
            <a:endParaRPr lang="uk-UA" b="1" dirty="0"/>
          </a:p>
          <a:p>
            <a:pPr algn="just"/>
            <a:r>
              <a:rPr lang="uk-UA" sz="2000" dirty="0"/>
              <a:t>Технократична діяльність людини призвела до зростання забруднення довкілля. Близько 80% усіх видів забруднення біосфери обумовлено енергетичними процесами, особливо видобутком, переробкою, транспортуванням і </a:t>
            </a:r>
            <a:r>
              <a:rPr lang="uk-UA" sz="2000" dirty="0" err="1"/>
              <a:t>використаннямпалива</a:t>
            </a:r>
            <a:r>
              <a:rPr lang="uk-UA" sz="2000" dirty="0"/>
              <a:t>. </a:t>
            </a:r>
          </a:p>
          <a:p>
            <a:pPr algn="just"/>
            <a:endParaRPr lang="uk-UA" sz="2000" dirty="0"/>
          </a:p>
          <a:p>
            <a:pPr algn="just"/>
            <a:r>
              <a:rPr lang="uk-UA" sz="2000" dirty="0"/>
              <a:t>Екологічна ситуація загострюється на всіх рівнях – глобальному, континентальному, реґіональному і локальному.</a:t>
            </a:r>
          </a:p>
          <a:p>
            <a:pPr algn="just"/>
            <a:endParaRPr lang="uk-UA" sz="2000" dirty="0"/>
          </a:p>
          <a:p>
            <a:pPr algn="just"/>
            <a:r>
              <a:rPr lang="uk-UA" sz="2000" dirty="0"/>
              <a:t>В атмосферу щорічно викидають десятки мільярдів тонн діоксиду вуглецю та інших газоподібних, пароподібних сполук і твердих частинок, зокрема важких металів, а також радіоактивних, канцерогенних і мутагенних речовин. Антропогенні джерела приносять </a:t>
            </a:r>
            <a:r>
              <a:rPr lang="uk-UA" sz="2000" dirty="0" err="1"/>
              <a:t>ув</a:t>
            </a:r>
            <a:r>
              <a:rPr lang="uk-UA" sz="2000" dirty="0"/>
              <a:t> атмосферу в 20 разів більше свинцю, ніж решта джерел – передовсім, з вихлопними газами автомобілів у яких використовують етилований бензин. Надто небезпечними для людини є канцерогенні вуглеводні, що потрапляють у повітря разом з вихлопними газами автомобілів і літаків, а також із продуктами спалювання від технологічних і енергетичних установок.</a:t>
            </a:r>
          </a:p>
        </p:txBody>
      </p:sp>
      <p:pic>
        <p:nvPicPr>
          <p:cNvPr id="3" name="Рисунок 2">
            <a:extLst>
              <a:ext uri="{FF2B5EF4-FFF2-40B4-BE49-F238E27FC236}">
                <a16:creationId xmlns:a16="http://schemas.microsoft.com/office/drawing/2014/main" id="{FD024538-E805-4781-A7B6-0CB0A5FDF3E8}"/>
              </a:ext>
            </a:extLst>
          </p:cNvPr>
          <p:cNvPicPr>
            <a:picLocks noChangeAspect="1"/>
          </p:cNvPicPr>
          <p:nvPr/>
        </p:nvPicPr>
        <p:blipFill>
          <a:blip r:embed="rId2"/>
          <a:stretch>
            <a:fillRect/>
          </a:stretch>
        </p:blipFill>
        <p:spPr>
          <a:xfrm>
            <a:off x="9263207" y="2505075"/>
            <a:ext cx="2466975" cy="1847850"/>
          </a:xfrm>
          <a:prstGeom prst="rect">
            <a:avLst/>
          </a:prstGeom>
        </p:spPr>
      </p:pic>
    </p:spTree>
    <p:extLst>
      <p:ext uri="{BB962C8B-B14F-4D97-AF65-F5344CB8AC3E}">
        <p14:creationId xmlns:p14="http://schemas.microsoft.com/office/powerpoint/2010/main" val="703209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BC27DE6-C466-494D-85CD-CB91F8C76BAA}"/>
              </a:ext>
            </a:extLst>
          </p:cNvPr>
          <p:cNvSpPr/>
          <p:nvPr/>
        </p:nvSpPr>
        <p:spPr>
          <a:xfrm>
            <a:off x="230909" y="132553"/>
            <a:ext cx="7426035" cy="6247864"/>
          </a:xfrm>
          <a:prstGeom prst="rect">
            <a:avLst/>
          </a:prstGeom>
        </p:spPr>
        <p:txBody>
          <a:bodyPr wrap="square">
            <a:spAutoFit/>
          </a:bodyPr>
          <a:lstStyle/>
          <a:p>
            <a:pPr algn="just"/>
            <a:r>
              <a:rPr lang="uk-UA" sz="2000" dirty="0"/>
              <a:t>Наразі обсяг промислової продукції у світі за кожні 10 років збільшується приблизно в 2 рази. Якщо за весь період цивілізації людство використовувало 80 – 85 млрд т палива, то половина цього обсягу припадає на останні 20 – 30 років. У другій половині </a:t>
            </a:r>
            <a:r>
              <a:rPr lang="en-US" sz="2000" dirty="0"/>
              <a:t>XX </a:t>
            </a:r>
            <a:r>
              <a:rPr lang="uk-UA" sz="2000" dirty="0"/>
              <a:t>ст. на планеті значно змінився паливно-енергетичний баланс. </a:t>
            </a:r>
          </a:p>
          <a:p>
            <a:pPr algn="just"/>
            <a:r>
              <a:rPr lang="uk-UA" sz="2000" dirty="0"/>
              <a:t>Питома вага нафти в ньому становить 44 %, природного газу – 18 %, вугілля – 35 %. За оцінкою експертів, усього органічного палива на рівні його використання в 2000 р. вистачить людству десь на 150 років, а до 2050 р. буде витрачено 90 % усіх відомих світових запасів нафти і газу.</a:t>
            </a:r>
          </a:p>
          <a:p>
            <a:pPr algn="just"/>
            <a:r>
              <a:rPr lang="uk-UA" sz="2000" dirty="0"/>
              <a:t>У наш час щорічно спалюють близько 2 млрд т вугілля. Цей процес супроводжується викиданням в атмосферу мільярдів тон діоксиду вуглецю та інших шкідливих речовин. Наземна рослинність і фітопланктон океанів уже не встигають споживати таку кількість діоксиду вуглецю. В атмосферу планети в період з 1860 р. по 1990 р., унаслідок спалювання органічного палива, надійшло близько 200 млрд т діоксиду вуглецю. Його вміст зріс на 30 %, з них 10 % – за останні 30 років.</a:t>
            </a:r>
          </a:p>
          <a:p>
            <a:pPr algn="just"/>
            <a:r>
              <a:rPr lang="uk-UA" sz="2000" dirty="0"/>
              <a:t> За сучасних </a:t>
            </a:r>
            <a:r>
              <a:rPr lang="uk-UA" sz="2000" dirty="0" err="1"/>
              <a:t>рівней</a:t>
            </a:r>
            <a:r>
              <a:rPr lang="uk-UA" sz="2000" dirty="0"/>
              <a:t> </a:t>
            </a:r>
            <a:r>
              <a:rPr lang="ru-RU" sz="2000" dirty="0" err="1"/>
              <a:t>спалювання</a:t>
            </a:r>
            <a:r>
              <a:rPr lang="ru-RU" sz="2000" dirty="0"/>
              <a:t> </a:t>
            </a:r>
            <a:r>
              <a:rPr lang="ru-RU" sz="2000" dirty="0" err="1"/>
              <a:t>органічного</a:t>
            </a:r>
            <a:r>
              <a:rPr lang="ru-RU" sz="2000" dirty="0"/>
              <a:t> </a:t>
            </a:r>
            <a:r>
              <a:rPr lang="ru-RU" sz="2000" dirty="0" err="1"/>
              <a:t>палива</a:t>
            </a:r>
            <a:r>
              <a:rPr lang="ru-RU" sz="2000" dirty="0"/>
              <a:t> </a:t>
            </a:r>
            <a:r>
              <a:rPr lang="ru-RU" sz="2000" dirty="0" err="1"/>
              <a:t>вже</a:t>
            </a:r>
            <a:r>
              <a:rPr lang="ru-RU" sz="2000" dirty="0"/>
              <a:t> в 2010 р. </a:t>
            </a:r>
            <a:r>
              <a:rPr lang="ru-RU" sz="2000" dirty="0" err="1"/>
              <a:t>щорічні</a:t>
            </a:r>
            <a:r>
              <a:rPr lang="ru-RU" sz="2000" dirty="0"/>
              <a:t> </a:t>
            </a:r>
            <a:r>
              <a:rPr lang="ru-RU" sz="2000" dirty="0" err="1"/>
              <a:t>викиди</a:t>
            </a:r>
            <a:r>
              <a:rPr lang="ru-RU" sz="2000" dirty="0"/>
              <a:t>  </a:t>
            </a:r>
            <a:r>
              <a:rPr lang="ru-RU" sz="2000" dirty="0" err="1"/>
              <a:t>діоксиду</a:t>
            </a:r>
            <a:r>
              <a:rPr lang="ru-RU" sz="2000" dirty="0"/>
              <a:t> </a:t>
            </a:r>
            <a:r>
              <a:rPr lang="ru-RU" sz="2000" dirty="0" err="1"/>
              <a:t>вуглецю</a:t>
            </a:r>
            <a:r>
              <a:rPr lang="ru-RU" sz="2000" dirty="0"/>
              <a:t> </a:t>
            </a:r>
            <a:r>
              <a:rPr lang="ru-RU" sz="2000" dirty="0" err="1"/>
              <a:t>перевищать</a:t>
            </a:r>
            <a:r>
              <a:rPr lang="ru-RU" sz="2000" dirty="0"/>
              <a:t> 10 млрд т.</a:t>
            </a:r>
            <a:endParaRPr lang="uk-UA" sz="2000" dirty="0"/>
          </a:p>
        </p:txBody>
      </p:sp>
      <p:pic>
        <p:nvPicPr>
          <p:cNvPr id="3" name="Рисунок 2">
            <a:extLst>
              <a:ext uri="{FF2B5EF4-FFF2-40B4-BE49-F238E27FC236}">
                <a16:creationId xmlns:a16="http://schemas.microsoft.com/office/drawing/2014/main" id="{63547212-1CA3-4557-863B-052A7FF64D7C}"/>
              </a:ext>
            </a:extLst>
          </p:cNvPr>
          <p:cNvPicPr>
            <a:picLocks noChangeAspect="1"/>
          </p:cNvPicPr>
          <p:nvPr/>
        </p:nvPicPr>
        <p:blipFill>
          <a:blip r:embed="rId2"/>
          <a:stretch>
            <a:fillRect/>
          </a:stretch>
        </p:blipFill>
        <p:spPr>
          <a:xfrm>
            <a:off x="7733722" y="1958573"/>
            <a:ext cx="4384386" cy="2455256"/>
          </a:xfrm>
          <a:prstGeom prst="rect">
            <a:avLst/>
          </a:prstGeom>
        </p:spPr>
      </p:pic>
    </p:spTree>
    <p:extLst>
      <p:ext uri="{BB962C8B-B14F-4D97-AF65-F5344CB8AC3E}">
        <p14:creationId xmlns:p14="http://schemas.microsoft.com/office/powerpoint/2010/main" val="24068053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A5D981D-DD0E-44C8-A340-7DBF3BA9AF48}"/>
              </a:ext>
            </a:extLst>
          </p:cNvPr>
          <p:cNvSpPr/>
          <p:nvPr/>
        </p:nvSpPr>
        <p:spPr>
          <a:xfrm>
            <a:off x="526473" y="612844"/>
            <a:ext cx="6982691" cy="5324535"/>
          </a:xfrm>
          <a:prstGeom prst="rect">
            <a:avLst/>
          </a:prstGeom>
        </p:spPr>
        <p:txBody>
          <a:bodyPr wrap="square">
            <a:spAutoFit/>
          </a:bodyPr>
          <a:lstStyle/>
          <a:p>
            <a:pPr algn="just"/>
            <a:r>
              <a:rPr lang="uk-UA" sz="2000" dirty="0"/>
              <a:t>Якщо цей процес триватиме і далі, на Землі виникне загроза “парникового ефекту”, за якого атмосфера землі безупинно нагріватиметься. Одночасно зі збільшенням вмісту діоксиду вуглецю в атмосфері знижується вміст кисню, відтворення якого відстає від його утворення.</a:t>
            </a:r>
          </a:p>
          <a:p>
            <a:pPr algn="just"/>
            <a:r>
              <a:rPr lang="uk-UA" sz="2000" dirty="0"/>
              <a:t>Говорячи про підвищення температури атмосфери Землі, слід мати на увазі ще одну надзвичайно важливу обставину.</a:t>
            </a:r>
          </a:p>
          <a:p>
            <a:pPr algn="just"/>
            <a:r>
              <a:rPr lang="uk-UA" sz="2000" dirty="0"/>
              <a:t>Розвиток енергетики пов’язаний з утратами тепла, під яким розуміємо відведення низькотемпературного тепла під час вироблення електричної й теплової енергії на теплових і атомних електростанціях (ТЕС й АЕС). Це – прямі втрати енергії використовуваних первинних енергоресурсів. Чим вони вищі, тим більше палива витрачається. Зниження вказаних утрат або</a:t>
            </a:r>
          </a:p>
          <a:p>
            <a:pPr algn="just"/>
            <a:r>
              <a:rPr lang="uk-UA" sz="2000" dirty="0"/>
              <a:t>підвищення ККД електростанцій, поза сумнівом, дасть змогу знизити темпи зростання як паливного складника, так і теплового забруднення біосфери.</a:t>
            </a:r>
          </a:p>
        </p:txBody>
      </p:sp>
      <p:pic>
        <p:nvPicPr>
          <p:cNvPr id="3" name="Рисунок 2">
            <a:extLst>
              <a:ext uri="{FF2B5EF4-FFF2-40B4-BE49-F238E27FC236}">
                <a16:creationId xmlns:a16="http://schemas.microsoft.com/office/drawing/2014/main" id="{3653EFB2-A078-4A13-A3E2-C05ED9B444C1}"/>
              </a:ext>
            </a:extLst>
          </p:cNvPr>
          <p:cNvPicPr>
            <a:picLocks noChangeAspect="1"/>
          </p:cNvPicPr>
          <p:nvPr/>
        </p:nvPicPr>
        <p:blipFill>
          <a:blip r:embed="rId2"/>
          <a:stretch>
            <a:fillRect/>
          </a:stretch>
        </p:blipFill>
        <p:spPr>
          <a:xfrm>
            <a:off x="8589705" y="2197244"/>
            <a:ext cx="3277146" cy="2180792"/>
          </a:xfrm>
          <a:prstGeom prst="rect">
            <a:avLst/>
          </a:prstGeom>
        </p:spPr>
      </p:pic>
    </p:spTree>
    <p:extLst>
      <p:ext uri="{BB962C8B-B14F-4D97-AF65-F5344CB8AC3E}">
        <p14:creationId xmlns:p14="http://schemas.microsoft.com/office/powerpoint/2010/main" val="33287240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F1918BD-61DA-4195-BE98-B9EA611AC90F}"/>
              </a:ext>
            </a:extLst>
          </p:cNvPr>
          <p:cNvSpPr/>
          <p:nvPr/>
        </p:nvSpPr>
        <p:spPr>
          <a:xfrm>
            <a:off x="526474" y="234705"/>
            <a:ext cx="8229600" cy="5940088"/>
          </a:xfrm>
          <a:prstGeom prst="rect">
            <a:avLst/>
          </a:prstGeom>
        </p:spPr>
        <p:txBody>
          <a:bodyPr wrap="square">
            <a:spAutoFit/>
          </a:bodyPr>
          <a:lstStyle/>
          <a:p>
            <a:pPr algn="just"/>
            <a:r>
              <a:rPr lang="uk-UA" sz="2000" dirty="0"/>
              <a:t>Проте теплові забруднення довкілля є не лише наслідком  відведення тепла на ТЕС й АЕС. Енергія всіх споживаних ресурсів, у тій чи тій формі, зрештою перетвориться на низькотемпературне тепло та перейде в біосферу. Будь-яке використання енергії означає перетворення (перехід) її в низькотемпературне тепло. Винятків з цього правила обмаль, і їхня питома вага в загальному масштабі енергопостачання та енергоспоживання постає досить незначною. Закону збереження енергії варто дотримуватися завжди, а найстійкішим положенням енергії в земних масштабах наділено низькотемпературне тепло, під яким мають на увазі температуру, близьку до температури довкілля.</a:t>
            </a:r>
          </a:p>
          <a:p>
            <a:pPr algn="just"/>
            <a:r>
              <a:rPr lang="uk-UA" sz="2000" dirty="0"/>
              <a:t>Таким чином, майже все енергоспоживання переходить у низькотемпературне тепло. А це може порушити тепловий баланс Землі. Багато тисячоліть цей баланс не порушувався.</a:t>
            </a:r>
          </a:p>
          <a:p>
            <a:pPr algn="just"/>
            <a:r>
              <a:rPr lang="uk-UA" sz="2000" dirty="0"/>
              <a:t>Між Землею, Сонцем і Космосом установилася теплова рівновага. Все, що наша планета дістала від Сонця, частково накопичувалося на ній, інше випромінювалося в космічний простір.</a:t>
            </a:r>
          </a:p>
          <a:p>
            <a:pPr algn="just"/>
            <a:r>
              <a:rPr lang="uk-UA" sz="2000" dirty="0"/>
              <a:t>Накопичення відбувалося, здебільшого, за рахунок природної життєдіяльності на Землі. Нагромаджена в такий спосіб енергія захована в тому органічному паливі, що його нині видобуває й витрачає людність</a:t>
            </a:r>
            <a:r>
              <a:rPr lang="uk-UA" dirty="0"/>
              <a:t>.</a:t>
            </a:r>
          </a:p>
        </p:txBody>
      </p:sp>
      <p:pic>
        <p:nvPicPr>
          <p:cNvPr id="3" name="Рисунок 2">
            <a:extLst>
              <a:ext uri="{FF2B5EF4-FFF2-40B4-BE49-F238E27FC236}">
                <a16:creationId xmlns:a16="http://schemas.microsoft.com/office/drawing/2014/main" id="{FB9CE177-D210-47EB-B8D8-E8791443E138}"/>
              </a:ext>
            </a:extLst>
          </p:cNvPr>
          <p:cNvPicPr>
            <a:picLocks noChangeAspect="1"/>
          </p:cNvPicPr>
          <p:nvPr/>
        </p:nvPicPr>
        <p:blipFill>
          <a:blip r:embed="rId2"/>
          <a:stretch>
            <a:fillRect/>
          </a:stretch>
        </p:blipFill>
        <p:spPr>
          <a:xfrm>
            <a:off x="8894619" y="1882029"/>
            <a:ext cx="3297382" cy="2194258"/>
          </a:xfrm>
          <a:prstGeom prst="rect">
            <a:avLst/>
          </a:prstGeom>
        </p:spPr>
      </p:pic>
    </p:spTree>
    <p:extLst>
      <p:ext uri="{BB962C8B-B14F-4D97-AF65-F5344CB8AC3E}">
        <p14:creationId xmlns:p14="http://schemas.microsoft.com/office/powerpoint/2010/main" val="21335431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1626482-14B9-40D5-9672-7F37A4FD8850}"/>
              </a:ext>
            </a:extLst>
          </p:cNvPr>
          <p:cNvSpPr/>
          <p:nvPr/>
        </p:nvSpPr>
        <p:spPr>
          <a:xfrm>
            <a:off x="83129" y="834609"/>
            <a:ext cx="7878618" cy="5355312"/>
          </a:xfrm>
          <a:prstGeom prst="rect">
            <a:avLst/>
          </a:prstGeom>
        </p:spPr>
        <p:txBody>
          <a:bodyPr wrap="square">
            <a:spAutoFit/>
          </a:bodyPr>
          <a:lstStyle/>
          <a:p>
            <a:pPr algn="just"/>
            <a:r>
              <a:rPr lang="uk-UA" dirty="0"/>
              <a:t>Тепловий баланс </a:t>
            </a:r>
            <a:r>
              <a:rPr lang="uk-UA" dirty="0" err="1"/>
              <a:t>укшталтував</a:t>
            </a:r>
            <a:r>
              <a:rPr lang="uk-UA" dirty="0"/>
              <a:t> певні кліматичні умови, в яких зародилося життя і розквітла цивілізація. Порушення сталого балансу може спричинити зміну як реґіональних, так і глобальних кліматичних умов. Відтак, саме неконтрольоване зростання </a:t>
            </a:r>
            <a:r>
              <a:rPr lang="uk-UA" dirty="0" err="1"/>
              <a:t>енерговиробництва</a:t>
            </a:r>
            <a:r>
              <a:rPr lang="uk-UA" dirty="0"/>
              <a:t> й енергоспоживання може порушити реальний тепловий баланс.</a:t>
            </a:r>
          </a:p>
          <a:p>
            <a:pPr algn="just"/>
            <a:r>
              <a:rPr lang="uk-UA" dirty="0"/>
              <a:t>Тим часом розмір світового енергоспоживання становить соті частки від процента енергії, одержуваної Землею від Сонця. </a:t>
            </a:r>
          </a:p>
          <a:p>
            <a:pPr algn="just"/>
            <a:r>
              <a:rPr lang="uk-UA" dirty="0"/>
              <a:t> Якщо ця величина зросте на порядок, температура біля поверхні Землі</a:t>
            </a:r>
          </a:p>
          <a:p>
            <a:pPr algn="just"/>
            <a:r>
              <a:rPr lang="uk-UA" dirty="0"/>
              <a:t>почне стрімко підвищуватися. Це пов’язане з тим, що випромінювана Землею енергія пропорційна температурі біля її поверхні, піднесеної до четвертого ступеня, а тому виділення тепла понад кількість, одержувану Землею від Сонця, веде до зростання температури поблизу поверхні.</a:t>
            </a:r>
          </a:p>
          <a:p>
            <a:pPr algn="just"/>
            <a:r>
              <a:rPr lang="uk-UA" dirty="0"/>
              <a:t>Наприклад, збільшення енергоспоживання до 1 % від кількості сонячної енергії, що потрапляє на Землю, спричинить зростання температури біля поверхні приблизно на 0,7 °С.</a:t>
            </a:r>
          </a:p>
          <a:p>
            <a:pPr algn="just"/>
            <a:r>
              <a:rPr lang="uk-UA" dirty="0"/>
              <a:t>З урахуванням темпів зростання енергоспоживання, що склалися в наш час, така ситуація можлива не раніше, ніж через 100 років. Проте, слід мати на увазі, що коефіцієнт випромінювання Землі у світовий простір не є постійною величиною і залежить від цілої низки чинників.</a:t>
            </a:r>
          </a:p>
        </p:txBody>
      </p:sp>
      <p:pic>
        <p:nvPicPr>
          <p:cNvPr id="3" name="Рисунок 2">
            <a:extLst>
              <a:ext uri="{FF2B5EF4-FFF2-40B4-BE49-F238E27FC236}">
                <a16:creationId xmlns:a16="http://schemas.microsoft.com/office/drawing/2014/main" id="{AD1CFAA8-1538-4489-A85C-34DD12A0B95F}"/>
              </a:ext>
            </a:extLst>
          </p:cNvPr>
          <p:cNvPicPr>
            <a:picLocks noChangeAspect="1"/>
          </p:cNvPicPr>
          <p:nvPr/>
        </p:nvPicPr>
        <p:blipFill>
          <a:blip r:embed="rId2"/>
          <a:stretch>
            <a:fillRect/>
          </a:stretch>
        </p:blipFill>
        <p:spPr>
          <a:xfrm>
            <a:off x="8386619" y="1924325"/>
            <a:ext cx="3805382" cy="1957401"/>
          </a:xfrm>
          <a:prstGeom prst="rect">
            <a:avLst/>
          </a:prstGeom>
        </p:spPr>
      </p:pic>
    </p:spTree>
    <p:extLst>
      <p:ext uri="{BB962C8B-B14F-4D97-AF65-F5344CB8AC3E}">
        <p14:creationId xmlns:p14="http://schemas.microsoft.com/office/powerpoint/2010/main" val="2208634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187310FB-FF7E-4192-8EC8-AB3A285B6227}"/>
              </a:ext>
            </a:extLst>
          </p:cNvPr>
          <p:cNvSpPr/>
          <p:nvPr/>
        </p:nvSpPr>
        <p:spPr>
          <a:xfrm>
            <a:off x="277091" y="215819"/>
            <a:ext cx="7158183" cy="5940088"/>
          </a:xfrm>
          <a:prstGeom prst="rect">
            <a:avLst/>
          </a:prstGeom>
        </p:spPr>
        <p:txBody>
          <a:bodyPr wrap="square">
            <a:spAutoFit/>
          </a:bodyPr>
          <a:lstStyle/>
          <a:p>
            <a:pPr algn="just"/>
            <a:r>
              <a:rPr lang="uk-UA" sz="2000" dirty="0"/>
              <a:t>Зокрема, випромінювальна здатність визначається станом і складом атмосфери. Так, запилена атмосфера знижує випромінювальну здатність Землі, але воднораз применшує надходження енергії Сонця, затримуючи сонячне проміння. Аналогічно впливає на тепловий баланс і водяна пара. Вміст в атмосфері вуглекислого газу різко змінює випромінювальну здатність Землі. Вуглекислий газ вільно пропускає сонячне проміння, а тепловипромінювання від Землі в космос утрудняє </a:t>
            </a:r>
            <a:r>
              <a:rPr lang="uk-UA" sz="2000" dirty="0" err="1"/>
              <a:t>іхній</a:t>
            </a:r>
            <a:r>
              <a:rPr lang="uk-UA" sz="2000" dirty="0"/>
              <a:t> рух і “парниковий ефект”.</a:t>
            </a:r>
          </a:p>
          <a:p>
            <a:pPr algn="just"/>
            <a:r>
              <a:rPr lang="uk-UA" sz="2000" dirty="0"/>
              <a:t>За оцінками багатьох учених, </a:t>
            </a:r>
            <a:r>
              <a:rPr lang="uk-UA" sz="2000" dirty="0" err="1"/>
              <a:t>щойноназвані</a:t>
            </a:r>
            <a:r>
              <a:rPr lang="uk-UA" sz="2000" dirty="0"/>
              <a:t> темпи зростання вмісту в атмосфері Землі вуглекислоти можуть призвести до підвищення температури поблизу її поверхні вже на початку майбутнього століття. Велика кількість вуглекислоти розчинена у водах океану. Відомо, що розчинність вуглекислого газу у воді залежить від температури води: чим нижча температура, тим краще вуглекислота розчиняється в ній. Отже, якщо температура води у Світовому океані почне підвищуватися, це спричинить виділення великої кількості вуглекислоти і посилить “парниковий ефект”.</a:t>
            </a:r>
          </a:p>
        </p:txBody>
      </p:sp>
      <p:pic>
        <p:nvPicPr>
          <p:cNvPr id="3" name="Рисунок 2">
            <a:extLst>
              <a:ext uri="{FF2B5EF4-FFF2-40B4-BE49-F238E27FC236}">
                <a16:creationId xmlns:a16="http://schemas.microsoft.com/office/drawing/2014/main" id="{B7390B9E-0DED-4DD7-A7C3-CA8B16C7652B}"/>
              </a:ext>
            </a:extLst>
          </p:cNvPr>
          <p:cNvPicPr>
            <a:picLocks noChangeAspect="1"/>
          </p:cNvPicPr>
          <p:nvPr/>
        </p:nvPicPr>
        <p:blipFill>
          <a:blip r:embed="rId2"/>
          <a:stretch>
            <a:fillRect/>
          </a:stretch>
        </p:blipFill>
        <p:spPr>
          <a:xfrm>
            <a:off x="7592291" y="1308796"/>
            <a:ext cx="4238191" cy="2734317"/>
          </a:xfrm>
          <a:prstGeom prst="rect">
            <a:avLst/>
          </a:prstGeom>
        </p:spPr>
      </p:pic>
    </p:spTree>
    <p:extLst>
      <p:ext uri="{BB962C8B-B14F-4D97-AF65-F5344CB8AC3E}">
        <p14:creationId xmlns:p14="http://schemas.microsoft.com/office/powerpoint/2010/main" val="8767068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33CB2E1-0A26-4957-AF08-986CBF32AAD3}"/>
              </a:ext>
            </a:extLst>
          </p:cNvPr>
          <p:cNvSpPr/>
          <p:nvPr/>
        </p:nvSpPr>
        <p:spPr>
          <a:xfrm>
            <a:off x="544946" y="982483"/>
            <a:ext cx="6816436" cy="5324535"/>
          </a:xfrm>
          <a:prstGeom prst="rect">
            <a:avLst/>
          </a:prstGeom>
        </p:spPr>
        <p:txBody>
          <a:bodyPr wrap="square">
            <a:spAutoFit/>
          </a:bodyPr>
          <a:lstStyle/>
          <a:p>
            <a:pPr algn="just"/>
            <a:r>
              <a:rPr lang="uk-UA" sz="2000" dirty="0"/>
              <a:t>Отже, до чого ж може спричинити зростання споживання енергоресурсів? </a:t>
            </a:r>
          </a:p>
          <a:p>
            <a:pPr algn="just"/>
            <a:r>
              <a:rPr lang="uk-UA" sz="2000" dirty="0"/>
              <a:t>На першому етапі, який триває тепер, – це поступова зміна реґіональних кліматичних умов життя з поступовим зростанням цих змін у часі. </a:t>
            </a:r>
          </a:p>
          <a:p>
            <a:pPr algn="just"/>
            <a:r>
              <a:rPr lang="uk-UA" sz="2000" dirty="0"/>
              <a:t>На другому етапі проявиться зростання середньої температури біля поверхні Землі, істотна зміна реґіональних кліматичних умов, повільне підвищення рівня океану. </a:t>
            </a:r>
          </a:p>
          <a:p>
            <a:pPr algn="just"/>
            <a:r>
              <a:rPr lang="uk-UA" sz="2000" dirty="0"/>
              <a:t>На третьому етапі відбуватиметься швидке зростання температури. Так, якщо на 20–40 градусів температура підніметься за 70 – 100 років, то на 40–60 градусів – за 30. Природно, що таке збільшення температури спричинить затоплення величезних територій, найліпше освоєних людиною. Людство втратить не тільки гігантські орні площі, а й чимало з того, що воно створювало впродовж десятків років і століть: міста, заводи, порти, величезні гідрокомплекси.</a:t>
            </a:r>
          </a:p>
        </p:txBody>
      </p:sp>
      <p:pic>
        <p:nvPicPr>
          <p:cNvPr id="3" name="Рисунок 2">
            <a:extLst>
              <a:ext uri="{FF2B5EF4-FFF2-40B4-BE49-F238E27FC236}">
                <a16:creationId xmlns:a16="http://schemas.microsoft.com/office/drawing/2014/main" id="{DD966095-EA88-4A31-AAFC-EF66144256D8}"/>
              </a:ext>
            </a:extLst>
          </p:cNvPr>
          <p:cNvPicPr>
            <a:picLocks noChangeAspect="1"/>
          </p:cNvPicPr>
          <p:nvPr/>
        </p:nvPicPr>
        <p:blipFill>
          <a:blip r:embed="rId2"/>
          <a:stretch>
            <a:fillRect/>
          </a:stretch>
        </p:blipFill>
        <p:spPr>
          <a:xfrm>
            <a:off x="7655937" y="1647825"/>
            <a:ext cx="4408774" cy="3053484"/>
          </a:xfrm>
          <a:prstGeom prst="rect">
            <a:avLst/>
          </a:prstGeom>
        </p:spPr>
      </p:pic>
    </p:spTree>
    <p:extLst>
      <p:ext uri="{BB962C8B-B14F-4D97-AF65-F5344CB8AC3E}">
        <p14:creationId xmlns:p14="http://schemas.microsoft.com/office/powerpoint/2010/main" val="1510383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FF8CE10-61FD-4F8D-A7B6-FCD3667ED0BB}"/>
              </a:ext>
            </a:extLst>
          </p:cNvPr>
          <p:cNvSpPr/>
          <p:nvPr/>
        </p:nvSpPr>
        <p:spPr>
          <a:xfrm>
            <a:off x="332508" y="305068"/>
            <a:ext cx="7040500" cy="6247864"/>
          </a:xfrm>
          <a:prstGeom prst="rect">
            <a:avLst/>
          </a:prstGeom>
        </p:spPr>
        <p:txBody>
          <a:bodyPr wrap="square">
            <a:spAutoFit/>
          </a:bodyPr>
          <a:lstStyle/>
          <a:p>
            <a:pPr algn="just"/>
            <a:r>
              <a:rPr lang="uk-UA" sz="2000" dirty="0">
                <a:solidFill>
                  <a:srgbClr val="231A06"/>
                </a:solidFill>
                <a:latin typeface="NewtonC"/>
              </a:rPr>
              <a:t>З погляду фізики процес виробництва будь-якої форми</a:t>
            </a:r>
          </a:p>
          <a:p>
            <a:pPr algn="just"/>
            <a:r>
              <a:rPr lang="uk-UA" sz="2000" dirty="0">
                <a:solidFill>
                  <a:srgbClr val="231A06"/>
                </a:solidFill>
                <a:latin typeface="NewtonC"/>
              </a:rPr>
              <a:t>енергії полягає в перетворенні однієї її форми в іншу. Тому, за</a:t>
            </a:r>
          </a:p>
          <a:p>
            <a:pPr algn="just"/>
            <a:r>
              <a:rPr lang="uk-UA" sz="2000" dirty="0">
                <a:solidFill>
                  <a:srgbClr val="231A06"/>
                </a:solidFill>
                <a:latin typeface="NewtonC"/>
              </a:rPr>
              <a:t>змістом фізичних процесів, що відбуваються у всіх установках,</a:t>
            </a:r>
          </a:p>
          <a:p>
            <a:pPr algn="just"/>
            <a:r>
              <a:rPr lang="uk-UA" sz="2000" dirty="0">
                <a:solidFill>
                  <a:srgbClr val="231A06"/>
                </a:solidFill>
                <a:latin typeface="NewtonC"/>
              </a:rPr>
              <a:t>машинах, апаратах і пристроях енергетичного господарства,</a:t>
            </a:r>
          </a:p>
          <a:p>
            <a:pPr algn="just"/>
            <a:r>
              <a:rPr lang="uk-UA" sz="2000" dirty="0">
                <a:solidFill>
                  <a:srgbClr val="231A06"/>
                </a:solidFill>
                <a:latin typeface="NewtonC"/>
              </a:rPr>
              <a:t>енергетика може бути названа також і наукою про перетворення, транспортування й використання енергії.</a:t>
            </a:r>
          </a:p>
          <a:p>
            <a:pPr algn="just"/>
            <a:r>
              <a:rPr lang="uk-UA" sz="2000" dirty="0">
                <a:solidFill>
                  <a:srgbClr val="231A06"/>
                </a:solidFill>
                <a:latin typeface="NewtonC"/>
              </a:rPr>
              <a:t>Основними формами, в яких наразі застосовують енергію,</a:t>
            </a:r>
          </a:p>
          <a:p>
            <a:pPr algn="just"/>
            <a:r>
              <a:rPr lang="uk-UA" sz="2000" dirty="0">
                <a:solidFill>
                  <a:srgbClr val="231A06"/>
                </a:solidFill>
                <a:latin typeface="NewtonC"/>
              </a:rPr>
              <a:t>залишаються теплота й електрика. Галузі енергетики, що вивчають їх одержання, перетворення, транспортування та використання називаються, відповідно, </a:t>
            </a:r>
            <a:r>
              <a:rPr lang="uk-UA" sz="2000" i="1" dirty="0">
                <a:solidFill>
                  <a:srgbClr val="231A06"/>
                </a:solidFill>
                <a:latin typeface="NewtonC-Italic"/>
              </a:rPr>
              <a:t>теплоенергетикою </a:t>
            </a:r>
            <a:r>
              <a:rPr lang="uk-UA" sz="2000" dirty="0">
                <a:solidFill>
                  <a:srgbClr val="231A06"/>
                </a:solidFill>
                <a:latin typeface="NewtonC"/>
              </a:rPr>
              <a:t>і </a:t>
            </a:r>
            <a:r>
              <a:rPr lang="uk-UA" sz="2000" i="1" dirty="0">
                <a:solidFill>
                  <a:srgbClr val="231A06"/>
                </a:solidFill>
                <a:latin typeface="NewtonC-Italic"/>
              </a:rPr>
              <a:t>електроенергетикою</a:t>
            </a:r>
            <a:r>
              <a:rPr lang="uk-UA" sz="2000" dirty="0">
                <a:solidFill>
                  <a:srgbClr val="231A06"/>
                </a:solidFill>
                <a:latin typeface="NewtonC"/>
              </a:rPr>
              <a:t>.</a:t>
            </a:r>
          </a:p>
          <a:p>
            <a:pPr algn="just"/>
            <a:endParaRPr lang="uk-UA" sz="2000" dirty="0">
              <a:solidFill>
                <a:srgbClr val="231A06"/>
              </a:solidFill>
              <a:latin typeface="NewtonC"/>
            </a:endParaRPr>
          </a:p>
          <a:p>
            <a:pPr algn="just"/>
            <a:r>
              <a:rPr lang="uk-UA" sz="2000" dirty="0">
                <a:solidFill>
                  <a:srgbClr val="231A06"/>
                </a:solidFill>
                <a:latin typeface="NewtonC"/>
              </a:rPr>
              <a:t>Галузь енергетики, яка вивчає перетворення водної енергії</a:t>
            </a:r>
          </a:p>
          <a:p>
            <a:pPr algn="just"/>
            <a:r>
              <a:rPr lang="uk-UA" sz="2000" dirty="0">
                <a:solidFill>
                  <a:srgbClr val="231A06"/>
                </a:solidFill>
                <a:latin typeface="NewtonC"/>
              </a:rPr>
              <a:t>в електричну, називається </a:t>
            </a:r>
            <a:r>
              <a:rPr lang="uk-UA" sz="2000" i="1" dirty="0">
                <a:solidFill>
                  <a:srgbClr val="231A06"/>
                </a:solidFill>
                <a:latin typeface="NewtonC-Italic"/>
              </a:rPr>
              <a:t>гідроенергетикою</a:t>
            </a:r>
            <a:r>
              <a:rPr lang="uk-UA" sz="2000" dirty="0">
                <a:solidFill>
                  <a:srgbClr val="231A06"/>
                </a:solidFill>
                <a:latin typeface="NewtonC"/>
              </a:rPr>
              <a:t>.</a:t>
            </a:r>
          </a:p>
          <a:p>
            <a:pPr algn="just"/>
            <a:endParaRPr lang="uk-UA" sz="2000" dirty="0">
              <a:solidFill>
                <a:srgbClr val="231A06"/>
              </a:solidFill>
              <a:latin typeface="NewtonC"/>
            </a:endParaRPr>
          </a:p>
          <a:p>
            <a:pPr algn="just"/>
            <a:r>
              <a:rPr lang="uk-UA" sz="2000" dirty="0">
                <a:solidFill>
                  <a:srgbClr val="231A06"/>
                </a:solidFill>
                <a:latin typeface="NewtonC"/>
              </a:rPr>
              <a:t>Відкриття шляхів використання енергії атомного ядра створило нову галузь енергетики – </a:t>
            </a:r>
            <a:r>
              <a:rPr lang="uk-UA" sz="2000" i="1" dirty="0">
                <a:solidFill>
                  <a:srgbClr val="231A06"/>
                </a:solidFill>
                <a:latin typeface="NewtonC-Italic"/>
              </a:rPr>
              <a:t>атомну </a:t>
            </a:r>
            <a:r>
              <a:rPr lang="uk-UA" sz="2000" dirty="0">
                <a:solidFill>
                  <a:srgbClr val="231A06"/>
                </a:solidFill>
                <a:latin typeface="NewtonC"/>
              </a:rPr>
              <a:t>або </a:t>
            </a:r>
            <a:r>
              <a:rPr lang="uk-UA" sz="2000" i="1" dirty="0">
                <a:solidFill>
                  <a:srgbClr val="231A06"/>
                </a:solidFill>
                <a:latin typeface="NewtonC-Italic"/>
              </a:rPr>
              <a:t>ядерну енергетику</a:t>
            </a:r>
            <a:r>
              <a:rPr lang="uk-UA" sz="2000" dirty="0">
                <a:solidFill>
                  <a:srgbClr val="231A06"/>
                </a:solidFill>
                <a:latin typeface="NewtonC"/>
              </a:rPr>
              <a:t>.</a:t>
            </a:r>
          </a:p>
          <a:p>
            <a:pPr algn="just"/>
            <a:r>
              <a:rPr lang="uk-UA" sz="2000" dirty="0">
                <a:solidFill>
                  <a:srgbClr val="231A06"/>
                </a:solidFill>
                <a:latin typeface="NewtonC"/>
              </a:rPr>
              <a:t>Питаннями використання енергії мас повітря, що переміщаються, займається </a:t>
            </a:r>
            <a:r>
              <a:rPr lang="uk-UA" sz="2000" i="1" dirty="0">
                <a:solidFill>
                  <a:srgbClr val="231A06"/>
                </a:solidFill>
                <a:latin typeface="NewtonC-Italic"/>
              </a:rPr>
              <a:t>вітроенергетика</a:t>
            </a:r>
            <a:r>
              <a:rPr lang="uk-UA" sz="2000" dirty="0">
                <a:solidFill>
                  <a:srgbClr val="231A06"/>
                </a:solidFill>
                <a:latin typeface="NewtonC"/>
              </a:rPr>
              <a:t>.</a:t>
            </a:r>
            <a:endParaRPr lang="uk-UA" sz="2000" dirty="0"/>
          </a:p>
        </p:txBody>
      </p:sp>
      <p:pic>
        <p:nvPicPr>
          <p:cNvPr id="3" name="Рисунок 2">
            <a:extLst>
              <a:ext uri="{FF2B5EF4-FFF2-40B4-BE49-F238E27FC236}">
                <a16:creationId xmlns:a16="http://schemas.microsoft.com/office/drawing/2014/main" id="{796B2A47-5EBA-457D-BCC1-45B7424CC243}"/>
              </a:ext>
            </a:extLst>
          </p:cNvPr>
          <p:cNvPicPr>
            <a:picLocks noChangeAspect="1"/>
          </p:cNvPicPr>
          <p:nvPr/>
        </p:nvPicPr>
        <p:blipFill>
          <a:blip r:embed="rId2"/>
          <a:stretch>
            <a:fillRect/>
          </a:stretch>
        </p:blipFill>
        <p:spPr>
          <a:xfrm>
            <a:off x="7456135" y="540760"/>
            <a:ext cx="4630512" cy="1823749"/>
          </a:xfrm>
          <a:prstGeom prst="rect">
            <a:avLst/>
          </a:prstGeom>
        </p:spPr>
      </p:pic>
      <p:pic>
        <p:nvPicPr>
          <p:cNvPr id="4" name="Рисунок 3">
            <a:extLst>
              <a:ext uri="{FF2B5EF4-FFF2-40B4-BE49-F238E27FC236}">
                <a16:creationId xmlns:a16="http://schemas.microsoft.com/office/drawing/2014/main" id="{C2ABCF87-25C0-4343-A9B9-90523EC413F5}"/>
              </a:ext>
            </a:extLst>
          </p:cNvPr>
          <p:cNvPicPr>
            <a:picLocks noChangeAspect="1"/>
          </p:cNvPicPr>
          <p:nvPr/>
        </p:nvPicPr>
        <p:blipFill>
          <a:blip r:embed="rId3"/>
          <a:stretch>
            <a:fillRect/>
          </a:stretch>
        </p:blipFill>
        <p:spPr>
          <a:xfrm>
            <a:off x="8020257" y="3141181"/>
            <a:ext cx="4066390" cy="2704622"/>
          </a:xfrm>
          <a:prstGeom prst="rect">
            <a:avLst/>
          </a:prstGeom>
        </p:spPr>
      </p:pic>
    </p:spTree>
    <p:extLst>
      <p:ext uri="{BB962C8B-B14F-4D97-AF65-F5344CB8AC3E}">
        <p14:creationId xmlns:p14="http://schemas.microsoft.com/office/powerpoint/2010/main" val="36618259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945B2654-0D89-477B-AE00-FD6C2313558C}"/>
              </a:ext>
            </a:extLst>
          </p:cNvPr>
          <p:cNvSpPr/>
          <p:nvPr/>
        </p:nvSpPr>
        <p:spPr>
          <a:xfrm>
            <a:off x="249382" y="641151"/>
            <a:ext cx="8497454" cy="5324535"/>
          </a:xfrm>
          <a:prstGeom prst="rect">
            <a:avLst/>
          </a:prstGeom>
        </p:spPr>
        <p:txBody>
          <a:bodyPr wrap="square">
            <a:spAutoFit/>
          </a:bodyPr>
          <a:lstStyle/>
          <a:p>
            <a:pPr algn="just"/>
            <a:r>
              <a:rPr lang="uk-UA" sz="2000" dirty="0"/>
              <a:t>Такими є деякі з наслідків енергоспоживання в глобальному масштабі. Самих лише їх досить, аби звернути особливу увагу на екологічні аспекти енергетики та енергоспоживання. Не менш серйозні й інші шкідливі дії, як-от: забруднення атмосфери пилом, зниження вмісту в ній кисню, забруднення ґрунту, стічних вод і водоймищ. Загрозливим є стан гідросфери (води) – основи нашого життя. Недарма 80-і роки ХХІ ст. ООН оголосила десятиліттям боротьби за чисту воду, потреба в якій стрімко зросла зі зростанням енергетики, розвитком промислового і сільськогосподарського виробництва. Людство щодня витрачає приблизно 10 млрд т води. Кожна тисяча кіловат потужності теплових електростанцій потребує мільйони кубічних метрів води на рік.</a:t>
            </a:r>
          </a:p>
          <a:p>
            <a:pPr algn="just"/>
            <a:r>
              <a:rPr lang="uk-UA" sz="2000" dirty="0"/>
              <a:t>Одночасно зі зростанням споживання води спостерігається і різке погіршення її якості, що неґативно впливає на здоров’я людини.</a:t>
            </a:r>
          </a:p>
          <a:p>
            <a:pPr algn="just"/>
            <a:r>
              <a:rPr lang="uk-UA" sz="2000" dirty="0"/>
              <a:t>“Самоочищення” біосфери, яке з давніх-давен виручало людину, вже не справляється із забрудненням гідросфери, надто ж у глобальному масштабі.</a:t>
            </a:r>
          </a:p>
          <a:p>
            <a:pPr algn="just"/>
            <a:r>
              <a:rPr lang="uk-UA" sz="2000" dirty="0"/>
              <a:t>Стан літосфери (ґрунту) також стає загрозливим. Чималий внесок у цей неґативний процес належить енергетиці.</a:t>
            </a:r>
          </a:p>
        </p:txBody>
      </p:sp>
      <p:pic>
        <p:nvPicPr>
          <p:cNvPr id="3" name="Рисунок 2">
            <a:extLst>
              <a:ext uri="{FF2B5EF4-FFF2-40B4-BE49-F238E27FC236}">
                <a16:creationId xmlns:a16="http://schemas.microsoft.com/office/drawing/2014/main" id="{5991841F-19A3-496E-8B81-C68D39174DA7}"/>
              </a:ext>
            </a:extLst>
          </p:cNvPr>
          <p:cNvPicPr>
            <a:picLocks noChangeAspect="1"/>
          </p:cNvPicPr>
          <p:nvPr/>
        </p:nvPicPr>
        <p:blipFill>
          <a:blip r:embed="rId2"/>
          <a:stretch>
            <a:fillRect/>
          </a:stretch>
        </p:blipFill>
        <p:spPr>
          <a:xfrm>
            <a:off x="8848436" y="1886756"/>
            <a:ext cx="3215409" cy="2326300"/>
          </a:xfrm>
          <a:prstGeom prst="rect">
            <a:avLst/>
          </a:prstGeom>
        </p:spPr>
      </p:pic>
    </p:spTree>
    <p:extLst>
      <p:ext uri="{BB962C8B-B14F-4D97-AF65-F5344CB8AC3E}">
        <p14:creationId xmlns:p14="http://schemas.microsoft.com/office/powerpoint/2010/main" val="3817356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CDC3657-4ECC-4CD6-9FD1-CBD1FEF9D534}"/>
              </a:ext>
            </a:extLst>
          </p:cNvPr>
          <p:cNvSpPr/>
          <p:nvPr/>
        </p:nvSpPr>
        <p:spPr>
          <a:xfrm>
            <a:off x="157019" y="612844"/>
            <a:ext cx="6622472" cy="5016758"/>
          </a:xfrm>
          <a:prstGeom prst="rect">
            <a:avLst/>
          </a:prstGeom>
        </p:spPr>
        <p:txBody>
          <a:bodyPr wrap="square">
            <a:spAutoFit/>
          </a:bodyPr>
          <a:lstStyle/>
          <a:p>
            <a:pPr algn="just"/>
            <a:r>
              <a:rPr lang="uk-UA" sz="2000" dirty="0"/>
              <a:t>Людина освоїла практично всі придатні для землеробства місця.  Зважаючи на великі запаси гумусу в чорноземах, підраховано, що кількість прихованої в них енергії в понад 20 разів більша, ніж у сумарній біомасі вищих і нижчих рослин, а також тварин що замешкують ці ландшафти. З аналогії із запасом в океані теплової енергії, якої теж у 20 разів більше від енергії, яка щорічно надходить від Сонця, випливає, що, використовуючи чорноземи, людство живе коштом минулого нашої біосфери, достоту як і під час використання органічних копалин, типу нафти, газу і вугілля.</a:t>
            </a:r>
          </a:p>
          <a:p>
            <a:pPr algn="just"/>
            <a:r>
              <a:rPr lang="uk-UA" sz="2000" dirty="0"/>
              <a:t>Отже, сучасний стан біосфери (</a:t>
            </a:r>
            <a:r>
              <a:rPr lang="uk-UA" sz="2000" dirty="0" err="1"/>
              <a:t>атмо</a:t>
            </a:r>
            <a:r>
              <a:rPr lang="uk-UA" sz="2000" dirty="0"/>
              <a:t>-, гідро-, літосфери) є критичним, тому потрібні принципово нові рішення щодо екологізації енергетики, транспорту, промисловості й індустріального сільського господарства, що виступають основними антропогенними забруднювачами.</a:t>
            </a:r>
          </a:p>
        </p:txBody>
      </p:sp>
      <p:pic>
        <p:nvPicPr>
          <p:cNvPr id="3" name="Рисунок 2">
            <a:extLst>
              <a:ext uri="{FF2B5EF4-FFF2-40B4-BE49-F238E27FC236}">
                <a16:creationId xmlns:a16="http://schemas.microsoft.com/office/drawing/2014/main" id="{F3D27BAF-96A6-4FFB-9AD4-5764170D2195}"/>
              </a:ext>
            </a:extLst>
          </p:cNvPr>
          <p:cNvPicPr>
            <a:picLocks noChangeAspect="1"/>
          </p:cNvPicPr>
          <p:nvPr/>
        </p:nvPicPr>
        <p:blipFill>
          <a:blip r:embed="rId2"/>
          <a:stretch>
            <a:fillRect/>
          </a:stretch>
        </p:blipFill>
        <p:spPr>
          <a:xfrm>
            <a:off x="7355461" y="1562822"/>
            <a:ext cx="4493351" cy="2362633"/>
          </a:xfrm>
          <a:prstGeom prst="rect">
            <a:avLst/>
          </a:prstGeom>
        </p:spPr>
      </p:pic>
    </p:spTree>
    <p:extLst>
      <p:ext uri="{BB962C8B-B14F-4D97-AF65-F5344CB8AC3E}">
        <p14:creationId xmlns:p14="http://schemas.microsoft.com/office/powerpoint/2010/main" val="9637342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7E8EBC4-6C11-449C-BA16-6EA65DB0ABDA}"/>
              </a:ext>
            </a:extLst>
          </p:cNvPr>
          <p:cNvSpPr/>
          <p:nvPr/>
        </p:nvSpPr>
        <p:spPr>
          <a:xfrm>
            <a:off x="387927" y="899033"/>
            <a:ext cx="7278255" cy="5324535"/>
          </a:xfrm>
          <a:prstGeom prst="rect">
            <a:avLst/>
          </a:prstGeom>
        </p:spPr>
        <p:txBody>
          <a:bodyPr wrap="square">
            <a:spAutoFit/>
          </a:bodyPr>
          <a:lstStyle/>
          <a:p>
            <a:pPr algn="just"/>
            <a:r>
              <a:rPr lang="uk-UA" sz="2000" dirty="0"/>
              <a:t>Міжнародна комісія ООН з питань довкілля і його розвитку підготувала фундаментальне дослідження “Наше загальне майбутнє”, де відобразила гостру потребу в глобальній переорієнтації суспільно-політичного, економічного, економіко-технологічного та культурного розвитку, а також у реалізації відповідних національних і планетарних проектів. Перед людством стоїть серйозна проблема – усунення суперечностей між людиною і природою. Якщо їх не розв’язати, природа усуне їх самотужки за рахунок людства, яке буде відкинуте як шкідливий складник. Еволюція піде далі, але вже без нього! Знівечена біосфера почне послідовно відновлювати свою динамічну рівновагу, але вже без людей, які просто перестануть існувати на Землі. Тому мова мусить іти про розвиток виробництва, яке максимально задовольняє потреби людей, оптимально вписується в довкілля і не шкодить йому. Це повною мірою стосується і енергетики та паливно-енергетичного комплексу, що реалізує її призначення.</a:t>
            </a:r>
          </a:p>
        </p:txBody>
      </p:sp>
      <p:pic>
        <p:nvPicPr>
          <p:cNvPr id="3" name="Рисунок 2">
            <a:extLst>
              <a:ext uri="{FF2B5EF4-FFF2-40B4-BE49-F238E27FC236}">
                <a16:creationId xmlns:a16="http://schemas.microsoft.com/office/drawing/2014/main" id="{E9BC5D23-38E4-4C7E-BC52-6F2FF7B80986}"/>
              </a:ext>
            </a:extLst>
          </p:cNvPr>
          <p:cNvPicPr>
            <a:picLocks noChangeAspect="1"/>
          </p:cNvPicPr>
          <p:nvPr/>
        </p:nvPicPr>
        <p:blipFill>
          <a:blip r:embed="rId2"/>
          <a:stretch>
            <a:fillRect/>
          </a:stretch>
        </p:blipFill>
        <p:spPr>
          <a:xfrm>
            <a:off x="7915719" y="2073275"/>
            <a:ext cx="4030940" cy="2526434"/>
          </a:xfrm>
          <a:prstGeom prst="rect">
            <a:avLst/>
          </a:prstGeom>
        </p:spPr>
      </p:pic>
    </p:spTree>
    <p:extLst>
      <p:ext uri="{BB962C8B-B14F-4D97-AF65-F5344CB8AC3E}">
        <p14:creationId xmlns:p14="http://schemas.microsoft.com/office/powerpoint/2010/main" val="25434032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86DEBD5-9124-4D78-894B-D5192A7D6CB8}"/>
              </a:ext>
            </a:extLst>
          </p:cNvPr>
          <p:cNvSpPr/>
          <p:nvPr/>
        </p:nvSpPr>
        <p:spPr>
          <a:xfrm>
            <a:off x="350983" y="133151"/>
            <a:ext cx="7573818" cy="6247864"/>
          </a:xfrm>
          <a:prstGeom prst="rect">
            <a:avLst/>
          </a:prstGeom>
        </p:spPr>
        <p:txBody>
          <a:bodyPr wrap="square">
            <a:spAutoFit/>
          </a:bodyPr>
          <a:lstStyle/>
          <a:p>
            <a:pPr algn="ctr"/>
            <a:r>
              <a:rPr lang="uk-UA" sz="2000" b="1" dirty="0"/>
              <a:t>Взаємозв’язок технологічних, енергетичних</a:t>
            </a:r>
          </a:p>
          <a:p>
            <a:pPr algn="ctr"/>
            <a:r>
              <a:rPr lang="uk-UA" sz="2000" b="1" dirty="0"/>
              <a:t>й екологічних аспектів енергетики</a:t>
            </a:r>
          </a:p>
          <a:p>
            <a:pPr algn="ctr"/>
            <a:endParaRPr lang="uk-UA" sz="2000" b="1" dirty="0"/>
          </a:p>
          <a:p>
            <a:pPr algn="just"/>
            <a:r>
              <a:rPr lang="uk-UA" sz="2000" dirty="0"/>
              <a:t>1992 року в Ріо-де-Жанейро (Бразилія) відбулася Міжнародна конференція ООН з питань довкілля і його розвитку. Учасники конференції дійшли висновку, що в найближчі сорок років від моменту проведення конференції, на земній кулі може статися екологічна катастрофа, якщо тільки людство не </a:t>
            </a:r>
            <a:r>
              <a:rPr lang="uk-UA" sz="2000" dirty="0" err="1"/>
              <a:t>вживе</a:t>
            </a:r>
            <a:r>
              <a:rPr lang="uk-UA" sz="2000" dirty="0"/>
              <a:t> екстрених заходів з удосконалення наявного тепер способу виробництва. Було названо кілька причин, здатних призвести до таких сумних наслідків.</a:t>
            </a:r>
          </a:p>
          <a:p>
            <a:pPr algn="just"/>
            <a:r>
              <a:rPr lang="uk-UA" sz="2000" dirty="0"/>
              <a:t>По-перше, збільшені масштаби виробництва, що якісно змінили вплив промислових викидів на довкілля. Вони перестали мати лишень локальний характер. Саме тому шкідливу дію підприємства на довкілля нині оцінюють не за перевищенням гранично-припустимих концентрацій (ГПК) шкідливих речовин у викидах, а за допомогою такого показника, як гранично припустимі викиди (ГПВ). Обчислюючи його, фахівці враховують накладення концентраційних і температурних полів викидів від інших підприємств, розташованих у зоні дії певного об’єкта.</a:t>
            </a:r>
          </a:p>
        </p:txBody>
      </p:sp>
      <p:pic>
        <p:nvPicPr>
          <p:cNvPr id="3" name="Рисунок 2">
            <a:extLst>
              <a:ext uri="{FF2B5EF4-FFF2-40B4-BE49-F238E27FC236}">
                <a16:creationId xmlns:a16="http://schemas.microsoft.com/office/drawing/2014/main" id="{D77636FD-C004-48FC-B336-A595F764F0B1}"/>
              </a:ext>
            </a:extLst>
          </p:cNvPr>
          <p:cNvPicPr>
            <a:picLocks noChangeAspect="1"/>
          </p:cNvPicPr>
          <p:nvPr/>
        </p:nvPicPr>
        <p:blipFill>
          <a:blip r:embed="rId2"/>
          <a:stretch>
            <a:fillRect/>
          </a:stretch>
        </p:blipFill>
        <p:spPr>
          <a:xfrm>
            <a:off x="8244938" y="596900"/>
            <a:ext cx="3750211" cy="2100118"/>
          </a:xfrm>
          <a:prstGeom prst="rect">
            <a:avLst/>
          </a:prstGeom>
        </p:spPr>
      </p:pic>
      <p:pic>
        <p:nvPicPr>
          <p:cNvPr id="4" name="Рисунок 3">
            <a:extLst>
              <a:ext uri="{FF2B5EF4-FFF2-40B4-BE49-F238E27FC236}">
                <a16:creationId xmlns:a16="http://schemas.microsoft.com/office/drawing/2014/main" id="{C1353D81-D19B-479E-8A3E-EE4A1DA8D9CE}"/>
              </a:ext>
            </a:extLst>
          </p:cNvPr>
          <p:cNvPicPr>
            <a:picLocks noChangeAspect="1"/>
          </p:cNvPicPr>
          <p:nvPr/>
        </p:nvPicPr>
        <p:blipFill>
          <a:blip r:embed="rId3"/>
          <a:stretch>
            <a:fillRect/>
          </a:stretch>
        </p:blipFill>
        <p:spPr>
          <a:xfrm>
            <a:off x="9081653" y="3621651"/>
            <a:ext cx="2759364" cy="2759364"/>
          </a:xfrm>
          <a:prstGeom prst="rect">
            <a:avLst/>
          </a:prstGeom>
        </p:spPr>
      </p:pic>
    </p:spTree>
    <p:extLst>
      <p:ext uri="{BB962C8B-B14F-4D97-AF65-F5344CB8AC3E}">
        <p14:creationId xmlns:p14="http://schemas.microsoft.com/office/powerpoint/2010/main" val="42170688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966650F-4050-46D7-A644-0613D92E6EE3}"/>
              </a:ext>
            </a:extLst>
          </p:cNvPr>
          <p:cNvSpPr/>
          <p:nvPr/>
        </p:nvSpPr>
        <p:spPr>
          <a:xfrm>
            <a:off x="230909" y="1019567"/>
            <a:ext cx="7232073" cy="5016758"/>
          </a:xfrm>
          <a:prstGeom prst="rect">
            <a:avLst/>
          </a:prstGeom>
        </p:spPr>
        <p:txBody>
          <a:bodyPr wrap="square">
            <a:spAutoFit/>
          </a:bodyPr>
          <a:lstStyle/>
          <a:p>
            <a:pPr algn="just"/>
            <a:r>
              <a:rPr lang="uk-UA" sz="2000" dirty="0"/>
              <a:t>Друга причина – зросла міра небезпечності існуючих підприємств, складів отрутохімікатів, озброєнь, поховань виробничих відходів, зокрема радіоактивних. Наслідки аварій, пожеж, вибухів, спричинених зумисними або й ненавмисними діями людей чи природними катаклізмами, можуть виявитися для довкілля просто-таки фатальними.</a:t>
            </a:r>
          </a:p>
          <a:p>
            <a:pPr algn="just"/>
            <a:r>
              <a:rPr lang="uk-UA" sz="2000" dirty="0"/>
              <a:t>Третя причина – прискорений в останні два десятиліття приріст чисельності населення земної кулі спільно зі значною розбіжністю в рівнях споживання сировинних ресурсів, ПЕР, продуктів харчування в країнах з розвиненою і </a:t>
            </a:r>
            <a:r>
              <a:rPr lang="uk-UA" sz="2000" dirty="0" err="1"/>
              <a:t>слабкорозвиненою</a:t>
            </a:r>
            <a:r>
              <a:rPr lang="uk-UA" sz="2000" dirty="0"/>
              <a:t> економікою. З 1972 по 1992 рр. населення планети збільшилося на 1,7 млрд осіб, зокрема на 1,5 млрд у менш розвинених країнах.</a:t>
            </a:r>
          </a:p>
          <a:p>
            <a:pPr algn="just"/>
            <a:r>
              <a:rPr lang="uk-UA" sz="2000" dirty="0"/>
              <a:t>З другого боку, за різними джерелами, від 20 до 30 % населення Землі – мешканці розвинених країн – споживають 70…80 % від усіх ресурсів, що видобуваються у світі.</a:t>
            </a:r>
          </a:p>
        </p:txBody>
      </p:sp>
      <p:pic>
        <p:nvPicPr>
          <p:cNvPr id="3" name="Рисунок 2">
            <a:extLst>
              <a:ext uri="{FF2B5EF4-FFF2-40B4-BE49-F238E27FC236}">
                <a16:creationId xmlns:a16="http://schemas.microsoft.com/office/drawing/2014/main" id="{5919E285-5ACD-4A69-9E15-081C1CA1C852}"/>
              </a:ext>
            </a:extLst>
          </p:cNvPr>
          <p:cNvPicPr>
            <a:picLocks noChangeAspect="1"/>
          </p:cNvPicPr>
          <p:nvPr/>
        </p:nvPicPr>
        <p:blipFill>
          <a:blip r:embed="rId2"/>
          <a:stretch>
            <a:fillRect/>
          </a:stretch>
        </p:blipFill>
        <p:spPr>
          <a:xfrm>
            <a:off x="7864516" y="2167082"/>
            <a:ext cx="4096575" cy="2294082"/>
          </a:xfrm>
          <a:prstGeom prst="rect">
            <a:avLst/>
          </a:prstGeom>
        </p:spPr>
      </p:pic>
    </p:spTree>
    <p:extLst>
      <p:ext uri="{BB962C8B-B14F-4D97-AF65-F5344CB8AC3E}">
        <p14:creationId xmlns:p14="http://schemas.microsoft.com/office/powerpoint/2010/main" val="11645168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07036CE-6247-47B1-9CC1-6C242BDA14E1}"/>
              </a:ext>
            </a:extLst>
          </p:cNvPr>
          <p:cNvSpPr/>
          <p:nvPr/>
        </p:nvSpPr>
        <p:spPr>
          <a:xfrm>
            <a:off x="277091" y="216280"/>
            <a:ext cx="8201892" cy="5940088"/>
          </a:xfrm>
          <a:prstGeom prst="rect">
            <a:avLst/>
          </a:prstGeom>
        </p:spPr>
        <p:txBody>
          <a:bodyPr wrap="square">
            <a:spAutoFit/>
          </a:bodyPr>
          <a:lstStyle/>
          <a:p>
            <a:pPr algn="just"/>
            <a:r>
              <a:rPr lang="uk-UA" sz="2000" dirty="0"/>
              <a:t>Аби вивести рівень розвитку технології та умов життя в усіх країнах світу на рівень країн з розвиненою економікою, видобуток ресурсів конче треба збільшити, принаймні у кілька разів. При цьому, природно, зросте і міра забруднення довкілля.</a:t>
            </a:r>
          </a:p>
          <a:p>
            <a:pPr algn="just"/>
            <a:r>
              <a:rPr lang="uk-UA" sz="2000" dirty="0"/>
              <a:t>Разом з тим відомо, що природа здатна відтворювати вилучені у неї біологічні ресурси, якщо вилучається не більше 1 % від наявної їхньої кількості. Зроблені оцінки показують, що межу перетнули вже приблизно десять разів. Більше того, мінеральна сировина й органічне паливо створювалися природою багато мільйонів років і практично не відтворюються. </a:t>
            </a:r>
          </a:p>
          <a:p>
            <a:pPr algn="just"/>
            <a:r>
              <a:rPr lang="uk-UA" sz="2000" dirty="0"/>
              <a:t>На початок останнього десятиліття ХХ ст., запасів вугілля, якби темпи споживання і технології залишалися незмінними, могло вистачити на період від 300 років (США), нафти – від 36 до 100 років і газу – від 32 до 60 років. Запасів урану на землі без переходу до реакторів на швидких нейтронах – приблизно на 100 років. Якщо ж зазначені реактори використовуватимуться, цей термін значно подовжиться.</a:t>
            </a:r>
          </a:p>
          <a:p>
            <a:pPr algn="just"/>
            <a:r>
              <a:rPr lang="uk-UA" sz="2000" dirty="0"/>
              <a:t>Ураховуючи викладене, неважко зрозуміти, що збільшення виробництва у кілька разів без якісної зміни технології, організації виробництва й розподілу виробленої продукції та послуг, може спричинити катастрофу.</a:t>
            </a:r>
          </a:p>
        </p:txBody>
      </p:sp>
      <p:pic>
        <p:nvPicPr>
          <p:cNvPr id="3" name="Рисунок 2">
            <a:extLst>
              <a:ext uri="{FF2B5EF4-FFF2-40B4-BE49-F238E27FC236}">
                <a16:creationId xmlns:a16="http://schemas.microsoft.com/office/drawing/2014/main" id="{02EB9FBB-756B-4980-8BCC-A5A80EB3BFD0}"/>
              </a:ext>
            </a:extLst>
          </p:cNvPr>
          <p:cNvPicPr>
            <a:picLocks noChangeAspect="1"/>
          </p:cNvPicPr>
          <p:nvPr/>
        </p:nvPicPr>
        <p:blipFill>
          <a:blip r:embed="rId2"/>
          <a:stretch>
            <a:fillRect/>
          </a:stretch>
        </p:blipFill>
        <p:spPr>
          <a:xfrm>
            <a:off x="8808862" y="1821584"/>
            <a:ext cx="3277354" cy="2454852"/>
          </a:xfrm>
          <a:prstGeom prst="rect">
            <a:avLst/>
          </a:prstGeom>
        </p:spPr>
      </p:pic>
    </p:spTree>
    <p:extLst>
      <p:ext uri="{BB962C8B-B14F-4D97-AF65-F5344CB8AC3E}">
        <p14:creationId xmlns:p14="http://schemas.microsoft.com/office/powerpoint/2010/main" val="17776342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6924A78-1F84-4372-BA2D-34F5DB6B0FFD}"/>
              </a:ext>
            </a:extLst>
          </p:cNvPr>
          <p:cNvSpPr/>
          <p:nvPr/>
        </p:nvSpPr>
        <p:spPr>
          <a:xfrm>
            <a:off x="138546" y="86557"/>
            <a:ext cx="8460509" cy="6186309"/>
          </a:xfrm>
          <a:prstGeom prst="rect">
            <a:avLst/>
          </a:prstGeom>
        </p:spPr>
        <p:txBody>
          <a:bodyPr wrap="square">
            <a:spAutoFit/>
          </a:bodyPr>
          <a:lstStyle/>
          <a:p>
            <a:pPr algn="just"/>
            <a:r>
              <a:rPr lang="uk-UA" dirty="0"/>
              <a:t>Не менш катастрофічною є ситуація з водою. Із загальної кількості води на земній кулі – 1 400 млн км3 – на частку прісної води припадає всього 4 млн км3 І лише 0,01% запасів прісної води приступна для використання. Вагома її частина зберігається у вигляді льодовиків, арктичних і антарктичних льодів. Промисловість споживає 30% усієї води, що витрачається на господарські цілі. З них 45% стосується теплоенергетики.</a:t>
            </a:r>
          </a:p>
          <a:p>
            <a:pPr algn="just"/>
            <a:r>
              <a:rPr lang="uk-UA" dirty="0"/>
              <a:t>На переробку 1 т нафти використовують 10...40 м3 води, на виробництво 1 т сталі із залізняку – до 150 м3, у виробництві сталевого прокату – 20...30 м3, 1 т целюлозно-паперової продукції й синтетичних волокон – до 500 куб. м.</a:t>
            </a:r>
          </a:p>
          <a:p>
            <a:pPr algn="just"/>
            <a:r>
              <a:rPr lang="uk-UA" dirty="0"/>
              <a:t>Річковий стік земної кулі, що дорівнює різниці кількості води, яка випаровується з поверхні морів та океанів, і </a:t>
            </a:r>
            <a:r>
              <a:rPr lang="uk-UA" dirty="0" err="1"/>
              <a:t>поновлюючих</a:t>
            </a:r>
            <a:r>
              <a:rPr lang="uk-UA" dirty="0"/>
              <a:t> їх опадів, становить близько 45 тис. км3 на рік. При чисельності населення земної кулі 4 млрд осіб витрачалося 147 км3 води на рік на комунально-побутові цілі і 633 км3 – у промисловості. За умов збереження обсягів загального водоспоживання 6 м3 на одну людину на добу (рівень водоспоживання в США 1975 р.) і збільшення чисельності населення до 6 млрд </a:t>
            </a:r>
            <a:r>
              <a:rPr lang="uk-UA" dirty="0" err="1"/>
              <a:t>чол</a:t>
            </a:r>
            <a:r>
              <a:rPr lang="uk-UA" dirty="0"/>
              <a:t>. Річне водоспоживання у світі становило б 13 140 км3 води. А це – приблизно третина всього річкового стоку земної кулі. За прогнозами, з урахуванням реальних об’ємів водоспоживання, до 2000 р. воно мало б скласти у країнах СНД близько 700 км3 на рік, зокрема 220 км3 – у промисловості, 420 км3 – у сільському господарстві та приблизно 42 км3 – у комунально-побутовому секторі при загальному річковому стоці 4 350 км3 на рік. Очікується, що водоспоживання у всьому світі досягне 6 000 км3.</a:t>
            </a:r>
          </a:p>
        </p:txBody>
      </p:sp>
      <p:pic>
        <p:nvPicPr>
          <p:cNvPr id="3" name="Рисунок 2">
            <a:extLst>
              <a:ext uri="{FF2B5EF4-FFF2-40B4-BE49-F238E27FC236}">
                <a16:creationId xmlns:a16="http://schemas.microsoft.com/office/drawing/2014/main" id="{A4BCBE5C-80F1-4FA4-96E9-0A42A7CE568D}"/>
              </a:ext>
            </a:extLst>
          </p:cNvPr>
          <p:cNvPicPr>
            <a:picLocks noChangeAspect="1"/>
          </p:cNvPicPr>
          <p:nvPr/>
        </p:nvPicPr>
        <p:blipFill>
          <a:blip r:embed="rId2"/>
          <a:stretch>
            <a:fillRect/>
          </a:stretch>
        </p:blipFill>
        <p:spPr>
          <a:xfrm>
            <a:off x="9100704" y="1535112"/>
            <a:ext cx="2952750" cy="1552575"/>
          </a:xfrm>
          <a:prstGeom prst="rect">
            <a:avLst/>
          </a:prstGeom>
        </p:spPr>
      </p:pic>
      <p:pic>
        <p:nvPicPr>
          <p:cNvPr id="4" name="Рисунок 3">
            <a:extLst>
              <a:ext uri="{FF2B5EF4-FFF2-40B4-BE49-F238E27FC236}">
                <a16:creationId xmlns:a16="http://schemas.microsoft.com/office/drawing/2014/main" id="{8BC8F694-F003-43FF-9730-036C541FBB3C}"/>
              </a:ext>
            </a:extLst>
          </p:cNvPr>
          <p:cNvPicPr>
            <a:picLocks noChangeAspect="1"/>
          </p:cNvPicPr>
          <p:nvPr/>
        </p:nvPicPr>
        <p:blipFill>
          <a:blip r:embed="rId3"/>
          <a:stretch>
            <a:fillRect/>
          </a:stretch>
        </p:blipFill>
        <p:spPr>
          <a:xfrm>
            <a:off x="9100704" y="3844203"/>
            <a:ext cx="2943225" cy="1552575"/>
          </a:xfrm>
          <a:prstGeom prst="rect">
            <a:avLst/>
          </a:prstGeom>
        </p:spPr>
      </p:pic>
    </p:spTree>
    <p:extLst>
      <p:ext uri="{BB962C8B-B14F-4D97-AF65-F5344CB8AC3E}">
        <p14:creationId xmlns:p14="http://schemas.microsoft.com/office/powerpoint/2010/main" val="20643044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6C4FA84-EDFF-4060-82C9-18644B3AF7F6}"/>
              </a:ext>
            </a:extLst>
          </p:cNvPr>
          <p:cNvSpPr/>
          <p:nvPr/>
        </p:nvSpPr>
        <p:spPr>
          <a:xfrm>
            <a:off x="305353" y="856047"/>
            <a:ext cx="5763491" cy="5016758"/>
          </a:xfrm>
          <a:prstGeom prst="rect">
            <a:avLst/>
          </a:prstGeom>
        </p:spPr>
        <p:txBody>
          <a:bodyPr wrap="square">
            <a:spAutoFit/>
          </a:bodyPr>
          <a:lstStyle/>
          <a:p>
            <a:pPr algn="just"/>
            <a:r>
              <a:rPr lang="uk-UA" sz="2000" dirty="0"/>
              <a:t>Ефективним способом знизити навантаження на гідросферу є використання оборотних систем водопостачання, в яких  основна маса води циркулює замкнутим контуром між охолоджуваним устаткуванням й охолоджувачем води (</a:t>
            </a:r>
            <a:r>
              <a:rPr lang="uk-UA" sz="2000" dirty="0" err="1"/>
              <a:t>градірнею</a:t>
            </a:r>
            <a:r>
              <a:rPr lang="uk-UA" sz="2000" dirty="0"/>
              <a:t>, бризкальним басейном, ставком-охолоджувачем тощо), і лише частину її – продувальну воду через очисні споруди скидають у каналізацію або природні водоймища і річки. Витрата свіжої води на такі системи покриває витрату води на продування і компенсацію частини води, що випарувалася, під час її охолоджування. На випаровування витрачається звичайно до 3 % від загальної витрати води, що циркулює в системі. Уявлення про </a:t>
            </a:r>
            <a:r>
              <a:rPr lang="uk-UA" sz="2000" dirty="0" err="1"/>
              <a:t>астку</a:t>
            </a:r>
            <a:r>
              <a:rPr lang="uk-UA" sz="2000" dirty="0"/>
              <a:t> зворотної води в загальному водоспоживанні підприємств дає табл.</a:t>
            </a:r>
          </a:p>
        </p:txBody>
      </p:sp>
      <p:pic>
        <p:nvPicPr>
          <p:cNvPr id="3" name="Рисунок 2">
            <a:extLst>
              <a:ext uri="{FF2B5EF4-FFF2-40B4-BE49-F238E27FC236}">
                <a16:creationId xmlns:a16="http://schemas.microsoft.com/office/drawing/2014/main" id="{04DB19FB-031E-44A2-9A6A-D792D8065F79}"/>
              </a:ext>
            </a:extLst>
          </p:cNvPr>
          <p:cNvPicPr>
            <a:picLocks noChangeAspect="1"/>
          </p:cNvPicPr>
          <p:nvPr/>
        </p:nvPicPr>
        <p:blipFill>
          <a:blip r:embed="rId2"/>
          <a:stretch>
            <a:fillRect/>
          </a:stretch>
        </p:blipFill>
        <p:spPr>
          <a:xfrm>
            <a:off x="6317672" y="1293776"/>
            <a:ext cx="5790647" cy="3028581"/>
          </a:xfrm>
          <a:prstGeom prst="rect">
            <a:avLst/>
          </a:prstGeom>
        </p:spPr>
      </p:pic>
    </p:spTree>
    <p:extLst>
      <p:ext uri="{BB962C8B-B14F-4D97-AF65-F5344CB8AC3E}">
        <p14:creationId xmlns:p14="http://schemas.microsoft.com/office/powerpoint/2010/main" val="8459836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0DAC37C-36BC-45BC-9637-F790C6115391}"/>
              </a:ext>
            </a:extLst>
          </p:cNvPr>
          <p:cNvSpPr/>
          <p:nvPr/>
        </p:nvSpPr>
        <p:spPr>
          <a:xfrm>
            <a:off x="205077" y="766732"/>
            <a:ext cx="5855855" cy="5324535"/>
          </a:xfrm>
          <a:prstGeom prst="rect">
            <a:avLst/>
          </a:prstGeom>
        </p:spPr>
        <p:txBody>
          <a:bodyPr wrap="square">
            <a:spAutoFit/>
          </a:bodyPr>
          <a:lstStyle/>
          <a:p>
            <a:pPr algn="just"/>
            <a:r>
              <a:rPr lang="uk-UA" sz="2000" dirty="0"/>
              <a:t>За даними на 2010 р., загальна кількість стічних вод у світі</a:t>
            </a:r>
          </a:p>
          <a:p>
            <a:pPr algn="just"/>
            <a:r>
              <a:rPr lang="uk-UA" sz="2000" dirty="0"/>
              <a:t>становила 500 км3/рік. Зі всіх стічних вод 70% забруднені </a:t>
            </a:r>
            <a:r>
              <a:rPr lang="uk-UA" sz="2000" dirty="0" err="1"/>
              <a:t>термально</a:t>
            </a:r>
            <a:r>
              <a:rPr lang="uk-UA" sz="2000" dirty="0"/>
              <a:t> і 30% – нафтопродуктами, солями важких металів, фенолами, поверхнево-активними речовинами (ПАР) та ін. </a:t>
            </a:r>
          </a:p>
          <a:p>
            <a:pPr algn="just"/>
            <a:r>
              <a:rPr lang="uk-UA" sz="2000" dirty="0"/>
              <a:t>З усіх забруднених стічних вод 8,5 % дає теплоенергетика, 82 % – про </a:t>
            </a:r>
            <a:r>
              <a:rPr lang="uk-UA" sz="2000" dirty="0" err="1"/>
              <a:t>мисловість</a:t>
            </a:r>
            <a:r>
              <a:rPr lang="uk-UA" sz="2000" dirty="0"/>
              <a:t> , близько 8% – комунально-побутовий сектор і приблизно 1,5 % – сільське господарство. Сучасне хімічне підприємство споживає води приблизно стільки, скільки місто з населенням у декілька десятків або й сотень тисяч осіб.</a:t>
            </a:r>
          </a:p>
          <a:p>
            <a:pPr algn="just"/>
            <a:r>
              <a:rPr lang="uk-UA" sz="2000" dirty="0"/>
              <a:t>Проте, міра очищення стічних вод від домішок є недостатньою, а тому перед скиданням в річки і водоймища їх розбавляють чистою водою в середньому в 40...60 разів.</a:t>
            </a:r>
          </a:p>
        </p:txBody>
      </p:sp>
      <p:pic>
        <p:nvPicPr>
          <p:cNvPr id="4" name="Рисунок 3">
            <a:extLst>
              <a:ext uri="{FF2B5EF4-FFF2-40B4-BE49-F238E27FC236}">
                <a16:creationId xmlns:a16="http://schemas.microsoft.com/office/drawing/2014/main" id="{1BF778EA-D086-40F5-950F-8911A7020B18}"/>
              </a:ext>
            </a:extLst>
          </p:cNvPr>
          <p:cNvPicPr>
            <a:picLocks noChangeAspect="1"/>
          </p:cNvPicPr>
          <p:nvPr/>
        </p:nvPicPr>
        <p:blipFill>
          <a:blip r:embed="rId2"/>
          <a:stretch>
            <a:fillRect/>
          </a:stretch>
        </p:blipFill>
        <p:spPr>
          <a:xfrm>
            <a:off x="8238836" y="559446"/>
            <a:ext cx="3748087" cy="2494182"/>
          </a:xfrm>
          <a:prstGeom prst="rect">
            <a:avLst/>
          </a:prstGeom>
        </p:spPr>
      </p:pic>
      <p:pic>
        <p:nvPicPr>
          <p:cNvPr id="5" name="Рисунок 4">
            <a:extLst>
              <a:ext uri="{FF2B5EF4-FFF2-40B4-BE49-F238E27FC236}">
                <a16:creationId xmlns:a16="http://schemas.microsoft.com/office/drawing/2014/main" id="{9A67595C-480E-4BCF-884E-BFDD0F7BF568}"/>
              </a:ext>
            </a:extLst>
          </p:cNvPr>
          <p:cNvPicPr>
            <a:picLocks noChangeAspect="1"/>
          </p:cNvPicPr>
          <p:nvPr/>
        </p:nvPicPr>
        <p:blipFill>
          <a:blip r:embed="rId3"/>
          <a:stretch>
            <a:fillRect/>
          </a:stretch>
        </p:blipFill>
        <p:spPr>
          <a:xfrm>
            <a:off x="7132510" y="3804373"/>
            <a:ext cx="4854413" cy="2626158"/>
          </a:xfrm>
          <a:prstGeom prst="rect">
            <a:avLst/>
          </a:prstGeom>
        </p:spPr>
      </p:pic>
    </p:spTree>
    <p:extLst>
      <p:ext uri="{BB962C8B-B14F-4D97-AF65-F5344CB8AC3E}">
        <p14:creationId xmlns:p14="http://schemas.microsoft.com/office/powerpoint/2010/main" val="31984876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9AEA718D-C39A-47AC-8268-3A51CD567656}"/>
              </a:ext>
            </a:extLst>
          </p:cNvPr>
          <p:cNvSpPr/>
          <p:nvPr/>
        </p:nvSpPr>
        <p:spPr>
          <a:xfrm>
            <a:off x="674256" y="640876"/>
            <a:ext cx="6807200" cy="5324535"/>
          </a:xfrm>
          <a:prstGeom prst="rect">
            <a:avLst/>
          </a:prstGeom>
        </p:spPr>
        <p:txBody>
          <a:bodyPr wrap="square">
            <a:spAutoFit/>
          </a:bodyPr>
          <a:lstStyle/>
          <a:p>
            <a:pPr algn="just"/>
            <a:r>
              <a:rPr lang="uk-UA" sz="2000" dirty="0"/>
              <a:t>Зумовлене діяльністю людства навантаження на атмосферу характеризується такими даними. При масі атмосфери 5,15-10</a:t>
            </a:r>
            <a:r>
              <a:rPr lang="uk-UA" sz="2000" baseline="30000" dirty="0"/>
              <a:t>15. </a:t>
            </a:r>
            <a:r>
              <a:rPr lang="uk-UA" sz="2000" dirty="0"/>
              <a:t> Річний викид золи 2010 р. становив 120 млн т аерозолів (частинки розміром 0,001... 8 000 </a:t>
            </a:r>
            <a:r>
              <a:rPr lang="uk-UA" sz="2000" dirty="0" err="1"/>
              <a:t>мкм</a:t>
            </a:r>
            <a:r>
              <a:rPr lang="uk-UA" sz="2000" dirty="0"/>
              <a:t>) – 200...250 млн т, сірчистого газу – 250 млн т. До 2020 р. викиди сірчистого газу знизилися до 100 млн т. За даними на 2007 р. в США в атмосферу викидали всього 100 млн т забруднень. З них на частку підприємств енергетики припадало 26%, автотранспорт давав 36,9%, чорна металургія – 7%. Міра очищення газоподібних викидів від золи в нашій країні сягає 75 %, від газоподібних шкідливих домішок – 30 % (у ФРН – 86 %). У великих містах, поблизу підприємств уміст шкідливих домішок в атмосфері багаторазово перевищує існуючі норми. Так, поблизу великого металургійного підприємства вміст пилу вищий за норму в 18 разів, окислу вуглецю – в 15, оксидів азоту – в 18. Ультрафіолетова радіація нижча за природну в 2...3 рази.</a:t>
            </a:r>
          </a:p>
        </p:txBody>
      </p:sp>
      <p:pic>
        <p:nvPicPr>
          <p:cNvPr id="3" name="Рисунок 2">
            <a:extLst>
              <a:ext uri="{FF2B5EF4-FFF2-40B4-BE49-F238E27FC236}">
                <a16:creationId xmlns:a16="http://schemas.microsoft.com/office/drawing/2014/main" id="{B08ED400-B599-4498-97DC-CA114E8627C0}"/>
              </a:ext>
            </a:extLst>
          </p:cNvPr>
          <p:cNvPicPr>
            <a:picLocks noChangeAspect="1"/>
          </p:cNvPicPr>
          <p:nvPr/>
        </p:nvPicPr>
        <p:blipFill>
          <a:blip r:embed="rId2"/>
          <a:stretch>
            <a:fillRect/>
          </a:stretch>
        </p:blipFill>
        <p:spPr>
          <a:xfrm>
            <a:off x="7821610" y="269730"/>
            <a:ext cx="4370390" cy="2297979"/>
          </a:xfrm>
          <a:prstGeom prst="rect">
            <a:avLst/>
          </a:prstGeom>
        </p:spPr>
      </p:pic>
      <p:pic>
        <p:nvPicPr>
          <p:cNvPr id="4" name="Рисунок 3">
            <a:extLst>
              <a:ext uri="{FF2B5EF4-FFF2-40B4-BE49-F238E27FC236}">
                <a16:creationId xmlns:a16="http://schemas.microsoft.com/office/drawing/2014/main" id="{D55C12ED-A811-42A8-8C3E-B0CDC2F8FA15}"/>
              </a:ext>
            </a:extLst>
          </p:cNvPr>
          <p:cNvPicPr>
            <a:picLocks noChangeAspect="1"/>
          </p:cNvPicPr>
          <p:nvPr/>
        </p:nvPicPr>
        <p:blipFill>
          <a:blip r:embed="rId3"/>
          <a:stretch>
            <a:fillRect/>
          </a:stretch>
        </p:blipFill>
        <p:spPr>
          <a:xfrm>
            <a:off x="7819869" y="2567709"/>
            <a:ext cx="4372132" cy="2909455"/>
          </a:xfrm>
          <a:prstGeom prst="rect">
            <a:avLst/>
          </a:prstGeom>
        </p:spPr>
      </p:pic>
    </p:spTree>
    <p:extLst>
      <p:ext uri="{BB962C8B-B14F-4D97-AF65-F5344CB8AC3E}">
        <p14:creationId xmlns:p14="http://schemas.microsoft.com/office/powerpoint/2010/main" val="3458803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732B571-9072-4CD6-9C86-6A9B831B5FD5}"/>
              </a:ext>
            </a:extLst>
          </p:cNvPr>
          <p:cNvSpPr/>
          <p:nvPr/>
        </p:nvSpPr>
        <p:spPr>
          <a:xfrm>
            <a:off x="267852" y="825695"/>
            <a:ext cx="8478983" cy="5324535"/>
          </a:xfrm>
          <a:prstGeom prst="rect">
            <a:avLst/>
          </a:prstGeom>
        </p:spPr>
        <p:txBody>
          <a:bodyPr wrap="square">
            <a:spAutoFit/>
          </a:bodyPr>
          <a:lstStyle/>
          <a:p>
            <a:pPr algn="just"/>
            <a:r>
              <a:rPr lang="uk-UA" sz="2000" dirty="0">
                <a:solidFill>
                  <a:srgbClr val="231A06"/>
                </a:solidFill>
                <a:latin typeface="NewtonC"/>
              </a:rPr>
              <a:t>Розуміння єдності й еквівалентності різних форм енергії склалося до середини XIX ст., коли був накопичений достатньо великий досвід перетворювання одних форм енергії в інші: </a:t>
            </a:r>
          </a:p>
          <a:p>
            <a:pPr marL="342900" indent="-342900" algn="just">
              <a:buFont typeface="Wingdings" panose="05000000000000000000" pitchFamily="2" charset="2"/>
              <a:buChar char="ü"/>
            </a:pPr>
            <a:r>
              <a:rPr lang="uk-UA" sz="2000" dirty="0">
                <a:solidFill>
                  <a:srgbClr val="231A06"/>
                </a:solidFill>
                <a:latin typeface="NewtonC"/>
              </a:rPr>
              <a:t>винайдена парова машина, що перетворює тепло в механічну енергію; відкриті перші джерела електричної енергії – гальванічні елементи, в яких здійснювалося безпосереднє перетворення хімічної енергії в електричну; </a:t>
            </a:r>
          </a:p>
          <a:p>
            <a:pPr marL="342900" indent="-342900" algn="just">
              <a:buFont typeface="Wingdings" panose="05000000000000000000" pitchFamily="2" charset="2"/>
              <a:buChar char="ü"/>
            </a:pPr>
            <a:r>
              <a:rPr lang="uk-UA" sz="2000" dirty="0">
                <a:solidFill>
                  <a:srgbClr val="231A06"/>
                </a:solidFill>
                <a:latin typeface="NewtonC"/>
              </a:rPr>
              <a:t>шляхом електролізу багато разів здійснене зворотне перетворення – електричної енергії на хімічну; </a:t>
            </a:r>
          </a:p>
          <a:p>
            <a:pPr marL="342900" indent="-342900" algn="just">
              <a:buFont typeface="Wingdings" panose="05000000000000000000" pitchFamily="2" charset="2"/>
              <a:buChar char="ü"/>
            </a:pPr>
            <a:r>
              <a:rPr lang="uk-UA" sz="2000" dirty="0">
                <a:solidFill>
                  <a:srgbClr val="231A06"/>
                </a:solidFill>
                <a:latin typeface="NewtonC"/>
              </a:rPr>
              <a:t>створений електричний двигун, у якому електрична енергія перетворювалась на механічну; </a:t>
            </a:r>
          </a:p>
          <a:p>
            <a:pPr marL="342900" indent="-342900" algn="just">
              <a:buFont typeface="Wingdings" panose="05000000000000000000" pitchFamily="2" charset="2"/>
              <a:buChar char="ü"/>
            </a:pPr>
            <a:r>
              <a:rPr lang="uk-UA" sz="2000" dirty="0">
                <a:solidFill>
                  <a:srgbClr val="231A06"/>
                </a:solidFill>
                <a:latin typeface="NewtonC"/>
              </a:rPr>
              <a:t>відкрите явище безпосереднього перетворення електричної енергії в тепло. І, нарешті, у 1831 р. був відкритий спосіб перетворювання механічної енергії в електричну. </a:t>
            </a:r>
          </a:p>
          <a:p>
            <a:pPr algn="just"/>
            <a:r>
              <a:rPr lang="uk-UA" sz="2000" dirty="0">
                <a:solidFill>
                  <a:srgbClr val="231A06"/>
                </a:solidFill>
                <a:latin typeface="NewtonC"/>
              </a:rPr>
              <a:t>Природним узагальненням величезного обсягу накопичених даних щодо обернення одних форм енергії в інші став </a:t>
            </a:r>
            <a:r>
              <a:rPr lang="uk-UA" sz="2000" i="1" dirty="0">
                <a:solidFill>
                  <a:srgbClr val="231A06"/>
                </a:solidFill>
                <a:latin typeface="NewtonC-Italic"/>
              </a:rPr>
              <a:t>закон збереження і перетворення енергії </a:t>
            </a:r>
            <a:r>
              <a:rPr lang="uk-UA" sz="2000" dirty="0">
                <a:solidFill>
                  <a:srgbClr val="231A06"/>
                </a:solidFill>
                <a:latin typeface="NewtonC"/>
              </a:rPr>
              <a:t>– один з фундаментальних законів фізики.</a:t>
            </a:r>
            <a:endParaRPr lang="uk-UA" sz="2000" dirty="0"/>
          </a:p>
        </p:txBody>
      </p:sp>
      <p:pic>
        <p:nvPicPr>
          <p:cNvPr id="3" name="Рисунок 2">
            <a:extLst>
              <a:ext uri="{FF2B5EF4-FFF2-40B4-BE49-F238E27FC236}">
                <a16:creationId xmlns:a16="http://schemas.microsoft.com/office/drawing/2014/main" id="{9232F01A-A604-4073-B741-E357936AEE05}"/>
              </a:ext>
            </a:extLst>
          </p:cNvPr>
          <p:cNvPicPr>
            <a:picLocks noChangeAspect="1"/>
          </p:cNvPicPr>
          <p:nvPr/>
        </p:nvPicPr>
        <p:blipFill>
          <a:blip r:embed="rId2"/>
          <a:stretch>
            <a:fillRect/>
          </a:stretch>
        </p:blipFill>
        <p:spPr>
          <a:xfrm>
            <a:off x="8829963" y="1627620"/>
            <a:ext cx="3269673" cy="2449099"/>
          </a:xfrm>
          <a:prstGeom prst="rect">
            <a:avLst/>
          </a:prstGeom>
        </p:spPr>
      </p:pic>
    </p:spTree>
    <p:extLst>
      <p:ext uri="{BB962C8B-B14F-4D97-AF65-F5344CB8AC3E}">
        <p14:creationId xmlns:p14="http://schemas.microsoft.com/office/powerpoint/2010/main" val="32283074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D091282-8630-45BE-9867-938E2AF74673}"/>
              </a:ext>
            </a:extLst>
          </p:cNvPr>
          <p:cNvSpPr/>
          <p:nvPr/>
        </p:nvSpPr>
        <p:spPr>
          <a:xfrm>
            <a:off x="461818" y="742260"/>
            <a:ext cx="6594763" cy="5632311"/>
          </a:xfrm>
          <a:prstGeom prst="rect">
            <a:avLst/>
          </a:prstGeom>
        </p:spPr>
        <p:txBody>
          <a:bodyPr wrap="square">
            <a:spAutoFit/>
          </a:bodyPr>
          <a:lstStyle/>
          <a:p>
            <a:pPr algn="just"/>
            <a:r>
              <a:rPr lang="uk-UA" sz="2000" dirty="0"/>
              <a:t>У наш час діє Міжнародна європейська конвенція,  згідно з якою країни-учасниці, взяли на себе зобов’язання на 30 % до початку ХХІ ст. понизити викиди в атмосферу діоксиду сірки. Західні країни розв’язують цю проблему, збільшуючи ефективність і потужності очисних споруд. У нашій країні основним методом поки що є заміна твердого і рідкого палива на газоподібне.</a:t>
            </a:r>
          </a:p>
          <a:p>
            <a:pPr algn="just"/>
            <a:r>
              <a:rPr lang="uk-UA" sz="2000" dirty="0"/>
              <a:t>Наведені дані свідчать про можливе найближчим часом вичерпання приступних для господарської діяльності запасів нафти, газу і води, про небезпечний рівень забруднення атмосфери. Людство вже відчуває брак запасів срібла, нікелю, олова, хрому, кадмію, свинцю тощо. З другого боку, ясно, що є величезні резерви раціональнішого використання практично всіх видів ресурсів. Практика </a:t>
            </a:r>
            <a:r>
              <a:rPr lang="uk-UA" sz="2000" dirty="0" err="1"/>
              <a:t>енерго</a:t>
            </a:r>
            <a:r>
              <a:rPr lang="uk-UA" sz="2000" dirty="0"/>
              <a:t>- і ресурсозбереження в промисловості показала, що найбільшого ефекту досягають за умови комплексного розв’язання технологічних, енергетичних та екологічних проблем.</a:t>
            </a:r>
          </a:p>
        </p:txBody>
      </p:sp>
      <p:pic>
        <p:nvPicPr>
          <p:cNvPr id="4" name="Рисунок 3">
            <a:extLst>
              <a:ext uri="{FF2B5EF4-FFF2-40B4-BE49-F238E27FC236}">
                <a16:creationId xmlns:a16="http://schemas.microsoft.com/office/drawing/2014/main" id="{339339FF-31AE-4D7E-9DAF-512F106AA8BB}"/>
              </a:ext>
            </a:extLst>
          </p:cNvPr>
          <p:cNvPicPr>
            <a:picLocks noChangeAspect="1"/>
          </p:cNvPicPr>
          <p:nvPr/>
        </p:nvPicPr>
        <p:blipFill>
          <a:blip r:embed="rId2"/>
          <a:stretch>
            <a:fillRect/>
          </a:stretch>
        </p:blipFill>
        <p:spPr>
          <a:xfrm>
            <a:off x="7393874" y="2213263"/>
            <a:ext cx="4508913" cy="2524991"/>
          </a:xfrm>
          <a:prstGeom prst="rect">
            <a:avLst/>
          </a:prstGeom>
        </p:spPr>
      </p:pic>
    </p:spTree>
    <p:extLst>
      <p:ext uri="{BB962C8B-B14F-4D97-AF65-F5344CB8AC3E}">
        <p14:creationId xmlns:p14="http://schemas.microsoft.com/office/powerpoint/2010/main" val="19540615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A493E9D-09A7-4EA3-8EA0-BFB412744ED5}"/>
              </a:ext>
            </a:extLst>
          </p:cNvPr>
          <p:cNvSpPr/>
          <p:nvPr/>
        </p:nvSpPr>
        <p:spPr>
          <a:xfrm>
            <a:off x="193964" y="751344"/>
            <a:ext cx="8312728" cy="5632311"/>
          </a:xfrm>
          <a:prstGeom prst="rect">
            <a:avLst/>
          </a:prstGeom>
        </p:spPr>
        <p:txBody>
          <a:bodyPr wrap="square">
            <a:spAutoFit/>
          </a:bodyPr>
          <a:lstStyle/>
          <a:p>
            <a:pPr algn="just"/>
            <a:r>
              <a:rPr lang="uk-UA" dirty="0"/>
              <a:t>Та все ж розвиток цивілізації неможливо собі уявити без зростання споживання енергії та енергоресурсів. Тут можливі підходи як загального (глобального), так і місцевого (локального) плану. У глобальному плані – це реґулювання виробництва енергії та зростання споживання енергоресурсів на державному і міжнародному рівні; перехід на нові, екологічно чисті й енергоощадні технології виробництва енергії; перегляд</a:t>
            </a:r>
          </a:p>
          <a:p>
            <a:pPr algn="just"/>
            <a:r>
              <a:rPr lang="uk-UA" dirty="0"/>
              <a:t>ставлення до процесу споживання, до визнаних людських цінностей, укладу життя – як окремої людини, так і людства загалом. Природно, що реалізація названих процесів потребує розробки довгострокових державних програм, розрахованих на багато десятків років. </a:t>
            </a:r>
          </a:p>
          <a:p>
            <a:pPr algn="just"/>
            <a:r>
              <a:rPr lang="uk-UA" dirty="0"/>
              <a:t>Паралельно з цим, аби знизити вплив енергетики й енергоспоживання на біосферу, конче потрібно розглядати такі заходи, які вже сьогодні можуть дати істотний зиск. Наприклад, зниження викидів шкідливих речовин енергетичними пристроями можна досягти через подальше заміщення мазуту природним газом, удосконалення </a:t>
            </a:r>
            <a:r>
              <a:rPr lang="uk-UA" dirty="0" err="1"/>
              <a:t>пальникових</a:t>
            </a:r>
            <a:r>
              <a:rPr lang="uk-UA" dirty="0"/>
              <a:t> пристроїв, організацію багатоступеневого спалювання палива, застосування проґресивних способів очищення палива від сірки, підвищення ефективності виробництва теплової та електричної енергії; дотримання спеціальних режимів спалювання палива та інших заходів, включно зі створенням тарифної і цінової політики, що стимулює розробку й упровадження екологічно чистих технологій та устаткування.</a:t>
            </a:r>
          </a:p>
        </p:txBody>
      </p:sp>
      <p:pic>
        <p:nvPicPr>
          <p:cNvPr id="3" name="Рисунок 2">
            <a:extLst>
              <a:ext uri="{FF2B5EF4-FFF2-40B4-BE49-F238E27FC236}">
                <a16:creationId xmlns:a16="http://schemas.microsoft.com/office/drawing/2014/main" id="{0168C61D-66E3-47DF-BDA6-CE364179A075}"/>
              </a:ext>
            </a:extLst>
          </p:cNvPr>
          <p:cNvPicPr>
            <a:picLocks noChangeAspect="1"/>
          </p:cNvPicPr>
          <p:nvPr/>
        </p:nvPicPr>
        <p:blipFill>
          <a:blip r:embed="rId2"/>
          <a:stretch>
            <a:fillRect/>
          </a:stretch>
        </p:blipFill>
        <p:spPr>
          <a:xfrm>
            <a:off x="8691418" y="1997553"/>
            <a:ext cx="3306618" cy="2600858"/>
          </a:xfrm>
          <a:prstGeom prst="rect">
            <a:avLst/>
          </a:prstGeom>
        </p:spPr>
      </p:pic>
    </p:spTree>
    <p:extLst>
      <p:ext uri="{BB962C8B-B14F-4D97-AF65-F5344CB8AC3E}">
        <p14:creationId xmlns:p14="http://schemas.microsoft.com/office/powerpoint/2010/main" val="23996369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68426E8-D8DE-4328-AC1D-EF29FDC0153C}"/>
              </a:ext>
            </a:extLst>
          </p:cNvPr>
          <p:cNvSpPr/>
          <p:nvPr/>
        </p:nvSpPr>
        <p:spPr>
          <a:xfrm>
            <a:off x="369455" y="567123"/>
            <a:ext cx="7952509" cy="5601533"/>
          </a:xfrm>
          <a:prstGeom prst="rect">
            <a:avLst/>
          </a:prstGeom>
        </p:spPr>
        <p:txBody>
          <a:bodyPr wrap="square">
            <a:spAutoFit/>
          </a:bodyPr>
          <a:lstStyle/>
          <a:p>
            <a:pPr algn="just"/>
            <a:r>
              <a:rPr lang="uk-UA" sz="2000" dirty="0"/>
              <a:t>Безумовно велику роль у згладжуванні енергетичної проблеми і підвищенні життєвого добробуту населення відіграє енергозбереження – один з пріоритетних напрямів сучасної (і майбутньої) енергетичної політики.</a:t>
            </a:r>
          </a:p>
          <a:p>
            <a:pPr algn="just"/>
            <a:r>
              <a:rPr lang="uk-UA" sz="2000" dirty="0"/>
              <a:t>Так, економія 1 т вугілля скорочує викиди золи на 250 кг, оксидів сірки – приблизно на 2 кг, оксидів азоту – на 3 кг, оксиду вуглецю – на 10 кг. економія 1 т мазуту скорочує викиди сірчистого ангідриду на 40 кг, окису вуглецю – на 12 кг; економія 1 000 м3 природного газу скорочує викиди оксиду азоту на 2.5 кг, оксиду вуглецю на 8 кг.</a:t>
            </a:r>
          </a:p>
          <a:p>
            <a:pPr algn="just"/>
            <a:r>
              <a:rPr lang="uk-UA" sz="2000" dirty="0"/>
              <a:t>Якщо ж урахувати, що внаслідок підвищення ефективності використання ПЕР можливо істотно знизити питому витрату палива на виробництво 1 </a:t>
            </a:r>
            <a:r>
              <a:rPr lang="uk-UA" sz="2000" dirty="0" err="1"/>
              <a:t>кВт·год</a:t>
            </a:r>
            <a:r>
              <a:rPr lang="uk-UA" sz="2000" dirty="0"/>
              <a:t> електроенергії, то неважко визначити розмір екологічного збитку, якого вдасться уникнути.</a:t>
            </a:r>
          </a:p>
          <a:p>
            <a:pPr algn="just"/>
            <a:r>
              <a:rPr lang="uk-UA" sz="2000" dirty="0"/>
              <a:t>Ще актуальнішим є розвиток і застосовування відновлюваних джерел енергії. Останнє особливо важить у контексті заходів, ужитих міжнародним співтовариством зі зниження дії “парникового ефекту” і виконання інших зобов’язань, пов’язаних із можливою зміною клімату </a:t>
            </a:r>
            <a:r>
              <a:rPr lang="uk-UA" dirty="0"/>
              <a:t>Землі.</a:t>
            </a:r>
          </a:p>
        </p:txBody>
      </p:sp>
      <p:sp>
        <p:nvSpPr>
          <p:cNvPr id="3" name="Овал 2">
            <a:extLst>
              <a:ext uri="{FF2B5EF4-FFF2-40B4-BE49-F238E27FC236}">
                <a16:creationId xmlns:a16="http://schemas.microsoft.com/office/drawing/2014/main" id="{9A0ABA0D-37DC-4606-A366-67FF05A8EC03}"/>
              </a:ext>
            </a:extLst>
          </p:cNvPr>
          <p:cNvSpPr/>
          <p:nvPr/>
        </p:nvSpPr>
        <p:spPr>
          <a:xfrm>
            <a:off x="452582" y="6391564"/>
            <a:ext cx="184727" cy="1754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4" name="Рисунок 3">
            <a:extLst>
              <a:ext uri="{FF2B5EF4-FFF2-40B4-BE49-F238E27FC236}">
                <a16:creationId xmlns:a16="http://schemas.microsoft.com/office/drawing/2014/main" id="{ACAC9FB4-32D7-4771-B100-25A5E8C5EAAB}"/>
              </a:ext>
            </a:extLst>
          </p:cNvPr>
          <p:cNvPicPr>
            <a:picLocks noChangeAspect="1"/>
          </p:cNvPicPr>
          <p:nvPr/>
        </p:nvPicPr>
        <p:blipFill>
          <a:blip r:embed="rId2"/>
          <a:stretch>
            <a:fillRect/>
          </a:stretch>
        </p:blipFill>
        <p:spPr>
          <a:xfrm>
            <a:off x="8617527" y="1935388"/>
            <a:ext cx="3574473" cy="2453328"/>
          </a:xfrm>
          <a:prstGeom prst="rect">
            <a:avLst/>
          </a:prstGeom>
        </p:spPr>
      </p:pic>
    </p:spTree>
    <p:extLst>
      <p:ext uri="{BB962C8B-B14F-4D97-AF65-F5344CB8AC3E}">
        <p14:creationId xmlns:p14="http://schemas.microsoft.com/office/powerpoint/2010/main" val="1371640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CD6AA76-4714-4EA5-9F84-917758264189}"/>
              </a:ext>
            </a:extLst>
          </p:cNvPr>
          <p:cNvSpPr/>
          <p:nvPr/>
        </p:nvSpPr>
        <p:spPr>
          <a:xfrm>
            <a:off x="443345" y="920621"/>
            <a:ext cx="8663709" cy="5016758"/>
          </a:xfrm>
          <a:prstGeom prst="rect">
            <a:avLst/>
          </a:prstGeom>
        </p:spPr>
        <p:txBody>
          <a:bodyPr wrap="square">
            <a:spAutoFit/>
          </a:bodyPr>
          <a:lstStyle/>
          <a:p>
            <a:pPr algn="just"/>
            <a:r>
              <a:rPr lang="uk-UA" sz="2000" dirty="0">
                <a:solidFill>
                  <a:srgbClr val="231A06"/>
                </a:solidFill>
                <a:latin typeface="NewtonC"/>
              </a:rPr>
              <a:t>Потреба в перетвореннях енергії пов’язана з неодмінною наявністю різних її форм для сучасних технологічних процесів.</a:t>
            </a:r>
          </a:p>
          <a:p>
            <a:pPr algn="just"/>
            <a:r>
              <a:rPr lang="uk-UA" sz="2000" dirty="0">
                <a:solidFill>
                  <a:srgbClr val="231A06"/>
                </a:solidFill>
                <a:latin typeface="NewtonC"/>
              </a:rPr>
              <a:t>Причому перетворення енергії не вичерпуються тільки перетворенням одних її форм на інші. </a:t>
            </a:r>
          </a:p>
          <a:p>
            <a:pPr algn="just"/>
            <a:r>
              <a:rPr lang="uk-UA" sz="2000" dirty="0">
                <a:solidFill>
                  <a:srgbClr val="231A06"/>
                </a:solidFill>
                <a:latin typeface="NewtonC"/>
              </a:rPr>
              <a:t>Теплову енергію застосовують за різних значень параметрів теплоносія (пари, газу, води), електричну – у формі змінного або постійного струму і за різних</a:t>
            </a:r>
          </a:p>
          <a:p>
            <a:pPr algn="just"/>
            <a:r>
              <a:rPr lang="uk-UA" sz="2000" dirty="0">
                <a:solidFill>
                  <a:srgbClr val="231A06"/>
                </a:solidFill>
                <a:latin typeface="NewtonC"/>
              </a:rPr>
              <a:t>рівнів напруги.</a:t>
            </a:r>
          </a:p>
          <a:p>
            <a:pPr algn="just"/>
            <a:r>
              <a:rPr lang="uk-UA" sz="2000" dirty="0">
                <a:solidFill>
                  <a:srgbClr val="231A06"/>
                </a:solidFill>
                <a:latin typeface="NewtonC"/>
              </a:rPr>
              <a:t>Перетворення енергії відбувається в різних машинах, апаратах і пристроях, що </a:t>
            </a:r>
            <a:r>
              <a:rPr lang="uk-UA" sz="2000" dirty="0" err="1">
                <a:solidFill>
                  <a:srgbClr val="231A06"/>
                </a:solidFill>
                <a:latin typeface="NewtonC"/>
              </a:rPr>
              <a:t>навзагал</a:t>
            </a:r>
            <a:r>
              <a:rPr lang="uk-UA" sz="2000" dirty="0">
                <a:solidFill>
                  <a:srgbClr val="231A06"/>
                </a:solidFill>
                <a:latin typeface="NewtonC"/>
              </a:rPr>
              <a:t> є технічною основою енергетики.</a:t>
            </a:r>
          </a:p>
          <a:p>
            <a:pPr algn="just"/>
            <a:r>
              <a:rPr lang="uk-UA" sz="2000" dirty="0">
                <a:solidFill>
                  <a:srgbClr val="231A06"/>
                </a:solidFill>
                <a:latin typeface="NewtonC"/>
              </a:rPr>
              <a:t>Так, у котельних установках хімічна енергія палива перетворюється на теплову; у паровій турбіні це тепло, носієм якого є водяна пара, обертається в механічну енергію, яка в електричному генераторі, своєю чергою, перетворюється в енергію електричну; на гідроелектростанціях у гідротурбінах й електрогенераторах енергія водних потоків перетворюється на електричну; у електричних двигунах електрична енергія обертається в механічну тощо.</a:t>
            </a:r>
            <a:endParaRPr lang="uk-UA" sz="2000" dirty="0"/>
          </a:p>
        </p:txBody>
      </p:sp>
      <p:pic>
        <p:nvPicPr>
          <p:cNvPr id="3" name="Рисунок 2">
            <a:extLst>
              <a:ext uri="{FF2B5EF4-FFF2-40B4-BE49-F238E27FC236}">
                <a16:creationId xmlns:a16="http://schemas.microsoft.com/office/drawing/2014/main" id="{170B4B30-CAE4-4178-808B-379D5B44FAFF}"/>
              </a:ext>
            </a:extLst>
          </p:cNvPr>
          <p:cNvPicPr>
            <a:picLocks noChangeAspect="1"/>
          </p:cNvPicPr>
          <p:nvPr/>
        </p:nvPicPr>
        <p:blipFill>
          <a:blip r:embed="rId2"/>
          <a:stretch>
            <a:fillRect/>
          </a:stretch>
        </p:blipFill>
        <p:spPr>
          <a:xfrm>
            <a:off x="9291781" y="1685925"/>
            <a:ext cx="2619375" cy="1743075"/>
          </a:xfrm>
          <a:prstGeom prst="rect">
            <a:avLst/>
          </a:prstGeom>
        </p:spPr>
      </p:pic>
    </p:spTree>
    <p:extLst>
      <p:ext uri="{BB962C8B-B14F-4D97-AF65-F5344CB8AC3E}">
        <p14:creationId xmlns:p14="http://schemas.microsoft.com/office/powerpoint/2010/main" val="531855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928064C-1E0B-4CCC-AC62-4A7FB74E9825}"/>
              </a:ext>
            </a:extLst>
          </p:cNvPr>
          <p:cNvSpPr/>
          <p:nvPr/>
        </p:nvSpPr>
        <p:spPr>
          <a:xfrm>
            <a:off x="415636" y="766732"/>
            <a:ext cx="8414327" cy="5324535"/>
          </a:xfrm>
          <a:prstGeom prst="rect">
            <a:avLst/>
          </a:prstGeom>
        </p:spPr>
        <p:txBody>
          <a:bodyPr wrap="square">
            <a:spAutoFit/>
          </a:bodyPr>
          <a:lstStyle/>
          <a:p>
            <a:pPr algn="just"/>
            <a:r>
              <a:rPr lang="uk-UA" sz="2000" dirty="0">
                <a:solidFill>
                  <a:srgbClr val="231A06"/>
                </a:solidFill>
                <a:latin typeface="NewtonC"/>
              </a:rPr>
              <a:t>Термін “екологія”, вперше використаний у 1966 р. біологом Э. </a:t>
            </a:r>
            <a:r>
              <a:rPr lang="uk-UA" sz="2000" dirty="0" err="1">
                <a:solidFill>
                  <a:srgbClr val="231A06"/>
                </a:solidFill>
                <a:latin typeface="NewtonC"/>
              </a:rPr>
              <a:t>Геккелем</a:t>
            </a:r>
            <a:r>
              <a:rPr lang="uk-UA" sz="2000" dirty="0">
                <a:solidFill>
                  <a:srgbClr val="231A06"/>
                </a:solidFill>
                <a:latin typeface="NewtonC"/>
              </a:rPr>
              <a:t>, походить від грецьких слів “</a:t>
            </a:r>
            <a:r>
              <a:rPr lang="uk-UA" sz="2000" dirty="0" err="1">
                <a:solidFill>
                  <a:srgbClr val="231A06"/>
                </a:solidFill>
                <a:latin typeface="NewtonC"/>
              </a:rPr>
              <a:t>оicos</a:t>
            </a:r>
            <a:r>
              <a:rPr lang="uk-UA" sz="2000" dirty="0">
                <a:solidFill>
                  <a:srgbClr val="231A06"/>
                </a:solidFill>
                <a:latin typeface="NewtonC"/>
              </a:rPr>
              <a:t>” – будинок, сім’я і “</a:t>
            </a:r>
            <a:r>
              <a:rPr lang="uk-UA" sz="2000" dirty="0" err="1">
                <a:solidFill>
                  <a:srgbClr val="231A06"/>
                </a:solidFill>
                <a:latin typeface="NewtonC"/>
              </a:rPr>
              <a:t>logos</a:t>
            </a:r>
            <a:r>
              <a:rPr lang="uk-UA" sz="2000" dirty="0">
                <a:solidFill>
                  <a:srgbClr val="231A06"/>
                </a:solidFill>
                <a:latin typeface="NewtonC"/>
              </a:rPr>
              <a:t>” – слово, поняття, навчання.</a:t>
            </a:r>
          </a:p>
          <a:p>
            <a:pPr algn="just"/>
            <a:r>
              <a:rPr lang="uk-UA" sz="2000" i="1" dirty="0">
                <a:solidFill>
                  <a:srgbClr val="231A06"/>
                </a:solidFill>
                <a:latin typeface="NewtonC-Italic"/>
              </a:rPr>
              <a:t>Екологія </a:t>
            </a:r>
            <a:r>
              <a:rPr lang="uk-UA" sz="2000" dirty="0">
                <a:solidFill>
                  <a:srgbClr val="231A06"/>
                </a:solidFill>
                <a:latin typeface="NewtonC"/>
              </a:rPr>
              <a:t>– наука, що вивчає взаємини живих організмів, котрі створюють певну єдність (системи) з довкіллям, у межах якої відбувається процес трансформації енергії й органічної речовини.</a:t>
            </a:r>
          </a:p>
          <a:p>
            <a:pPr algn="just"/>
            <a:r>
              <a:rPr lang="uk-UA" sz="2000" dirty="0">
                <a:solidFill>
                  <a:srgbClr val="231A06"/>
                </a:solidFill>
                <a:latin typeface="NewtonC"/>
              </a:rPr>
              <a:t>Основне завдання екології – вивчення взаємодії енергії та матерії в екосистемі, під якою загалом мають на увазі відкриту стійку цілісну систему живих і неживих компонентів, що історично склалася на тій чи тій території (акваторії) біосфери. Екосистеми є відкритими системами, тобто мають довкілля і на вході, і на виході.</a:t>
            </a:r>
          </a:p>
          <a:p>
            <a:pPr algn="just"/>
            <a:r>
              <a:rPr lang="uk-UA" sz="2000" dirty="0">
                <a:solidFill>
                  <a:srgbClr val="231A06"/>
                </a:solidFill>
                <a:latin typeface="NewtonC"/>
              </a:rPr>
              <a:t>Концепція екосистеми перебуває в центрі уваги сучасної екології. Односторонній потік енергії й циркуляція хімічних елементів – два фундаментальні закони загальної екології, однаковою мірою застосовні до будь-якого довкілля і до будь-якого організму, включно з людиною. Окремі особини, популяції, види, групи в їхній взаємодії між собою і з довкіллям також є об’єктами екологічного дослідження.</a:t>
            </a:r>
            <a:endParaRPr lang="uk-UA" sz="2000" dirty="0"/>
          </a:p>
        </p:txBody>
      </p:sp>
      <p:pic>
        <p:nvPicPr>
          <p:cNvPr id="4" name="Рисунок 3">
            <a:extLst>
              <a:ext uri="{FF2B5EF4-FFF2-40B4-BE49-F238E27FC236}">
                <a16:creationId xmlns:a16="http://schemas.microsoft.com/office/drawing/2014/main" id="{420EB652-FC42-4174-B2F2-A55265A95F79}"/>
              </a:ext>
            </a:extLst>
          </p:cNvPr>
          <p:cNvPicPr>
            <a:picLocks noChangeAspect="1"/>
          </p:cNvPicPr>
          <p:nvPr/>
        </p:nvPicPr>
        <p:blipFill>
          <a:blip r:embed="rId2"/>
          <a:stretch>
            <a:fillRect/>
          </a:stretch>
        </p:blipFill>
        <p:spPr>
          <a:xfrm>
            <a:off x="9771928" y="2237871"/>
            <a:ext cx="2143125" cy="2143125"/>
          </a:xfrm>
          <a:prstGeom prst="rect">
            <a:avLst/>
          </a:prstGeom>
        </p:spPr>
      </p:pic>
    </p:spTree>
    <p:extLst>
      <p:ext uri="{BB962C8B-B14F-4D97-AF65-F5344CB8AC3E}">
        <p14:creationId xmlns:p14="http://schemas.microsoft.com/office/powerpoint/2010/main" val="1152406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910580F8-05D3-4227-8A37-B9577A8A50CE}"/>
              </a:ext>
            </a:extLst>
          </p:cNvPr>
          <p:cNvSpPr/>
          <p:nvPr/>
        </p:nvSpPr>
        <p:spPr>
          <a:xfrm>
            <a:off x="354445" y="455827"/>
            <a:ext cx="8106064" cy="5324535"/>
          </a:xfrm>
          <a:prstGeom prst="rect">
            <a:avLst/>
          </a:prstGeom>
        </p:spPr>
        <p:txBody>
          <a:bodyPr wrap="square">
            <a:spAutoFit/>
          </a:bodyPr>
          <a:lstStyle/>
          <a:p>
            <a:pPr algn="just"/>
            <a:r>
              <a:rPr lang="uk-UA" sz="2000" dirty="0"/>
              <a:t>Таким чином, екологія – одна з провідних навчальних і науко во-технічних дисциплін на сучасному рівні розвитку людства, і її роль у майбутньому зросте ще більше. </a:t>
            </a:r>
          </a:p>
          <a:p>
            <a:pPr algn="just"/>
            <a:r>
              <a:rPr lang="uk-UA" sz="2000" dirty="0"/>
              <a:t>Економічні проблеми щільно пов’язані не тільки з питаннями технологічної діяльності людини (особливо з технологією енергетики) і техногенного навантаження на довкілля, а й з економікою, політикою, мораллю, правом, естетикою та освітою.</a:t>
            </a:r>
          </a:p>
          <a:p>
            <a:pPr algn="just"/>
            <a:r>
              <a:rPr lang="uk-UA" sz="2000" dirty="0"/>
              <a:t>Колись давно Земля вже зазнавала глобальних катаклізмів, пов’язаних із критичними змінами, що відбувалися у природі.</a:t>
            </a:r>
          </a:p>
          <a:p>
            <a:pPr algn="just"/>
            <a:r>
              <a:rPr lang="uk-UA" sz="2000" dirty="0"/>
              <a:t>Наприклад, одна з гіпотез про причини виникнення льодовикового періоду на Землі базується на ідеї зіткнення нашої планети з величезною кометою. Згідно з іншою гіпотезою, причиною </a:t>
            </a:r>
            <a:r>
              <a:rPr lang="ru-RU" sz="2000" dirty="0"/>
              <a:t>“</a:t>
            </a:r>
            <a:r>
              <a:rPr lang="ru-RU" sz="2000" dirty="0" err="1"/>
              <a:t>всесвітнього</a:t>
            </a:r>
            <a:r>
              <a:rPr lang="ru-RU" sz="2000" dirty="0"/>
              <a:t> </a:t>
            </a:r>
            <a:r>
              <a:rPr lang="uk-UA" sz="2000" dirty="0"/>
              <a:t>потопу” було різке потеплення клімату на Землі, пов’язане з бурхливим розвитком рослинного і тваринного світу. Тому не дивно, що ще в далекому минулому вчені досліджували взаємодію біологічних систем з довкіллям. Відомий трактат засновника медичної науки Гіппократа «Про повітря, воду і землю» – чи не перше дослідження екологічних проблем.</a:t>
            </a:r>
          </a:p>
        </p:txBody>
      </p:sp>
      <p:pic>
        <p:nvPicPr>
          <p:cNvPr id="3" name="Рисунок 2">
            <a:extLst>
              <a:ext uri="{FF2B5EF4-FFF2-40B4-BE49-F238E27FC236}">
                <a16:creationId xmlns:a16="http://schemas.microsoft.com/office/drawing/2014/main" id="{CB4B2260-3C8B-4C19-8CDD-B03FD7EE337C}"/>
              </a:ext>
            </a:extLst>
          </p:cNvPr>
          <p:cNvPicPr>
            <a:picLocks noChangeAspect="1"/>
          </p:cNvPicPr>
          <p:nvPr/>
        </p:nvPicPr>
        <p:blipFill>
          <a:blip r:embed="rId2"/>
          <a:stretch>
            <a:fillRect/>
          </a:stretch>
        </p:blipFill>
        <p:spPr>
          <a:xfrm>
            <a:off x="8746836" y="1997050"/>
            <a:ext cx="3340100" cy="1918301"/>
          </a:xfrm>
          <a:prstGeom prst="rect">
            <a:avLst/>
          </a:prstGeom>
        </p:spPr>
      </p:pic>
    </p:spTree>
    <p:extLst>
      <p:ext uri="{BB962C8B-B14F-4D97-AF65-F5344CB8AC3E}">
        <p14:creationId xmlns:p14="http://schemas.microsoft.com/office/powerpoint/2010/main" val="1717762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791DDAB-8916-49BE-8C42-C9CA2BFF4C51}"/>
              </a:ext>
            </a:extLst>
          </p:cNvPr>
          <p:cNvSpPr/>
          <p:nvPr/>
        </p:nvSpPr>
        <p:spPr>
          <a:xfrm>
            <a:off x="489527" y="650250"/>
            <a:ext cx="8137237" cy="5324535"/>
          </a:xfrm>
          <a:prstGeom prst="rect">
            <a:avLst/>
          </a:prstGeom>
        </p:spPr>
        <p:txBody>
          <a:bodyPr wrap="square">
            <a:spAutoFit/>
          </a:bodyPr>
          <a:lstStyle/>
          <a:p>
            <a:pPr algn="just"/>
            <a:r>
              <a:rPr lang="uk-UA" sz="2000" dirty="0"/>
              <a:t>Вплив людини на довкілля в сучасну епоху за багатьма компонентами наближається до валового природного впливу, проте з погляду концентрації неґативних чинників на порядки перевищує дію природних ефектів. Усе це зумовило зрослий інтерес людства до вивчення джерел неґативного впливу на довкілля і створення методів повного або часткового його усунення.</a:t>
            </a:r>
          </a:p>
          <a:p>
            <a:pPr algn="just"/>
            <a:r>
              <a:rPr lang="uk-UA" sz="2000" dirty="0"/>
              <a:t>У зв’язку з бурхливим зростанням потреб практики, особливо пов’язаних з розв’язанням продовольчих і енергетичних проблем, проблем раціонального використання природних ресурсів й охорони довкілля, обумовлених науково-технічною революцією, виникли такі нові терміни і поняття, як “прикладна”, “глобальна”, “соціальна”, “інженерна” екологія та ін.</a:t>
            </a:r>
          </a:p>
          <a:p>
            <a:pPr algn="just"/>
            <a:r>
              <a:rPr lang="uk-UA" sz="2000" dirty="0"/>
              <a:t>Екологія прикладна – розділ екології, результати дослідження якого спрямовані на розв’язання практичних проблем охорони довкілля, насамперед таких, як: захист від забруднень; управління довкіллям, раціональним використанням природних ресурсів, кругообігом води й повітря в природі, стабільністю і можливим навантаженням екосистем</a:t>
            </a:r>
            <a:r>
              <a:rPr lang="ru-RU" dirty="0"/>
              <a:t>.</a:t>
            </a:r>
            <a:endParaRPr lang="uk-UA" dirty="0"/>
          </a:p>
        </p:txBody>
      </p:sp>
      <p:pic>
        <p:nvPicPr>
          <p:cNvPr id="3" name="Рисунок 2">
            <a:extLst>
              <a:ext uri="{FF2B5EF4-FFF2-40B4-BE49-F238E27FC236}">
                <a16:creationId xmlns:a16="http://schemas.microsoft.com/office/drawing/2014/main" id="{73A0B397-7B3C-4F12-9756-7A96FF838F8D}"/>
              </a:ext>
            </a:extLst>
          </p:cNvPr>
          <p:cNvPicPr>
            <a:picLocks noChangeAspect="1"/>
          </p:cNvPicPr>
          <p:nvPr/>
        </p:nvPicPr>
        <p:blipFill>
          <a:blip r:embed="rId2"/>
          <a:stretch>
            <a:fillRect/>
          </a:stretch>
        </p:blipFill>
        <p:spPr>
          <a:xfrm>
            <a:off x="8894618" y="1349411"/>
            <a:ext cx="3096780" cy="2079589"/>
          </a:xfrm>
          <a:prstGeom prst="rect">
            <a:avLst/>
          </a:prstGeom>
        </p:spPr>
      </p:pic>
    </p:spTree>
    <p:extLst>
      <p:ext uri="{BB962C8B-B14F-4D97-AF65-F5344CB8AC3E}">
        <p14:creationId xmlns:p14="http://schemas.microsoft.com/office/powerpoint/2010/main" val="198511258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TotalTime>
  <Words>8224</Words>
  <Application>Microsoft Office PowerPoint</Application>
  <PresentationFormat>Широкоэкранный</PresentationFormat>
  <Paragraphs>212</Paragraphs>
  <Slides>52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52</vt:i4>
      </vt:variant>
    </vt:vector>
  </HeadingPairs>
  <TitlesOfParts>
    <vt:vector size="59" baseType="lpstr">
      <vt:lpstr>Arial</vt:lpstr>
      <vt:lpstr>Calibri</vt:lpstr>
      <vt:lpstr>Calibri Light</vt:lpstr>
      <vt:lpstr>NewtonC</vt:lpstr>
      <vt:lpstr>NewtonC-Italic</vt:lpstr>
      <vt:lpstr>Wingdings</vt:lpstr>
      <vt:lpstr>Тема Office</vt:lpstr>
      <vt:lpstr>ВСТУП ДО КУРСУ «ЕКОЛОГІЧНА БЕЗПЕКА ЕНЕРГЕТИКИ»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NATALIA</dc:creator>
  <cp:lastModifiedBy>NATALIA</cp:lastModifiedBy>
  <cp:revision>31</cp:revision>
  <dcterms:created xsi:type="dcterms:W3CDTF">2024-09-01T05:12:45Z</dcterms:created>
  <dcterms:modified xsi:type="dcterms:W3CDTF">2024-09-01T11:08:54Z</dcterms:modified>
</cp:coreProperties>
</file>