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57" r:id="rId4"/>
    <p:sldId id="287" r:id="rId5"/>
    <p:sldId id="258" r:id="rId6"/>
    <p:sldId id="259" r:id="rId7"/>
    <p:sldId id="288" r:id="rId8"/>
    <p:sldId id="289" r:id="rId9"/>
    <p:sldId id="290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97" r:id="rId20"/>
    <p:sldId id="270" r:id="rId21"/>
    <p:sldId id="298" r:id="rId22"/>
    <p:sldId id="299" r:id="rId23"/>
    <p:sldId id="300" r:id="rId24"/>
    <p:sldId id="271" r:id="rId25"/>
    <p:sldId id="272" r:id="rId26"/>
    <p:sldId id="276" r:id="rId27"/>
    <p:sldId id="273" r:id="rId28"/>
    <p:sldId id="274" r:id="rId29"/>
    <p:sldId id="275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92" r:id="rId40"/>
    <p:sldId id="293" r:id="rId41"/>
    <p:sldId id="295" r:id="rId42"/>
    <p:sldId id="296" r:id="rId43"/>
    <p:sldId id="286" r:id="rId44"/>
    <p:sldId id="294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65" d="100"/>
          <a:sy n="165" d="100"/>
        </p:scale>
        <p:origin x="-18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44069-69ED-4EAF-8575-180059298DE1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44069-69ED-4EAF-8575-180059298DE1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44069-69ED-4EAF-8575-180059298DE1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44069-69ED-4EAF-8575-180059298DE1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44069-69ED-4EAF-8575-180059298DE1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44069-69ED-4EAF-8575-180059298DE1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44069-69ED-4EAF-8575-180059298DE1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44069-69ED-4EAF-8575-180059298DE1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44069-69ED-4EAF-8575-180059298DE1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44069-69ED-4EAF-8575-180059298DE1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44069-69ED-4EAF-8575-180059298DE1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1E44069-69ED-4EAF-8575-180059298DE1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9EA827-2E1A-4DFD-A242-1112538A175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endpulse.ua/support/glossary/newsletter" TargetMode="External"/><Relationship Id="rId3" Type="http://schemas.openxmlformats.org/officeDocument/2006/relationships/hyperlink" Target="https://sendpulse.ua/features/chatbot/telegram" TargetMode="External"/><Relationship Id="rId7" Type="http://schemas.openxmlformats.org/officeDocument/2006/relationships/hyperlink" Target="https://sendpulse.ua/features/email" TargetMode="External"/><Relationship Id="rId2" Type="http://schemas.openxmlformats.org/officeDocument/2006/relationships/hyperlink" Target="https://sendpulse.ua/features/cr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ndpulse.ua/features/chatbot/instagram" TargetMode="External"/><Relationship Id="rId5" Type="http://schemas.openxmlformats.org/officeDocument/2006/relationships/hyperlink" Target="https://sendpulse.ua/features/chatbot/whatsapp" TargetMode="External"/><Relationship Id="rId4" Type="http://schemas.openxmlformats.org/officeDocument/2006/relationships/hyperlink" Target="https://sendpulse.ua/features/chatbot/facebook" TargetMode="External"/><Relationship Id="rId9" Type="http://schemas.openxmlformats.org/officeDocument/2006/relationships/hyperlink" Target="https://sendpulse.ua/features/automation-36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ndpulse.ua/support/glossary/target-audience" TargetMode="External"/><Relationship Id="rId2" Type="http://schemas.openxmlformats.org/officeDocument/2006/relationships/hyperlink" Target="https://salesinsightslab.com/sales-research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endpulse.ua/support/glossary/sms-campaign" TargetMode="External"/><Relationship Id="rId2" Type="http://schemas.openxmlformats.org/officeDocument/2006/relationships/hyperlink" Target="https://sendpulse.ua/support/glossary/email-campaig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ndpulse.ua/features/email/segmentatio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endpulse.ua/features/automation-36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ndpulse.ua/support/glossary/churn-rate" TargetMode="External"/><Relationship Id="rId2" Type="http://schemas.openxmlformats.org/officeDocument/2006/relationships/hyperlink" Target="https://sendpulse.ua/support/glossary/kp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ndpulse.ua/support/glossary/user-acquisit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endpulse.ua/blog/customer-database-software" TargetMode="External"/><Relationship Id="rId2" Type="http://schemas.openxmlformats.org/officeDocument/2006/relationships/hyperlink" Target="https://sendpulse.ua/support/glossary/cr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ndpulse.ua/support/glossary/sales-funnel" TargetMode="External"/><Relationship Id="rId4" Type="http://schemas.openxmlformats.org/officeDocument/2006/relationships/hyperlink" Target="https://sendpulse.ua/support/glossary/business-automatio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nov.io/blog/off-the-shelf-custom-crm-solution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nov.io/ua/sales-crm?lang=u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bm.com/topics/ola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nov.io/blog/ua/how-to-personalize-your-email-ua/" TargetMode="External"/><Relationship Id="rId2" Type="http://schemas.openxmlformats.org/officeDocument/2006/relationships/hyperlink" Target="https://snov.io/blog/targeted-email-market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nov.io/glossary/ua/linkedin-ua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ience.dropbox.com/uk-ua/resources/what-is-2fa" TargetMode="External"/><Relationship Id="rId2" Type="http://schemas.openxmlformats.org/officeDocument/2006/relationships/hyperlink" Target="https://www.bankmycell.com/blog/how-many-phones-are-in-the-worl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ndpulse.ua/support/glossary/lead" TargetMode="External"/><Relationship Id="rId2" Type="http://schemas.openxmlformats.org/officeDocument/2006/relationships/hyperlink" Target="https://sendpulse.ua/support/glossary/marketing-strateg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ndpulse.ua/support/glossary/customer-lifetime-value" TargetMode="External"/><Relationship Id="rId4" Type="http://schemas.openxmlformats.org/officeDocument/2006/relationships/hyperlink" Target="https://sendpulse.ua/support/glossary/sales-funne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nov.io/ua/sales-cr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hubspot.com/marketing/state-of-ai-report?hubs_content=blog.hubspot.com/sales/crm-with-ai&amp;hubs_content-cta=We%20surveyed%201,350%2B%20business%20professionals" TargetMode="External"/><Relationship Id="rId2" Type="http://schemas.openxmlformats.org/officeDocument/2006/relationships/hyperlink" Target="https://www.oberlo.com/blog/artificial-intelligence-statistic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nov.io/blog/ua/chatgpt-for-sales-ua/" TargetMode="External"/><Relationship Id="rId2" Type="http://schemas.openxmlformats.org/officeDocument/2006/relationships/hyperlink" Target="https://snov.io/knowledgebase/ua/email-ai-overview-how-to-write-emails-with-ai-powered-assistant-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nov.io/knowledgebase/ua/how-to-create-deals-in-the-crm-based-on-prospects-campaign-activity-ua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salesforce.com/ap/products/einstein/overview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zoho.com/crm/zia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endpulse.ua/support/glossary/marketing-automa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effectLst/>
              </a:rPr>
              <a:t>Тема 2.</a:t>
            </a:r>
            <a:r>
              <a:rPr lang="uk-UA" dirty="0">
                <a:effectLst/>
              </a:rPr>
              <a:t> </a:t>
            </a:r>
            <a:r>
              <a:rPr lang="uk-UA">
                <a:effectLst/>
              </a:rPr>
              <a:t>Класифікація традиційних та сучасних CRM систем в маркетингу.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97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Виберіть</a:t>
            </a:r>
            <a:r>
              <a:rPr lang="ru-RU" b="1" dirty="0" smtClean="0"/>
              <a:t> </a:t>
            </a:r>
            <a:r>
              <a:rPr lang="ru-RU" b="1" dirty="0" err="1" smtClean="0"/>
              <a:t>потрібну</a:t>
            </a:r>
            <a:r>
              <a:rPr lang="ru-RU" b="1" dirty="0" smtClean="0"/>
              <a:t> систему </a:t>
            </a:r>
            <a:r>
              <a:rPr lang="en-US" b="1" dirty="0" smtClean="0"/>
              <a:t>CRM</a:t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/>
              <a:t>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правильно </a:t>
            </a:r>
            <a:r>
              <a:rPr lang="ru-RU" dirty="0" err="1"/>
              <a:t>обраної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замовлень</a:t>
            </a:r>
            <a:r>
              <a:rPr lang="ru-RU" dirty="0"/>
              <a:t>,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злагодженість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колективу</a:t>
            </a:r>
            <a:r>
              <a:rPr lang="ru-RU" dirty="0"/>
              <a:t>. </a:t>
            </a:r>
            <a:r>
              <a:rPr lang="ru-RU" dirty="0" err="1"/>
              <a:t>Насамперед</a:t>
            </a:r>
            <a:r>
              <a:rPr lang="ru-RU" dirty="0"/>
              <a:t>, </a:t>
            </a:r>
            <a:r>
              <a:rPr lang="ru-RU" dirty="0" err="1"/>
              <a:t>відштовхуйтеся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ніші</a:t>
            </a:r>
            <a:r>
              <a:rPr lang="ru-RU" dirty="0"/>
              <a:t> та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у вас маленький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,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підібрати</a:t>
            </a:r>
            <a:r>
              <a:rPr lang="ru-RU" dirty="0"/>
              <a:t> </a:t>
            </a:r>
            <a:r>
              <a:rPr lang="ru-RU" dirty="0" err="1"/>
              <a:t>безкоштовну</a:t>
            </a:r>
            <a:r>
              <a:rPr lang="ru-RU" dirty="0"/>
              <a:t> систему. Ви можете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 </a:t>
            </a:r>
            <a:r>
              <a:rPr lang="en-US" dirty="0">
                <a:hlinkClick r:id="rId2"/>
              </a:rPr>
              <a:t>CRM </a:t>
            </a:r>
            <a:r>
              <a:rPr lang="ru-RU" dirty="0" err="1">
                <a:hlinkClick r:id="rId2"/>
              </a:rPr>
              <a:t>від</a:t>
            </a:r>
            <a:r>
              <a:rPr lang="ru-RU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SendPulse</a:t>
            </a:r>
            <a:r>
              <a:rPr lang="en-US" dirty="0"/>
              <a:t> </a:t>
            </a:r>
            <a:r>
              <a:rPr lang="ru-RU" dirty="0" err="1"/>
              <a:t>безкоштовно</a:t>
            </a:r>
            <a:r>
              <a:rPr lang="ru-RU" dirty="0"/>
              <a:t> для 5 </a:t>
            </a:r>
            <a:r>
              <a:rPr lang="ru-RU" dirty="0" err="1"/>
              <a:t>користувачів</a:t>
            </a:r>
            <a:r>
              <a:rPr lang="ru-RU" dirty="0"/>
              <a:t> у </a:t>
            </a:r>
            <a:r>
              <a:rPr lang="ru-RU" dirty="0" err="1"/>
              <a:t>вашому</a:t>
            </a:r>
            <a:r>
              <a:rPr lang="ru-RU" dirty="0"/>
              <a:t> </a:t>
            </a:r>
            <a:r>
              <a:rPr lang="ru-RU" dirty="0" err="1"/>
              <a:t>акаунті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Наша </a:t>
            </a:r>
            <a:r>
              <a:rPr lang="en-US" dirty="0"/>
              <a:t>CRM-</a:t>
            </a:r>
            <a:r>
              <a:rPr lang="ru-RU" dirty="0"/>
              <a:t>система дозволить вам </a:t>
            </a:r>
            <a:r>
              <a:rPr lang="ru-RU" dirty="0" err="1"/>
              <a:t>керувати</a:t>
            </a:r>
            <a:r>
              <a:rPr lang="ru-RU" dirty="0"/>
              <a:t> </a:t>
            </a:r>
            <a:r>
              <a:rPr lang="ru-RU" dirty="0" err="1"/>
              <a:t>процесами</a:t>
            </a:r>
            <a:r>
              <a:rPr lang="ru-RU" dirty="0"/>
              <a:t> продажу та </a:t>
            </a:r>
            <a:r>
              <a:rPr lang="ru-RU" dirty="0" err="1"/>
              <a:t>спілкуватися</a:t>
            </a:r>
            <a:r>
              <a:rPr lang="ru-RU" dirty="0"/>
              <a:t> з </a:t>
            </a:r>
            <a:r>
              <a:rPr lang="ru-RU" dirty="0" err="1"/>
              <a:t>аудиторією</a:t>
            </a:r>
            <a:r>
              <a:rPr lang="ru-RU" dirty="0"/>
              <a:t> на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платформі</a:t>
            </a:r>
            <a:r>
              <a:rPr lang="ru-RU" dirty="0"/>
              <a:t>. Ви можете </a:t>
            </a:r>
            <a:r>
              <a:rPr lang="ru-RU" dirty="0" err="1"/>
              <a:t>збирати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ваших </a:t>
            </a:r>
            <a:r>
              <a:rPr lang="ru-RU" dirty="0" err="1"/>
              <a:t>клієнтів</a:t>
            </a:r>
            <a:r>
              <a:rPr lang="ru-RU" dirty="0"/>
              <a:t>; </a:t>
            </a:r>
            <a:r>
              <a:rPr lang="ru-RU" dirty="0" err="1"/>
              <a:t>надсилати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до чат-боту у </a:t>
            </a:r>
            <a:r>
              <a:rPr lang="en-US" dirty="0">
                <a:hlinkClick r:id="rId3"/>
              </a:rPr>
              <a:t>Telegram</a:t>
            </a:r>
            <a:r>
              <a:rPr lang="en-US" dirty="0"/>
              <a:t>, </a:t>
            </a:r>
            <a:r>
              <a:rPr lang="en-US" dirty="0">
                <a:hlinkClick r:id="rId4"/>
              </a:rPr>
              <a:t>Facebook Messenger</a:t>
            </a:r>
            <a:r>
              <a:rPr lang="en-US" dirty="0"/>
              <a:t>, </a:t>
            </a:r>
            <a:r>
              <a:rPr lang="en-US" dirty="0">
                <a:hlinkClick r:id="rId5"/>
              </a:rPr>
              <a:t>WhatsApp</a:t>
            </a:r>
            <a:r>
              <a:rPr lang="en-US" dirty="0"/>
              <a:t>, </a:t>
            </a:r>
            <a:r>
              <a:rPr lang="en-US" dirty="0">
                <a:hlinkClick r:id="rId6"/>
              </a:rPr>
              <a:t>Instagram</a:t>
            </a:r>
            <a:r>
              <a:rPr lang="en-US" dirty="0"/>
              <a:t>, </a:t>
            </a:r>
            <a:r>
              <a:rPr lang="ru-RU" dirty="0"/>
              <a:t>а </a:t>
            </a:r>
            <a:r>
              <a:rPr lang="ru-RU" dirty="0" err="1"/>
              <a:t>також</a:t>
            </a:r>
            <a:r>
              <a:rPr lang="ru-RU" dirty="0"/>
              <a:t> через </a:t>
            </a:r>
            <a:r>
              <a:rPr lang="en-US" dirty="0">
                <a:hlinkClick r:id="rId7"/>
              </a:rPr>
              <a:t>email</a:t>
            </a:r>
            <a:r>
              <a:rPr lang="en-US" dirty="0"/>
              <a:t>. </a:t>
            </a:r>
            <a:r>
              <a:rPr lang="ru-RU" dirty="0" err="1"/>
              <a:t>Результативність</a:t>
            </a:r>
            <a:r>
              <a:rPr lang="ru-RU" dirty="0"/>
              <a:t> таких </a:t>
            </a:r>
            <a:r>
              <a:rPr lang="ru-RU" dirty="0" err="1">
                <a:hlinkClick r:id="rId8"/>
              </a:rPr>
              <a:t>розсилок</a:t>
            </a:r>
            <a:r>
              <a:rPr lang="ru-RU" dirty="0">
                <a:hlinkClick r:id="rId8"/>
              </a:rPr>
              <a:t> </a:t>
            </a:r>
            <a:r>
              <a:rPr lang="ru-RU" dirty="0"/>
              <a:t>буде </a:t>
            </a:r>
            <a:r>
              <a:rPr lang="ru-RU" dirty="0" err="1"/>
              <a:t>високою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відповідаєте</a:t>
            </a:r>
            <a:r>
              <a:rPr lang="ru-RU" dirty="0"/>
              <a:t> на </a:t>
            </a:r>
            <a:r>
              <a:rPr lang="ru-RU" dirty="0" err="1"/>
              <a:t>повідомлення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ініціатором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через </a:t>
            </a:r>
            <a:r>
              <a:rPr lang="ru-RU" dirty="0" err="1"/>
              <a:t>цей</a:t>
            </a:r>
            <a:r>
              <a:rPr lang="ru-RU" dirty="0"/>
              <a:t> канал.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,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швидкі</a:t>
            </a:r>
            <a:r>
              <a:rPr lang="ru-RU" dirty="0"/>
              <a:t> угоди,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автоматично через чат-бота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ланцюжки</a:t>
            </a:r>
            <a:r>
              <a:rPr lang="ru-RU" dirty="0"/>
              <a:t>, </a:t>
            </a:r>
            <a:r>
              <a:rPr lang="ru-RU" dirty="0" err="1"/>
              <a:t>створені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 </a:t>
            </a:r>
            <a:r>
              <a:rPr lang="en-US" dirty="0">
                <a:hlinkClick r:id="rId9"/>
              </a:rPr>
              <a:t>Automation 360</a:t>
            </a:r>
            <a:r>
              <a:rPr lang="en-US" dirty="0"/>
              <a:t>, </a:t>
            </a:r>
            <a:r>
              <a:rPr lang="ru-RU" dirty="0" err="1"/>
              <a:t>змінювати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статус, </a:t>
            </a:r>
            <a:r>
              <a:rPr lang="ru-RU" dirty="0" err="1"/>
              <a:t>делегувати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та </a:t>
            </a:r>
            <a:r>
              <a:rPr lang="ru-RU" dirty="0" err="1"/>
              <a:t>призначати</a:t>
            </a:r>
            <a:r>
              <a:rPr lang="ru-RU" dirty="0"/>
              <a:t> </a:t>
            </a:r>
            <a:r>
              <a:rPr lang="ru-RU" dirty="0" err="1"/>
              <a:t>відповідальних</a:t>
            </a:r>
            <a:r>
              <a:rPr lang="ru-RU" dirty="0"/>
              <a:t> за угоди. </a:t>
            </a:r>
            <a:r>
              <a:rPr lang="ru-RU" dirty="0" err="1"/>
              <a:t>Зв'язатися</a:t>
            </a:r>
            <a:r>
              <a:rPr lang="ru-RU" dirty="0"/>
              <a:t> з </a:t>
            </a:r>
            <a:r>
              <a:rPr lang="ru-RU" dirty="0" err="1"/>
              <a:t>клієнтом</a:t>
            </a:r>
            <a:r>
              <a:rPr lang="ru-RU" dirty="0"/>
              <a:t> легко.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потрібний</a:t>
            </a:r>
            <a:r>
              <a:rPr lang="ru-RU" dirty="0"/>
              <a:t> канал у </a:t>
            </a:r>
            <a:r>
              <a:rPr lang="ru-RU" dirty="0" err="1"/>
              <a:t>картці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Дивіться</a:t>
            </a:r>
            <a:r>
              <a:rPr lang="ru-RU" dirty="0"/>
              <a:t>, як </a:t>
            </a:r>
            <a:r>
              <a:rPr lang="ru-RU" dirty="0" err="1"/>
              <a:t>виглядає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угодами</a:t>
            </a:r>
            <a:r>
              <a:rPr lang="ru-RU" dirty="0"/>
              <a:t> </a:t>
            </a:r>
            <a:r>
              <a:rPr lang="en-US" dirty="0" err="1"/>
              <a:t>SendPulse</a:t>
            </a:r>
            <a:r>
              <a:rPr lang="en-US" dirty="0"/>
              <a:t>. </a:t>
            </a:r>
            <a:r>
              <a:rPr lang="ru-RU" dirty="0"/>
              <a:t>Вони </a:t>
            </a:r>
            <a:r>
              <a:rPr lang="ru-RU" dirty="0" err="1"/>
              <a:t>розташовані</a:t>
            </a:r>
            <a:r>
              <a:rPr lang="ru-RU" dirty="0"/>
              <a:t> на </a:t>
            </a:r>
            <a:r>
              <a:rPr lang="ru-RU" dirty="0" err="1"/>
              <a:t>канбан-дошці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легко </a:t>
            </a:r>
            <a:r>
              <a:rPr lang="ru-RU" dirty="0" err="1"/>
              <a:t>відстежувати</a:t>
            </a:r>
            <a:r>
              <a:rPr lang="ru-RU" dirty="0"/>
              <a:t> </a:t>
            </a:r>
            <a:r>
              <a:rPr lang="ru-RU" dirty="0" err="1"/>
              <a:t>їхній</a:t>
            </a:r>
            <a:r>
              <a:rPr lang="ru-RU" dirty="0"/>
              <a:t> статус.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89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</a:t>
            </a:r>
            <a:r>
              <a:rPr lang="ru-RU" b="1" dirty="0" err="1" smtClean="0"/>
              <a:t>Кваліфікуйте</a:t>
            </a:r>
            <a:r>
              <a:rPr lang="ru-RU" b="1" dirty="0" smtClean="0"/>
              <a:t> </a:t>
            </a:r>
            <a:r>
              <a:rPr lang="ru-RU" b="1" dirty="0" err="1" smtClean="0"/>
              <a:t>своїх</a:t>
            </a:r>
            <a:r>
              <a:rPr lang="ru-RU" b="1" dirty="0" smtClean="0"/>
              <a:t> </a:t>
            </a:r>
            <a:r>
              <a:rPr lang="ru-RU" b="1" dirty="0" err="1" smtClean="0"/>
              <a:t>клієнтів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err="1" smtClean="0"/>
              <a:t>Приблизно</a:t>
            </a:r>
            <a:r>
              <a:rPr lang="ru-RU" dirty="0">
                <a:hlinkClick r:id="rId2"/>
              </a:rPr>
              <a:t> 50%</a:t>
            </a:r>
            <a:r>
              <a:rPr lang="ru-RU" dirty="0"/>
              <a:t> 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не є </a:t>
            </a:r>
            <a:r>
              <a:rPr lang="ru-RU" dirty="0" err="1">
                <a:hlinkClick r:id="rId3"/>
              </a:rPr>
              <a:t>цільовою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аудиторією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націлені</a:t>
            </a:r>
            <a:r>
              <a:rPr lang="ru-RU" dirty="0"/>
              <a:t> не на ту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ризикуєте</a:t>
            </a:r>
            <a:r>
              <a:rPr lang="ru-RU" dirty="0"/>
              <a:t> </a:t>
            </a:r>
            <a:r>
              <a:rPr lang="ru-RU" dirty="0" err="1"/>
              <a:t>даремно</a:t>
            </a:r>
            <a:r>
              <a:rPr lang="ru-RU" dirty="0"/>
              <a:t> </a:t>
            </a:r>
            <a:r>
              <a:rPr lang="ru-RU" dirty="0" err="1"/>
              <a:t>витратити</a:t>
            </a:r>
            <a:r>
              <a:rPr lang="ru-RU" dirty="0"/>
              <a:t> час та </a:t>
            </a:r>
            <a:r>
              <a:rPr lang="ru-RU" dirty="0" err="1"/>
              <a:t>гроші</a:t>
            </a:r>
            <a:r>
              <a:rPr lang="ru-RU" dirty="0"/>
              <a:t>. Тому, перш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вибудовувати</a:t>
            </a:r>
            <a:r>
              <a:rPr lang="ru-RU" dirty="0"/>
              <a:t> </a:t>
            </a:r>
            <a:r>
              <a:rPr lang="ru-RU" dirty="0" err="1"/>
              <a:t>міцні</a:t>
            </a:r>
            <a:r>
              <a:rPr lang="ru-RU" dirty="0"/>
              <a:t> </a:t>
            </a:r>
            <a:r>
              <a:rPr lang="ru-RU" dirty="0" err="1"/>
              <a:t>взаємини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, </a:t>
            </a:r>
            <a:r>
              <a:rPr lang="ru-RU" dirty="0" err="1"/>
              <a:t>вирішіть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цінні</a:t>
            </a:r>
            <a:r>
              <a:rPr lang="ru-RU" dirty="0"/>
              <a:t> для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ідеальних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дотримуйтесь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кроків</a:t>
            </a:r>
            <a:r>
              <a:rPr lang="ru-RU" dirty="0"/>
              <a:t>:</a:t>
            </a:r>
          </a:p>
          <a:p>
            <a:pPr algn="just"/>
            <a:r>
              <a:rPr lang="ru-RU" b="1" dirty="0" err="1"/>
              <a:t>Складіть</a:t>
            </a:r>
            <a:r>
              <a:rPr lang="ru-RU" b="1" dirty="0"/>
              <a:t> список ваших </a:t>
            </a:r>
            <a:r>
              <a:rPr lang="ru-RU" b="1" dirty="0" err="1"/>
              <a:t>ключових</a:t>
            </a:r>
            <a:r>
              <a:rPr lang="ru-RU" b="1" dirty="0"/>
              <a:t> </a:t>
            </a:r>
            <a:r>
              <a:rPr lang="ru-RU" b="1" dirty="0" err="1"/>
              <a:t>клієнтів</a:t>
            </a:r>
            <a:r>
              <a:rPr lang="ru-RU" b="1" dirty="0"/>
              <a:t> і </a:t>
            </a:r>
            <a:r>
              <a:rPr lang="ru-RU" b="1" dirty="0" err="1"/>
              <a:t>з'ясуйте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вони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спільного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шукайте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характеристики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Вивчіть</a:t>
            </a:r>
            <a:r>
              <a:rPr lang="ru-RU" b="1" dirty="0"/>
              <a:t> </a:t>
            </a:r>
            <a:r>
              <a:rPr lang="ru-RU" b="1" dirty="0" err="1"/>
              <a:t>аудиторію</a:t>
            </a:r>
            <a:r>
              <a:rPr lang="ru-RU" b="1" dirty="0"/>
              <a:t> </a:t>
            </a:r>
            <a:r>
              <a:rPr lang="ru-RU" b="1" dirty="0" err="1"/>
              <a:t>своїх</a:t>
            </a:r>
            <a:r>
              <a:rPr lang="ru-RU" b="1" dirty="0"/>
              <a:t> </a:t>
            </a:r>
            <a:r>
              <a:rPr lang="ru-RU" b="1" dirty="0" err="1"/>
              <a:t>конкурентів</a:t>
            </a:r>
            <a:r>
              <a:rPr lang="ru-RU" b="1" dirty="0"/>
              <a:t>.</a:t>
            </a:r>
            <a:r>
              <a:rPr lang="ru-RU" dirty="0"/>
              <a:t> Є </a:t>
            </a:r>
            <a:r>
              <a:rPr lang="ru-RU" dirty="0" err="1"/>
              <a:t>ймовірність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вважатимуть</a:t>
            </a:r>
            <a:r>
              <a:rPr lang="ru-RU" dirty="0"/>
              <a:t> ваш продукт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послугу</a:t>
            </a:r>
            <a:r>
              <a:rPr lang="ru-RU" dirty="0"/>
              <a:t> </a:t>
            </a:r>
            <a:r>
              <a:rPr lang="ru-RU" dirty="0" err="1"/>
              <a:t>привабливішими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Встановіть</a:t>
            </a:r>
            <a:r>
              <a:rPr lang="ru-RU" b="1" dirty="0"/>
              <a:t> </a:t>
            </a:r>
            <a:r>
              <a:rPr lang="ru-RU" b="1" dirty="0" err="1"/>
              <a:t>критерії</a:t>
            </a:r>
            <a:r>
              <a:rPr lang="ru-RU" b="1" dirty="0"/>
              <a:t> для </a:t>
            </a:r>
            <a:r>
              <a:rPr lang="ru-RU" b="1" dirty="0" err="1"/>
              <a:t>кваліфікації</a:t>
            </a:r>
            <a:r>
              <a:rPr lang="ru-RU" b="1" dirty="0"/>
              <a:t> </a:t>
            </a:r>
            <a:r>
              <a:rPr lang="ru-RU" b="1" dirty="0" err="1"/>
              <a:t>потенційних</a:t>
            </a:r>
            <a:r>
              <a:rPr lang="ru-RU" b="1" dirty="0"/>
              <a:t> </a:t>
            </a:r>
            <a:r>
              <a:rPr lang="ru-RU" b="1" dirty="0" err="1"/>
              <a:t>клієнтів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рід</a:t>
            </a:r>
            <a:r>
              <a:rPr lang="ru-RU" dirty="0"/>
              <a:t> занять, </a:t>
            </a:r>
            <a:r>
              <a:rPr lang="ru-RU" dirty="0" err="1"/>
              <a:t>сімейний</a:t>
            </a:r>
            <a:r>
              <a:rPr lang="ru-RU" dirty="0"/>
              <a:t> стан, </a:t>
            </a:r>
            <a:r>
              <a:rPr lang="ru-RU" dirty="0" err="1"/>
              <a:t>дохід</a:t>
            </a:r>
            <a:r>
              <a:rPr lang="ru-RU" dirty="0"/>
              <a:t> і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інше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Коли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визначите</a:t>
            </a:r>
            <a:r>
              <a:rPr lang="ru-RU" dirty="0"/>
              <a:t> свою </a:t>
            </a:r>
            <a:r>
              <a:rPr lang="ru-RU" dirty="0" err="1"/>
              <a:t>аудиторію</a:t>
            </a:r>
            <a:r>
              <a:rPr lang="ru-RU" dirty="0"/>
              <a:t>, починайте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повідомлень</a:t>
            </a:r>
            <a:r>
              <a:rPr lang="ru-RU" dirty="0"/>
              <a:t>. </a:t>
            </a:r>
            <a:r>
              <a:rPr lang="ru-RU" dirty="0" err="1"/>
              <a:t>Пам'ятайте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потребам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  <a:r>
              <a:rPr lang="ru-RU" dirty="0" err="1"/>
              <a:t>Враховуйте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характеристик продукту.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15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</a:t>
            </a:r>
            <a:r>
              <a:rPr lang="ru-RU" b="1" dirty="0" err="1" smtClean="0"/>
              <a:t>Сегментуйте</a:t>
            </a:r>
            <a:r>
              <a:rPr lang="ru-RU" b="1" dirty="0" smtClean="0"/>
              <a:t> свою </a:t>
            </a:r>
            <a:r>
              <a:rPr lang="ru-RU" b="1" dirty="0" err="1" smtClean="0"/>
              <a:t>аудиторію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9498"/>
            <a:ext cx="10515600" cy="555449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CRM </a:t>
            </a:r>
            <a:r>
              <a:rPr lang="ru-RU" dirty="0"/>
              <a:t>система </a:t>
            </a:r>
            <a:r>
              <a:rPr lang="ru-RU" dirty="0" err="1"/>
              <a:t>зберігає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про кожного </a:t>
            </a:r>
            <a:r>
              <a:rPr lang="ru-RU" dirty="0" err="1"/>
              <a:t>клієнта</a:t>
            </a:r>
            <a:r>
              <a:rPr lang="ru-RU" dirty="0"/>
              <a:t>. </a:t>
            </a: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унікальні</a:t>
            </a:r>
            <a:r>
              <a:rPr lang="ru-RU" dirty="0"/>
              <a:t> потреби кожного </a:t>
            </a:r>
            <a:r>
              <a:rPr lang="ru-RU" dirty="0" err="1"/>
              <a:t>покупця</a:t>
            </a:r>
            <a:r>
              <a:rPr lang="ru-RU" dirty="0"/>
              <a:t> та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індивідуальний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Почніть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сегментації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 </a:t>
            </a:r>
            <a:r>
              <a:rPr lang="ru-RU" dirty="0" err="1"/>
              <a:t>Визначте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каналам </a:t>
            </a:r>
            <a:r>
              <a:rPr lang="ru-RU" dirty="0" err="1"/>
              <a:t>комунікації</a:t>
            </a:r>
            <a:r>
              <a:rPr lang="ru-RU" dirty="0"/>
              <a:t> </a:t>
            </a:r>
            <a:r>
              <a:rPr lang="ru-RU" dirty="0" err="1"/>
              <a:t>віддають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клієнти</a:t>
            </a:r>
            <a:r>
              <a:rPr lang="ru-RU" dirty="0"/>
              <a:t>, </a:t>
            </a:r>
            <a:r>
              <a:rPr lang="ru-RU" dirty="0" err="1"/>
              <a:t>дізнайтеся</a:t>
            </a:r>
            <a:r>
              <a:rPr lang="ru-RU" dirty="0"/>
              <a:t>, як вони </a:t>
            </a:r>
            <a:r>
              <a:rPr lang="ru-RU" dirty="0" err="1"/>
              <a:t>взаємодіють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сайтом та </a:t>
            </a:r>
            <a:r>
              <a:rPr lang="ru-RU" dirty="0" err="1"/>
              <a:t>соціальними</a:t>
            </a:r>
            <a:r>
              <a:rPr lang="ru-RU" dirty="0"/>
              <a:t> мережами, та </a:t>
            </a:r>
            <a:r>
              <a:rPr lang="ru-RU" dirty="0" err="1"/>
              <a:t>проаналізуйте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 покупок. </a:t>
            </a:r>
            <a:r>
              <a:rPr lang="ru-RU" dirty="0" err="1"/>
              <a:t>Зверніть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демографічні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вік</a:t>
            </a:r>
            <a:r>
              <a:rPr lang="ru-RU" dirty="0"/>
              <a:t>, стать,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, </a:t>
            </a:r>
            <a:r>
              <a:rPr lang="ru-RU" dirty="0" err="1"/>
              <a:t>рід</a:t>
            </a:r>
            <a:r>
              <a:rPr lang="ru-RU" dirty="0"/>
              <a:t> занять та </a:t>
            </a:r>
            <a:r>
              <a:rPr lang="ru-RU" dirty="0" err="1"/>
              <a:t>інше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підходящі</a:t>
            </a:r>
            <a:r>
              <a:rPr lang="ru-RU" dirty="0"/>
              <a:t> канали для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кожним</a:t>
            </a:r>
            <a:r>
              <a:rPr lang="ru-RU" dirty="0"/>
              <a:t> сегментом </a:t>
            </a:r>
            <a:r>
              <a:rPr lang="ru-RU" dirty="0" err="1"/>
              <a:t>аудиторії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персоналізовану</a:t>
            </a:r>
            <a:r>
              <a:rPr lang="ru-RU" dirty="0"/>
              <a:t> </a:t>
            </a:r>
            <a:r>
              <a:rPr lang="en-US" dirty="0">
                <a:hlinkClick r:id="rId2"/>
              </a:rPr>
              <a:t>email </a:t>
            </a:r>
            <a:r>
              <a:rPr lang="ru-RU" dirty="0" err="1">
                <a:hlinkClick r:id="rId2"/>
              </a:rPr>
              <a:t>розсилку</a:t>
            </a:r>
            <a:r>
              <a:rPr lang="ru-RU" dirty="0"/>
              <a:t>, </a:t>
            </a:r>
            <a:r>
              <a:rPr lang="en-US" dirty="0">
                <a:hlinkClick r:id="rId3"/>
              </a:rPr>
              <a:t>SMS</a:t>
            </a:r>
            <a:r>
              <a:rPr lang="en-US" dirty="0"/>
              <a:t>, web push </a:t>
            </a:r>
            <a:r>
              <a:rPr lang="ru-RU" dirty="0" err="1"/>
              <a:t>або</a:t>
            </a:r>
            <a:r>
              <a:rPr lang="ru-RU" dirty="0"/>
              <a:t> чат-бот </a:t>
            </a:r>
            <a:r>
              <a:rPr lang="ru-RU" dirty="0" err="1"/>
              <a:t>розсилку</a:t>
            </a:r>
            <a:r>
              <a:rPr lang="ru-RU" dirty="0"/>
              <a:t> — </a:t>
            </a: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en-US" dirty="0" err="1"/>
              <a:t>SendPulse</a:t>
            </a:r>
            <a:r>
              <a:rPr lang="en-US" dirty="0"/>
              <a:t>. </a:t>
            </a:r>
            <a:r>
              <a:rPr lang="ru-RU" dirty="0" err="1"/>
              <a:t>Інструмент</a:t>
            </a:r>
            <a:r>
              <a:rPr lang="ru-RU" dirty="0"/>
              <a:t> </a:t>
            </a:r>
            <a:r>
              <a:rPr lang="ru-RU" dirty="0" err="1">
                <a:hlinkClick r:id="rId4"/>
              </a:rPr>
              <a:t>сегментації</a:t>
            </a:r>
            <a:r>
              <a:rPr lang="ru-RU" dirty="0">
                <a:hlinkClick r:id="rId4"/>
              </a:rPr>
              <a:t> </a:t>
            </a:r>
            <a:r>
              <a:rPr lang="ru-RU" dirty="0" err="1"/>
              <a:t>сервісу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імпортувати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en-US" dirty="0"/>
              <a:t>CRM.</a:t>
            </a:r>
          </a:p>
          <a:p>
            <a:pPr algn="just"/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сегменти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підписників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відкриттів</a:t>
            </a:r>
            <a:r>
              <a:rPr lang="ru-RU" dirty="0"/>
              <a:t> та </a:t>
            </a:r>
            <a:r>
              <a:rPr lang="ru-RU" dirty="0" err="1"/>
              <a:t>переходів</a:t>
            </a:r>
            <a:r>
              <a:rPr lang="ru-RU" dirty="0"/>
              <a:t> за </a:t>
            </a:r>
            <a:r>
              <a:rPr lang="ru-RU" dirty="0" err="1"/>
              <a:t>посиланнями</a:t>
            </a:r>
            <a:r>
              <a:rPr lang="ru-RU" dirty="0"/>
              <a:t>. У списку </a:t>
            </a:r>
            <a:r>
              <a:rPr lang="ru-RU" dirty="0" err="1"/>
              <a:t>розсилки</a:t>
            </a:r>
            <a:r>
              <a:rPr lang="ru-RU" dirty="0"/>
              <a:t> </a:t>
            </a:r>
            <a:r>
              <a:rPr lang="en-US" dirty="0" err="1"/>
              <a:t>SendPulse</a:t>
            </a:r>
            <a:r>
              <a:rPr lang="en-US" dirty="0"/>
              <a:t>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побачити</a:t>
            </a:r>
            <a:r>
              <a:rPr lang="ru-RU" dirty="0"/>
              <a:t> рейтинг </a:t>
            </a:r>
            <a:r>
              <a:rPr lang="ru-RU" dirty="0" err="1"/>
              <a:t>одержувачів</a:t>
            </a:r>
            <a:r>
              <a:rPr lang="ru-RU" dirty="0"/>
              <a:t>, </a:t>
            </a:r>
            <a:r>
              <a:rPr lang="ru-RU" dirty="0" err="1"/>
              <a:t>заснований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розсилками</a:t>
            </a:r>
            <a:r>
              <a:rPr lang="ru-RU" dirty="0"/>
              <a:t>. </a:t>
            </a: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сегментів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підписників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надсилати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користувачам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різним</a:t>
            </a:r>
            <a:r>
              <a:rPr lang="ru-RU" dirty="0"/>
              <a:t> рейтингом та </a:t>
            </a:r>
            <a:r>
              <a:rPr lang="ru-RU" dirty="0" err="1"/>
              <a:t>демографічними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623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4. </a:t>
            </a:r>
            <a:r>
              <a:rPr lang="ru-RU" b="1" dirty="0" err="1" smtClean="0"/>
              <a:t>Орієнтуйтеся</a:t>
            </a:r>
            <a:r>
              <a:rPr lang="ru-RU" b="1" dirty="0" smtClean="0"/>
              <a:t> на </a:t>
            </a:r>
            <a:r>
              <a:rPr lang="ru-RU" b="1" dirty="0" err="1" smtClean="0"/>
              <a:t>клієнтів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8136"/>
            <a:ext cx="10515600" cy="503882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CRM </a:t>
            </a:r>
            <a:r>
              <a:rPr lang="ru-RU" dirty="0"/>
              <a:t>маркетинг </a:t>
            </a:r>
            <a:r>
              <a:rPr lang="ru-RU" dirty="0" err="1"/>
              <a:t>відходить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традиційної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«</a:t>
            </a:r>
            <a:r>
              <a:rPr lang="ru-RU" dirty="0" err="1"/>
              <a:t>покупець-продавець</a:t>
            </a:r>
            <a:r>
              <a:rPr lang="ru-RU" dirty="0"/>
              <a:t>» та ставить </a:t>
            </a:r>
            <a:r>
              <a:rPr lang="ru-RU" dirty="0" err="1"/>
              <a:t>клієнта</a:t>
            </a:r>
            <a:r>
              <a:rPr lang="ru-RU" dirty="0"/>
              <a:t> у центр </a:t>
            </a:r>
            <a:r>
              <a:rPr lang="ru-RU" dirty="0" err="1"/>
              <a:t>бізнес-стратегії</a:t>
            </a:r>
            <a:r>
              <a:rPr lang="ru-RU" dirty="0"/>
              <a:t>. </a:t>
            </a:r>
            <a:r>
              <a:rPr lang="ru-RU" dirty="0" err="1"/>
              <a:t>Підхід</a:t>
            </a:r>
            <a:r>
              <a:rPr lang="ru-RU" dirty="0"/>
              <a:t>, </a:t>
            </a:r>
            <a:r>
              <a:rPr lang="ru-RU" dirty="0" err="1"/>
              <a:t>спрямований</a:t>
            </a:r>
            <a:r>
              <a:rPr lang="ru-RU" dirty="0"/>
              <a:t> на потреби та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,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залучати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, </a:t>
            </a:r>
            <a:r>
              <a:rPr lang="ru-RU" dirty="0" err="1"/>
              <a:t>утримувати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та </a:t>
            </a:r>
            <a:r>
              <a:rPr lang="ru-RU" dirty="0" err="1"/>
              <a:t>збільшувати</a:t>
            </a:r>
            <a:r>
              <a:rPr lang="ru-RU" dirty="0"/>
              <a:t> </a:t>
            </a:r>
            <a:r>
              <a:rPr lang="en-US" dirty="0"/>
              <a:t>LTV.</a:t>
            </a:r>
          </a:p>
          <a:p>
            <a:pPr algn="just"/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в </a:t>
            </a:r>
            <a:r>
              <a:rPr lang="en-US" dirty="0"/>
              <a:t>CRM </a:t>
            </a:r>
            <a:r>
              <a:rPr lang="ru-RU" dirty="0"/>
              <a:t>маркетингу, </a:t>
            </a:r>
            <a:r>
              <a:rPr lang="ru-RU" dirty="0" err="1"/>
              <a:t>розповідайте</a:t>
            </a:r>
            <a:r>
              <a:rPr lang="ru-RU" dirty="0"/>
              <a:t> не про </a:t>
            </a:r>
            <a:r>
              <a:rPr lang="ru-RU" dirty="0" err="1"/>
              <a:t>свій</a:t>
            </a:r>
            <a:r>
              <a:rPr lang="ru-RU" dirty="0"/>
              <a:t> продукт, а про те, як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клієнтам</a:t>
            </a:r>
            <a:r>
              <a:rPr lang="ru-RU" dirty="0"/>
              <a:t> у </a:t>
            </a:r>
            <a:r>
              <a:rPr lang="ru-RU" dirty="0" err="1"/>
              <a:t>вирішенні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проблем та </a:t>
            </a:r>
            <a:r>
              <a:rPr lang="ru-RU" dirty="0" err="1"/>
              <a:t>досягненні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. </a:t>
            </a:r>
            <a:r>
              <a:rPr lang="ru-RU" dirty="0" err="1"/>
              <a:t>Нав'язливий</a:t>
            </a:r>
            <a:r>
              <a:rPr lang="ru-RU" dirty="0"/>
              <a:t> продаж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негативу. Тому, </a:t>
            </a:r>
            <a:r>
              <a:rPr lang="ru-RU" dirty="0" err="1"/>
              <a:t>зіставте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продукту з проблемами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довіру</a:t>
            </a:r>
            <a:r>
              <a:rPr lang="ru-RU" dirty="0"/>
              <a:t> до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та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продажі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Зверніть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болючі</a:t>
            </a:r>
            <a:r>
              <a:rPr lang="ru-RU" dirty="0"/>
              <a:t> точки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 При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</a:t>
            </a:r>
            <a:r>
              <a:rPr lang="ru-RU" dirty="0" err="1"/>
              <a:t>відштовхуйтеся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проблем,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вирішувати</a:t>
            </a:r>
            <a:r>
              <a:rPr lang="ru-RU" dirty="0"/>
              <a:t> ваш продукт.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психологічний</a:t>
            </a:r>
            <a:r>
              <a:rPr lang="ru-RU" dirty="0"/>
              <a:t> трюк,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зводиться</a:t>
            </a:r>
            <a:r>
              <a:rPr lang="ru-RU" dirty="0"/>
              <a:t> до </a:t>
            </a:r>
            <a:r>
              <a:rPr lang="ru-RU" dirty="0" err="1"/>
              <a:t>схильності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реагувати</a:t>
            </a:r>
            <a:r>
              <a:rPr lang="ru-RU" dirty="0"/>
              <a:t> на </a:t>
            </a:r>
            <a:r>
              <a:rPr lang="ru-RU" dirty="0" err="1"/>
              <a:t>потенційні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048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5. </a:t>
            </a:r>
            <a:r>
              <a:rPr lang="ru-RU" b="1" dirty="0" err="1" smtClean="0"/>
              <a:t>Комунікуйте</a:t>
            </a:r>
            <a:r>
              <a:rPr lang="ru-RU" b="1" dirty="0" smtClean="0"/>
              <a:t> </a:t>
            </a:r>
            <a:r>
              <a:rPr lang="ru-RU" b="1" dirty="0" err="1" smtClean="0"/>
              <a:t>швидко</a:t>
            </a:r>
            <a:r>
              <a:rPr lang="ru-RU" b="1" dirty="0" smtClean="0"/>
              <a:t> та регулярно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5413"/>
            <a:ext cx="10515600" cy="49415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ефективність</a:t>
            </a:r>
            <a:r>
              <a:rPr lang="ru-RU" dirty="0"/>
              <a:t> —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взаємовідносинами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.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вашому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та </a:t>
            </a:r>
            <a:r>
              <a:rPr lang="ru-RU" dirty="0" err="1"/>
              <a:t>спростити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 з </a:t>
            </a:r>
            <a:r>
              <a:rPr lang="ru-RU" dirty="0" err="1"/>
              <a:t>лідами</a:t>
            </a:r>
            <a:r>
              <a:rPr lang="ru-RU" dirty="0"/>
              <a:t> та </a:t>
            </a:r>
            <a:r>
              <a:rPr lang="ru-RU" dirty="0" err="1"/>
              <a:t>покупцями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регулярності</a:t>
            </a:r>
            <a:r>
              <a:rPr lang="ru-RU" dirty="0"/>
              <a:t> </a:t>
            </a:r>
            <a:r>
              <a:rPr lang="ru-RU" dirty="0" err="1"/>
              <a:t>автоматизуйте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 з </a:t>
            </a:r>
            <a:r>
              <a:rPr lang="ru-RU" dirty="0" err="1"/>
              <a:t>аудиторією</a:t>
            </a:r>
            <a:r>
              <a:rPr lang="ru-RU" dirty="0"/>
              <a:t>. </a:t>
            </a:r>
            <a:r>
              <a:rPr lang="ru-RU" dirty="0" err="1"/>
              <a:t>Адаптуйте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сегментів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задовольнити</a:t>
            </a:r>
            <a:r>
              <a:rPr lang="ru-RU" dirty="0"/>
              <a:t> потреби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Розставте</a:t>
            </a:r>
            <a:r>
              <a:rPr lang="ru-RU" dirty="0"/>
              <a:t> </a:t>
            </a:r>
            <a:r>
              <a:rPr lang="ru-RU" dirty="0" err="1"/>
              <a:t>пріоритети</a:t>
            </a:r>
            <a:r>
              <a:rPr lang="ru-RU" dirty="0"/>
              <a:t> по каналам </a:t>
            </a:r>
            <a:r>
              <a:rPr lang="ru-RU" dirty="0" err="1"/>
              <a:t>зв'язку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віддають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потенційні</a:t>
            </a:r>
            <a:r>
              <a:rPr lang="ru-RU" dirty="0"/>
              <a:t> </a:t>
            </a:r>
            <a:r>
              <a:rPr lang="ru-RU" dirty="0" err="1"/>
              <a:t>клієнти</a:t>
            </a:r>
            <a:r>
              <a:rPr lang="ru-RU" dirty="0"/>
              <a:t>, і </a:t>
            </a:r>
            <a:r>
              <a:rPr lang="ru-RU" dirty="0" err="1"/>
              <a:t>складіть</a:t>
            </a:r>
            <a:r>
              <a:rPr lang="ru-RU" dirty="0"/>
              <a:t> </a:t>
            </a:r>
            <a:r>
              <a:rPr lang="ru-RU" dirty="0" err="1"/>
              <a:t>графік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з ними. </a:t>
            </a:r>
            <a:r>
              <a:rPr lang="ru-RU" dirty="0" err="1"/>
              <a:t>Комунікуйте</a:t>
            </a:r>
            <a:r>
              <a:rPr lang="ru-RU" dirty="0"/>
              <a:t>,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у </a:t>
            </a:r>
            <a:r>
              <a:rPr lang="ru-RU" dirty="0" err="1"/>
              <a:t>воронці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спростити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про канали </a:t>
            </a:r>
            <a:r>
              <a:rPr lang="ru-RU" dirty="0" err="1"/>
              <a:t>зв'язку</a:t>
            </a:r>
            <a:r>
              <a:rPr lang="ru-RU" dirty="0"/>
              <a:t> та частоту </a:t>
            </a:r>
            <a:r>
              <a:rPr lang="ru-RU" dirty="0" err="1"/>
              <a:t>комунікації</a:t>
            </a:r>
            <a:r>
              <a:rPr lang="ru-RU" dirty="0"/>
              <a:t>, </a:t>
            </a:r>
            <a:r>
              <a:rPr lang="ru-RU" dirty="0" err="1"/>
              <a:t>надсилайте</a:t>
            </a:r>
            <a:r>
              <a:rPr lang="ru-RU" dirty="0"/>
              <a:t> </a:t>
            </a:r>
            <a:r>
              <a:rPr lang="ru-RU" dirty="0" err="1">
                <a:hlinkClick r:id="rId2"/>
              </a:rPr>
              <a:t>автоматизовані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розсилки</a:t>
            </a:r>
            <a:r>
              <a:rPr lang="ru-RU" dirty="0"/>
              <a:t> 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en-US" dirty="0" err="1"/>
              <a:t>SendPulse</a:t>
            </a:r>
            <a:r>
              <a:rPr lang="en-US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371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6. </a:t>
            </a:r>
            <a:r>
              <a:rPr lang="ru-RU" b="1" dirty="0" err="1" smtClean="0"/>
              <a:t>Встановіть</a:t>
            </a:r>
            <a:r>
              <a:rPr lang="ru-RU" b="1" dirty="0" smtClean="0"/>
              <a:t> </a:t>
            </a:r>
            <a:r>
              <a:rPr lang="en-US" b="1" dirty="0" smtClean="0"/>
              <a:t>KPI</a:t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0860"/>
            <a:ext cx="10515600" cy="563231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/>
              <a:t>виміряти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en-US" dirty="0"/>
              <a:t>CRM </a:t>
            </a:r>
            <a:r>
              <a:rPr lang="ru-RU" dirty="0"/>
              <a:t>маркетингу, </a:t>
            </a:r>
            <a:r>
              <a:rPr lang="ru-RU" dirty="0" err="1"/>
              <a:t>встановіть</a:t>
            </a:r>
            <a:r>
              <a:rPr lang="ru-RU" dirty="0"/>
              <a:t> </a:t>
            </a:r>
            <a:r>
              <a:rPr lang="ru-RU" dirty="0" err="1">
                <a:hlinkClick r:id="rId2"/>
              </a:rPr>
              <a:t>ключові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показники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ефективності</a:t>
            </a:r>
            <a:r>
              <a:rPr lang="ru-RU" dirty="0"/>
              <a:t>. Майте на </a:t>
            </a:r>
            <a:r>
              <a:rPr lang="ru-RU" dirty="0" err="1"/>
              <a:t>увазі</a:t>
            </a:r>
            <a:r>
              <a:rPr lang="ru-RU" dirty="0"/>
              <a:t>, вони </a:t>
            </a:r>
            <a:r>
              <a:rPr lang="ru-RU" dirty="0" err="1"/>
              <a:t>змінюються</a:t>
            </a:r>
            <a:r>
              <a:rPr lang="ru-RU" dirty="0"/>
              <a:t>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ваших </a:t>
            </a:r>
            <a:r>
              <a:rPr lang="ru-RU" dirty="0" err="1"/>
              <a:t>бізнес-цілей</a:t>
            </a:r>
            <a:r>
              <a:rPr lang="ru-RU" dirty="0"/>
              <a:t>. </a:t>
            </a:r>
            <a:r>
              <a:rPr lang="ru-RU" dirty="0" err="1"/>
              <a:t>Припустимо</a:t>
            </a:r>
            <a:r>
              <a:rPr lang="ru-RU" dirty="0"/>
              <a:t>,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хочете</a:t>
            </a:r>
            <a:r>
              <a:rPr lang="ru-RU" dirty="0"/>
              <a:t> </a:t>
            </a:r>
            <a:r>
              <a:rPr lang="ru-RU" dirty="0" err="1"/>
              <a:t>залучити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як </a:t>
            </a:r>
            <a:r>
              <a:rPr lang="en-US" dirty="0"/>
              <a:t>LTV </a:t>
            </a:r>
            <a:r>
              <a:rPr lang="ru-RU" dirty="0" err="1"/>
              <a:t>клієнта</a:t>
            </a:r>
            <a:r>
              <a:rPr lang="ru-RU" dirty="0"/>
              <a:t>,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лідів</a:t>
            </a:r>
            <a:r>
              <a:rPr lang="ru-RU" dirty="0"/>
              <a:t> та </a:t>
            </a:r>
            <a:r>
              <a:rPr lang="ru-RU" dirty="0" err="1">
                <a:hlinkClick r:id="rId3"/>
              </a:rPr>
              <a:t>коефіцієнт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відтоку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клієнтів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визначили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, продумайте кроки в </a:t>
            </a:r>
            <a:r>
              <a:rPr lang="en-US" dirty="0"/>
              <a:t>CRM </a:t>
            </a:r>
            <a:r>
              <a:rPr lang="ru-RU" dirty="0"/>
              <a:t>маркетингу. </a:t>
            </a:r>
            <a:r>
              <a:rPr lang="ru-RU" dirty="0" err="1"/>
              <a:t>Якщо</a:t>
            </a:r>
            <a:r>
              <a:rPr lang="ru-RU" dirty="0"/>
              <a:t> на </a:t>
            </a:r>
            <a:r>
              <a:rPr lang="ru-RU" dirty="0" err="1"/>
              <a:t>попередньому</a:t>
            </a:r>
            <a:r>
              <a:rPr lang="ru-RU" dirty="0"/>
              <a:t> </a:t>
            </a:r>
            <a:r>
              <a:rPr lang="ru-RU" dirty="0" err="1"/>
              <a:t>кроці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 </a:t>
            </a:r>
            <a:r>
              <a:rPr lang="ru-RU" dirty="0" err="1">
                <a:hlinkClick r:id="rId4"/>
              </a:rPr>
              <a:t>залучення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клієнтів</a:t>
            </a:r>
            <a:r>
              <a:rPr lang="ru-RU" dirty="0"/>
              <a:t>, вам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Додайте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маркетингові</a:t>
            </a:r>
            <a:r>
              <a:rPr lang="ru-RU" dirty="0"/>
              <a:t> канали,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залучити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Надсилайте</a:t>
            </a:r>
            <a:r>
              <a:rPr lang="ru-RU" dirty="0"/>
              <a:t> </a:t>
            </a:r>
            <a:r>
              <a:rPr lang="ru-RU" dirty="0" err="1"/>
              <a:t>реактиваційні</a:t>
            </a:r>
            <a:r>
              <a:rPr lang="ru-RU" dirty="0"/>
              <a:t> </a:t>
            </a:r>
            <a:r>
              <a:rPr lang="en-US" dirty="0"/>
              <a:t>email </a:t>
            </a:r>
            <a:r>
              <a:rPr lang="ru-RU" dirty="0" err="1"/>
              <a:t>кампанії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знизити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відтоку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Запустіть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лояльності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</a:t>
            </a:r>
            <a:r>
              <a:rPr lang="en-US" dirty="0"/>
              <a:t>LTV.</a:t>
            </a:r>
          </a:p>
          <a:p>
            <a:pPr algn="just"/>
            <a:r>
              <a:rPr lang="ru-RU" dirty="0" err="1"/>
              <a:t>Тепер</a:t>
            </a:r>
            <a:r>
              <a:rPr lang="ru-RU" dirty="0"/>
              <a:t> у вас є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рекомендацій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налаштування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en-US" dirty="0"/>
              <a:t>CRM </a:t>
            </a:r>
            <a:r>
              <a:rPr lang="ru-RU" dirty="0"/>
              <a:t>маркетингу. </a:t>
            </a:r>
            <a:r>
              <a:rPr lang="ru-RU" dirty="0" err="1"/>
              <a:t>Саме</a:t>
            </a:r>
            <a:r>
              <a:rPr lang="ru-RU" dirty="0"/>
              <a:t> час </a:t>
            </a:r>
            <a:r>
              <a:rPr lang="ru-RU" dirty="0" err="1"/>
              <a:t>застосувати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практиці</a:t>
            </a:r>
            <a:r>
              <a:rPr lang="ru-RU" dirty="0"/>
              <a:t>. </a:t>
            </a:r>
            <a:r>
              <a:rPr lang="ru-RU" dirty="0" err="1"/>
              <a:t>Погляньмо</a:t>
            </a:r>
            <a:r>
              <a:rPr lang="ru-RU" dirty="0"/>
              <a:t> на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прикладів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en-US" dirty="0"/>
              <a:t>CRM </a:t>
            </a:r>
            <a:r>
              <a:rPr lang="ru-RU" dirty="0"/>
              <a:t>маркетинг.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538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Впровадження</a:t>
            </a:r>
            <a:r>
              <a:rPr lang="ru-RU" b="1" dirty="0"/>
              <a:t> </a:t>
            </a:r>
            <a:r>
              <a:rPr lang="en-US" b="1" dirty="0"/>
              <a:t>CRM-</a:t>
            </a:r>
            <a:r>
              <a:rPr lang="ru-RU" b="1" dirty="0" err="1"/>
              <a:t>системи</a:t>
            </a:r>
            <a:r>
              <a:rPr lang="ru-RU" b="1" dirty="0"/>
              <a:t> 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8953"/>
            <a:ext cx="10515600" cy="506801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CRM</a:t>
            </a:r>
            <a:r>
              <a:rPr lang="en-US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автоматизація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бізнес-процесів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Коли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запам’ятати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вносити</a:t>
            </a:r>
            <a:r>
              <a:rPr lang="ru-RU" dirty="0"/>
              <a:t> до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en-US" dirty="0"/>
              <a:t>Excel </a:t>
            </a:r>
            <a:r>
              <a:rPr lang="ru-RU" dirty="0" err="1"/>
              <a:t>неможливо</a:t>
            </a:r>
            <a:r>
              <a:rPr lang="ru-RU" dirty="0"/>
              <a:t>,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систематизація</a:t>
            </a:r>
            <a:r>
              <a:rPr lang="ru-RU" dirty="0"/>
              <a:t>. Вона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вчасно</a:t>
            </a:r>
            <a:r>
              <a:rPr lang="ru-RU" dirty="0"/>
              <a:t> </a:t>
            </a:r>
            <a:r>
              <a:rPr lang="ru-RU" dirty="0" err="1"/>
              <a:t>нагадати</a:t>
            </a:r>
            <a:r>
              <a:rPr lang="ru-RU" dirty="0"/>
              <a:t> про угоду, </a:t>
            </a:r>
            <a:r>
              <a:rPr lang="ru-RU" dirty="0" err="1"/>
              <a:t>зустріч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клієнтом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заплановану</a:t>
            </a:r>
            <a:r>
              <a:rPr lang="ru-RU" dirty="0"/>
              <a:t> доставку товару.</a:t>
            </a:r>
          </a:p>
          <a:p>
            <a:r>
              <a:rPr lang="ru-RU" dirty="0" err="1">
                <a:hlinkClick r:id="rId3"/>
              </a:rPr>
              <a:t>Програми</a:t>
            </a:r>
            <a:r>
              <a:rPr lang="ru-RU" dirty="0">
                <a:hlinkClick r:id="rId3"/>
              </a:rPr>
              <a:t> для </a:t>
            </a:r>
            <a:r>
              <a:rPr lang="ru-RU" dirty="0" err="1">
                <a:hlinkClick r:id="rId3"/>
              </a:rPr>
              <a:t>ведення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клієнтської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бази</a:t>
            </a:r>
            <a:r>
              <a:rPr lang="ru-RU" dirty="0"/>
              <a:t> </a:t>
            </a:r>
            <a:r>
              <a:rPr lang="ru-RU" dirty="0" err="1"/>
              <a:t>потрібні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:</a:t>
            </a:r>
          </a:p>
          <a:p>
            <a:r>
              <a:rPr lang="ru-RU" dirty="0" err="1"/>
              <a:t>Фіксувати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: ПІБ, адреса доставки, номер телефону, </a:t>
            </a:r>
            <a:r>
              <a:rPr lang="en-US" dirty="0"/>
              <a:t>email,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замовлень</a:t>
            </a:r>
            <a:r>
              <a:rPr lang="ru-RU" dirty="0"/>
              <a:t>.</a:t>
            </a:r>
          </a:p>
          <a:p>
            <a:r>
              <a:rPr lang="ru-RU" dirty="0" err="1"/>
              <a:t>Розуміти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треба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дня, </a:t>
            </a:r>
            <a:r>
              <a:rPr lang="ru-RU" dirty="0" err="1"/>
              <a:t>тижня</a:t>
            </a:r>
            <a:r>
              <a:rPr lang="ru-RU" dirty="0"/>
              <a:t>, </a:t>
            </a:r>
            <a:r>
              <a:rPr lang="ru-RU" dirty="0" err="1"/>
              <a:t>місяця</a:t>
            </a:r>
            <a:r>
              <a:rPr lang="ru-RU" dirty="0"/>
              <a:t>, кварталу та року.</a:t>
            </a:r>
          </a:p>
          <a:p>
            <a:r>
              <a:rPr lang="ru-RU" dirty="0" err="1">
                <a:hlinkClick r:id="rId4"/>
              </a:rPr>
              <a:t>Автоматизувати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процеси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взаємодії</a:t>
            </a:r>
            <a:r>
              <a:rPr lang="ru-RU" dirty="0">
                <a:hlinkClick r:id="rId4"/>
              </a:rPr>
              <a:t> з </a:t>
            </a:r>
            <a:r>
              <a:rPr lang="ru-RU" dirty="0" err="1">
                <a:hlinkClick r:id="rId4"/>
              </a:rPr>
              <a:t>клієнтами</a:t>
            </a:r>
            <a:r>
              <a:rPr lang="ru-RU" dirty="0"/>
              <a:t>: </a:t>
            </a:r>
            <a:r>
              <a:rPr lang="ru-RU" dirty="0" err="1"/>
              <a:t>надіслати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розсилку</a:t>
            </a:r>
            <a:r>
              <a:rPr lang="ru-RU" dirty="0"/>
              <a:t>,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-фактуру, перевести </a:t>
            </a:r>
            <a:r>
              <a:rPr lang="ru-RU" dirty="0" err="1"/>
              <a:t>спілкування</a:t>
            </a:r>
            <a:r>
              <a:rPr lang="ru-RU" dirty="0"/>
              <a:t> до чат-бота, </a:t>
            </a:r>
            <a:r>
              <a:rPr lang="ru-RU" dirty="0" err="1"/>
              <a:t>вчасно</a:t>
            </a:r>
            <a:r>
              <a:rPr lang="ru-RU" dirty="0"/>
              <a:t> </a:t>
            </a:r>
            <a:r>
              <a:rPr lang="ru-RU" dirty="0" err="1"/>
              <a:t>відповісти</a:t>
            </a:r>
            <a:r>
              <a:rPr lang="ru-RU" dirty="0"/>
              <a:t> на </a:t>
            </a:r>
            <a:r>
              <a:rPr lang="ru-RU" dirty="0" err="1"/>
              <a:t>дзвінок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.</a:t>
            </a:r>
          </a:p>
          <a:p>
            <a:r>
              <a:rPr lang="ru-RU" dirty="0"/>
              <a:t>Вести 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.</a:t>
            </a:r>
          </a:p>
          <a:p>
            <a:r>
              <a:rPr lang="ru-RU" dirty="0" err="1"/>
              <a:t>Аналізувати</a:t>
            </a:r>
            <a:r>
              <a:rPr lang="ru-RU" dirty="0"/>
              <a:t> </a:t>
            </a:r>
            <a:r>
              <a:rPr lang="ru-RU" dirty="0">
                <a:hlinkClick r:id="rId5"/>
              </a:rPr>
              <a:t>воронку </a:t>
            </a:r>
            <a:r>
              <a:rPr lang="ru-RU" dirty="0" err="1">
                <a:hlinkClick r:id="rId5"/>
              </a:rPr>
              <a:t>продажів</a:t>
            </a:r>
            <a:r>
              <a:rPr lang="ru-RU" dirty="0"/>
              <a:t> 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плану </a:t>
            </a:r>
            <a:r>
              <a:rPr lang="ru-RU" dirty="0" err="1"/>
              <a:t>кожним</a:t>
            </a:r>
            <a:r>
              <a:rPr lang="ru-RU" dirty="0"/>
              <a:t> </a:t>
            </a:r>
            <a:r>
              <a:rPr lang="ru-RU" dirty="0" err="1"/>
              <a:t>співробітником</a:t>
            </a:r>
            <a:r>
              <a:rPr lang="ru-RU" dirty="0"/>
              <a:t>.</a:t>
            </a:r>
          </a:p>
          <a:p>
            <a:r>
              <a:rPr lang="ru-RU" dirty="0" err="1"/>
              <a:t>Перевіряти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оформляти</a:t>
            </a:r>
            <a:r>
              <a:rPr lang="ru-RU" dirty="0"/>
              <a:t> доставку.</a:t>
            </a:r>
          </a:p>
          <a:p>
            <a:r>
              <a:rPr lang="ru-RU" dirty="0" err="1"/>
              <a:t>Виставляти</a:t>
            </a:r>
            <a:r>
              <a:rPr lang="ru-RU" dirty="0"/>
              <a:t> </a:t>
            </a:r>
            <a:r>
              <a:rPr lang="ru-RU" dirty="0" err="1"/>
              <a:t>рахунки</a:t>
            </a:r>
            <a:r>
              <a:rPr lang="ru-RU" dirty="0"/>
              <a:t>.</a:t>
            </a:r>
          </a:p>
          <a:p>
            <a:r>
              <a:rPr lang="ru-RU" dirty="0" err="1"/>
              <a:t>Взаємодіяти</a:t>
            </a:r>
            <a:r>
              <a:rPr lang="ru-RU" dirty="0"/>
              <a:t> з </a:t>
            </a:r>
            <a:r>
              <a:rPr lang="ru-RU" dirty="0" err="1"/>
              <a:t>колегами</a:t>
            </a:r>
            <a:r>
              <a:rPr lang="ru-RU" dirty="0"/>
              <a:t> в </a:t>
            </a:r>
            <a:r>
              <a:rPr lang="ru-RU" dirty="0" err="1"/>
              <a:t>єдиній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для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передання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та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нарад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654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Ключові</a:t>
            </a:r>
            <a:r>
              <a:rPr lang="ru-RU" b="1" dirty="0" smtClean="0"/>
              <a:t> </a:t>
            </a:r>
            <a:r>
              <a:rPr lang="ru-RU" b="1" dirty="0" err="1" smtClean="0"/>
              <a:t>функції</a:t>
            </a:r>
            <a:r>
              <a:rPr lang="ru-RU" b="1" dirty="0" smtClean="0"/>
              <a:t> </a:t>
            </a:r>
            <a:r>
              <a:rPr lang="en-US" b="1" dirty="0" smtClean="0"/>
              <a:t>CRM </a:t>
            </a:r>
            <a:r>
              <a:rPr lang="ru-RU" b="1" dirty="0" smtClean="0"/>
              <a:t>для маркетингу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8681"/>
            <a:ext cx="10515600" cy="505828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dirty="0" smtClean="0"/>
              <a:t>CRM </a:t>
            </a:r>
            <a:r>
              <a:rPr lang="ru-RU" dirty="0"/>
              <a:t>для маркетингу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та </a:t>
            </a:r>
            <a:r>
              <a:rPr lang="ru-RU" dirty="0" err="1"/>
              <a:t>можливості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оптимізувати</a:t>
            </a:r>
            <a:r>
              <a:rPr lang="ru-RU" dirty="0"/>
              <a:t> </a:t>
            </a:r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та </a:t>
            </a:r>
            <a:r>
              <a:rPr lang="ru-RU" dirty="0" err="1"/>
              <a:t>збільшувати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 Ось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у маркетингу:</a:t>
            </a:r>
          </a:p>
          <a:p>
            <a:pPr algn="just"/>
            <a:r>
              <a:rPr lang="ru-RU" b="1" dirty="0" err="1"/>
              <a:t>Управління</a:t>
            </a:r>
            <a:r>
              <a:rPr lang="ru-RU" b="1" dirty="0"/>
              <a:t> базою </a:t>
            </a:r>
            <a:r>
              <a:rPr lang="ru-RU" b="1" dirty="0" err="1"/>
              <a:t>даних</a:t>
            </a:r>
            <a:r>
              <a:rPr lang="ru-RU" b="1" dirty="0"/>
              <a:t> </a:t>
            </a:r>
            <a:r>
              <a:rPr lang="ru-RU" b="1" dirty="0" err="1"/>
              <a:t>клієнтів</a:t>
            </a:r>
            <a:endParaRPr lang="ru-RU" dirty="0"/>
          </a:p>
          <a:p>
            <a:pPr lvl="1" algn="just"/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en-US" dirty="0"/>
              <a:t>CRM </a:t>
            </a:r>
            <a:r>
              <a:rPr lang="ru-RU" dirty="0"/>
              <a:t>для маркетингу є </a:t>
            </a:r>
            <a:r>
              <a:rPr lang="ru-RU" dirty="0" err="1"/>
              <a:t>зберігання</a:t>
            </a:r>
            <a:r>
              <a:rPr lang="ru-RU" dirty="0"/>
              <a:t> та </a:t>
            </a:r>
            <a:r>
              <a:rPr lang="ru-RU" dirty="0" err="1"/>
              <a:t>керування</a:t>
            </a:r>
            <a:r>
              <a:rPr lang="ru-RU" dirty="0"/>
              <a:t> базою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база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контактні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</a:t>
            </a:r>
            <a:r>
              <a:rPr lang="ru-RU" dirty="0" err="1"/>
              <a:t>історію</a:t>
            </a:r>
            <a:r>
              <a:rPr lang="ru-RU" dirty="0"/>
              <a:t> покупок, </a:t>
            </a:r>
            <a:r>
              <a:rPr lang="ru-RU" dirty="0" err="1"/>
              <a:t>взаємодію</a:t>
            </a:r>
            <a:r>
              <a:rPr lang="ru-RU" dirty="0"/>
              <a:t> з </a:t>
            </a:r>
            <a:r>
              <a:rPr lang="ru-RU" dirty="0" err="1"/>
              <a:t>компанією</a:t>
            </a:r>
            <a:r>
              <a:rPr lang="ru-RU" dirty="0"/>
              <a:t>, </a:t>
            </a:r>
            <a:r>
              <a:rPr lang="ru-RU" dirty="0" err="1"/>
              <a:t>інтереси</a:t>
            </a:r>
            <a:r>
              <a:rPr lang="ru-RU" dirty="0"/>
              <a:t> та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Маркетологи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для </a:t>
            </a:r>
            <a:r>
              <a:rPr lang="ru-RU" dirty="0" err="1"/>
              <a:t>персоналізації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кампаній</a:t>
            </a:r>
            <a:r>
              <a:rPr lang="ru-RU" dirty="0"/>
              <a:t> та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Сегментація</a:t>
            </a:r>
            <a:r>
              <a:rPr lang="ru-RU" b="1" dirty="0"/>
              <a:t> </a:t>
            </a:r>
            <a:r>
              <a:rPr lang="ru-RU" b="1" dirty="0" err="1"/>
              <a:t>аудиторії</a:t>
            </a:r>
            <a:endParaRPr lang="ru-RU" dirty="0"/>
          </a:p>
          <a:p>
            <a:pPr lvl="1" algn="just"/>
            <a:r>
              <a:rPr lang="ru-RU" dirty="0"/>
              <a:t>Система </a:t>
            </a:r>
            <a:r>
              <a:rPr lang="ru-RU" dirty="0" err="1"/>
              <a:t>дозволяє</a:t>
            </a:r>
            <a:r>
              <a:rPr lang="ru-RU" dirty="0"/>
              <a:t> маркетологам </a:t>
            </a:r>
            <a:r>
              <a:rPr lang="ru-RU" dirty="0" err="1"/>
              <a:t>розділяти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r>
              <a:rPr lang="ru-RU" dirty="0"/>
              <a:t> на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сегменти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, таких як </a:t>
            </a:r>
            <a:r>
              <a:rPr lang="ru-RU" dirty="0" err="1"/>
              <a:t>демографічні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покупки, </a:t>
            </a:r>
            <a:r>
              <a:rPr lang="ru-RU" dirty="0" err="1"/>
              <a:t>поведінка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та </a:t>
            </a:r>
            <a:r>
              <a:rPr lang="ru-RU" dirty="0" err="1"/>
              <a:t>пропозиції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потребам та </a:t>
            </a:r>
            <a:r>
              <a:rPr lang="ru-RU" dirty="0" err="1"/>
              <a:t>інтересам</a:t>
            </a:r>
            <a:r>
              <a:rPr lang="ru-RU" dirty="0"/>
              <a:t> кожного сегменту.</a:t>
            </a:r>
          </a:p>
          <a:p>
            <a:pPr algn="just"/>
            <a:r>
              <a:rPr lang="ru-RU" b="1" dirty="0" err="1"/>
              <a:t>Відстеження</a:t>
            </a:r>
            <a:r>
              <a:rPr lang="ru-RU" b="1" dirty="0"/>
              <a:t> </a:t>
            </a:r>
            <a:r>
              <a:rPr lang="ru-RU" b="1" dirty="0" err="1"/>
              <a:t>взаємодії</a:t>
            </a:r>
            <a:r>
              <a:rPr lang="ru-RU" b="1" dirty="0"/>
              <a:t> </a:t>
            </a:r>
            <a:r>
              <a:rPr lang="ru-RU" b="1" dirty="0" err="1"/>
              <a:t>клієнтів</a:t>
            </a:r>
            <a:r>
              <a:rPr lang="ru-RU" b="1" dirty="0"/>
              <a:t> з брендом</a:t>
            </a:r>
            <a:endParaRPr lang="ru-RU" dirty="0"/>
          </a:p>
          <a:p>
            <a:pPr lvl="1" algn="just"/>
            <a:r>
              <a:rPr lang="en-US" dirty="0"/>
              <a:t>CRM-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відстежувати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точки контакту </a:t>
            </a:r>
            <a:r>
              <a:rPr lang="ru-RU" dirty="0" err="1"/>
              <a:t>клієнта</a:t>
            </a:r>
            <a:r>
              <a:rPr lang="ru-RU" dirty="0"/>
              <a:t> з брендом,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відвідування</a:t>
            </a:r>
            <a:r>
              <a:rPr lang="ru-RU" dirty="0"/>
              <a:t> вебсайту, </a:t>
            </a:r>
            <a:r>
              <a:rPr lang="ru-RU" dirty="0" err="1"/>
              <a:t>взаємодію</a:t>
            </a:r>
            <a:r>
              <a:rPr lang="ru-RU" dirty="0"/>
              <a:t> в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медіа</a:t>
            </a:r>
            <a:r>
              <a:rPr lang="ru-RU" dirty="0"/>
              <a:t>,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листів</a:t>
            </a:r>
            <a:r>
              <a:rPr lang="ru-RU" dirty="0"/>
              <a:t> та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маркетологам </a:t>
            </a:r>
            <a:r>
              <a:rPr lang="ru-RU" dirty="0" err="1"/>
              <a:t>зрозуміти</a:t>
            </a:r>
            <a:r>
              <a:rPr lang="ru-RU" dirty="0"/>
              <a:t>, як </a:t>
            </a:r>
            <a:r>
              <a:rPr lang="ru-RU" dirty="0" err="1"/>
              <a:t>клієнти</a:t>
            </a:r>
            <a:r>
              <a:rPr lang="ru-RU" dirty="0"/>
              <a:t> </a:t>
            </a:r>
            <a:r>
              <a:rPr lang="ru-RU" dirty="0" err="1"/>
              <a:t>взаємодіють</a:t>
            </a:r>
            <a:r>
              <a:rPr lang="ru-RU" dirty="0"/>
              <a:t> з брендом та як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поліпшити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.</a:t>
            </a:r>
          </a:p>
          <a:p>
            <a:pPr lvl="1" algn="just"/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відгуків</a:t>
            </a:r>
            <a:r>
              <a:rPr lang="ru-RU" dirty="0"/>
              <a:t> і </a:t>
            </a:r>
            <a:r>
              <a:rPr lang="ru-RU" dirty="0" err="1"/>
              <a:t>коментарів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виявляти</a:t>
            </a:r>
            <a:r>
              <a:rPr lang="ru-RU" dirty="0"/>
              <a:t> </a:t>
            </a:r>
            <a:r>
              <a:rPr lang="ru-RU" dirty="0" err="1"/>
              <a:t>слабкі</a:t>
            </a:r>
            <a:r>
              <a:rPr lang="ru-RU" dirty="0"/>
              <a:t> та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кампаній</a:t>
            </a:r>
            <a:r>
              <a:rPr lang="ru-RU" dirty="0"/>
              <a:t> і </a:t>
            </a:r>
            <a:r>
              <a:rPr lang="ru-RU" dirty="0" err="1"/>
              <a:t>вчить</a:t>
            </a:r>
            <a:r>
              <a:rPr lang="ru-RU" dirty="0"/>
              <a:t> команду </a:t>
            </a:r>
            <a:r>
              <a:rPr lang="ru-RU" dirty="0" err="1"/>
              <a:t>адаптувати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потреб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pPr lvl="1" algn="just"/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для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маркетологам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ефективні</a:t>
            </a:r>
            <a:r>
              <a:rPr lang="ru-RU" dirty="0"/>
              <a:t> та </a:t>
            </a:r>
            <a:r>
              <a:rPr lang="ru-RU" dirty="0" err="1"/>
              <a:t>персоналізовані</a:t>
            </a:r>
            <a:r>
              <a:rPr lang="ru-RU" dirty="0"/>
              <a:t> </a:t>
            </a:r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підвищенню</a:t>
            </a:r>
            <a:r>
              <a:rPr lang="ru-RU" dirty="0"/>
              <a:t> </a:t>
            </a:r>
            <a:r>
              <a:rPr lang="ru-RU" dirty="0" err="1"/>
              <a:t>конверсій</a:t>
            </a:r>
            <a:r>
              <a:rPr lang="ru-RU" dirty="0"/>
              <a:t> та </a:t>
            </a:r>
            <a:r>
              <a:rPr lang="ru-RU" dirty="0" err="1"/>
              <a:t>покращенню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споживачами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188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Різновиди</a:t>
            </a:r>
            <a:r>
              <a:rPr lang="ru-RU" b="1" dirty="0" smtClean="0"/>
              <a:t> CRM-систем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2221"/>
            <a:ext cx="10515600" cy="518474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err="1" smtClean="0"/>
              <a:t>Типологізувати</a:t>
            </a:r>
            <a:r>
              <a:rPr lang="ru-RU" dirty="0" smtClean="0"/>
              <a:t> </a:t>
            </a:r>
            <a:r>
              <a:rPr lang="ru-RU" dirty="0"/>
              <a:t>CRM-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за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критеріями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кастомізації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 на </a:t>
            </a:r>
            <a:r>
              <a:rPr lang="ru-RU" b="1" dirty="0" err="1">
                <a:hlinkClick r:id="rId2"/>
              </a:rPr>
              <a:t>кастомізовані</a:t>
            </a:r>
            <a:r>
              <a:rPr lang="ru-RU" b="1" dirty="0">
                <a:hlinkClick r:id="rId2"/>
              </a:rPr>
              <a:t> та </a:t>
            </a:r>
            <a:r>
              <a:rPr lang="ru-RU" b="1" dirty="0" err="1">
                <a:hlinkClick r:id="rId2"/>
              </a:rPr>
              <a:t>стандартизовані</a:t>
            </a:r>
            <a:r>
              <a:rPr lang="ru-RU" b="1" dirty="0">
                <a:hlinkClick r:id="rId2"/>
              </a:rPr>
              <a:t> </a:t>
            </a:r>
            <a:r>
              <a:rPr lang="ru-RU" b="1" dirty="0" err="1">
                <a:hlinkClick r:id="rId2"/>
              </a:rPr>
              <a:t>системи</a:t>
            </a:r>
            <a:r>
              <a:rPr lang="ru-RU" dirty="0"/>
              <a:t>, а в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-моделей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сепарувати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CRMок</a:t>
            </a:r>
            <a:r>
              <a:rPr lang="ru-RU" dirty="0"/>
              <a:t> для B2B та B2C. </a:t>
            </a:r>
          </a:p>
          <a:p>
            <a:pPr algn="just"/>
            <a:r>
              <a:rPr lang="ru-RU" dirty="0"/>
              <a:t>Але тут ми </a:t>
            </a:r>
            <a:r>
              <a:rPr lang="ru-RU" dirty="0" err="1"/>
              <a:t>будемо</a:t>
            </a:r>
            <a:r>
              <a:rPr lang="ru-RU" dirty="0"/>
              <a:t> </a:t>
            </a:r>
            <a:r>
              <a:rPr lang="ru-RU" dirty="0" err="1"/>
              <a:t>розрізняти</a:t>
            </a:r>
            <a:r>
              <a:rPr lang="ru-RU" dirty="0"/>
              <a:t> CRM-</a:t>
            </a:r>
            <a:r>
              <a:rPr lang="ru-RU" dirty="0" err="1"/>
              <a:t>системи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мети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та </a:t>
            </a:r>
            <a:r>
              <a:rPr lang="ru-RU" dirty="0" err="1"/>
              <a:t>актуальних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тенденцій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 err="1"/>
              <a:t>Типи</a:t>
            </a:r>
            <a:r>
              <a:rPr lang="ru-RU" b="1" dirty="0"/>
              <a:t> CRM за </a:t>
            </a:r>
            <a:r>
              <a:rPr lang="ru-RU" b="1" dirty="0" err="1"/>
              <a:t>призначенням</a:t>
            </a:r>
            <a:endParaRPr lang="ru-RU" b="1" dirty="0"/>
          </a:p>
          <a:p>
            <a:pPr algn="just"/>
            <a:r>
              <a:rPr lang="ru-RU" dirty="0" err="1"/>
              <a:t>Традиційно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три </a:t>
            </a:r>
            <a:r>
              <a:rPr lang="ru-RU" dirty="0" err="1"/>
              <a:t>типи</a:t>
            </a:r>
            <a:r>
              <a:rPr lang="ru-RU" dirty="0"/>
              <a:t> систем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взаєминами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:</a:t>
            </a:r>
          </a:p>
          <a:p>
            <a:pPr algn="just"/>
            <a:r>
              <a:rPr lang="ru-RU" dirty="0" err="1"/>
              <a:t>Операційні</a:t>
            </a:r>
            <a:endParaRPr lang="ru-RU" dirty="0"/>
          </a:p>
          <a:p>
            <a:pPr algn="just"/>
            <a:r>
              <a:rPr lang="ru-RU" dirty="0" err="1"/>
              <a:t>Аналітичні</a:t>
            </a:r>
            <a:endParaRPr lang="ru-RU" dirty="0"/>
          </a:p>
          <a:p>
            <a:pPr algn="just"/>
            <a:r>
              <a:rPr lang="ru-RU" dirty="0" err="1"/>
              <a:t>Колаборативні</a:t>
            </a:r>
            <a:endParaRPr lang="ru-RU" dirty="0"/>
          </a:p>
          <a:p>
            <a:pPr marL="0" indent="0" algn="just">
              <a:buNone/>
            </a:pPr>
            <a:r>
              <a:rPr lang="ru-RU" dirty="0" err="1"/>
              <a:t>Проте</a:t>
            </a:r>
            <a:r>
              <a:rPr lang="ru-RU" dirty="0"/>
              <a:t>, </a:t>
            </a:r>
            <a:r>
              <a:rPr lang="ru-RU" dirty="0" err="1"/>
              <a:t>нещодавно</a:t>
            </a:r>
            <a:r>
              <a:rPr lang="ru-RU" dirty="0"/>
              <a:t> CRM-</a:t>
            </a:r>
            <a:r>
              <a:rPr lang="ru-RU" dirty="0" err="1"/>
              <a:t>системи</a:t>
            </a:r>
            <a:r>
              <a:rPr lang="ru-RU" dirty="0"/>
              <a:t> почали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типологізувати</a:t>
            </a:r>
            <a:r>
              <a:rPr lang="ru-RU" dirty="0"/>
              <a:t> за </a:t>
            </a:r>
            <a:r>
              <a:rPr lang="ru-RU" dirty="0" err="1"/>
              <a:t>наступними</a:t>
            </a:r>
            <a:r>
              <a:rPr lang="ru-RU" dirty="0"/>
              <a:t> </a:t>
            </a:r>
            <a:r>
              <a:rPr lang="ru-RU" dirty="0" err="1"/>
              <a:t>критеріями</a:t>
            </a:r>
            <a:r>
              <a:rPr lang="ru-RU" dirty="0"/>
              <a:t> </a:t>
            </a:r>
            <a:r>
              <a:rPr lang="ru-RU" dirty="0" err="1"/>
              <a:t>профілювання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Для менеджменту </a:t>
            </a:r>
            <a:r>
              <a:rPr lang="ru-RU" dirty="0" err="1"/>
              <a:t>кампаній</a:t>
            </a:r>
            <a:r>
              <a:rPr lang="ru-RU" dirty="0"/>
              <a:t> (часто </a:t>
            </a:r>
            <a:r>
              <a:rPr lang="ru-RU" dirty="0" err="1"/>
              <a:t>зараховуються</a:t>
            </a:r>
            <a:r>
              <a:rPr lang="ru-RU" dirty="0"/>
              <a:t> до </a:t>
            </a:r>
            <a:r>
              <a:rPr lang="ru-RU" dirty="0" err="1"/>
              <a:t>аналітичних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операційних</a:t>
            </a:r>
            <a:r>
              <a:rPr lang="ru-RU" dirty="0"/>
              <a:t>).</a:t>
            </a:r>
          </a:p>
          <a:p>
            <a:pPr algn="just"/>
            <a:r>
              <a:rPr lang="ru-RU" dirty="0" err="1"/>
              <a:t>Стратегічні</a:t>
            </a:r>
            <a:r>
              <a:rPr lang="ru-RU" dirty="0"/>
              <a:t> (часто </a:t>
            </a:r>
            <a:r>
              <a:rPr lang="ru-RU" dirty="0" err="1"/>
              <a:t>відносять</a:t>
            </a:r>
            <a:r>
              <a:rPr lang="ru-RU" dirty="0"/>
              <a:t> до </a:t>
            </a:r>
            <a:r>
              <a:rPr lang="ru-RU" dirty="0" err="1"/>
              <a:t>колаборативних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215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5569" y="14478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8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en-US" dirty="0"/>
              <a:t>CRM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система </a:t>
            </a:r>
            <a:r>
              <a:rPr lang="ru-RU" dirty="0" err="1"/>
              <a:t>інструментів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підприємствам</a:t>
            </a:r>
            <a:r>
              <a:rPr lang="ru-RU" dirty="0"/>
              <a:t> </a:t>
            </a:r>
            <a:r>
              <a:rPr lang="ru-RU" dirty="0" err="1"/>
              <a:t>збирати</a:t>
            </a:r>
            <a:r>
              <a:rPr lang="ru-RU" dirty="0"/>
              <a:t>, </a:t>
            </a:r>
            <a:r>
              <a:rPr lang="ru-RU" dirty="0" err="1"/>
              <a:t>організовувати</a:t>
            </a:r>
            <a:r>
              <a:rPr lang="ru-RU" dirty="0"/>
              <a:t> та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клієнтів</a:t>
            </a:r>
            <a:r>
              <a:rPr lang="ru-RU" dirty="0"/>
              <a:t> для </a:t>
            </a:r>
            <a:r>
              <a:rPr lang="ru-RU" dirty="0" err="1"/>
              <a:t>кращого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відносинами</a:t>
            </a:r>
            <a:r>
              <a:rPr lang="ru-RU" dirty="0"/>
              <a:t> з ними. </a:t>
            </a:r>
          </a:p>
          <a:p>
            <a:pPr algn="just"/>
            <a:r>
              <a:rPr lang="en-US" dirty="0"/>
              <a:t>CRM-</a:t>
            </a:r>
            <a:r>
              <a:rPr lang="ru-RU" dirty="0"/>
              <a:t>система </a:t>
            </a:r>
            <a:r>
              <a:rPr lang="ru-RU" dirty="0" err="1"/>
              <a:t>збирає</a:t>
            </a:r>
            <a:r>
              <a:rPr lang="ru-RU" dirty="0"/>
              <a:t>, </a:t>
            </a:r>
            <a:r>
              <a:rPr lang="ru-RU" dirty="0" err="1"/>
              <a:t>пов’язує</a:t>
            </a:r>
            <a:r>
              <a:rPr lang="ru-RU" dirty="0"/>
              <a:t> та </a:t>
            </a:r>
            <a:r>
              <a:rPr lang="ru-RU" dirty="0" err="1"/>
              <a:t>аналізує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зібрані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контактну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взаємодію</a:t>
            </a:r>
            <a:r>
              <a:rPr lang="ru-RU" dirty="0"/>
              <a:t> з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покупки, </a:t>
            </a:r>
            <a:r>
              <a:rPr lang="ru-RU" dirty="0" err="1"/>
              <a:t>запити</a:t>
            </a:r>
            <a:r>
              <a:rPr lang="ru-RU" dirty="0"/>
              <a:t> на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маркетологам:</a:t>
            </a:r>
          </a:p>
          <a:p>
            <a:pPr algn="just"/>
            <a:r>
              <a:rPr lang="ru-RU" dirty="0" err="1"/>
              <a:t>вирахувати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/>
              <a:t>повернень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найпопулярніші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проблемні</a:t>
            </a:r>
            <a:r>
              <a:rPr lang="ru-RU" dirty="0"/>
              <a:t> точки </a:t>
            </a:r>
            <a:r>
              <a:rPr lang="ru-RU" dirty="0" err="1"/>
              <a:t>клієнтів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відтоку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доступ до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вподобань</a:t>
            </a:r>
            <a:r>
              <a:rPr lang="ru-RU" dirty="0"/>
              <a:t>,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клієнтського</a:t>
            </a:r>
            <a:r>
              <a:rPr lang="ru-RU" dirty="0"/>
              <a:t> шляху </a:t>
            </a:r>
            <a:r>
              <a:rPr lang="ru-RU" dirty="0" err="1"/>
              <a:t>тощо</a:t>
            </a:r>
            <a:r>
              <a:rPr lang="ru-RU" dirty="0"/>
              <a:t>. </a:t>
            </a:r>
          </a:p>
          <a:p>
            <a:pPr algn="just"/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для </a:t>
            </a:r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, </a:t>
            </a:r>
            <a:r>
              <a:rPr lang="ru-RU" dirty="0" err="1"/>
              <a:t>сегментації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, </a:t>
            </a:r>
            <a:r>
              <a:rPr lang="ru-RU" dirty="0" err="1"/>
              <a:t>розробки</a:t>
            </a:r>
            <a:r>
              <a:rPr lang="ru-RU" dirty="0"/>
              <a:t> дизайну для </a:t>
            </a:r>
            <a:r>
              <a:rPr lang="ru-RU" dirty="0" err="1"/>
              <a:t>рекламної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,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en-US" dirty="0"/>
              <a:t>CRM </a:t>
            </a:r>
            <a:r>
              <a:rPr lang="ru-RU" dirty="0" err="1"/>
              <a:t>оптимізує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налагодити</a:t>
            </a:r>
            <a:r>
              <a:rPr lang="ru-RU" dirty="0"/>
              <a:t> </a:t>
            </a:r>
            <a:r>
              <a:rPr lang="ru-RU" dirty="0" err="1"/>
              <a:t>міцні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 та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лояльність</a:t>
            </a:r>
            <a:r>
              <a:rPr lang="ru-RU" dirty="0"/>
              <a:t> і, </a:t>
            </a:r>
            <a:r>
              <a:rPr lang="ru-RU" dirty="0" err="1"/>
              <a:t>зрештою</a:t>
            </a:r>
            <a:r>
              <a:rPr lang="ru-RU" dirty="0"/>
              <a:t>,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. 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151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Операційні</a:t>
            </a:r>
            <a:r>
              <a:rPr lang="ru-RU" b="1" dirty="0" smtClean="0"/>
              <a:t> </a:t>
            </a:r>
            <a:r>
              <a:rPr lang="en-US" b="1" dirty="0" smtClean="0"/>
              <a:t>CRM</a:t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187" y="983975"/>
            <a:ext cx="12055813" cy="405495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err="1" smtClean="0"/>
              <a:t>Їхнє</a:t>
            </a:r>
            <a:r>
              <a:rPr lang="ru-RU" dirty="0" smtClean="0"/>
              <a:t> </a:t>
            </a:r>
            <a:r>
              <a:rPr lang="ru-RU" dirty="0"/>
              <a:t>головне </a:t>
            </a:r>
            <a:r>
              <a:rPr lang="ru-RU" dirty="0" err="1"/>
              <a:t>призначення</a:t>
            </a:r>
            <a:r>
              <a:rPr lang="ru-RU" dirty="0"/>
              <a:t> ― </a:t>
            </a:r>
            <a:r>
              <a:rPr lang="ru-RU" b="1" dirty="0" err="1"/>
              <a:t>оптимізація</a:t>
            </a:r>
            <a:r>
              <a:rPr lang="ru-RU" b="1" dirty="0"/>
              <a:t> </a:t>
            </a:r>
            <a:r>
              <a:rPr lang="ru-RU" b="1" dirty="0" err="1"/>
              <a:t>робочих</a:t>
            </a:r>
            <a:r>
              <a:rPr lang="ru-RU" b="1" dirty="0"/>
              <a:t> </a:t>
            </a:r>
            <a:r>
              <a:rPr lang="ru-RU" b="1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для </a:t>
            </a:r>
            <a:r>
              <a:rPr lang="ru-RU" dirty="0" err="1"/>
              <a:t>лідогенерації</a:t>
            </a:r>
            <a:r>
              <a:rPr lang="ru-RU" dirty="0"/>
              <a:t>, </a:t>
            </a:r>
            <a:r>
              <a:rPr lang="ru-RU" dirty="0" err="1"/>
              <a:t>підігріву</a:t>
            </a:r>
            <a:r>
              <a:rPr lang="ru-RU" dirty="0"/>
              <a:t> </a:t>
            </a:r>
            <a:r>
              <a:rPr lang="ru-RU" dirty="0" err="1"/>
              <a:t>лідів</a:t>
            </a:r>
            <a:r>
              <a:rPr lang="ru-RU" dirty="0"/>
              <a:t>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  <a:r>
              <a:rPr lang="ru-RU" dirty="0" err="1"/>
              <a:t>Відповідно</a:t>
            </a:r>
            <a:r>
              <a:rPr lang="ru-RU" dirty="0"/>
              <a:t>, </a:t>
            </a:r>
            <a:r>
              <a:rPr lang="ru-RU" dirty="0" err="1"/>
              <a:t>виділяють</a:t>
            </a:r>
            <a:r>
              <a:rPr lang="ru-RU" dirty="0"/>
              <a:t> три </a:t>
            </a:r>
            <a:r>
              <a:rPr lang="ru-RU" dirty="0" err="1"/>
              <a:t>основні</a:t>
            </a:r>
            <a:r>
              <a:rPr lang="ru-RU" dirty="0"/>
              <a:t> напрямки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операційних</a:t>
            </a:r>
            <a:r>
              <a:rPr lang="ru-RU" dirty="0"/>
              <a:t> </a:t>
            </a:r>
            <a:r>
              <a:rPr lang="en-US" dirty="0"/>
              <a:t>CRM</a:t>
            </a:r>
            <a:r>
              <a:rPr lang="ru-RU" dirty="0" err="1"/>
              <a:t>ок</a:t>
            </a:r>
            <a:r>
              <a:rPr lang="ru-RU" dirty="0"/>
              <a:t>:</a:t>
            </a:r>
          </a:p>
          <a:p>
            <a:pPr algn="just"/>
            <a:r>
              <a:rPr lang="ru-RU" b="1" dirty="0" err="1"/>
              <a:t>Автоматизація</a:t>
            </a:r>
            <a:r>
              <a:rPr lang="ru-RU" b="1" dirty="0"/>
              <a:t> маркетингу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та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en-US" dirty="0"/>
              <a:t>email-</a:t>
            </a:r>
            <a:r>
              <a:rPr lang="ru-RU" dirty="0" err="1"/>
              <a:t>кампаніями</a:t>
            </a:r>
            <a:r>
              <a:rPr lang="ru-RU" dirty="0"/>
              <a:t>, контент-маркетингу,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потенційними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 та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;</a:t>
            </a:r>
          </a:p>
          <a:p>
            <a:pPr algn="just"/>
            <a:r>
              <a:rPr lang="ru-RU" b="1" dirty="0" err="1"/>
              <a:t>Автоматизація</a:t>
            </a:r>
            <a:r>
              <a:rPr lang="ru-RU" b="1" dirty="0"/>
              <a:t> </a:t>
            </a:r>
            <a:r>
              <a:rPr lang="ru-RU" b="1" dirty="0" err="1"/>
              <a:t>продажів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заточено на </a:t>
            </a:r>
            <a:r>
              <a:rPr lang="ru-RU" dirty="0" err="1"/>
              <a:t>оптимізацію</a:t>
            </a:r>
            <a:r>
              <a:rPr lang="ru-RU" dirty="0"/>
              <a:t> </a:t>
            </a:r>
            <a:r>
              <a:rPr lang="ru-RU" dirty="0" err="1"/>
              <a:t>лід</a:t>
            </a:r>
            <a:r>
              <a:rPr lang="ru-RU" dirty="0"/>
              <a:t>-менеджменту, </a:t>
            </a:r>
            <a:r>
              <a:rPr lang="ru-RU" dirty="0" err="1"/>
              <a:t>створення</a:t>
            </a:r>
            <a:r>
              <a:rPr lang="ru-RU" dirty="0"/>
              <a:t> та </a:t>
            </a:r>
            <a:r>
              <a:rPr lang="ru-RU" dirty="0" err="1"/>
              <a:t>розсилку</a:t>
            </a:r>
            <a:r>
              <a:rPr lang="ru-RU" dirty="0"/>
              <a:t> </a:t>
            </a:r>
            <a:r>
              <a:rPr lang="ru-RU" dirty="0" err="1"/>
              <a:t>фоллоу-апів</a:t>
            </a:r>
            <a:r>
              <a:rPr lang="ru-RU" dirty="0"/>
              <a:t>,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зустрічей</a:t>
            </a:r>
            <a:r>
              <a:rPr lang="ru-RU" dirty="0"/>
              <a:t> з </a:t>
            </a:r>
            <a:r>
              <a:rPr lang="ru-RU" dirty="0" err="1"/>
              <a:t>потенційними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, </a:t>
            </a:r>
            <a:r>
              <a:rPr lang="ru-RU" dirty="0" err="1"/>
              <a:t>відстеження</a:t>
            </a:r>
            <a:r>
              <a:rPr lang="ru-RU" dirty="0"/>
              <a:t> </a:t>
            </a:r>
            <a:r>
              <a:rPr lang="ru-RU" dirty="0" err="1"/>
              <a:t>холодних</a:t>
            </a:r>
            <a:r>
              <a:rPr lang="ru-RU" dirty="0"/>
              <a:t> та </a:t>
            </a:r>
            <a:r>
              <a:rPr lang="ru-RU" dirty="0" err="1"/>
              <a:t>гарячих</a:t>
            </a:r>
            <a:r>
              <a:rPr lang="ru-RU" dirty="0"/>
              <a:t> </a:t>
            </a:r>
            <a:r>
              <a:rPr lang="ru-RU" dirty="0" err="1"/>
              <a:t>дзвінків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pPr algn="just"/>
            <a:r>
              <a:rPr lang="ru-RU" b="1" dirty="0" err="1"/>
              <a:t>Автоматизація</a:t>
            </a:r>
            <a:r>
              <a:rPr lang="ru-RU" b="1" dirty="0"/>
              <a:t> </a:t>
            </a:r>
            <a:r>
              <a:rPr lang="ru-RU" b="1" dirty="0" err="1"/>
              <a:t>обслуговування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важлива</a:t>
            </a:r>
            <a:r>
              <a:rPr lang="ru-RU" dirty="0"/>
              <a:t> компонента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користувацького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ваших </a:t>
            </a:r>
            <a:r>
              <a:rPr lang="ru-RU" dirty="0" err="1"/>
              <a:t>юзерів</a:t>
            </a:r>
            <a:r>
              <a:rPr lang="ru-RU" dirty="0"/>
              <a:t> і, </a:t>
            </a:r>
            <a:r>
              <a:rPr lang="ru-RU" dirty="0" err="1"/>
              <a:t>відповідно</a:t>
            </a:r>
            <a:r>
              <a:rPr lang="ru-RU" dirty="0"/>
              <a:t>, </a:t>
            </a:r>
            <a:r>
              <a:rPr lang="ru-RU" dirty="0" err="1"/>
              <a:t>лояльності</a:t>
            </a:r>
            <a:r>
              <a:rPr lang="ru-RU" dirty="0"/>
              <a:t> до </a:t>
            </a:r>
            <a:r>
              <a:rPr lang="ru-RU" dirty="0" err="1"/>
              <a:t>вашого</a:t>
            </a:r>
            <a:r>
              <a:rPr lang="ru-RU" dirty="0"/>
              <a:t> бренду.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операційні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налаштування</a:t>
            </a:r>
            <a:r>
              <a:rPr lang="ru-RU" dirty="0"/>
              <a:t> </a:t>
            </a:r>
            <a:r>
              <a:rPr lang="ru-RU" dirty="0" err="1"/>
              <a:t>інбоксів</a:t>
            </a:r>
            <a:r>
              <a:rPr lang="ru-RU" dirty="0"/>
              <a:t> та чат-</a:t>
            </a:r>
            <a:r>
              <a:rPr lang="ru-RU" dirty="0" err="1"/>
              <a:t>ботів</a:t>
            </a:r>
            <a:r>
              <a:rPr lang="ru-RU" dirty="0"/>
              <a:t>,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лайв</a:t>
            </a:r>
            <a:r>
              <a:rPr lang="ru-RU" dirty="0"/>
              <a:t>-чатами, </a:t>
            </a:r>
            <a:r>
              <a:rPr lang="ru-RU" dirty="0" err="1"/>
              <a:t>підключення</a:t>
            </a:r>
            <a:r>
              <a:rPr lang="ru-RU" dirty="0"/>
              <a:t> систем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звернень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для </a:t>
            </a:r>
            <a:r>
              <a:rPr lang="ru-RU" dirty="0" err="1"/>
              <a:t>делегування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профільним</a:t>
            </a:r>
            <a:r>
              <a:rPr lang="ru-RU" dirty="0"/>
              <a:t> </a:t>
            </a:r>
            <a:r>
              <a:rPr lang="ru-RU" dirty="0" err="1"/>
              <a:t>фахівцям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Тож</a:t>
            </a:r>
            <a:r>
              <a:rPr lang="ru-RU" dirty="0"/>
              <a:t>, як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зрозуміли</a:t>
            </a:r>
            <a:r>
              <a:rPr lang="ru-RU" dirty="0"/>
              <a:t>, </a:t>
            </a:r>
            <a:r>
              <a:rPr lang="ru-RU" dirty="0" err="1"/>
              <a:t>операційні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універсальними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використовуватись</a:t>
            </a:r>
            <a:r>
              <a:rPr lang="ru-RU" dirty="0"/>
              <a:t> як </a:t>
            </a:r>
            <a:r>
              <a:rPr lang="ru-RU" dirty="0" err="1"/>
              <a:t>торговельні</a:t>
            </a:r>
            <a:r>
              <a:rPr lang="ru-RU" dirty="0"/>
              <a:t>, </a:t>
            </a:r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сервісні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Приклади</a:t>
            </a:r>
            <a:r>
              <a:rPr lang="ru-RU" b="1" dirty="0"/>
              <a:t> </a:t>
            </a:r>
            <a:r>
              <a:rPr lang="ru-RU" b="1" dirty="0" err="1"/>
              <a:t>операційних</a:t>
            </a:r>
            <a:r>
              <a:rPr lang="ru-RU" b="1" dirty="0"/>
              <a:t> систем:  </a:t>
            </a:r>
            <a:r>
              <a:rPr lang="en-US" b="1" dirty="0">
                <a:hlinkClick r:id="rId2"/>
              </a:rPr>
              <a:t>Snov.io</a:t>
            </a:r>
            <a:r>
              <a:rPr lang="en-US" b="1" dirty="0"/>
              <a:t> </a:t>
            </a:r>
            <a:r>
              <a:rPr lang="en-US" dirty="0"/>
              <a:t>(CRM </a:t>
            </a:r>
            <a:r>
              <a:rPr lang="ru-RU" dirty="0"/>
              <a:t>для </a:t>
            </a:r>
            <a:r>
              <a:rPr lang="ru-RU" dirty="0" err="1"/>
              <a:t>продажів</a:t>
            </a:r>
            <a:r>
              <a:rPr lang="ru-RU" dirty="0"/>
              <a:t>), </a:t>
            </a:r>
            <a:r>
              <a:rPr lang="ru-RU" b="1" dirty="0"/>
              <a:t> </a:t>
            </a:r>
            <a:r>
              <a:rPr lang="en-US" dirty="0" err="1"/>
              <a:t>HubSpot</a:t>
            </a:r>
            <a:r>
              <a:rPr lang="en-US" dirty="0"/>
              <a:t> (</a:t>
            </a:r>
            <a:r>
              <a:rPr lang="ru-RU" dirty="0" err="1"/>
              <a:t>маркетингова</a:t>
            </a:r>
            <a:r>
              <a:rPr lang="ru-RU" dirty="0"/>
              <a:t> </a:t>
            </a:r>
            <a:r>
              <a:rPr lang="en-US" dirty="0"/>
              <a:t>CRM), Agile (</a:t>
            </a:r>
            <a:r>
              <a:rPr lang="ru-RU" dirty="0" err="1"/>
              <a:t>сервісна</a:t>
            </a:r>
            <a:r>
              <a:rPr lang="ru-RU" dirty="0"/>
              <a:t> </a:t>
            </a:r>
            <a:r>
              <a:rPr lang="en-US" dirty="0"/>
              <a:t>CRM).</a:t>
            </a:r>
          </a:p>
          <a:p>
            <a:endParaRPr lang="ru-RU" dirty="0"/>
          </a:p>
        </p:txBody>
      </p:sp>
      <p:pic>
        <p:nvPicPr>
          <p:cNvPr id="4098" name="Picture 2" descr="Операційні C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t="12479" r="18217"/>
          <a:stretch/>
        </p:blipFill>
        <p:spPr bwMode="auto">
          <a:xfrm>
            <a:off x="3988341" y="4794461"/>
            <a:ext cx="3825085" cy="20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47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Операційні</a:t>
            </a:r>
            <a:r>
              <a:rPr lang="ru-RU" dirty="0" smtClean="0"/>
              <a:t> </a:t>
            </a:r>
            <a:r>
              <a:rPr lang="en-US" dirty="0" smtClean="0"/>
              <a:t>CRM.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спрощують</a:t>
            </a:r>
            <a:r>
              <a:rPr lang="ru-RU" dirty="0" smtClean="0"/>
              <a:t> </a:t>
            </a:r>
            <a:r>
              <a:rPr lang="ru-RU" dirty="0" err="1" smtClean="0"/>
              <a:t>взаємодію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, </a:t>
            </a:r>
            <a:r>
              <a:rPr lang="ru-RU" dirty="0" err="1" smtClean="0"/>
              <a:t>систематизують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заявки і угоди, </a:t>
            </a:r>
            <a:r>
              <a:rPr lang="ru-RU" dirty="0" err="1" smtClean="0"/>
              <a:t>виставляють</a:t>
            </a:r>
            <a:r>
              <a:rPr lang="ru-RU" dirty="0" smtClean="0"/>
              <a:t> </a:t>
            </a:r>
            <a:r>
              <a:rPr lang="ru-RU" dirty="0" err="1" smtClean="0"/>
              <a:t>рахунки</a:t>
            </a:r>
            <a:r>
              <a:rPr lang="ru-RU" dirty="0" smtClean="0"/>
              <a:t>, </a:t>
            </a:r>
            <a:r>
              <a:rPr lang="ru-RU" dirty="0" err="1" smtClean="0"/>
              <a:t>нагадують</a:t>
            </a:r>
            <a:r>
              <a:rPr lang="ru-RU" dirty="0" smtClean="0"/>
              <a:t> </a:t>
            </a:r>
            <a:r>
              <a:rPr lang="ru-RU" dirty="0" err="1" smtClean="0"/>
              <a:t>передзвонити</a:t>
            </a:r>
            <a:r>
              <a:rPr lang="ru-RU" dirty="0" smtClean="0"/>
              <a:t> </a:t>
            </a:r>
            <a:r>
              <a:rPr lang="ru-RU" dirty="0" err="1" smtClean="0"/>
              <a:t>клієнтові</a:t>
            </a:r>
            <a:r>
              <a:rPr lang="ru-RU" dirty="0" smtClean="0"/>
              <a:t> і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відправити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en-US" dirty="0" err="1" smtClean="0"/>
              <a:t>sms</a:t>
            </a:r>
            <a:r>
              <a:rPr lang="en-US" dirty="0" smtClean="0"/>
              <a:t>-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записують</a:t>
            </a:r>
            <a:r>
              <a:rPr lang="ru-RU" dirty="0" smtClean="0"/>
              <a:t> </a:t>
            </a:r>
            <a:r>
              <a:rPr lang="ru-RU" dirty="0" err="1" smtClean="0"/>
              <a:t>телефонні</a:t>
            </a:r>
            <a:r>
              <a:rPr lang="ru-RU" dirty="0" smtClean="0"/>
              <a:t> </a:t>
            </a:r>
            <a:r>
              <a:rPr lang="ru-RU" dirty="0" err="1" smtClean="0"/>
              <a:t>дзвінки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Головне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операційних</a:t>
            </a:r>
            <a:r>
              <a:rPr lang="ru-RU" dirty="0" smtClean="0"/>
              <a:t> </a:t>
            </a:r>
            <a:r>
              <a:rPr lang="en-US" dirty="0" smtClean="0"/>
              <a:t>CRM-</a:t>
            </a:r>
            <a:r>
              <a:rPr lang="ru-RU" dirty="0" smtClean="0"/>
              <a:t>систем – </a:t>
            </a:r>
            <a:r>
              <a:rPr lang="ru-RU" dirty="0" err="1" smtClean="0"/>
              <a:t>підвищити</a:t>
            </a:r>
            <a:r>
              <a:rPr lang="ru-RU" dirty="0" smtClean="0"/>
              <a:t> </a:t>
            </a:r>
            <a:r>
              <a:rPr lang="ru-RU" dirty="0" err="1" smtClean="0"/>
              <a:t>лояльність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безпосереднього</a:t>
            </a:r>
            <a:r>
              <a:rPr lang="ru-RU" dirty="0" smtClean="0"/>
              <a:t> контакту з ним.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операційні</a:t>
            </a:r>
            <a:r>
              <a:rPr lang="ru-RU" dirty="0" smtClean="0"/>
              <a:t> </a:t>
            </a:r>
            <a:r>
              <a:rPr lang="en-US" dirty="0" smtClean="0"/>
              <a:t>CRM </a:t>
            </a:r>
            <a:r>
              <a:rPr lang="ru-RU" dirty="0" err="1" smtClean="0"/>
              <a:t>вміють</a:t>
            </a:r>
            <a:r>
              <a:rPr lang="ru-RU" dirty="0" smtClean="0"/>
              <a:t>: – </a:t>
            </a:r>
            <a:r>
              <a:rPr lang="ru-RU" dirty="0" err="1" smtClean="0"/>
              <a:t>реєструвати</a:t>
            </a:r>
            <a:r>
              <a:rPr lang="ru-RU" dirty="0" smtClean="0"/>
              <a:t> </a:t>
            </a:r>
            <a:r>
              <a:rPr lang="ru-RU" dirty="0" err="1" smtClean="0"/>
              <a:t>вхідний</a:t>
            </a:r>
            <a:r>
              <a:rPr lang="ru-RU" dirty="0" smtClean="0"/>
              <a:t> </a:t>
            </a:r>
            <a:r>
              <a:rPr lang="ru-RU" dirty="0" err="1" smtClean="0"/>
              <a:t>трафік</a:t>
            </a:r>
            <a:r>
              <a:rPr lang="ru-RU" dirty="0" smtClean="0"/>
              <a:t> (</a:t>
            </a:r>
            <a:r>
              <a:rPr lang="ru-RU" dirty="0" err="1" smtClean="0"/>
              <a:t>дзвінки</a:t>
            </a:r>
            <a:r>
              <a:rPr lang="ru-RU" dirty="0" smtClean="0"/>
              <a:t>, </a:t>
            </a:r>
            <a:r>
              <a:rPr lang="ru-RU" dirty="0" err="1" smtClean="0"/>
              <a:t>листи</a:t>
            </a:r>
            <a:r>
              <a:rPr lang="ru-RU" dirty="0" smtClean="0"/>
              <a:t>, заявки на сайт); – </a:t>
            </a:r>
            <a:r>
              <a:rPr lang="ru-RU" dirty="0" err="1" smtClean="0"/>
              <a:t>зберігати</a:t>
            </a:r>
            <a:r>
              <a:rPr lang="ru-RU" dirty="0" smtClean="0"/>
              <a:t> в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</a:t>
            </a:r>
            <a:r>
              <a:rPr lang="ru-RU" dirty="0" err="1" smtClean="0"/>
              <a:t>клієнтів</a:t>
            </a:r>
            <a:r>
              <a:rPr lang="ru-RU" dirty="0" smtClean="0"/>
              <a:t>, заявки, угоди,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– </a:t>
            </a:r>
            <a:r>
              <a:rPr lang="ru-RU" dirty="0" err="1" smtClean="0"/>
              <a:t>автоматизувати</a:t>
            </a:r>
            <a:r>
              <a:rPr lang="ru-RU" dirty="0" smtClean="0"/>
              <a:t> </a:t>
            </a:r>
            <a:r>
              <a:rPr lang="ru-RU" dirty="0" err="1" smtClean="0"/>
              <a:t>документообіг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; – </a:t>
            </a:r>
            <a:r>
              <a:rPr lang="ru-RU" dirty="0" err="1" smtClean="0"/>
              <a:t>фіксувати</a:t>
            </a:r>
            <a:r>
              <a:rPr lang="ru-RU" dirty="0" smtClean="0"/>
              <a:t> </a:t>
            </a:r>
            <a:r>
              <a:rPr lang="ru-RU" dirty="0" err="1" smtClean="0"/>
              <a:t>просування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 у «</a:t>
            </a:r>
            <a:r>
              <a:rPr lang="ru-RU" dirty="0" err="1" smtClean="0"/>
              <a:t>воронці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»; – </a:t>
            </a:r>
            <a:r>
              <a:rPr lang="ru-RU" dirty="0" err="1" smtClean="0"/>
              <a:t>нагадувати</a:t>
            </a:r>
            <a:r>
              <a:rPr lang="ru-RU" dirty="0" smtClean="0"/>
              <a:t> про </a:t>
            </a:r>
            <a:r>
              <a:rPr lang="ru-RU" dirty="0" err="1" smtClean="0"/>
              <a:t>заплановані</a:t>
            </a:r>
            <a:r>
              <a:rPr lang="ru-RU" dirty="0" smtClean="0"/>
              <a:t> </a:t>
            </a:r>
            <a:r>
              <a:rPr lang="ru-RU" dirty="0" err="1" smtClean="0"/>
              <a:t>дзвінки</a:t>
            </a:r>
            <a:r>
              <a:rPr lang="ru-RU" dirty="0" smtClean="0"/>
              <a:t>, </a:t>
            </a:r>
            <a:r>
              <a:rPr lang="ru-RU" dirty="0" err="1" smtClean="0"/>
              <a:t>листи</a:t>
            </a:r>
            <a:r>
              <a:rPr lang="ru-RU" dirty="0" smtClean="0"/>
              <a:t>, </a:t>
            </a:r>
            <a:r>
              <a:rPr lang="ru-RU" dirty="0" err="1" smtClean="0"/>
              <a:t>зустрічі</a:t>
            </a:r>
            <a:r>
              <a:rPr lang="ru-RU" dirty="0" smtClean="0"/>
              <a:t>; – </a:t>
            </a:r>
            <a:r>
              <a:rPr lang="ru-RU" dirty="0" err="1" smtClean="0"/>
              <a:t>ставити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і </a:t>
            </a:r>
            <a:r>
              <a:rPr lang="ru-RU" dirty="0" err="1" smtClean="0"/>
              <a:t>контролювати</a:t>
            </a:r>
            <a:r>
              <a:rPr lang="ru-RU" dirty="0" smtClean="0"/>
              <a:t> роботу </a:t>
            </a:r>
            <a:r>
              <a:rPr lang="ru-RU" dirty="0" err="1" smtClean="0"/>
              <a:t>співробітників</a:t>
            </a:r>
            <a:r>
              <a:rPr lang="ru-RU" dirty="0" smtClean="0"/>
              <a:t>. У «чистому»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операційні</a:t>
            </a:r>
            <a:r>
              <a:rPr lang="ru-RU" dirty="0" smtClean="0"/>
              <a:t> </a:t>
            </a:r>
            <a:r>
              <a:rPr lang="en-US" dirty="0" smtClean="0"/>
              <a:t>CRM-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трапляються</a:t>
            </a:r>
            <a:r>
              <a:rPr lang="ru-RU" dirty="0" smtClean="0"/>
              <a:t> </a:t>
            </a:r>
            <a:r>
              <a:rPr lang="ru-RU" dirty="0" err="1" smtClean="0"/>
              <a:t>рідко</a:t>
            </a:r>
            <a:r>
              <a:rPr lang="ru-RU" dirty="0" smtClean="0"/>
              <a:t>. Все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розробників</a:t>
            </a:r>
            <a:r>
              <a:rPr lang="ru-RU" dirty="0" smtClean="0"/>
              <a:t> </a:t>
            </a:r>
            <a:r>
              <a:rPr lang="ru-RU" dirty="0" err="1" smtClean="0"/>
              <a:t>додають</a:t>
            </a:r>
            <a:r>
              <a:rPr lang="ru-RU" dirty="0" smtClean="0"/>
              <a:t> у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аналітичні</a:t>
            </a:r>
            <a:r>
              <a:rPr lang="ru-RU" dirty="0" smtClean="0"/>
              <a:t> і </a:t>
            </a:r>
            <a:r>
              <a:rPr lang="ru-RU" dirty="0" err="1" smtClean="0"/>
              <a:t>статистичні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386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Аналітичні</a:t>
            </a:r>
            <a:r>
              <a:rPr lang="ru-RU" dirty="0" smtClean="0"/>
              <a:t> </a:t>
            </a:r>
            <a:r>
              <a:rPr lang="en-US" dirty="0" smtClean="0"/>
              <a:t>CRM. </a:t>
            </a:r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операційних</a:t>
            </a:r>
            <a:r>
              <a:rPr lang="ru-RU" dirty="0" smtClean="0"/>
              <a:t> систем, </a:t>
            </a:r>
            <a:r>
              <a:rPr lang="ru-RU" dirty="0" err="1" smtClean="0"/>
              <a:t>аналітичні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фіксують</a:t>
            </a:r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з </a:t>
            </a:r>
            <a:r>
              <a:rPr lang="ru-RU" dirty="0" err="1" smtClean="0"/>
              <a:t>клієнтом</a:t>
            </a:r>
            <a:r>
              <a:rPr lang="ru-RU" dirty="0" smtClean="0"/>
              <a:t>, але і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простежити</a:t>
            </a:r>
            <a:r>
              <a:rPr lang="ru-RU" dirty="0" smtClean="0"/>
              <a:t> </a:t>
            </a:r>
            <a:r>
              <a:rPr lang="ru-RU" dirty="0" err="1" smtClean="0"/>
              <a:t>закономірності</a:t>
            </a:r>
            <a:r>
              <a:rPr lang="ru-RU" dirty="0" smtClean="0"/>
              <a:t> у продажах: </a:t>
            </a:r>
            <a:r>
              <a:rPr lang="ru-RU" dirty="0" err="1" smtClean="0"/>
              <a:t>клієнти</a:t>
            </a:r>
            <a:r>
              <a:rPr lang="ru-RU" dirty="0" smtClean="0"/>
              <a:t> з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купують</a:t>
            </a:r>
            <a:r>
              <a:rPr lang="ru-RU" dirty="0" smtClean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, на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зривається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, як </a:t>
            </a:r>
            <a:r>
              <a:rPr lang="ru-RU" dirty="0" err="1" smtClean="0"/>
              <a:t>розподілені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 у «</a:t>
            </a:r>
            <a:r>
              <a:rPr lang="ru-RU" dirty="0" err="1" smtClean="0"/>
              <a:t>воронці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» – і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оновлюються</a:t>
            </a:r>
            <a:r>
              <a:rPr lang="ru-RU" dirty="0" smtClean="0"/>
              <a:t> в онлайн-</a:t>
            </a:r>
            <a:r>
              <a:rPr lang="ru-RU" dirty="0" err="1" smtClean="0"/>
              <a:t>режимі</a:t>
            </a:r>
            <a:r>
              <a:rPr lang="ru-RU" dirty="0" smtClean="0"/>
              <a:t>, у </a:t>
            </a:r>
            <a:r>
              <a:rPr lang="ru-RU" dirty="0" err="1" smtClean="0"/>
              <a:t>розрізі</a:t>
            </a:r>
            <a:r>
              <a:rPr lang="ru-RU" dirty="0" smtClean="0"/>
              <a:t> кожного параметру. Мета </a:t>
            </a:r>
            <a:r>
              <a:rPr lang="ru-RU" dirty="0" err="1" smtClean="0"/>
              <a:t>аналітичних</a:t>
            </a:r>
            <a:r>
              <a:rPr lang="ru-RU" dirty="0" smtClean="0"/>
              <a:t> </a:t>
            </a:r>
            <a:r>
              <a:rPr lang="en-US" dirty="0" smtClean="0"/>
              <a:t>CRM –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накопиченої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про </a:t>
            </a:r>
            <a:r>
              <a:rPr lang="ru-RU" dirty="0" err="1" smtClean="0"/>
              <a:t>клієнтів</a:t>
            </a:r>
            <a:r>
              <a:rPr lang="ru-RU" dirty="0" smtClean="0"/>
              <a:t> і </a:t>
            </a:r>
            <a:r>
              <a:rPr lang="ru-RU" dirty="0" err="1" smtClean="0"/>
              <a:t>продажі</a:t>
            </a:r>
            <a:r>
              <a:rPr lang="ru-RU" dirty="0" smtClean="0"/>
              <a:t> для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ефективної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. </a:t>
            </a:r>
            <a:r>
              <a:rPr lang="ru-RU" dirty="0" err="1" smtClean="0"/>
              <a:t>Аналітичні</a:t>
            </a:r>
            <a:r>
              <a:rPr lang="ru-RU" dirty="0" smtClean="0"/>
              <a:t> </a:t>
            </a:r>
            <a:r>
              <a:rPr lang="en-US" dirty="0" smtClean="0"/>
              <a:t>CRM </a:t>
            </a:r>
            <a:r>
              <a:rPr lang="ru-RU" dirty="0" err="1" smtClean="0"/>
              <a:t>вміють</a:t>
            </a:r>
            <a:r>
              <a:rPr lang="ru-RU" dirty="0" smtClean="0"/>
              <a:t>: – </a:t>
            </a:r>
            <a:r>
              <a:rPr lang="ru-RU" dirty="0" err="1" smtClean="0"/>
              <a:t>сегментувати</a:t>
            </a:r>
            <a:r>
              <a:rPr lang="ru-RU" dirty="0" smtClean="0"/>
              <a:t> </a:t>
            </a:r>
            <a:r>
              <a:rPr lang="ru-RU" dirty="0" err="1" smtClean="0"/>
              <a:t>клієнтську</a:t>
            </a:r>
            <a:r>
              <a:rPr lang="ru-RU" dirty="0" smtClean="0"/>
              <a:t> базу; – </a:t>
            </a:r>
            <a:r>
              <a:rPr lang="ru-RU" dirty="0" err="1" smtClean="0"/>
              <a:t>визначати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; – </a:t>
            </a: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їхню</a:t>
            </a:r>
            <a:r>
              <a:rPr lang="ru-RU" dirty="0" smtClean="0"/>
              <a:t> </a:t>
            </a:r>
            <a:r>
              <a:rPr lang="ru-RU" dirty="0" err="1" smtClean="0"/>
              <a:t>рентабельність</a:t>
            </a:r>
            <a:r>
              <a:rPr lang="ru-RU" dirty="0" smtClean="0"/>
              <a:t>; – </a:t>
            </a:r>
            <a:r>
              <a:rPr lang="ru-RU" dirty="0" err="1" smtClean="0"/>
              <a:t>моніторити</a:t>
            </a:r>
            <a:r>
              <a:rPr lang="ru-RU" dirty="0" smtClean="0"/>
              <a:t> </a:t>
            </a:r>
            <a:r>
              <a:rPr lang="ru-RU" dirty="0" err="1" smtClean="0"/>
              <a:t>поведінку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на кожному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; – </a:t>
            </a:r>
            <a:r>
              <a:rPr lang="ru-RU" dirty="0" err="1" smtClean="0"/>
              <a:t>показувати</a:t>
            </a:r>
            <a:r>
              <a:rPr lang="ru-RU" dirty="0" smtClean="0"/>
              <a:t> </a:t>
            </a:r>
            <a:r>
              <a:rPr lang="ru-RU" dirty="0" err="1" smtClean="0"/>
              <a:t>розподіл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 у «</a:t>
            </a:r>
            <a:r>
              <a:rPr lang="ru-RU" dirty="0" err="1" smtClean="0"/>
              <a:t>воронці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»; – </a:t>
            </a: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динаміку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; – </a:t>
            </a: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; – </a:t>
            </a:r>
            <a:r>
              <a:rPr lang="ru-RU" dirty="0" err="1" smtClean="0"/>
              <a:t>прогнозувати</a:t>
            </a:r>
            <a:r>
              <a:rPr lang="ru-RU" dirty="0" smtClean="0"/>
              <a:t>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184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Колабораційні</a:t>
            </a:r>
            <a:r>
              <a:rPr lang="ru-RU" dirty="0" smtClean="0"/>
              <a:t> </a:t>
            </a:r>
            <a:r>
              <a:rPr lang="en-US" dirty="0" smtClean="0"/>
              <a:t>CRM (CRM </a:t>
            </a:r>
            <a:r>
              <a:rPr lang="ru-RU" dirty="0" err="1" smtClean="0"/>
              <a:t>взаємодії</a:t>
            </a:r>
            <a:r>
              <a:rPr lang="ru-RU" dirty="0" smtClean="0"/>
              <a:t>).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en-US" dirty="0" smtClean="0"/>
              <a:t>CRM </a:t>
            </a:r>
            <a:r>
              <a:rPr lang="ru-RU" dirty="0" err="1" smtClean="0"/>
              <a:t>налагоджують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 для </a:t>
            </a:r>
            <a:r>
              <a:rPr lang="ru-RU" dirty="0" err="1" smtClean="0"/>
              <a:t>збору</a:t>
            </a:r>
            <a:r>
              <a:rPr lang="ru-RU" dirty="0" smtClean="0"/>
              <a:t> </a:t>
            </a:r>
            <a:r>
              <a:rPr lang="ru-RU" dirty="0" err="1" smtClean="0"/>
              <a:t>зворотного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. </a:t>
            </a:r>
            <a:r>
              <a:rPr lang="ru-RU" dirty="0" err="1" smtClean="0"/>
              <a:t>Інформація</a:t>
            </a:r>
            <a:r>
              <a:rPr lang="ru-RU" dirty="0" smtClean="0"/>
              <a:t>, </a:t>
            </a:r>
            <a:r>
              <a:rPr lang="ru-RU" dirty="0" err="1" smtClean="0"/>
              <a:t>отримана</a:t>
            </a:r>
            <a:r>
              <a:rPr lang="ru-RU" dirty="0" smtClean="0"/>
              <a:t> з </a:t>
            </a:r>
            <a:r>
              <a:rPr lang="ru-RU" dirty="0" err="1" smtClean="0"/>
              <a:t>їхньою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,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скоригувати</a:t>
            </a:r>
            <a:r>
              <a:rPr lang="ru-RU" dirty="0" smtClean="0"/>
              <a:t> </a:t>
            </a:r>
            <a:r>
              <a:rPr lang="ru-RU" dirty="0" err="1" smtClean="0"/>
              <a:t>асортимент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цінову</a:t>
            </a:r>
            <a:r>
              <a:rPr lang="ru-RU" dirty="0" smtClean="0"/>
              <a:t> </a:t>
            </a:r>
            <a:r>
              <a:rPr lang="ru-RU" dirty="0" err="1" smtClean="0"/>
              <a:t>політику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співробітники</a:t>
            </a:r>
            <a:r>
              <a:rPr lang="ru-RU" dirty="0" smtClean="0"/>
              <a:t> </a:t>
            </a:r>
            <a:r>
              <a:rPr lang="en-US" dirty="0" smtClean="0"/>
              <a:t>call-</a:t>
            </a:r>
            <a:r>
              <a:rPr lang="ru-RU" dirty="0" smtClean="0"/>
              <a:t>центру автосалону </a:t>
            </a:r>
            <a:r>
              <a:rPr lang="ru-RU" dirty="0" err="1" smtClean="0"/>
              <a:t>обдзвонюють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задаючи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сервісу</a:t>
            </a:r>
            <a:r>
              <a:rPr lang="ru-RU" dirty="0" smtClean="0"/>
              <a:t>, </a:t>
            </a:r>
            <a:r>
              <a:rPr lang="ru-RU" dirty="0" err="1" smtClean="0"/>
              <a:t>фіксуючи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. За результатами </a:t>
            </a:r>
            <a:r>
              <a:rPr lang="ru-RU" dirty="0" err="1" smtClean="0"/>
              <a:t>опитування</a:t>
            </a:r>
            <a:r>
              <a:rPr lang="ru-RU" dirty="0" smtClean="0"/>
              <a:t> </a:t>
            </a:r>
            <a:r>
              <a:rPr lang="ru-RU" dirty="0" err="1" smtClean="0"/>
              <a:t>закуповуються</a:t>
            </a:r>
            <a:r>
              <a:rPr lang="ru-RU" dirty="0" smtClean="0"/>
              <a:t> </a:t>
            </a:r>
            <a:r>
              <a:rPr lang="ru-RU" dirty="0" err="1" smtClean="0"/>
              <a:t>відсутні</a:t>
            </a:r>
            <a:r>
              <a:rPr lang="ru-RU" dirty="0" smtClean="0"/>
              <a:t> </a:t>
            </a:r>
            <a:r>
              <a:rPr lang="ru-RU" dirty="0" err="1" smtClean="0"/>
              <a:t>комплектуючі</a:t>
            </a:r>
            <a:r>
              <a:rPr lang="ru-RU" dirty="0" smtClean="0"/>
              <a:t> та </a:t>
            </a:r>
            <a:r>
              <a:rPr lang="ru-RU" dirty="0" err="1" smtClean="0"/>
              <a:t>додаються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сервісні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551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Аналітичні</a:t>
            </a:r>
            <a:r>
              <a:rPr lang="ru-RU" b="1" dirty="0" smtClean="0"/>
              <a:t> </a:t>
            </a:r>
            <a:r>
              <a:rPr lang="en-US" b="1" dirty="0" smtClean="0"/>
              <a:t>CRM-</a:t>
            </a:r>
            <a:r>
              <a:rPr lang="ru-RU" b="1" dirty="0" err="1" smtClean="0"/>
              <a:t>системи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2766"/>
            <a:ext cx="10515600" cy="346304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Вони </a:t>
            </a:r>
            <a:r>
              <a:rPr lang="ru-RU" dirty="0" err="1"/>
              <a:t>використовуються</a:t>
            </a:r>
            <a:r>
              <a:rPr lang="ru-RU" dirty="0"/>
              <a:t> для 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клієнтам</a:t>
            </a:r>
            <a:r>
              <a:rPr lang="ru-RU" b="1" dirty="0"/>
              <a:t> </a:t>
            </a:r>
            <a:r>
              <a:rPr lang="ru-RU" b="1" dirty="0" err="1"/>
              <a:t>якісних</a:t>
            </a:r>
            <a:r>
              <a:rPr lang="ru-RU" b="1" dirty="0"/>
              <a:t> </a:t>
            </a:r>
            <a:r>
              <a:rPr lang="ru-RU" b="1" dirty="0" err="1"/>
              <a:t>послуг</a:t>
            </a:r>
            <a:r>
              <a:rPr lang="ru-RU" b="1" dirty="0"/>
              <a:t> на </a:t>
            </a:r>
            <a:r>
              <a:rPr lang="ru-RU" b="1" dirty="0" err="1"/>
              <a:t>основі</a:t>
            </a:r>
            <a:r>
              <a:rPr lang="ru-RU" b="1" dirty="0"/>
              <a:t> </a:t>
            </a:r>
            <a:r>
              <a:rPr lang="ru-RU" b="1" dirty="0" err="1"/>
              <a:t>збирання</a:t>
            </a:r>
            <a:r>
              <a:rPr lang="ru-RU" b="1" dirty="0"/>
              <a:t> та </a:t>
            </a:r>
            <a:r>
              <a:rPr lang="ru-RU" b="1" dirty="0" err="1"/>
              <a:t>аналізу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r>
              <a:rPr lang="ru-RU" dirty="0"/>
              <a:t>. Принцип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простий</a:t>
            </a:r>
            <a:r>
              <a:rPr lang="ru-RU" dirty="0"/>
              <a:t>: </a:t>
            </a:r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використовуєте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для </a:t>
            </a:r>
            <a:r>
              <a:rPr lang="ru-RU" dirty="0" err="1"/>
              <a:t>налагодження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кампаній</a:t>
            </a:r>
            <a:r>
              <a:rPr lang="ru-RU" dirty="0"/>
              <a:t>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Ці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за </a:t>
            </a:r>
            <a:r>
              <a:rPr lang="ru-RU" dirty="0" err="1"/>
              <a:t>трьома</a:t>
            </a:r>
            <a:r>
              <a:rPr lang="ru-RU" dirty="0"/>
              <a:t>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напрямками</a:t>
            </a:r>
            <a:r>
              <a:rPr lang="ru-RU" dirty="0"/>
              <a:t>:</a:t>
            </a:r>
          </a:p>
          <a:p>
            <a:pPr algn="just"/>
            <a:r>
              <a:rPr lang="ru-RU" b="1" dirty="0" err="1"/>
              <a:t>Збір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r>
              <a:rPr lang="ru-RU" dirty="0"/>
              <a:t>. Система </a:t>
            </a:r>
            <a:r>
              <a:rPr lang="ru-RU" dirty="0" err="1"/>
              <a:t>аналізує</a:t>
            </a:r>
            <a:r>
              <a:rPr lang="ru-RU" dirty="0"/>
              <a:t> </a:t>
            </a:r>
            <a:r>
              <a:rPr lang="ru-RU" i="1" dirty="0" err="1"/>
              <a:t>великі</a:t>
            </a:r>
            <a:r>
              <a:rPr lang="ru-RU" i="1" dirty="0"/>
              <a:t> </a:t>
            </a:r>
            <a:r>
              <a:rPr lang="ru-RU" i="1" dirty="0" err="1"/>
              <a:t>дані</a:t>
            </a:r>
            <a:r>
              <a:rPr lang="ru-RU" dirty="0"/>
              <a:t> та </a:t>
            </a:r>
            <a:r>
              <a:rPr lang="ru-RU" dirty="0" err="1"/>
              <a:t>виявляє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ваших </a:t>
            </a:r>
            <a:r>
              <a:rPr lang="ru-RU" dirty="0" err="1"/>
              <a:t>клієнтів</a:t>
            </a:r>
            <a:r>
              <a:rPr lang="ru-RU" dirty="0"/>
              <a:t>;</a:t>
            </a:r>
          </a:p>
          <a:p>
            <a:pPr algn="just"/>
            <a:r>
              <a:rPr lang="ru-RU" b="1" dirty="0"/>
              <a:t>Хостинг </a:t>
            </a:r>
            <a:r>
              <a:rPr lang="ru-RU" b="1" dirty="0" err="1"/>
              <a:t>даних</a:t>
            </a:r>
            <a:r>
              <a:rPr lang="ru-RU" dirty="0"/>
              <a:t>. </a:t>
            </a:r>
            <a:r>
              <a:rPr lang="en-US" dirty="0"/>
              <a:t>CRM</a:t>
            </a:r>
            <a:r>
              <a:rPr lang="ru-RU" dirty="0"/>
              <a:t>ка </a:t>
            </a:r>
            <a:r>
              <a:rPr lang="ru-RU" dirty="0" err="1"/>
              <a:t>зберігає</a:t>
            </a:r>
            <a:r>
              <a:rPr lang="ru-RU" dirty="0"/>
              <a:t> </a:t>
            </a:r>
            <a:r>
              <a:rPr lang="ru-RU" dirty="0" err="1"/>
              <a:t>отриману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в одному </a:t>
            </a:r>
            <a:r>
              <a:rPr lang="ru-RU" dirty="0" err="1"/>
              <a:t>місці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спрощує</a:t>
            </a:r>
            <a:r>
              <a:rPr lang="ru-RU" dirty="0"/>
              <a:t> доступ до </a:t>
            </a:r>
            <a:r>
              <a:rPr lang="ru-RU" dirty="0" err="1"/>
              <a:t>неї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подальший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;</a:t>
            </a:r>
          </a:p>
          <a:p>
            <a:pPr algn="just"/>
            <a:r>
              <a:rPr lang="ru-RU" b="1" dirty="0" err="1"/>
              <a:t>Аналітична</a:t>
            </a:r>
            <a:r>
              <a:rPr lang="ru-RU" b="1" dirty="0"/>
              <a:t> онлайн-</a:t>
            </a:r>
            <a:r>
              <a:rPr lang="ru-RU" b="1" dirty="0" err="1"/>
              <a:t>обробка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r>
              <a:rPr lang="ru-RU" dirty="0"/>
              <a:t> (</a:t>
            </a:r>
            <a:r>
              <a:rPr lang="en-US" b="1" dirty="0">
                <a:hlinkClick r:id="rId2"/>
              </a:rPr>
              <a:t>OLAP</a:t>
            </a:r>
            <a:r>
              <a:rPr lang="en-US" dirty="0"/>
              <a:t>). </a:t>
            </a:r>
            <a:r>
              <a:rPr lang="ru-RU" dirty="0"/>
              <a:t>З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клієнтів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точок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Приклади</a:t>
            </a:r>
            <a:r>
              <a:rPr lang="ru-RU" b="1" dirty="0"/>
              <a:t> </a:t>
            </a:r>
            <a:r>
              <a:rPr lang="ru-RU" b="1" dirty="0" err="1"/>
              <a:t>аналітичних</a:t>
            </a:r>
            <a:r>
              <a:rPr lang="ru-RU" b="1" dirty="0"/>
              <a:t> </a:t>
            </a:r>
            <a:r>
              <a:rPr lang="en-US" b="1" dirty="0"/>
              <a:t>CRM</a:t>
            </a:r>
            <a:r>
              <a:rPr lang="en-US" dirty="0"/>
              <a:t>: </a:t>
            </a:r>
            <a:r>
              <a:rPr lang="en-US" dirty="0" err="1"/>
              <a:t>Zoho</a:t>
            </a:r>
            <a:r>
              <a:rPr lang="en-US" dirty="0"/>
              <a:t> Analytics, </a:t>
            </a:r>
            <a:r>
              <a:rPr lang="en-US" dirty="0" err="1"/>
              <a:t>Pipedrive</a:t>
            </a:r>
            <a:r>
              <a:rPr lang="en-US" dirty="0"/>
              <a:t>, </a:t>
            </a:r>
            <a:r>
              <a:rPr lang="en-US" dirty="0" err="1"/>
              <a:t>Creatio</a:t>
            </a:r>
            <a:r>
              <a:rPr lang="en-US" dirty="0"/>
              <a:t>.</a:t>
            </a:r>
          </a:p>
          <a:p>
            <a:endParaRPr lang="ru-RU" dirty="0"/>
          </a:p>
        </p:txBody>
      </p:sp>
      <p:pic>
        <p:nvPicPr>
          <p:cNvPr id="5122" name="Picture 2" descr="Аналітичні C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51" y="4435813"/>
            <a:ext cx="7068698" cy="235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006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Колаборативні</a:t>
            </a:r>
            <a:r>
              <a:rPr lang="ru-RU" b="1" dirty="0" smtClean="0"/>
              <a:t> </a:t>
            </a:r>
            <a:r>
              <a:rPr lang="en-US" b="1" dirty="0" smtClean="0"/>
              <a:t>CRM</a:t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0315"/>
            <a:ext cx="10515600" cy="310312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Вони </a:t>
            </a:r>
            <a:r>
              <a:rPr lang="ru-RU" dirty="0" err="1"/>
              <a:t>використовуються</a:t>
            </a:r>
            <a:r>
              <a:rPr lang="ru-RU" dirty="0"/>
              <a:t> для </a:t>
            </a:r>
            <a:r>
              <a:rPr lang="ru-RU" b="1" dirty="0" err="1"/>
              <a:t>узгодження</a:t>
            </a:r>
            <a:r>
              <a:rPr lang="ru-RU" b="1" dirty="0"/>
              <a:t> </a:t>
            </a:r>
            <a:r>
              <a:rPr lang="ru-RU" b="1" dirty="0" err="1"/>
              <a:t>сейлз-процесів</a:t>
            </a:r>
            <a:r>
              <a:rPr lang="ru-RU" b="1" dirty="0"/>
              <a:t>, маркетингу та </a:t>
            </a:r>
            <a:r>
              <a:rPr lang="ru-RU" b="1" dirty="0" err="1"/>
              <a:t>обслуговування</a:t>
            </a:r>
            <a:r>
              <a:rPr lang="ru-RU" b="1" dirty="0"/>
              <a:t> </a:t>
            </a:r>
            <a:r>
              <a:rPr lang="ru-RU" b="1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різним</a:t>
            </a:r>
            <a:r>
              <a:rPr lang="ru-RU" dirty="0"/>
              <a:t> командам </a:t>
            </a:r>
            <a:r>
              <a:rPr lang="ru-RU" dirty="0" err="1"/>
              <a:t>обмінюватися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про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Відповідно</a:t>
            </a:r>
            <a:r>
              <a:rPr lang="ru-RU" dirty="0"/>
              <a:t>, </a:t>
            </a:r>
            <a:r>
              <a:rPr lang="ru-RU" dirty="0" err="1"/>
              <a:t>колаборативні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за:</a:t>
            </a:r>
          </a:p>
          <a:p>
            <a:pPr algn="just"/>
            <a:r>
              <a:rPr lang="ru-RU" b="1" dirty="0" err="1"/>
              <a:t>Керування</a:t>
            </a:r>
            <a:r>
              <a:rPr lang="ru-RU" b="1" dirty="0"/>
              <a:t> </a:t>
            </a:r>
            <a:r>
              <a:rPr lang="ru-RU" b="1" dirty="0" err="1"/>
              <a:t>взаємодією</a:t>
            </a:r>
            <a:r>
              <a:rPr lang="ru-RU" b="1" dirty="0"/>
              <a:t> з </a:t>
            </a:r>
            <a:r>
              <a:rPr lang="ru-RU" b="1" dirty="0" err="1"/>
              <a:t>клієнтами</a:t>
            </a:r>
            <a:r>
              <a:rPr lang="ru-RU" dirty="0"/>
              <a:t>. </a:t>
            </a:r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ru-RU" dirty="0" err="1"/>
              <a:t>відстежують</a:t>
            </a:r>
            <a:r>
              <a:rPr lang="ru-RU" dirty="0"/>
              <a:t> вашу </a:t>
            </a:r>
            <a:r>
              <a:rPr lang="ru-RU" dirty="0" err="1"/>
              <a:t>комунікацію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каналами 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(</a:t>
            </a:r>
            <a:r>
              <a:rPr lang="ru-RU" dirty="0" err="1"/>
              <a:t>електронна</a:t>
            </a:r>
            <a:r>
              <a:rPr lang="ru-RU" dirty="0"/>
              <a:t> </a:t>
            </a:r>
            <a:r>
              <a:rPr lang="ru-RU" dirty="0" err="1"/>
              <a:t>пошта</a:t>
            </a:r>
            <a:r>
              <a:rPr lang="ru-RU" dirty="0"/>
              <a:t>, </a:t>
            </a:r>
            <a:r>
              <a:rPr lang="ru-RU" dirty="0" err="1"/>
              <a:t>дзвінки</a:t>
            </a:r>
            <a:r>
              <a:rPr lang="ru-RU" dirty="0"/>
              <a:t>, </a:t>
            </a:r>
            <a:r>
              <a:rPr lang="ru-RU" dirty="0" err="1"/>
              <a:t>листування</a:t>
            </a:r>
            <a:r>
              <a:rPr lang="ru-RU" dirty="0"/>
              <a:t> у </a:t>
            </a:r>
            <a:r>
              <a:rPr lang="ru-RU" dirty="0" err="1"/>
              <a:t>соцмережах</a:t>
            </a:r>
            <a:r>
              <a:rPr lang="ru-RU" dirty="0"/>
              <a:t>, </a:t>
            </a:r>
            <a:r>
              <a:rPr lang="ru-RU" dirty="0" err="1"/>
              <a:t>месенджерах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pPr algn="just"/>
            <a:r>
              <a:rPr lang="ru-RU" b="1" dirty="0" err="1"/>
              <a:t>Управління</a:t>
            </a:r>
            <a:r>
              <a:rPr lang="ru-RU" b="1" dirty="0"/>
              <a:t> каналами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аналізують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результативні</a:t>
            </a:r>
            <a:r>
              <a:rPr lang="ru-RU" dirty="0"/>
              <a:t>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взаємини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 та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підібрати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комфортний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для кожного </a:t>
            </a:r>
            <a:r>
              <a:rPr lang="ru-RU" dirty="0" err="1"/>
              <a:t>ліда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Приклади</a:t>
            </a:r>
            <a:r>
              <a:rPr lang="ru-RU" b="1" dirty="0"/>
              <a:t> </a:t>
            </a:r>
            <a:r>
              <a:rPr lang="ru-RU" b="1" dirty="0" err="1"/>
              <a:t>колаборативних</a:t>
            </a:r>
            <a:r>
              <a:rPr lang="ru-RU" b="1" dirty="0"/>
              <a:t> </a:t>
            </a:r>
            <a:r>
              <a:rPr lang="en-US" b="1" dirty="0"/>
              <a:t>CRM</a:t>
            </a:r>
            <a:r>
              <a:rPr lang="en-US" dirty="0"/>
              <a:t>: </a:t>
            </a:r>
            <a:r>
              <a:rPr lang="en-US" dirty="0" err="1"/>
              <a:t>Zendesk</a:t>
            </a:r>
            <a:r>
              <a:rPr lang="en-US" dirty="0"/>
              <a:t>, Copper, Insightly, Neon.</a:t>
            </a:r>
          </a:p>
          <a:p>
            <a:endParaRPr lang="ru-RU" dirty="0"/>
          </a:p>
        </p:txBody>
      </p:sp>
      <p:pic>
        <p:nvPicPr>
          <p:cNvPr id="6146" name="Picture 2" descr="Колаборативні C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61" y="4040294"/>
            <a:ext cx="6164026" cy="252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27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CRM </a:t>
            </a:r>
            <a:r>
              <a:rPr lang="ru-RU" b="1" dirty="0" smtClean="0"/>
              <a:t>для менеджменту </a:t>
            </a:r>
            <a:r>
              <a:rPr lang="ru-RU" b="1" dirty="0" err="1" smtClean="0"/>
              <a:t>кампаній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1677"/>
            <a:ext cx="10515600" cy="321012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наче</a:t>
            </a:r>
            <a:r>
              <a:rPr lang="ru-RU" dirty="0"/>
              <a:t> </a:t>
            </a:r>
            <a:r>
              <a:rPr lang="ru-RU" dirty="0" err="1"/>
              <a:t>операційні</a:t>
            </a:r>
            <a:r>
              <a:rPr lang="ru-RU" dirty="0"/>
              <a:t> та </a:t>
            </a:r>
            <a:r>
              <a:rPr lang="ru-RU" dirty="0" err="1"/>
              <a:t>аналітичні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поєднані</a:t>
            </a:r>
            <a:r>
              <a:rPr lang="ru-RU" dirty="0"/>
              <a:t> «в одному </a:t>
            </a:r>
            <a:r>
              <a:rPr lang="ru-RU" dirty="0" err="1"/>
              <a:t>флаконі</a:t>
            </a:r>
            <a:r>
              <a:rPr lang="ru-RU" dirty="0"/>
              <a:t>». </a:t>
            </a:r>
            <a:r>
              <a:rPr lang="ru-RU" dirty="0" err="1"/>
              <a:t>Деякі</a:t>
            </a:r>
            <a:r>
              <a:rPr lang="ru-RU" dirty="0"/>
              <a:t> з них є </a:t>
            </a:r>
            <a:r>
              <a:rPr lang="ru-RU" dirty="0" err="1"/>
              <a:t>частинами</a:t>
            </a:r>
            <a:r>
              <a:rPr lang="ru-RU" dirty="0"/>
              <a:t> великих </a:t>
            </a:r>
            <a:r>
              <a:rPr lang="en-US" dirty="0"/>
              <a:t>ERP-</a:t>
            </a:r>
            <a:r>
              <a:rPr lang="ru-RU" dirty="0"/>
              <a:t>платформ. </a:t>
            </a:r>
            <a:r>
              <a:rPr lang="ru-RU" dirty="0" err="1"/>
              <a:t>Здебільшого</a:t>
            </a:r>
            <a:r>
              <a:rPr lang="ru-RU" dirty="0"/>
              <a:t> вони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організувати</a:t>
            </a:r>
            <a:r>
              <a:rPr lang="ru-RU" dirty="0"/>
              <a:t> та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запустити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керуючи</a:t>
            </a:r>
            <a:r>
              <a:rPr lang="ru-RU" dirty="0"/>
              <a:t> </a:t>
            </a:r>
            <a:r>
              <a:rPr lang="ru-RU" dirty="0" err="1"/>
              <a:t>їхнім</a:t>
            </a:r>
            <a:r>
              <a:rPr lang="ru-RU" dirty="0"/>
              <a:t> </a:t>
            </a:r>
            <a:r>
              <a:rPr lang="ru-RU" dirty="0" err="1"/>
              <a:t>плануванням</a:t>
            </a:r>
            <a:r>
              <a:rPr lang="ru-RU" dirty="0"/>
              <a:t> й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В </a:t>
            </a:r>
            <a:r>
              <a:rPr lang="ru-RU" dirty="0" err="1"/>
              <a:t>більшість</a:t>
            </a:r>
            <a:r>
              <a:rPr lang="ru-RU" dirty="0"/>
              <a:t> з них </a:t>
            </a:r>
            <a:r>
              <a:rPr lang="ru-RU" dirty="0" err="1"/>
              <a:t>інтегровані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для </a:t>
            </a:r>
            <a:r>
              <a:rPr lang="ru-RU" dirty="0" err="1"/>
              <a:t>автоматизації</a:t>
            </a:r>
            <a:r>
              <a:rPr lang="ru-RU" dirty="0"/>
              <a:t> </a:t>
            </a:r>
            <a:r>
              <a:rPr lang="ru-RU" dirty="0" err="1"/>
              <a:t>кампаній</a:t>
            </a:r>
            <a:r>
              <a:rPr lang="ru-RU" dirty="0"/>
              <a:t>, </a:t>
            </a:r>
            <a:r>
              <a:rPr lang="ru-RU" dirty="0" err="1"/>
              <a:t>відстеження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та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потенційними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. На </a:t>
            </a:r>
            <a:r>
              <a:rPr lang="ru-RU" dirty="0" err="1"/>
              <a:t>додаток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вам </a:t>
            </a:r>
            <a:r>
              <a:rPr lang="ru-RU" dirty="0" err="1"/>
              <a:t>діяти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 </a:t>
            </a:r>
            <a:r>
              <a:rPr lang="ru-RU" b="1" dirty="0" err="1">
                <a:hlinkClick r:id="rId2"/>
              </a:rPr>
              <a:t>цілеспрямовано</a:t>
            </a:r>
            <a:r>
              <a:rPr lang="ru-RU" dirty="0"/>
              <a:t> та </a:t>
            </a:r>
            <a:r>
              <a:rPr lang="ru-RU" b="1" dirty="0" err="1">
                <a:hlinkClick r:id="rId3"/>
              </a:rPr>
              <a:t>персоналізовано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Приклади</a:t>
            </a:r>
            <a:r>
              <a:rPr lang="ru-RU" b="1" dirty="0"/>
              <a:t> </a:t>
            </a:r>
            <a:r>
              <a:rPr lang="en-US" b="1" dirty="0"/>
              <a:t>CRM </a:t>
            </a:r>
            <a:r>
              <a:rPr lang="ru-RU" b="1" dirty="0"/>
              <a:t>для менеджменту </a:t>
            </a:r>
            <a:r>
              <a:rPr lang="ru-RU" b="1" dirty="0" err="1"/>
              <a:t>кампаній</a:t>
            </a:r>
            <a:r>
              <a:rPr lang="ru-RU" dirty="0"/>
              <a:t>: </a:t>
            </a:r>
            <a:r>
              <a:rPr lang="en-US" dirty="0"/>
              <a:t>Dynamics 365, NetSuite, </a:t>
            </a:r>
            <a:r>
              <a:rPr lang="en-US" dirty="0" err="1"/>
              <a:t>Pega</a:t>
            </a:r>
            <a:r>
              <a:rPr lang="en-US" dirty="0"/>
              <a:t>, Sugar.</a:t>
            </a:r>
          </a:p>
          <a:p>
            <a:endParaRPr lang="ru-RU" dirty="0"/>
          </a:p>
        </p:txBody>
      </p:sp>
      <p:pic>
        <p:nvPicPr>
          <p:cNvPr id="7170" name="Picture 2" descr="CRM для менеджменту кампані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715" y="4141662"/>
            <a:ext cx="6144570" cy="22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306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Стратегічні</a:t>
            </a:r>
            <a:r>
              <a:rPr lang="ru-RU" b="1" dirty="0" smtClean="0"/>
              <a:t> </a:t>
            </a:r>
            <a:r>
              <a:rPr lang="en-US" b="1" dirty="0" smtClean="0"/>
              <a:t>CRM</a:t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009" y="1011677"/>
            <a:ext cx="11139791" cy="32004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/>
              <a:t>Їхнє</a:t>
            </a:r>
            <a:r>
              <a:rPr lang="ru-RU" dirty="0" smtClean="0"/>
              <a:t> </a:t>
            </a:r>
            <a:r>
              <a:rPr lang="ru-RU" dirty="0" err="1"/>
              <a:t>призначення</a:t>
            </a:r>
            <a:r>
              <a:rPr lang="ru-RU" dirty="0"/>
              <a:t> ― </a:t>
            </a:r>
            <a:r>
              <a:rPr lang="ru-RU" dirty="0" err="1"/>
              <a:t>збір</a:t>
            </a:r>
            <a:r>
              <a:rPr lang="ru-RU" dirty="0"/>
              <a:t>, </a:t>
            </a:r>
            <a:r>
              <a:rPr lang="ru-RU" dirty="0" err="1"/>
              <a:t>систематизація</a:t>
            </a:r>
            <a:r>
              <a:rPr lang="ru-RU" dirty="0"/>
              <a:t> й менеджмент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ліди</a:t>
            </a:r>
            <a:r>
              <a:rPr lang="ru-RU" dirty="0"/>
              <a:t> та </a:t>
            </a:r>
            <a:r>
              <a:rPr lang="ru-RU" dirty="0" err="1"/>
              <a:t>ринкові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незамінні</a:t>
            </a:r>
            <a:r>
              <a:rPr lang="ru-RU" dirty="0"/>
              <a:t>, коли треба </a:t>
            </a:r>
            <a:r>
              <a:rPr lang="ru-RU" dirty="0" err="1"/>
              <a:t>сформувати</a:t>
            </a:r>
            <a:r>
              <a:rPr lang="ru-RU" dirty="0"/>
              <a:t> </a:t>
            </a:r>
            <a:r>
              <a:rPr lang="ru-RU" dirty="0" err="1"/>
              <a:t>ціннісну</a:t>
            </a:r>
            <a:r>
              <a:rPr lang="ru-RU" dirty="0"/>
              <a:t> </a:t>
            </a:r>
            <a:r>
              <a:rPr lang="ru-RU" dirty="0" err="1"/>
              <a:t>пропозицію</a:t>
            </a:r>
            <a:r>
              <a:rPr lang="ru-RU" dirty="0"/>
              <a:t> для ваших </a:t>
            </a:r>
            <a:r>
              <a:rPr lang="ru-RU" dirty="0" err="1"/>
              <a:t>клієнтів</a:t>
            </a:r>
            <a:r>
              <a:rPr lang="ru-RU" dirty="0"/>
              <a:t> та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з ними.</a:t>
            </a:r>
          </a:p>
          <a:p>
            <a:pPr algn="just"/>
            <a:r>
              <a:rPr lang="ru-RU" dirty="0"/>
              <a:t>Вони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сфокусуватися</a:t>
            </a:r>
            <a:r>
              <a:rPr lang="ru-RU" dirty="0"/>
              <a:t> на </a:t>
            </a:r>
            <a:r>
              <a:rPr lang="ru-RU" dirty="0" err="1"/>
              <a:t>характері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у </a:t>
            </a:r>
            <a:r>
              <a:rPr lang="ru-RU" dirty="0" err="1"/>
              <a:t>довгостроковій</a:t>
            </a:r>
            <a:r>
              <a:rPr lang="ru-RU" dirty="0"/>
              <a:t> </a:t>
            </a:r>
            <a:r>
              <a:rPr lang="ru-RU" dirty="0" err="1"/>
              <a:t>перспективі</a:t>
            </a:r>
            <a:r>
              <a:rPr lang="ru-RU" dirty="0"/>
              <a:t>. </a:t>
            </a:r>
            <a:r>
              <a:rPr lang="ru-RU" dirty="0" err="1"/>
              <a:t>Тож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зацікавлені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у </a:t>
            </a:r>
            <a:r>
              <a:rPr lang="ru-RU" dirty="0" err="1"/>
              <a:t>тривалих</a:t>
            </a:r>
            <a:r>
              <a:rPr lang="ru-RU" dirty="0"/>
              <a:t> </a:t>
            </a:r>
            <a:r>
              <a:rPr lang="ru-RU" dirty="0" err="1"/>
              <a:t>стосунках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, </a:t>
            </a:r>
            <a:r>
              <a:rPr lang="ru-RU" dirty="0" err="1"/>
              <a:t>стратегічні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― </a:t>
            </a:r>
            <a:r>
              <a:rPr lang="ru-RU" dirty="0" err="1"/>
              <a:t>саме</a:t>
            </a:r>
            <a:r>
              <a:rPr lang="ru-RU" dirty="0"/>
              <a:t> для вас.</a:t>
            </a:r>
          </a:p>
          <a:p>
            <a:pPr algn="just"/>
            <a:r>
              <a:rPr lang="ru-RU" b="1" dirty="0" err="1"/>
              <a:t>Приклади</a:t>
            </a:r>
            <a:r>
              <a:rPr lang="ru-RU" b="1" dirty="0"/>
              <a:t> </a:t>
            </a:r>
            <a:r>
              <a:rPr lang="ru-RU" b="1" dirty="0" err="1"/>
              <a:t>стратегічних</a:t>
            </a:r>
            <a:r>
              <a:rPr lang="ru-RU" b="1" dirty="0"/>
              <a:t> </a:t>
            </a:r>
            <a:r>
              <a:rPr lang="en-US" b="1" dirty="0"/>
              <a:t>CRM</a:t>
            </a:r>
            <a:r>
              <a:rPr lang="en-US" dirty="0"/>
              <a:t>: SAP Customer 360, </a:t>
            </a:r>
            <a:r>
              <a:rPr lang="en-US" dirty="0" err="1"/>
              <a:t>Scoro</a:t>
            </a:r>
            <a:r>
              <a:rPr lang="en-US" dirty="0"/>
              <a:t>.</a:t>
            </a:r>
          </a:p>
          <a:p>
            <a:endParaRPr lang="ru-RU" dirty="0"/>
          </a:p>
        </p:txBody>
      </p:sp>
      <p:pic>
        <p:nvPicPr>
          <p:cNvPr id="8194" name="Picture 2" descr="Стратегічні C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96" y="4082171"/>
            <a:ext cx="97536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8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Типи</a:t>
            </a:r>
            <a:r>
              <a:rPr lang="ru-RU" b="1" dirty="0"/>
              <a:t> CRM на </a:t>
            </a:r>
            <a:r>
              <a:rPr lang="ru-RU" b="1" dirty="0" err="1"/>
              <a:t>основі</a:t>
            </a:r>
            <a:r>
              <a:rPr lang="ru-RU" b="1" dirty="0"/>
              <a:t> </a:t>
            </a:r>
            <a:r>
              <a:rPr lang="ru-RU" b="1" dirty="0" err="1"/>
              <a:t>маркетингових</a:t>
            </a:r>
            <a:r>
              <a:rPr lang="ru-RU" b="1" dirty="0"/>
              <a:t> </a:t>
            </a:r>
            <a:r>
              <a:rPr lang="ru-RU" b="1" dirty="0" err="1"/>
              <a:t>тенденцій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CRM для </a:t>
            </a:r>
            <a:r>
              <a:rPr lang="ru-RU" b="1" dirty="0" err="1"/>
              <a:t>соцмереж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557" y="1342418"/>
            <a:ext cx="11052243" cy="256810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/>
              <a:t>компаній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будують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 в </a:t>
            </a:r>
            <a:r>
              <a:rPr lang="en-US" dirty="0"/>
              <a:t>Facebook, X, Instagram </a:t>
            </a:r>
            <a:r>
              <a:rPr lang="ru-RU" dirty="0"/>
              <a:t>та </a:t>
            </a:r>
            <a:r>
              <a:rPr lang="en-US" b="1" dirty="0">
                <a:hlinkClick r:id="rId2"/>
              </a:rPr>
              <a:t>LinkedIn</a:t>
            </a:r>
            <a:r>
              <a:rPr lang="en-US" dirty="0"/>
              <a:t> 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експонентно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Тож</a:t>
            </a:r>
            <a:r>
              <a:rPr lang="ru-RU" dirty="0"/>
              <a:t>, як </a:t>
            </a:r>
            <a:r>
              <a:rPr lang="ru-RU" dirty="0" err="1"/>
              <a:t>зрозуміло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,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профільовано</a:t>
            </a:r>
            <a:r>
              <a:rPr lang="ru-RU" dirty="0"/>
              <a:t> на </a:t>
            </a:r>
            <a:r>
              <a:rPr lang="ru-RU" dirty="0" err="1"/>
              <a:t>відстежуванні</a:t>
            </a:r>
            <a:r>
              <a:rPr lang="ru-RU" dirty="0"/>
              <a:t> та </a:t>
            </a:r>
            <a:r>
              <a:rPr lang="ru-RU" dirty="0" err="1"/>
              <a:t>аналізі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 у </a:t>
            </a:r>
            <a:r>
              <a:rPr lang="ru-RU" dirty="0" err="1"/>
              <a:t>соцмережах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Вони </a:t>
            </a:r>
            <a:r>
              <a:rPr lang="ru-RU" dirty="0" err="1"/>
              <a:t>зберігають</a:t>
            </a:r>
            <a:r>
              <a:rPr lang="ru-RU" dirty="0"/>
              <a:t>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діалоги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соціалок</a:t>
            </a:r>
            <a:r>
              <a:rPr lang="ru-RU" dirty="0"/>
              <a:t> на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платформі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моніторити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в реальному </a:t>
            </a:r>
            <a:r>
              <a:rPr lang="ru-RU" dirty="0" err="1"/>
              <a:t>часі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Приклади</a:t>
            </a:r>
            <a:r>
              <a:rPr lang="ru-RU" b="1" dirty="0"/>
              <a:t> </a:t>
            </a:r>
            <a:r>
              <a:rPr lang="ru-RU" b="1" dirty="0" err="1"/>
              <a:t>соціальних</a:t>
            </a:r>
            <a:r>
              <a:rPr lang="ru-RU" b="1" dirty="0"/>
              <a:t> </a:t>
            </a:r>
            <a:r>
              <a:rPr lang="en-US" b="1" dirty="0"/>
              <a:t>CRM</a:t>
            </a:r>
            <a:r>
              <a:rPr lang="en-US" dirty="0"/>
              <a:t>: Hootsuite, </a:t>
            </a:r>
            <a:r>
              <a:rPr lang="en-US" dirty="0" err="1"/>
              <a:t>Zoho</a:t>
            </a:r>
            <a:r>
              <a:rPr lang="en-US" dirty="0"/>
              <a:t> Social, Sprout Social.</a:t>
            </a:r>
          </a:p>
          <a:p>
            <a:endParaRPr lang="ru-RU" dirty="0"/>
          </a:p>
        </p:txBody>
      </p:sp>
      <p:pic>
        <p:nvPicPr>
          <p:cNvPr id="9218" name="Picture 2" descr="CRM для соцмере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81" y="3832698"/>
            <a:ext cx="7362352" cy="267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52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Мобільні</a:t>
            </a:r>
            <a:r>
              <a:rPr lang="ru-RU" b="1" dirty="0" smtClean="0"/>
              <a:t> </a:t>
            </a:r>
            <a:r>
              <a:rPr lang="en-US" b="1" dirty="0" smtClean="0"/>
              <a:t>CRM</a:t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553" y="1011676"/>
            <a:ext cx="11159247" cy="336577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/>
              <a:t>Близько</a:t>
            </a:r>
            <a:r>
              <a:rPr lang="ru-RU" dirty="0"/>
              <a:t> </a:t>
            </a:r>
            <a:r>
              <a:rPr lang="ru-RU" b="1" dirty="0">
                <a:hlinkClick r:id="rId2"/>
              </a:rPr>
              <a:t>86%</a:t>
            </a:r>
            <a:r>
              <a:rPr lang="ru-RU" dirty="0"/>
              <a:t> людей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активно </a:t>
            </a:r>
            <a:r>
              <a:rPr lang="ru-RU" dirty="0" err="1"/>
              <a:t>користуються</a:t>
            </a:r>
            <a:r>
              <a:rPr lang="ru-RU" dirty="0"/>
              <a:t> смартфонами, тому </a:t>
            </a:r>
            <a:r>
              <a:rPr lang="ru-RU" dirty="0" err="1"/>
              <a:t>мобільні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зараз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найбільший</a:t>
            </a:r>
            <a:r>
              <a:rPr lang="ru-RU" dirty="0"/>
              <a:t> попит на ринку.</a:t>
            </a:r>
          </a:p>
          <a:p>
            <a:pPr algn="just"/>
            <a:r>
              <a:rPr lang="ru-RU" dirty="0"/>
              <a:t>Вони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для </a:t>
            </a:r>
            <a:r>
              <a:rPr lang="ru-RU" dirty="0" err="1"/>
              <a:t>смартфонів</a:t>
            </a:r>
            <a:r>
              <a:rPr lang="ru-RU" dirty="0"/>
              <a:t> та </a:t>
            </a:r>
            <a:r>
              <a:rPr lang="ru-RU" dirty="0" err="1"/>
              <a:t>планшетів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адаптовано</a:t>
            </a:r>
            <a:r>
              <a:rPr lang="ru-RU" dirty="0"/>
              <a:t> до </a:t>
            </a:r>
            <a:r>
              <a:rPr lang="ru-RU" dirty="0" err="1"/>
              <a:t>екранів</a:t>
            </a:r>
            <a:r>
              <a:rPr lang="ru-RU" dirty="0"/>
              <a:t> </a:t>
            </a:r>
            <a:r>
              <a:rPr lang="ru-RU" dirty="0" err="1"/>
              <a:t>меншого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з </a:t>
            </a:r>
            <a:r>
              <a:rPr lang="ru-RU" dirty="0" err="1"/>
              <a:t>інтуїтивно</a:t>
            </a:r>
            <a:r>
              <a:rPr lang="ru-RU" dirty="0"/>
              <a:t> </a:t>
            </a:r>
            <a:r>
              <a:rPr lang="ru-RU" dirty="0" err="1"/>
              <a:t>зрозумілим</a:t>
            </a:r>
            <a:r>
              <a:rPr lang="ru-RU" dirty="0"/>
              <a:t> </a:t>
            </a:r>
            <a:r>
              <a:rPr lang="ru-RU" dirty="0" err="1"/>
              <a:t>інтерфейсом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легко </a:t>
            </a:r>
            <a:r>
              <a:rPr lang="ru-RU" dirty="0" err="1"/>
              <a:t>користуватися</a:t>
            </a:r>
            <a:r>
              <a:rPr lang="ru-RU" dirty="0"/>
              <a:t> ними поза </a:t>
            </a:r>
            <a:r>
              <a:rPr lang="ru-RU" dirty="0" err="1"/>
              <a:t>офісом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Але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слабке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― </a:t>
            </a:r>
            <a:r>
              <a:rPr lang="ru-RU" dirty="0" err="1"/>
              <a:t>безпеку</a:t>
            </a:r>
            <a:r>
              <a:rPr lang="ru-RU" dirty="0"/>
              <a:t>. Ви можете забути </a:t>
            </a:r>
            <a:r>
              <a:rPr lang="ru-RU" dirty="0" err="1"/>
              <a:t>свій</a:t>
            </a:r>
            <a:r>
              <a:rPr lang="ru-RU" dirty="0"/>
              <a:t> смартфон, </a:t>
            </a:r>
            <a:r>
              <a:rPr lang="ru-RU" dirty="0" err="1"/>
              <a:t>втратити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Тому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обирати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мобільну</a:t>
            </a:r>
            <a:r>
              <a:rPr lang="ru-RU" dirty="0"/>
              <a:t> С</a:t>
            </a:r>
            <a:r>
              <a:rPr lang="en-US" dirty="0"/>
              <a:t>RM</a:t>
            </a:r>
            <a:r>
              <a:rPr lang="ru-RU" dirty="0"/>
              <a:t>ку, яка, </a:t>
            </a:r>
            <a:r>
              <a:rPr lang="ru-RU" dirty="0" err="1"/>
              <a:t>щонайменше</a:t>
            </a:r>
            <a:r>
              <a:rPr lang="ru-RU" dirty="0"/>
              <a:t>, </a:t>
            </a:r>
            <a:r>
              <a:rPr lang="ru-RU" dirty="0" err="1"/>
              <a:t>підтримує</a:t>
            </a:r>
            <a:r>
              <a:rPr lang="ru-RU" dirty="0"/>
              <a:t> </a:t>
            </a:r>
            <a:r>
              <a:rPr lang="ru-RU" b="1" dirty="0" err="1">
                <a:hlinkClick r:id="rId3"/>
              </a:rPr>
              <a:t>двофакторну</a:t>
            </a:r>
            <a:r>
              <a:rPr lang="ru-RU" b="1" dirty="0">
                <a:hlinkClick r:id="rId3"/>
              </a:rPr>
              <a:t> </a:t>
            </a:r>
            <a:r>
              <a:rPr lang="ru-RU" b="1" dirty="0" err="1">
                <a:hlinkClick r:id="rId3"/>
              </a:rPr>
              <a:t>автентифікацію</a:t>
            </a:r>
            <a:r>
              <a:rPr lang="ru-RU" dirty="0"/>
              <a:t> та </a:t>
            </a:r>
            <a:r>
              <a:rPr lang="ru-RU" dirty="0" err="1"/>
              <a:t>висуває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en-US" dirty="0"/>
              <a:t>VPN.</a:t>
            </a:r>
            <a:br>
              <a:rPr lang="en-US" dirty="0"/>
            </a:br>
            <a:r>
              <a:rPr lang="ru-RU" b="1" dirty="0" err="1"/>
              <a:t>Приклади</a:t>
            </a:r>
            <a:r>
              <a:rPr lang="ru-RU" b="1" dirty="0"/>
              <a:t> </a:t>
            </a:r>
            <a:r>
              <a:rPr lang="ru-RU" b="1" dirty="0" err="1"/>
              <a:t>мобільних</a:t>
            </a:r>
            <a:r>
              <a:rPr lang="ru-RU" b="1" dirty="0"/>
              <a:t> </a:t>
            </a:r>
            <a:r>
              <a:rPr lang="en-US" b="1" dirty="0"/>
              <a:t>CRM</a:t>
            </a:r>
            <a:r>
              <a:rPr lang="en-US" dirty="0"/>
              <a:t>: </a:t>
            </a:r>
            <a:r>
              <a:rPr lang="en-US" dirty="0" err="1"/>
              <a:t>Salesbox</a:t>
            </a:r>
            <a:r>
              <a:rPr lang="en-US" dirty="0"/>
              <a:t>, Haystack.</a:t>
            </a:r>
          </a:p>
          <a:p>
            <a:endParaRPr lang="ru-RU" dirty="0"/>
          </a:p>
        </p:txBody>
      </p:sp>
      <p:pic>
        <p:nvPicPr>
          <p:cNvPr id="10242" name="Picture 2" descr="Мобільні C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25" y="4072476"/>
            <a:ext cx="97536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6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8700" rIns="9144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nest"/>
              </a:rPr>
              <a:t>Переваги CRM маркетингу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6774"/>
            <a:ext cx="10515600" cy="533075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/>
              <a:t>Ключовою</a:t>
            </a:r>
            <a:r>
              <a:rPr lang="ru-RU" dirty="0"/>
              <a:t> </a:t>
            </a:r>
            <a:r>
              <a:rPr lang="ru-RU" dirty="0" err="1"/>
              <a:t>перевагою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у </a:t>
            </a:r>
            <a:r>
              <a:rPr lang="ru-RU" dirty="0" err="1">
                <a:hlinkClick r:id="rId2"/>
              </a:rPr>
              <a:t>маркетинговій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стратегії</a:t>
            </a:r>
            <a:r>
              <a:rPr lang="ru-RU" dirty="0"/>
              <a:t> 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 та </a:t>
            </a:r>
            <a:r>
              <a:rPr lang="ru-RU" dirty="0" err="1">
                <a:hlinkClick r:id="rId3"/>
              </a:rPr>
              <a:t>лідами</a:t>
            </a:r>
            <a:r>
              <a:rPr lang="ru-RU" dirty="0"/>
              <a:t>. У </a:t>
            </a:r>
            <a:r>
              <a:rPr lang="en-US" dirty="0"/>
              <a:t>CRM-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переглядати</a:t>
            </a:r>
            <a:r>
              <a:rPr lang="ru-RU" dirty="0"/>
              <a:t> </a:t>
            </a:r>
            <a:r>
              <a:rPr lang="ru-RU" dirty="0" err="1"/>
              <a:t>профілі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з брендом, </a:t>
            </a:r>
            <a:r>
              <a:rPr lang="ru-RU" dirty="0" err="1"/>
              <a:t>проблеми</a:t>
            </a:r>
            <a:r>
              <a:rPr lang="ru-RU" dirty="0"/>
              <a:t> з </a:t>
            </a:r>
            <a:r>
              <a:rPr lang="ru-RU" dirty="0" err="1"/>
              <a:t>обслуговуванням</a:t>
            </a:r>
            <a:r>
              <a:rPr lang="ru-RU" dirty="0"/>
              <a:t> та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 в одному </a:t>
            </a:r>
            <a:r>
              <a:rPr lang="ru-RU" dirty="0" err="1"/>
              <a:t>місці</a:t>
            </a:r>
            <a:r>
              <a:rPr lang="ru-RU" dirty="0"/>
              <a:t> та </a:t>
            </a:r>
            <a:r>
              <a:rPr lang="ru-RU" dirty="0" err="1"/>
              <a:t>доступні</a:t>
            </a:r>
            <a:r>
              <a:rPr lang="ru-RU" dirty="0"/>
              <a:t> у будь-</a:t>
            </a:r>
            <a:r>
              <a:rPr lang="ru-RU" dirty="0" err="1"/>
              <a:t>який</a:t>
            </a:r>
            <a:r>
              <a:rPr lang="ru-RU" dirty="0"/>
              <a:t> час.</a:t>
            </a:r>
          </a:p>
          <a:p>
            <a:pPr algn="just"/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маркетологам та менеджерам </a:t>
            </a:r>
            <a:r>
              <a:rPr lang="ru-RU" dirty="0" err="1"/>
              <a:t>коригувати</a:t>
            </a:r>
            <a:r>
              <a:rPr lang="ru-RU" dirty="0"/>
              <a:t> свою роботу та </a:t>
            </a:r>
            <a:r>
              <a:rPr lang="ru-RU" dirty="0" err="1"/>
              <a:t>стратегію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досягати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en-US" dirty="0"/>
              <a:t>CRM-</a:t>
            </a:r>
            <a:r>
              <a:rPr lang="ru-RU" dirty="0"/>
              <a:t>система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:</a:t>
            </a:r>
          </a:p>
          <a:p>
            <a:pPr algn="just"/>
            <a:r>
              <a:rPr lang="ru-RU" b="1" dirty="0" err="1"/>
              <a:t>Розширює</a:t>
            </a:r>
            <a:r>
              <a:rPr lang="ru-RU" b="1" dirty="0"/>
              <a:t> </a:t>
            </a:r>
            <a:r>
              <a:rPr lang="ru-RU" b="1" dirty="0" err="1"/>
              <a:t>можливості</a:t>
            </a:r>
            <a:r>
              <a:rPr lang="ru-RU" b="1" dirty="0"/>
              <a:t> </a:t>
            </a:r>
            <a:r>
              <a:rPr lang="ru-RU" b="1" dirty="0" err="1"/>
              <a:t>сегментації</a:t>
            </a:r>
            <a:r>
              <a:rPr lang="ru-RU" b="1" dirty="0"/>
              <a:t> та </a:t>
            </a:r>
            <a:r>
              <a:rPr lang="ru-RU" b="1" dirty="0" err="1"/>
              <a:t>персоналізації</a:t>
            </a:r>
            <a:r>
              <a:rPr lang="ru-RU" dirty="0"/>
              <a:t>,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орієнтуватися</a:t>
            </a:r>
            <a:r>
              <a:rPr lang="ru-RU" dirty="0"/>
              <a:t> на </a:t>
            </a:r>
            <a:r>
              <a:rPr lang="ru-RU" dirty="0" err="1"/>
              <a:t>найприбутковіших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та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релевантні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Сприяє</a:t>
            </a:r>
            <a:r>
              <a:rPr lang="ru-RU" b="1" dirty="0"/>
              <a:t> </a:t>
            </a:r>
            <a:r>
              <a:rPr lang="ru-RU" b="1" dirty="0" err="1"/>
              <a:t>створенню</a:t>
            </a:r>
            <a:r>
              <a:rPr lang="ru-RU" b="1" dirty="0"/>
              <a:t> </a:t>
            </a:r>
            <a:r>
              <a:rPr lang="ru-RU" b="1" dirty="0" err="1"/>
              <a:t>релевантних</a:t>
            </a:r>
            <a:r>
              <a:rPr lang="ru-RU" b="1" dirty="0"/>
              <a:t> </a:t>
            </a:r>
            <a:r>
              <a:rPr lang="ru-RU" b="1" dirty="0" err="1"/>
              <a:t>маркетингових</a:t>
            </a:r>
            <a:r>
              <a:rPr lang="ru-RU" b="1" dirty="0"/>
              <a:t> </a:t>
            </a:r>
            <a:r>
              <a:rPr lang="ru-RU" b="1" dirty="0" err="1"/>
              <a:t>кампаній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клієнтам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у </a:t>
            </a:r>
            <a:r>
              <a:rPr lang="ru-RU" dirty="0" err="1"/>
              <a:t>вашій</a:t>
            </a:r>
            <a:r>
              <a:rPr lang="ru-RU" dirty="0"/>
              <a:t> </a:t>
            </a:r>
            <a:r>
              <a:rPr lang="ru-RU" dirty="0" err="1">
                <a:hlinkClick r:id="rId4"/>
              </a:rPr>
              <a:t>маркетинговій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воронці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Збільшує</a:t>
            </a:r>
            <a:r>
              <a:rPr lang="ru-RU" b="1" dirty="0"/>
              <a:t> </a:t>
            </a:r>
            <a:r>
              <a:rPr lang="ru-RU" b="1" dirty="0" err="1"/>
              <a:t>задоволеність</a:t>
            </a:r>
            <a:r>
              <a:rPr lang="ru-RU" b="1" dirty="0"/>
              <a:t> </a:t>
            </a:r>
            <a:r>
              <a:rPr lang="ru-RU" b="1" dirty="0" err="1"/>
              <a:t>клієнтів</a:t>
            </a:r>
            <a:r>
              <a:rPr lang="ru-RU" b="1" dirty="0"/>
              <a:t> та </a:t>
            </a:r>
            <a:r>
              <a:rPr lang="ru-RU" b="1" dirty="0" err="1"/>
              <a:t>рівень</a:t>
            </a:r>
            <a:r>
              <a:rPr lang="ru-RU" b="1" dirty="0"/>
              <a:t> </a:t>
            </a:r>
            <a:r>
              <a:rPr lang="ru-RU" b="1" dirty="0" err="1"/>
              <a:t>утримання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Побудова</a:t>
            </a:r>
            <a:r>
              <a:rPr lang="ru-RU" dirty="0"/>
              <a:t> </a:t>
            </a:r>
            <a:r>
              <a:rPr lang="ru-RU" dirty="0" err="1"/>
              <a:t>якісних</a:t>
            </a:r>
            <a:r>
              <a:rPr lang="ru-RU" dirty="0"/>
              <a:t> </a:t>
            </a:r>
            <a:r>
              <a:rPr lang="ru-RU" dirty="0" err="1"/>
              <a:t>взаємин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користувачами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задоволеність</a:t>
            </a:r>
            <a:r>
              <a:rPr lang="ru-RU" dirty="0"/>
              <a:t> </a:t>
            </a:r>
            <a:r>
              <a:rPr lang="ru-RU" dirty="0" err="1"/>
              <a:t>обслуговуванням</a:t>
            </a:r>
            <a:r>
              <a:rPr lang="ru-RU" dirty="0"/>
              <a:t>, </a:t>
            </a:r>
            <a:r>
              <a:rPr lang="ru-RU" dirty="0" err="1"/>
              <a:t>збільшує</a:t>
            </a:r>
            <a:r>
              <a:rPr lang="ru-RU" dirty="0"/>
              <a:t> </a:t>
            </a:r>
            <a:r>
              <a:rPr lang="en-US" dirty="0">
                <a:hlinkClick r:id="rId5"/>
              </a:rPr>
              <a:t>LTV </a:t>
            </a:r>
            <a:r>
              <a:rPr lang="ru-RU" dirty="0"/>
              <a:t>та </a:t>
            </a:r>
            <a:r>
              <a:rPr lang="ru-RU" dirty="0" err="1"/>
              <a:t>лояльність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Підвищує</a:t>
            </a:r>
            <a:r>
              <a:rPr lang="ru-RU" b="1" dirty="0"/>
              <a:t> </a:t>
            </a:r>
            <a:r>
              <a:rPr lang="en-US" b="1" dirty="0"/>
              <a:t>ROI.</a:t>
            </a:r>
            <a:r>
              <a:rPr lang="en-US" dirty="0"/>
              <a:t> CRM </a:t>
            </a:r>
            <a:r>
              <a:rPr lang="ru-RU" dirty="0"/>
              <a:t>маркетинг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en-US" dirty="0"/>
              <a:t>LTV </a:t>
            </a:r>
            <a:r>
              <a:rPr lang="ru-RU" dirty="0"/>
              <a:t>ваших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у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519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CRM-</a:t>
            </a:r>
            <a:r>
              <a:rPr lang="ru-RU" b="1" dirty="0" err="1" smtClean="0"/>
              <a:t>системи</a:t>
            </a:r>
            <a:r>
              <a:rPr lang="ru-RU" b="1" dirty="0" smtClean="0"/>
              <a:t> для малого </a:t>
            </a:r>
            <a:r>
              <a:rPr lang="ru-RU" b="1" dirty="0" err="1" smtClean="0"/>
              <a:t>бізнесу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468" y="1154416"/>
            <a:ext cx="10515600" cy="374832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err="1" smtClean="0"/>
              <a:t>Підбір</a:t>
            </a:r>
            <a:r>
              <a:rPr lang="ru-RU" dirty="0" smtClean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бюджету та </a:t>
            </a:r>
            <a:r>
              <a:rPr lang="ru-RU" dirty="0" err="1"/>
              <a:t>бізнес-амбіцій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дозволити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інвестувати</a:t>
            </a:r>
            <a:r>
              <a:rPr lang="ru-RU" dirty="0"/>
              <a:t> в </a:t>
            </a:r>
            <a:r>
              <a:rPr lang="ru-RU" dirty="0" err="1"/>
              <a:t>універсальні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з </a:t>
            </a:r>
            <a:r>
              <a:rPr lang="ru-RU" dirty="0" err="1"/>
              <a:t>професійними</a:t>
            </a:r>
            <a:r>
              <a:rPr lang="ru-RU" dirty="0"/>
              <a:t> </a:t>
            </a:r>
            <a:r>
              <a:rPr lang="ru-RU" dirty="0" err="1"/>
              <a:t>інструментами</a:t>
            </a:r>
            <a:r>
              <a:rPr lang="ru-RU" dirty="0"/>
              <a:t>, </a:t>
            </a:r>
            <a:r>
              <a:rPr lang="ru-RU" dirty="0" err="1"/>
              <a:t>функціями</a:t>
            </a:r>
            <a:r>
              <a:rPr lang="ru-RU" dirty="0"/>
              <a:t> та </a:t>
            </a:r>
            <a:r>
              <a:rPr lang="ru-RU" dirty="0" err="1"/>
              <a:t>інтеграціями</a:t>
            </a:r>
            <a:r>
              <a:rPr lang="ru-RU" dirty="0"/>
              <a:t>, то з </a:t>
            </a:r>
            <a:r>
              <a:rPr lang="ru-RU" dirty="0" err="1"/>
              <a:t>фінансуванням</a:t>
            </a:r>
            <a:r>
              <a:rPr lang="ru-RU" dirty="0"/>
              <a:t> у вас точно все </a:t>
            </a:r>
            <a:r>
              <a:rPr lang="ru-RU" dirty="0" err="1"/>
              <a:t>гаразд</a:t>
            </a:r>
            <a:r>
              <a:rPr lang="ru-RU" dirty="0"/>
              <a:t>. </a:t>
            </a:r>
          </a:p>
          <a:p>
            <a:pPr algn="just"/>
            <a:r>
              <a:rPr lang="ru-RU" dirty="0"/>
              <a:t>Але </a:t>
            </a:r>
            <a:r>
              <a:rPr lang="ru-RU" b="1" dirty="0"/>
              <a:t>майте на </a:t>
            </a:r>
            <a:r>
              <a:rPr lang="ru-RU" b="1" dirty="0" err="1"/>
              <a:t>увазі</a:t>
            </a:r>
            <a:r>
              <a:rPr lang="ru-RU" dirty="0"/>
              <a:t>: </a:t>
            </a:r>
            <a:r>
              <a:rPr lang="ru-RU" i="1" dirty="0" err="1"/>
              <a:t>щоб</a:t>
            </a:r>
            <a:r>
              <a:rPr lang="ru-RU" i="1" dirty="0"/>
              <a:t> </a:t>
            </a:r>
            <a:r>
              <a:rPr lang="ru-RU" i="1" dirty="0" err="1"/>
              <a:t>навчитися</a:t>
            </a:r>
            <a:r>
              <a:rPr lang="ru-RU" i="1" dirty="0"/>
              <a:t> </a:t>
            </a:r>
            <a:r>
              <a:rPr lang="ru-RU" i="1" dirty="0" err="1"/>
              <a:t>використовувати</a:t>
            </a:r>
            <a:r>
              <a:rPr lang="ru-RU" i="1" dirty="0"/>
              <a:t> </a:t>
            </a:r>
            <a:r>
              <a:rPr lang="en-US" i="1" dirty="0"/>
              <a:t>CRM-</a:t>
            </a:r>
            <a:r>
              <a:rPr lang="ru-RU" i="1" dirty="0" err="1"/>
              <a:t>системи</a:t>
            </a:r>
            <a:r>
              <a:rPr lang="ru-RU" i="1" dirty="0"/>
              <a:t> для малого </a:t>
            </a:r>
            <a:r>
              <a:rPr lang="ru-RU" i="1" dirty="0" err="1"/>
              <a:t>бізнесу</a:t>
            </a:r>
            <a:r>
              <a:rPr lang="ru-RU" i="1" dirty="0"/>
              <a:t> на </a:t>
            </a:r>
            <a:r>
              <a:rPr lang="ru-RU" i="1" dirty="0" err="1"/>
              <a:t>повну</a:t>
            </a:r>
            <a:r>
              <a:rPr lang="ru-RU" i="1" dirty="0"/>
              <a:t>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піти</a:t>
            </a:r>
            <a:r>
              <a:rPr lang="ru-RU" i="1" dirty="0"/>
              <a:t> не один </a:t>
            </a:r>
            <a:r>
              <a:rPr lang="ru-RU" i="1" dirty="0" err="1"/>
              <a:t>тиждень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Звісно</a:t>
            </a:r>
            <a:r>
              <a:rPr lang="ru-RU" dirty="0"/>
              <a:t> ж, </a:t>
            </a:r>
            <a:r>
              <a:rPr lang="ru-RU" dirty="0" err="1"/>
              <a:t>бажано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вона </a:t>
            </a:r>
            <a:r>
              <a:rPr lang="ru-RU" dirty="0" err="1"/>
              <a:t>була</a:t>
            </a:r>
            <a:r>
              <a:rPr lang="ru-RU" dirty="0"/>
              <a:t> простою у </a:t>
            </a:r>
            <a:r>
              <a:rPr lang="ru-RU" dirty="0" err="1"/>
              <a:t>користуванні</a:t>
            </a:r>
            <a:r>
              <a:rPr lang="ru-RU" dirty="0"/>
              <a:t>, </a:t>
            </a:r>
            <a:r>
              <a:rPr lang="ru-RU" dirty="0" err="1"/>
              <a:t>зручною</a:t>
            </a:r>
            <a:r>
              <a:rPr lang="ru-RU" dirty="0"/>
              <a:t> та з </a:t>
            </a:r>
            <a:r>
              <a:rPr lang="ru-RU" dirty="0" err="1"/>
              <a:t>безплатним</a:t>
            </a:r>
            <a:r>
              <a:rPr lang="ru-RU" dirty="0"/>
              <a:t> </a:t>
            </a:r>
            <a:r>
              <a:rPr lang="ru-RU" dirty="0" err="1"/>
              <a:t>тріалом</a:t>
            </a:r>
            <a:r>
              <a:rPr lang="ru-RU" dirty="0"/>
              <a:t> (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 </a:t>
            </a:r>
            <a:r>
              <a:rPr lang="ru-RU" b="1" dirty="0" err="1">
                <a:hlinkClick r:id="rId2"/>
              </a:rPr>
              <a:t>безплатна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є). </a:t>
            </a:r>
            <a:r>
              <a:rPr lang="ru-RU" dirty="0" err="1"/>
              <a:t>Це</a:t>
            </a:r>
            <a:r>
              <a:rPr lang="ru-RU" dirty="0"/>
              <a:t> дозволить </a:t>
            </a:r>
            <a:r>
              <a:rPr lang="ru-RU" dirty="0" err="1"/>
              <a:t>протестувати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функціональність</a:t>
            </a:r>
            <a:r>
              <a:rPr lang="ru-RU" dirty="0"/>
              <a:t> і </a:t>
            </a:r>
            <a:r>
              <a:rPr lang="ru-RU" dirty="0" err="1"/>
              <a:t>зважено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інтеграцію</a:t>
            </a:r>
            <a:r>
              <a:rPr lang="ru-RU" dirty="0"/>
              <a:t> з </a:t>
            </a:r>
            <a:r>
              <a:rPr lang="ru-RU" dirty="0" err="1"/>
              <a:t>вашою</a:t>
            </a:r>
            <a:r>
              <a:rPr lang="ru-RU" dirty="0"/>
              <a:t> </a:t>
            </a:r>
            <a:r>
              <a:rPr lang="ru-RU" dirty="0" err="1"/>
              <a:t>бізнес-екосистемою</a:t>
            </a:r>
            <a:r>
              <a:rPr lang="ru-RU" dirty="0"/>
              <a:t>. </a:t>
            </a:r>
          </a:p>
          <a:p>
            <a:pPr algn="just"/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функціонал</a:t>
            </a:r>
            <a:r>
              <a:rPr lang="ru-RU" dirty="0"/>
              <a:t> для </a:t>
            </a:r>
            <a:r>
              <a:rPr lang="ru-RU" dirty="0" err="1"/>
              <a:t>кастомізації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кнопок та </a:t>
            </a:r>
            <a:r>
              <a:rPr lang="ru-RU" dirty="0" err="1"/>
              <a:t>розділів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потреб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Приклади</a:t>
            </a:r>
            <a:r>
              <a:rPr lang="ru-RU" b="1" dirty="0"/>
              <a:t> </a:t>
            </a:r>
            <a:r>
              <a:rPr lang="en-US" b="1" dirty="0"/>
              <a:t>CRM </a:t>
            </a:r>
            <a:r>
              <a:rPr lang="ru-RU" b="1" dirty="0"/>
              <a:t>для малого </a:t>
            </a:r>
            <a:r>
              <a:rPr lang="ru-RU" b="1" dirty="0" err="1"/>
              <a:t>бізнесу</a:t>
            </a:r>
            <a:r>
              <a:rPr lang="ru-RU" dirty="0"/>
              <a:t>: </a:t>
            </a:r>
            <a:r>
              <a:rPr lang="en-US" dirty="0"/>
              <a:t>Snov.io, </a:t>
            </a:r>
            <a:r>
              <a:rPr lang="en-US" dirty="0" err="1"/>
              <a:t>Freshworks</a:t>
            </a:r>
            <a:r>
              <a:rPr lang="en-US" dirty="0"/>
              <a:t>, Nimble.</a:t>
            </a:r>
          </a:p>
          <a:p>
            <a:endParaRPr lang="ru-RU" dirty="0"/>
          </a:p>
        </p:txBody>
      </p:sp>
      <p:pic>
        <p:nvPicPr>
          <p:cNvPr id="11266" name="Picture 2" descr="CRM для малого бізнес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9" b="18728"/>
          <a:stretch/>
        </p:blipFill>
        <p:spPr bwMode="auto">
          <a:xfrm>
            <a:off x="2211455" y="4990289"/>
            <a:ext cx="6815781" cy="158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80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Штучний</a:t>
            </a:r>
            <a:r>
              <a:rPr lang="ru-RU" b="1" dirty="0"/>
              <a:t> </a:t>
            </a:r>
            <a:r>
              <a:rPr lang="ru-RU" b="1" dirty="0" err="1"/>
              <a:t>інтелект</a:t>
            </a:r>
            <a:r>
              <a:rPr lang="ru-RU" b="1" dirty="0"/>
              <a:t> та </a:t>
            </a:r>
            <a:r>
              <a:rPr lang="en-US" b="1" dirty="0"/>
              <a:t>CRM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454" y="1144687"/>
            <a:ext cx="11263009" cy="527556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З початку 2020-х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для </a:t>
            </a:r>
            <a:r>
              <a:rPr lang="ru-RU" dirty="0" err="1"/>
              <a:t>бізнесу</a:t>
            </a:r>
            <a:r>
              <a:rPr lang="ru-RU" dirty="0"/>
              <a:t> </a:t>
            </a:r>
            <a:r>
              <a:rPr lang="ru-RU" b="1" dirty="0">
                <a:hlinkClick r:id="rId2"/>
              </a:rPr>
              <a:t>активно </a:t>
            </a:r>
            <a:r>
              <a:rPr lang="ru-RU" b="1" dirty="0" err="1">
                <a:hlinkClick r:id="rId2"/>
              </a:rPr>
              <a:t>імплементує</a:t>
            </a:r>
            <a:r>
              <a:rPr lang="ru-RU" dirty="0"/>
              <a:t> 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штучним</a:t>
            </a:r>
            <a:r>
              <a:rPr lang="ru-RU" dirty="0"/>
              <a:t> </a:t>
            </a:r>
            <a:r>
              <a:rPr lang="ru-RU" dirty="0" err="1"/>
              <a:t>інтелектом</a:t>
            </a:r>
            <a:r>
              <a:rPr lang="ru-RU" dirty="0"/>
              <a:t> (англ. </a:t>
            </a:r>
            <a:r>
              <a:rPr lang="en-US" dirty="0"/>
              <a:t>Artificial intelligence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AI) </a:t>
            </a:r>
            <a:r>
              <a:rPr lang="ru-RU" dirty="0"/>
              <a:t>для </a:t>
            </a:r>
            <a:r>
              <a:rPr lang="ru-RU" dirty="0" err="1"/>
              <a:t>автоматизації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. </a:t>
            </a:r>
            <a:r>
              <a:rPr lang="ru-RU" dirty="0" err="1"/>
              <a:t>Звісно</a:t>
            </a:r>
            <a:r>
              <a:rPr lang="ru-RU" dirty="0"/>
              <a:t>,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― «</a:t>
            </a:r>
            <a:r>
              <a:rPr lang="ru-RU" dirty="0" err="1"/>
              <a:t>ласий</a:t>
            </a:r>
            <a:r>
              <a:rPr lang="ru-RU" dirty="0"/>
              <a:t> </a:t>
            </a:r>
            <a:r>
              <a:rPr lang="ru-RU" dirty="0" err="1"/>
              <a:t>шматочок</a:t>
            </a:r>
            <a:r>
              <a:rPr lang="ru-RU" dirty="0"/>
              <a:t>» для </a:t>
            </a:r>
            <a:r>
              <a:rPr lang="ru-RU" dirty="0" err="1"/>
              <a:t>подібного</a:t>
            </a:r>
            <a:r>
              <a:rPr lang="ru-RU" dirty="0"/>
              <a:t> роду </a:t>
            </a:r>
            <a:r>
              <a:rPr lang="ru-RU" dirty="0" err="1"/>
              <a:t>інтеграцій</a:t>
            </a:r>
            <a:r>
              <a:rPr lang="ru-RU" dirty="0"/>
              <a:t>. Але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en-US" dirty="0"/>
              <a:t>AI </a:t>
            </a:r>
            <a:r>
              <a:rPr lang="ru-RU" dirty="0" err="1"/>
              <a:t>здатен</a:t>
            </a:r>
            <a:r>
              <a:rPr lang="ru-RU" dirty="0"/>
              <a:t> </a:t>
            </a:r>
            <a:r>
              <a:rPr lang="ru-RU" dirty="0" err="1"/>
              <a:t>покращити</a:t>
            </a:r>
            <a:r>
              <a:rPr lang="ru-RU" dirty="0"/>
              <a:t> у </a:t>
            </a:r>
            <a:r>
              <a:rPr lang="ru-RU" dirty="0" err="1"/>
              <a:t>сучасних</a:t>
            </a:r>
            <a:r>
              <a:rPr lang="ru-RU" dirty="0"/>
              <a:t> системах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відносинами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?</a:t>
            </a:r>
          </a:p>
          <a:p>
            <a:pPr algn="just"/>
            <a:r>
              <a:rPr lang="ru-RU" dirty="0" err="1"/>
              <a:t>Вочевидь</a:t>
            </a:r>
            <a:r>
              <a:rPr lang="ru-RU" dirty="0"/>
              <a:t>,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напрямків</a:t>
            </a:r>
            <a:r>
              <a:rPr lang="ru-RU" dirty="0"/>
              <a:t> </a:t>
            </a:r>
            <a:r>
              <a:rPr lang="ru-RU" dirty="0" err="1"/>
              <a:t>імплементації</a:t>
            </a:r>
            <a:r>
              <a:rPr lang="ru-RU" dirty="0"/>
              <a:t> штучного </a:t>
            </a:r>
            <a:r>
              <a:rPr lang="ru-RU" dirty="0" err="1"/>
              <a:t>інтелекту</a:t>
            </a:r>
            <a:r>
              <a:rPr lang="ru-RU" dirty="0"/>
              <a:t> у </a:t>
            </a:r>
            <a:r>
              <a:rPr lang="ru-RU" dirty="0" err="1"/>
              <a:t>бізнес-середовище</a:t>
            </a:r>
            <a:r>
              <a:rPr lang="ru-RU" dirty="0"/>
              <a:t>.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наявна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/>
              <a:t>система </a:t>
            </a:r>
            <a:r>
              <a:rPr lang="ru-RU" dirty="0" err="1"/>
              <a:t>має</a:t>
            </a:r>
            <a:r>
              <a:rPr lang="ru-RU" dirty="0"/>
              <a:t> свою </a:t>
            </a:r>
            <a:r>
              <a:rPr lang="ru-RU" dirty="0" err="1"/>
              <a:t>специфіку</a:t>
            </a:r>
            <a:r>
              <a:rPr lang="ru-RU" dirty="0"/>
              <a:t> та </a:t>
            </a:r>
            <a:r>
              <a:rPr lang="ru-RU" dirty="0" err="1"/>
              <a:t>профіль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поширеними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сценаріїв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en-US" dirty="0"/>
              <a:t>AI </a:t>
            </a:r>
            <a:r>
              <a:rPr lang="ru-RU" dirty="0"/>
              <a:t>у </a:t>
            </a:r>
            <a:r>
              <a:rPr lang="ru-RU" dirty="0" err="1"/>
              <a:t>цих</a:t>
            </a:r>
            <a:r>
              <a:rPr lang="ru-RU" dirty="0"/>
              <a:t> системах </a:t>
            </a:r>
            <a:r>
              <a:rPr lang="ru-RU" dirty="0" err="1"/>
              <a:t>наразі</a:t>
            </a:r>
            <a:r>
              <a:rPr lang="ru-RU" dirty="0"/>
              <a:t> є:</a:t>
            </a:r>
          </a:p>
          <a:p>
            <a:pPr algn="just"/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лідів</a:t>
            </a:r>
            <a:r>
              <a:rPr lang="ru-RU" dirty="0"/>
              <a:t> та </a:t>
            </a:r>
            <a:r>
              <a:rPr lang="ru-RU" dirty="0" err="1"/>
              <a:t>комунікації</a:t>
            </a:r>
            <a:r>
              <a:rPr lang="ru-RU" dirty="0"/>
              <a:t> з ними;</a:t>
            </a:r>
          </a:p>
          <a:p>
            <a:pPr algn="just"/>
            <a:r>
              <a:rPr lang="ru-RU" dirty="0" err="1"/>
              <a:t>Пришвидшення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великих </a:t>
            </a:r>
            <a:r>
              <a:rPr lang="ru-RU" dirty="0" err="1"/>
              <a:t>об’ємів</a:t>
            </a:r>
            <a:r>
              <a:rPr lang="ru-RU" dirty="0"/>
              <a:t> </a:t>
            </a:r>
            <a:r>
              <a:rPr lang="ru-RU" dirty="0" err="1"/>
              <a:t>клієнтських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Генерація</a:t>
            </a:r>
            <a:r>
              <a:rPr lang="ru-RU" dirty="0"/>
              <a:t> </a:t>
            </a:r>
            <a:r>
              <a:rPr lang="ru-RU" dirty="0" err="1"/>
              <a:t>підказок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звітів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Як </a:t>
            </a:r>
            <a:r>
              <a:rPr lang="ru-RU" dirty="0" err="1"/>
              <a:t>бізнес</a:t>
            </a:r>
            <a:r>
              <a:rPr lang="ru-RU" dirty="0"/>
              <a:t> </a:t>
            </a:r>
            <a:r>
              <a:rPr lang="ru-RU" dirty="0" err="1"/>
              <a:t>ком’юніті</a:t>
            </a:r>
            <a:r>
              <a:rPr lang="ru-RU" dirty="0"/>
              <a:t> </a:t>
            </a:r>
            <a:r>
              <a:rPr lang="ru-RU" dirty="0" err="1"/>
              <a:t>сприймає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штучним</a:t>
            </a:r>
            <a:r>
              <a:rPr lang="ru-RU" dirty="0"/>
              <a:t> </a:t>
            </a:r>
            <a:r>
              <a:rPr lang="ru-RU" dirty="0" err="1"/>
              <a:t>інтелектом</a:t>
            </a:r>
            <a:r>
              <a:rPr lang="ru-RU" dirty="0"/>
              <a:t> та </a:t>
            </a: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реагує</a:t>
            </a:r>
            <a:r>
              <a:rPr lang="ru-RU" dirty="0"/>
              <a:t> на </a:t>
            </a:r>
            <a:r>
              <a:rPr lang="en-US" dirty="0"/>
              <a:t>AI </a:t>
            </a:r>
            <a:r>
              <a:rPr lang="ru-RU" dirty="0" err="1"/>
              <a:t>тренди</a:t>
            </a:r>
            <a:r>
              <a:rPr lang="ru-RU" dirty="0"/>
              <a:t>? </a:t>
            </a:r>
            <a:r>
              <a:rPr lang="ru-RU" dirty="0" err="1"/>
              <a:t>Що</a:t>
            </a:r>
            <a:r>
              <a:rPr lang="ru-RU" dirty="0"/>
              <a:t> ж, </a:t>
            </a:r>
            <a:r>
              <a:rPr lang="ru-RU" dirty="0" err="1"/>
              <a:t>згідно</a:t>
            </a:r>
            <a:r>
              <a:rPr lang="ru-RU" dirty="0"/>
              <a:t> з </a:t>
            </a:r>
            <a:r>
              <a:rPr lang="ru-RU" b="1" dirty="0" err="1">
                <a:hlinkClick r:id="rId3"/>
              </a:rPr>
              <a:t>опитуванням</a:t>
            </a:r>
            <a:r>
              <a:rPr lang="ru-RU" b="1" dirty="0">
                <a:hlinkClick r:id="rId3"/>
              </a:rPr>
              <a:t> </a:t>
            </a:r>
            <a:r>
              <a:rPr lang="ru-RU" b="1" dirty="0" err="1">
                <a:hlinkClick r:id="rId3"/>
              </a:rPr>
              <a:t>від</a:t>
            </a:r>
            <a:r>
              <a:rPr lang="ru-RU" b="1" dirty="0">
                <a:hlinkClick r:id="rId3"/>
              </a:rPr>
              <a:t> </a:t>
            </a:r>
            <a:r>
              <a:rPr lang="en-US" b="1" dirty="0" err="1">
                <a:hlinkClick r:id="rId3"/>
              </a:rPr>
              <a:t>HubSpot</a:t>
            </a:r>
            <a:r>
              <a:rPr lang="en-US" dirty="0"/>
              <a:t> </a:t>
            </a:r>
            <a:r>
              <a:rPr lang="en-US" b="1" dirty="0"/>
              <a:t>68%</a:t>
            </a:r>
            <a:r>
              <a:rPr lang="en-US" dirty="0"/>
              <a:t> </a:t>
            </a:r>
            <a:r>
              <a:rPr lang="ru-RU" dirty="0" err="1"/>
              <a:t>підприємців</a:t>
            </a:r>
            <a:r>
              <a:rPr lang="ru-RU" dirty="0"/>
              <a:t> у США </a:t>
            </a:r>
            <a:r>
              <a:rPr lang="ru-RU" dirty="0" err="1"/>
              <a:t>впевнені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en-US" dirty="0"/>
              <a:t>Artificial intelligence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масштабування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не </a:t>
            </a:r>
            <a:r>
              <a:rPr lang="ru-RU" dirty="0" err="1"/>
              <a:t>мали</a:t>
            </a:r>
            <a:r>
              <a:rPr lang="ru-RU" dirty="0"/>
              <a:t> б без </a:t>
            </a:r>
            <a:r>
              <a:rPr lang="ru-RU" dirty="0" err="1"/>
              <a:t>нього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Судячи</a:t>
            </a:r>
            <a:r>
              <a:rPr lang="ru-RU" dirty="0"/>
              <a:t> з </a:t>
            </a:r>
            <a:r>
              <a:rPr lang="ru-RU" dirty="0" err="1"/>
              <a:t>цього</a:t>
            </a:r>
            <a:r>
              <a:rPr lang="ru-RU" dirty="0"/>
              <a:t>, попит на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й </a:t>
            </a:r>
            <a:r>
              <a:rPr lang="ru-RU" dirty="0" err="1"/>
              <a:t>інструменти</a:t>
            </a:r>
            <a:r>
              <a:rPr lang="ru-RU" dirty="0"/>
              <a:t> для </a:t>
            </a:r>
            <a:r>
              <a:rPr lang="ru-RU" dirty="0" err="1"/>
              <a:t>автоматизації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штучним</a:t>
            </a:r>
            <a:r>
              <a:rPr lang="ru-RU" dirty="0"/>
              <a:t> </a:t>
            </a:r>
            <a:r>
              <a:rPr lang="ru-RU" dirty="0" err="1"/>
              <a:t>інтелектом</a:t>
            </a:r>
            <a:r>
              <a:rPr lang="ru-RU" dirty="0"/>
              <a:t> </a:t>
            </a:r>
            <a:r>
              <a:rPr lang="ru-RU" dirty="0" err="1"/>
              <a:t>зростатиме</a:t>
            </a:r>
            <a:r>
              <a:rPr lang="ru-RU" dirty="0"/>
              <a:t> й </a:t>
            </a:r>
            <a:r>
              <a:rPr lang="ru-RU" dirty="0" err="1"/>
              <a:t>надалі</a:t>
            </a:r>
            <a:r>
              <a:rPr lang="ru-RU" dirty="0"/>
              <a:t>.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погляньмо</a:t>
            </a:r>
            <a:r>
              <a:rPr lang="ru-RU" dirty="0"/>
              <a:t> на </a:t>
            </a:r>
            <a:r>
              <a:rPr lang="ru-RU" dirty="0" err="1"/>
              <a:t>популярні.рішення</a:t>
            </a:r>
            <a:r>
              <a:rPr lang="ru-RU" dirty="0"/>
              <a:t> для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відносинами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en-US" dirty="0"/>
              <a:t>AI.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951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CRM-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штучним</a:t>
            </a:r>
            <a:r>
              <a:rPr lang="ru-RU" b="1" dirty="0"/>
              <a:t> </a:t>
            </a:r>
            <a:r>
              <a:rPr lang="ru-RU" b="1" dirty="0" err="1"/>
              <a:t>інтелектом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647" y="1089498"/>
            <a:ext cx="11091153" cy="561285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/>
              <a:t>Це</a:t>
            </a:r>
            <a:r>
              <a:rPr lang="ru-RU" dirty="0"/>
              <a:t> </a:t>
            </a:r>
            <a:r>
              <a:rPr lang="ru-RU" b="1" dirty="0" err="1">
                <a:hlinkClick r:id="rId2"/>
              </a:rPr>
              <a:t>багатофункціональний</a:t>
            </a:r>
            <a:r>
              <a:rPr lang="ru-RU" b="1" dirty="0">
                <a:hlinkClick r:id="rId2"/>
              </a:rPr>
              <a:t> </a:t>
            </a:r>
            <a:r>
              <a:rPr lang="en-US" b="1" dirty="0">
                <a:hlinkClick r:id="rId2"/>
              </a:rPr>
              <a:t>AI-</a:t>
            </a:r>
            <a:r>
              <a:rPr lang="ru-RU" b="1" dirty="0" err="1">
                <a:hlinkClick r:id="rId2"/>
              </a:rPr>
              <a:t>асистент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компонентом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 </a:t>
            </a:r>
            <a:r>
              <a:rPr lang="ru-RU" dirty="0" err="1"/>
              <a:t>автоматизації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та маркетингу,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/>
              <a:t>система, </a:t>
            </a:r>
            <a:r>
              <a:rPr lang="ru-RU" dirty="0" err="1"/>
              <a:t>інструменти</a:t>
            </a:r>
            <a:r>
              <a:rPr lang="ru-RU" dirty="0"/>
              <a:t> для </a:t>
            </a:r>
            <a:r>
              <a:rPr lang="ru-RU" dirty="0" err="1"/>
              <a:t>лідогенерації</a:t>
            </a:r>
            <a:r>
              <a:rPr lang="ru-RU" dirty="0"/>
              <a:t> та менеджменту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pPr algn="just"/>
            <a:r>
              <a:rPr lang="en-US" dirty="0"/>
              <a:t>Email AI </a:t>
            </a:r>
            <a:r>
              <a:rPr lang="ru-RU" dirty="0" err="1"/>
              <a:t>використовує</a:t>
            </a:r>
            <a:r>
              <a:rPr lang="ru-RU" dirty="0"/>
              <a:t> </a:t>
            </a:r>
            <a:r>
              <a:rPr lang="ru-RU" b="1" dirty="0" err="1">
                <a:hlinkClick r:id="rId3"/>
              </a:rPr>
              <a:t>вже</a:t>
            </a:r>
            <a:r>
              <a:rPr lang="ru-RU" b="1" dirty="0">
                <a:hlinkClick r:id="rId3"/>
              </a:rPr>
              <a:t> </a:t>
            </a:r>
            <a:r>
              <a:rPr lang="ru-RU" b="1" dirty="0" err="1">
                <a:hlinkClick r:id="rId3"/>
              </a:rPr>
              <a:t>відому</a:t>
            </a:r>
            <a:r>
              <a:rPr lang="ru-RU" b="1" dirty="0">
                <a:hlinkClick r:id="rId3"/>
              </a:rPr>
              <a:t> нам</a:t>
            </a:r>
            <a:r>
              <a:rPr lang="ru-RU" dirty="0"/>
              <a:t> </a:t>
            </a:r>
            <a:r>
              <a:rPr lang="ru-RU" dirty="0" err="1"/>
              <a:t>мовну</a:t>
            </a:r>
            <a:r>
              <a:rPr lang="ru-RU" dirty="0"/>
              <a:t> модель </a:t>
            </a:r>
            <a:r>
              <a:rPr lang="en-US" dirty="0"/>
              <a:t>GPT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en-US" dirty="0" err="1"/>
              <a:t>OpenAI</a:t>
            </a:r>
            <a:r>
              <a:rPr lang="en-US" dirty="0"/>
              <a:t> </a:t>
            </a:r>
            <a:r>
              <a:rPr lang="ru-RU" dirty="0"/>
              <a:t>й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здатен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покращити</a:t>
            </a:r>
            <a:r>
              <a:rPr lang="ru-RU" dirty="0"/>
              <a:t> та </a:t>
            </a:r>
            <a:r>
              <a:rPr lang="ru-RU" dirty="0" err="1"/>
              <a:t>пришвидшити</a:t>
            </a:r>
            <a:r>
              <a:rPr lang="ru-RU" dirty="0"/>
              <a:t> </a:t>
            </a:r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листів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функції</a:t>
            </a:r>
            <a:r>
              <a:rPr lang="ru-RU" b="1" dirty="0"/>
              <a:t> </a:t>
            </a:r>
            <a:r>
              <a:rPr lang="en-US" b="1" dirty="0"/>
              <a:t>Email AI</a:t>
            </a:r>
            <a:r>
              <a:rPr lang="en-US" dirty="0"/>
              <a:t>:</a:t>
            </a:r>
          </a:p>
          <a:p>
            <a:pPr algn="just"/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персоналізованих</a:t>
            </a:r>
            <a:r>
              <a:rPr lang="ru-RU" dirty="0"/>
              <a:t> </a:t>
            </a:r>
            <a:r>
              <a:rPr lang="ru-RU" dirty="0" err="1"/>
              <a:t>листів</a:t>
            </a:r>
            <a:r>
              <a:rPr lang="ru-RU" dirty="0"/>
              <a:t> та </a:t>
            </a:r>
            <a:r>
              <a:rPr lang="ru-RU" dirty="0" err="1"/>
              <a:t>їхніх</a:t>
            </a:r>
            <a:r>
              <a:rPr lang="ru-RU" dirty="0"/>
              <a:t> тем за </a:t>
            </a:r>
            <a:r>
              <a:rPr lang="ru-RU" dirty="0" err="1"/>
              <a:t>підказками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інструкціями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ж без них;</a:t>
            </a:r>
          </a:p>
          <a:p>
            <a:pPr algn="just"/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емейлів</a:t>
            </a:r>
            <a:r>
              <a:rPr lang="ru-RU" dirty="0"/>
              <a:t> та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тону;</a:t>
            </a:r>
          </a:p>
          <a:p>
            <a:pPr algn="just"/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фоллоу-апів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Миттєвий</a:t>
            </a:r>
            <a:r>
              <a:rPr lang="ru-RU" dirty="0"/>
              <a:t> переклад </a:t>
            </a:r>
            <a:r>
              <a:rPr lang="ru-RU" dirty="0" err="1"/>
              <a:t>листів</a:t>
            </a:r>
            <a:r>
              <a:rPr lang="ru-RU" dirty="0"/>
              <a:t> на 95+ </a:t>
            </a:r>
            <a:r>
              <a:rPr lang="ru-RU" dirty="0" err="1"/>
              <a:t>мов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До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en-US" dirty="0"/>
              <a:t>CRM-</a:t>
            </a:r>
            <a:r>
              <a:rPr lang="ru-RU" dirty="0"/>
              <a:t>система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en-US" dirty="0"/>
              <a:t>Snov.io </a:t>
            </a:r>
            <a:r>
              <a:rPr lang="ru-RU" dirty="0" err="1"/>
              <a:t>синхронізована</a:t>
            </a:r>
            <a:r>
              <a:rPr lang="ru-RU" dirty="0"/>
              <a:t> з </a:t>
            </a:r>
            <a:r>
              <a:rPr lang="ru-RU" dirty="0" err="1"/>
              <a:t>нативним</a:t>
            </a:r>
            <a:r>
              <a:rPr lang="ru-RU" dirty="0"/>
              <a:t> </a:t>
            </a:r>
            <a:r>
              <a:rPr lang="ru-RU" dirty="0" err="1"/>
              <a:t>сервісом</a:t>
            </a:r>
            <a:r>
              <a:rPr lang="ru-RU" dirty="0"/>
              <a:t> </a:t>
            </a:r>
            <a:r>
              <a:rPr lang="ru-RU" dirty="0" err="1"/>
              <a:t>розсилок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 й </a:t>
            </a:r>
            <a:r>
              <a:rPr lang="ru-RU" dirty="0" err="1"/>
              <a:t>може</a:t>
            </a:r>
            <a:r>
              <a:rPr lang="ru-RU" dirty="0"/>
              <a:t> </a:t>
            </a:r>
            <a:r>
              <a:rPr lang="ru-RU" b="1" dirty="0">
                <a:hlinkClick r:id="rId4"/>
              </a:rPr>
              <a:t>автоматично </a:t>
            </a:r>
            <a:r>
              <a:rPr lang="ru-RU" b="1" dirty="0" err="1">
                <a:hlinkClick r:id="rId4"/>
              </a:rPr>
              <a:t>створювати</a:t>
            </a:r>
            <a:r>
              <a:rPr lang="ru-RU" b="1" dirty="0">
                <a:hlinkClick r:id="rId4"/>
              </a:rPr>
              <a:t> угоди</a:t>
            </a:r>
            <a:r>
              <a:rPr lang="ru-RU" dirty="0"/>
              <a:t> на </a:t>
            </a:r>
            <a:r>
              <a:rPr lang="ru-RU" dirty="0" err="1"/>
              <a:t>вказаному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пайплайну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но </a:t>
            </a:r>
            <a:r>
              <a:rPr lang="ru-RU" dirty="0" err="1"/>
              <a:t>отримувачі</a:t>
            </a:r>
            <a:r>
              <a:rPr lang="ru-RU" dirty="0"/>
              <a:t> ваших </a:t>
            </a:r>
            <a:r>
              <a:rPr lang="ru-RU" dirty="0" err="1"/>
              <a:t>листів</a:t>
            </a:r>
            <a:r>
              <a:rPr lang="ru-RU" dirty="0"/>
              <a:t> </a:t>
            </a:r>
            <a:r>
              <a:rPr lang="ru-RU" dirty="0" err="1"/>
              <a:t>виконають</a:t>
            </a:r>
            <a:r>
              <a:rPr lang="ru-RU" dirty="0"/>
              <a:t> </a:t>
            </a:r>
            <a:r>
              <a:rPr lang="ru-RU" dirty="0" err="1"/>
              <a:t>цільову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(</a:t>
            </a:r>
            <a:r>
              <a:rPr lang="ru-RU" dirty="0" err="1"/>
              <a:t>відкриють</a:t>
            </a:r>
            <a:r>
              <a:rPr lang="ru-RU" dirty="0"/>
              <a:t> </a:t>
            </a:r>
            <a:r>
              <a:rPr lang="ru-RU" dirty="0" err="1"/>
              <a:t>емейл</a:t>
            </a:r>
            <a:r>
              <a:rPr lang="ru-RU" dirty="0"/>
              <a:t>, </a:t>
            </a:r>
            <a:r>
              <a:rPr lang="ru-RU" dirty="0" err="1"/>
              <a:t>перейдуть</a:t>
            </a:r>
            <a:r>
              <a:rPr lang="ru-RU" dirty="0"/>
              <a:t> за </a:t>
            </a:r>
            <a:r>
              <a:rPr lang="ru-RU" dirty="0" err="1"/>
              <a:t>посиланням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дадуть</a:t>
            </a:r>
            <a:r>
              <a:rPr lang="ru-RU" dirty="0"/>
              <a:t> вам </a:t>
            </a:r>
            <a:r>
              <a:rPr lang="ru-RU" dirty="0" err="1"/>
              <a:t>відповідь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628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Snov.io Email A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55" y="765309"/>
            <a:ext cx="10618345" cy="53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646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Einstein GPT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en-US" b="1" dirty="0"/>
              <a:t>Salesforce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3855"/>
            <a:ext cx="10515600" cy="2723745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/>
              <a:t>Певно</a:t>
            </a:r>
            <a:r>
              <a:rPr lang="ru-RU" dirty="0"/>
              <a:t> </a:t>
            </a:r>
            <a:r>
              <a:rPr lang="ru-RU" dirty="0" err="1"/>
              <a:t>найвідоміша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/>
              <a:t>система для </a:t>
            </a:r>
            <a:r>
              <a:rPr lang="ru-RU" dirty="0" err="1"/>
              <a:t>спеціалістів</a:t>
            </a:r>
            <a:r>
              <a:rPr lang="ru-RU" dirty="0"/>
              <a:t> з </a:t>
            </a:r>
            <a:r>
              <a:rPr lang="ru-RU" dirty="0" err="1"/>
              <a:t>продажів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 </a:t>
            </a:r>
            <a:r>
              <a:rPr lang="en-US" b="1" dirty="0">
                <a:hlinkClick r:id="rId2"/>
              </a:rPr>
              <a:t>AI-</a:t>
            </a:r>
            <a:r>
              <a:rPr lang="ru-RU" b="1" dirty="0" err="1">
                <a:hlinkClick r:id="rId2"/>
              </a:rPr>
              <a:t>екосистему</a:t>
            </a:r>
            <a:r>
              <a:rPr lang="ru-RU" dirty="0"/>
              <a:t> для </a:t>
            </a:r>
            <a:r>
              <a:rPr lang="ru-RU" dirty="0" err="1"/>
              <a:t>сейлзів</a:t>
            </a:r>
            <a:r>
              <a:rPr lang="ru-RU" dirty="0"/>
              <a:t>, </a:t>
            </a:r>
            <a:r>
              <a:rPr lang="ru-RU" dirty="0" err="1"/>
              <a:t>маркетологів</a:t>
            </a:r>
            <a:r>
              <a:rPr lang="ru-RU" dirty="0"/>
              <a:t> та </a:t>
            </a:r>
            <a:r>
              <a:rPr lang="ru-RU" dirty="0" err="1"/>
              <a:t>розробників</a:t>
            </a:r>
            <a:r>
              <a:rPr lang="ru-RU" dirty="0"/>
              <a:t>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.</a:t>
            </a:r>
          </a:p>
          <a:p>
            <a:r>
              <a:rPr lang="ru-RU" dirty="0"/>
              <a:t>Вона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en-US" dirty="0"/>
              <a:t>GPT </a:t>
            </a:r>
            <a:r>
              <a:rPr lang="ru-RU" dirty="0"/>
              <a:t>та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модулів</a:t>
            </a:r>
            <a:r>
              <a:rPr lang="ru-RU" dirty="0"/>
              <a:t> та </a:t>
            </a:r>
            <a:r>
              <a:rPr lang="ru-RU" dirty="0" err="1"/>
              <a:t>додатків</a:t>
            </a:r>
            <a:r>
              <a:rPr lang="ru-RU" dirty="0"/>
              <a:t>.</a:t>
            </a:r>
          </a:p>
          <a:p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функції</a:t>
            </a:r>
            <a:r>
              <a:rPr lang="ru-RU" b="1" dirty="0"/>
              <a:t> </a:t>
            </a:r>
            <a:r>
              <a:rPr lang="en-US" b="1" dirty="0"/>
              <a:t>Einstein GPT</a:t>
            </a:r>
            <a:r>
              <a:rPr lang="en-US" dirty="0"/>
              <a:t>:</a:t>
            </a:r>
          </a:p>
          <a:p>
            <a:r>
              <a:rPr lang="ru-RU" dirty="0" err="1"/>
              <a:t>Персоналізація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та контенту для </a:t>
            </a:r>
            <a:r>
              <a:rPr lang="ru-RU" dirty="0" err="1"/>
              <a:t>лідів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та </a:t>
            </a:r>
            <a:r>
              <a:rPr lang="ru-RU" dirty="0" err="1"/>
              <a:t>поведінки</a:t>
            </a:r>
            <a:r>
              <a:rPr lang="ru-RU" dirty="0"/>
              <a:t>;</a:t>
            </a:r>
          </a:p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лідів</a:t>
            </a:r>
            <a:r>
              <a:rPr lang="ru-RU" dirty="0"/>
              <a:t> та </a:t>
            </a:r>
            <a:r>
              <a:rPr lang="ru-RU" dirty="0" err="1"/>
              <a:t>інформації</a:t>
            </a:r>
            <a:r>
              <a:rPr lang="ru-RU" dirty="0"/>
              <a:t> про них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підказок</a:t>
            </a:r>
            <a:r>
              <a:rPr lang="ru-RU" dirty="0"/>
              <a:t> </a:t>
            </a:r>
            <a:r>
              <a:rPr lang="ru-RU" dirty="0" err="1"/>
              <a:t>сейлзам</a:t>
            </a:r>
            <a:r>
              <a:rPr lang="ru-RU" dirty="0"/>
              <a:t> та маркетологам;</a:t>
            </a:r>
          </a:p>
          <a:p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клієнтським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 та </a:t>
            </a:r>
            <a:r>
              <a:rPr lang="ru-RU" dirty="0" err="1"/>
              <a:t>роботою</a:t>
            </a:r>
            <a:r>
              <a:rPr lang="ru-RU" dirty="0"/>
              <a:t> </a:t>
            </a:r>
            <a:r>
              <a:rPr lang="ru-RU" dirty="0" err="1"/>
              <a:t>сапорту</a:t>
            </a:r>
            <a:r>
              <a:rPr lang="ru-RU" dirty="0"/>
              <a:t>.</a:t>
            </a:r>
          </a:p>
          <a:p>
            <a:r>
              <a:rPr lang="ru-RU" dirty="0" err="1"/>
              <a:t>Ця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/>
              <a:t>система </a:t>
            </a:r>
            <a:r>
              <a:rPr lang="ru-RU" dirty="0" err="1"/>
              <a:t>профільована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на </a:t>
            </a:r>
            <a:r>
              <a:rPr lang="ru-RU" dirty="0" err="1"/>
              <a:t>автоматизацію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безперервного</a:t>
            </a:r>
            <a:r>
              <a:rPr lang="ru-RU" dirty="0"/>
              <a:t> </a:t>
            </a:r>
            <a:r>
              <a:rPr lang="ru-RU" dirty="0" err="1"/>
              <a:t>клієнтського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: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до </a:t>
            </a:r>
            <a:r>
              <a:rPr lang="ru-RU" dirty="0" err="1"/>
              <a:t>підтримки</a:t>
            </a:r>
            <a:r>
              <a:rPr lang="ru-RU" dirty="0"/>
              <a:t>,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en-US" dirty="0"/>
              <a:t>Einstein GPT </a:t>
            </a:r>
            <a:r>
              <a:rPr lang="ru-RU" dirty="0"/>
              <a:t>є </a:t>
            </a:r>
            <a:r>
              <a:rPr lang="ru-RU" dirty="0" err="1"/>
              <a:t>логічним</a:t>
            </a:r>
            <a:r>
              <a:rPr lang="ru-RU" dirty="0"/>
              <a:t> </a:t>
            </a:r>
            <a:r>
              <a:rPr lang="ru-RU" dirty="0" err="1"/>
              <a:t>продовженням</a:t>
            </a:r>
            <a:r>
              <a:rPr lang="ru-RU" dirty="0"/>
              <a:t> і </a:t>
            </a:r>
            <a:r>
              <a:rPr lang="ru-RU" dirty="0" err="1"/>
              <a:t>вдосконаленням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основного </a:t>
            </a:r>
            <a:r>
              <a:rPr lang="ru-RU" dirty="0" err="1"/>
              <a:t>функціонала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4341" name="Picture 5" descr="Salesforce Einstein G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03" y="3267074"/>
            <a:ext cx="97536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4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0440" rIns="9144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Open Sans"/>
              </a:rPr>
              <a:t>ChatSpot від HubSpot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9498"/>
            <a:ext cx="10515600" cy="2704289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/>
              <a:t>Рішення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штучним</a:t>
            </a:r>
            <a:r>
              <a:rPr lang="ru-RU" dirty="0"/>
              <a:t> </a:t>
            </a:r>
            <a:r>
              <a:rPr lang="ru-RU" dirty="0" err="1"/>
              <a:t>інтелектом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одного з </a:t>
            </a:r>
            <a:r>
              <a:rPr lang="ru-RU" dirty="0" err="1"/>
              <a:t>піонерів</a:t>
            </a:r>
            <a:r>
              <a:rPr lang="ru-RU" dirty="0"/>
              <a:t> </a:t>
            </a:r>
            <a:r>
              <a:rPr lang="ru-RU" dirty="0" err="1"/>
              <a:t>індустрії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глибинному</a:t>
            </a:r>
            <a:r>
              <a:rPr lang="ru-RU" dirty="0"/>
              <a:t> </a:t>
            </a:r>
            <a:r>
              <a:rPr lang="ru-RU" dirty="0" err="1"/>
              <a:t>аналізі</a:t>
            </a:r>
            <a:r>
              <a:rPr lang="ru-RU" dirty="0"/>
              <a:t> </a:t>
            </a:r>
            <a:r>
              <a:rPr lang="ru-RU" dirty="0" err="1"/>
              <a:t>клієнтських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збирає</a:t>
            </a:r>
            <a:r>
              <a:rPr lang="ru-RU" dirty="0"/>
              <a:t> та </a:t>
            </a:r>
            <a:r>
              <a:rPr lang="ru-RU" dirty="0" err="1"/>
              <a:t>зберігає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/>
              <a:t>система </a:t>
            </a:r>
            <a:r>
              <a:rPr lang="en-US" dirty="0" err="1"/>
              <a:t>HubSpot</a:t>
            </a:r>
            <a:r>
              <a:rPr lang="en-US" dirty="0"/>
              <a:t>.</a:t>
            </a:r>
          </a:p>
          <a:p>
            <a:r>
              <a:rPr lang="en-US" dirty="0"/>
              <a:t>AI-</a:t>
            </a:r>
            <a:r>
              <a:rPr lang="ru-RU" dirty="0"/>
              <a:t>модуль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під’єднати</a:t>
            </a:r>
            <a:r>
              <a:rPr lang="ru-RU" dirty="0"/>
              <a:t> до </a:t>
            </a:r>
            <a:r>
              <a:rPr lang="ru-RU" dirty="0" err="1"/>
              <a:t>платформи</a:t>
            </a:r>
            <a:r>
              <a:rPr lang="ru-RU" dirty="0"/>
              <a:t> за </a:t>
            </a:r>
            <a:r>
              <a:rPr lang="ru-RU" dirty="0" err="1"/>
              <a:t>бажанням</a:t>
            </a:r>
            <a:r>
              <a:rPr lang="ru-RU" dirty="0"/>
              <a:t> і </a:t>
            </a:r>
            <a:r>
              <a:rPr lang="ru-RU" dirty="0" err="1"/>
              <a:t>використовувати</a:t>
            </a:r>
            <a:r>
              <a:rPr lang="ru-RU" dirty="0"/>
              <a:t> як </a:t>
            </a:r>
            <a:r>
              <a:rPr lang="ru-RU" dirty="0" err="1"/>
              <a:t>універсального</a:t>
            </a:r>
            <a:r>
              <a:rPr lang="ru-RU" dirty="0"/>
              <a:t> </a:t>
            </a:r>
            <a:r>
              <a:rPr lang="ru-RU" dirty="0" err="1"/>
              <a:t>помічника</a:t>
            </a:r>
            <a:r>
              <a:rPr lang="ru-RU" dirty="0"/>
              <a:t> для </a:t>
            </a:r>
            <a:r>
              <a:rPr lang="ru-RU" dirty="0" err="1"/>
              <a:t>маркетологів</a:t>
            </a:r>
            <a:r>
              <a:rPr lang="ru-RU" dirty="0"/>
              <a:t>, </a:t>
            </a:r>
            <a:r>
              <a:rPr lang="ru-RU" dirty="0" err="1"/>
              <a:t>сейлзів</a:t>
            </a:r>
            <a:r>
              <a:rPr lang="ru-RU" dirty="0"/>
              <a:t> та </a:t>
            </a:r>
            <a:r>
              <a:rPr lang="ru-RU" dirty="0" err="1"/>
              <a:t>сапорту</a:t>
            </a:r>
            <a:r>
              <a:rPr lang="ru-RU" dirty="0"/>
              <a:t>.</a:t>
            </a:r>
          </a:p>
          <a:p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функції</a:t>
            </a:r>
            <a:r>
              <a:rPr lang="ru-RU" b="1" dirty="0"/>
              <a:t> </a:t>
            </a:r>
            <a:r>
              <a:rPr lang="en-US" b="1" dirty="0" err="1"/>
              <a:t>ChatSpot</a:t>
            </a:r>
            <a:r>
              <a:rPr lang="en-US" dirty="0"/>
              <a:t>:</a:t>
            </a:r>
          </a:p>
          <a:p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персоналізованих</a:t>
            </a:r>
            <a:r>
              <a:rPr lang="ru-RU" dirty="0"/>
              <a:t> </a:t>
            </a:r>
            <a:r>
              <a:rPr lang="ru-RU" dirty="0" err="1"/>
              <a:t>емейлів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з </a:t>
            </a:r>
            <a:r>
              <a:rPr lang="ru-RU" dirty="0" err="1"/>
              <a:t>конкретними</a:t>
            </a:r>
            <a:r>
              <a:rPr lang="ru-RU" dirty="0"/>
              <a:t> </a:t>
            </a:r>
            <a:r>
              <a:rPr lang="ru-RU" dirty="0" err="1"/>
              <a:t>лідами</a:t>
            </a:r>
            <a:r>
              <a:rPr lang="ru-RU" dirty="0"/>
              <a:t>;</a:t>
            </a:r>
          </a:p>
          <a:p>
            <a:r>
              <a:rPr lang="ru-RU" dirty="0" err="1"/>
              <a:t>Генерація</a:t>
            </a:r>
            <a:r>
              <a:rPr lang="ru-RU" dirty="0"/>
              <a:t> контенту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вподобань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та </a:t>
            </a:r>
            <a:r>
              <a:rPr lang="ru-RU" dirty="0" err="1"/>
              <a:t>наявних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;</a:t>
            </a:r>
          </a:p>
          <a:p>
            <a:r>
              <a:rPr lang="ru-RU" dirty="0" err="1"/>
              <a:t>Розгорнута</a:t>
            </a:r>
            <a:r>
              <a:rPr lang="ru-RU" dirty="0"/>
              <a:t> </a:t>
            </a:r>
            <a:r>
              <a:rPr lang="ru-RU" dirty="0" err="1"/>
              <a:t>аналітика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з </a:t>
            </a:r>
            <a:r>
              <a:rPr lang="ru-RU" dirty="0" err="1"/>
              <a:t>лідами</a:t>
            </a:r>
            <a:r>
              <a:rPr lang="ru-RU" dirty="0"/>
              <a:t> за </a:t>
            </a:r>
            <a:r>
              <a:rPr lang="ru-RU" dirty="0" err="1"/>
              <a:t>користувацькими</a:t>
            </a:r>
            <a:r>
              <a:rPr lang="ru-RU" dirty="0"/>
              <a:t> </a:t>
            </a:r>
            <a:r>
              <a:rPr lang="ru-RU" dirty="0" err="1"/>
              <a:t>критеріями</a:t>
            </a:r>
            <a:r>
              <a:rPr lang="ru-RU" dirty="0"/>
              <a:t>.</a:t>
            </a:r>
          </a:p>
          <a:p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en-US" dirty="0" err="1"/>
              <a:t>ChatSpot</a:t>
            </a:r>
            <a:r>
              <a:rPr lang="en-US" dirty="0"/>
              <a:t> CRM-</a:t>
            </a:r>
            <a:r>
              <a:rPr lang="ru-RU" dirty="0"/>
              <a:t>система </a:t>
            </a:r>
            <a:r>
              <a:rPr lang="ru-RU" dirty="0" err="1"/>
              <a:t>точніше</a:t>
            </a:r>
            <a:r>
              <a:rPr lang="ru-RU" dirty="0"/>
              <a:t> </a:t>
            </a:r>
            <a:r>
              <a:rPr lang="ru-RU" dirty="0" err="1"/>
              <a:t>адаптується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воркфлоу</a:t>
            </a:r>
            <a:r>
              <a:rPr lang="ru-RU" dirty="0"/>
              <a:t> </a:t>
            </a:r>
            <a:r>
              <a:rPr lang="ru-RU" dirty="0" err="1"/>
              <a:t>спеціалістів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департаментів</a:t>
            </a:r>
            <a:r>
              <a:rPr lang="ru-RU" dirty="0"/>
              <a:t> та </a:t>
            </a:r>
            <a:r>
              <a:rPr lang="ru-RU" dirty="0" err="1"/>
              <a:t>швидше</a:t>
            </a:r>
            <a:r>
              <a:rPr lang="ru-RU" dirty="0"/>
              <a:t> </a:t>
            </a:r>
            <a:r>
              <a:rPr lang="ru-RU" dirty="0" err="1"/>
              <a:t>збирає</a:t>
            </a:r>
            <a:r>
              <a:rPr lang="ru-RU" dirty="0"/>
              <a:t> </a:t>
            </a:r>
            <a:r>
              <a:rPr lang="ru-RU" dirty="0" err="1"/>
              <a:t>клієнтські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за </a:t>
            </a:r>
            <a:r>
              <a:rPr lang="ru-RU" dirty="0" err="1"/>
              <a:t>кастомними</a:t>
            </a:r>
            <a:r>
              <a:rPr lang="ru-RU" dirty="0"/>
              <a:t> </a:t>
            </a:r>
            <a:r>
              <a:rPr lang="ru-RU" dirty="0" err="1"/>
              <a:t>сценаріями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5363" name="Picture 3" descr="HubSpot ChatS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73" y="3693750"/>
            <a:ext cx="7694580" cy="282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613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Zia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en-US" b="1" dirty="0" err="1"/>
              <a:t>Zoho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3583"/>
            <a:ext cx="10515600" cy="2500008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err="1">
                <a:hlinkClick r:id="rId2"/>
              </a:rPr>
              <a:t>Інструмент</a:t>
            </a:r>
            <a:r>
              <a:rPr lang="ru-RU" b="1" dirty="0">
                <a:hlinkClick r:id="rId2"/>
              </a:rPr>
              <a:t> </a:t>
            </a:r>
            <a:r>
              <a:rPr lang="ru-RU" b="1" dirty="0" err="1">
                <a:hlinkClick r:id="rId2"/>
              </a:rPr>
              <a:t>зі</a:t>
            </a:r>
            <a:r>
              <a:rPr lang="ru-RU" b="1" dirty="0">
                <a:hlinkClick r:id="rId2"/>
              </a:rPr>
              <a:t> </a:t>
            </a:r>
            <a:r>
              <a:rPr lang="ru-RU" b="1" dirty="0" err="1">
                <a:hlinkClick r:id="rId2"/>
              </a:rPr>
              <a:t>штучним</a:t>
            </a:r>
            <a:r>
              <a:rPr lang="ru-RU" b="1" dirty="0">
                <a:hlinkClick r:id="rId2"/>
              </a:rPr>
              <a:t> </a:t>
            </a:r>
            <a:r>
              <a:rPr lang="ru-RU" b="1" dirty="0" err="1">
                <a:hlinkClick r:id="rId2"/>
              </a:rPr>
              <a:t>інтелектом</a:t>
            </a:r>
            <a:r>
              <a:rPr lang="ru-RU" dirty="0"/>
              <a:t> для </a:t>
            </a:r>
            <a:r>
              <a:rPr lang="ru-RU" dirty="0" err="1"/>
              <a:t>спеціалістів</a:t>
            </a:r>
            <a:r>
              <a:rPr lang="ru-RU" dirty="0"/>
              <a:t> з </a:t>
            </a:r>
            <a:r>
              <a:rPr lang="ru-RU" dirty="0" err="1"/>
              <a:t>продажів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en-US" dirty="0" err="1"/>
              <a:t>Zoho</a:t>
            </a:r>
            <a:r>
              <a:rPr lang="en-US" dirty="0"/>
              <a:t> CRM </a:t>
            </a:r>
            <a:r>
              <a:rPr lang="ru-RU" dirty="0"/>
              <a:t>з максимальною </a:t>
            </a:r>
            <a:r>
              <a:rPr lang="ru-RU" dirty="0" err="1"/>
              <a:t>ефективністю</a:t>
            </a:r>
            <a:r>
              <a:rPr lang="ru-RU" dirty="0"/>
              <a:t>.</a:t>
            </a:r>
          </a:p>
          <a:p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en-US" dirty="0"/>
              <a:t>Zia CRM-</a:t>
            </a:r>
            <a:r>
              <a:rPr lang="ru-RU" dirty="0"/>
              <a:t>система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інтерактивною</a:t>
            </a:r>
            <a:r>
              <a:rPr lang="ru-RU" dirty="0"/>
              <a:t> для </a:t>
            </a:r>
            <a:r>
              <a:rPr lang="ru-RU" dirty="0" err="1"/>
              <a:t>користувачів</a:t>
            </a:r>
            <a:r>
              <a:rPr lang="ru-RU" dirty="0"/>
              <a:t>: </a:t>
            </a:r>
            <a:r>
              <a:rPr lang="ru-RU" dirty="0" err="1"/>
              <a:t>діалоговий</a:t>
            </a:r>
            <a:r>
              <a:rPr lang="ru-RU" dirty="0"/>
              <a:t> бот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користувачів</a:t>
            </a:r>
            <a:r>
              <a:rPr lang="ru-RU" dirty="0"/>
              <a:t> за вашим запитом, </a:t>
            </a:r>
            <a:r>
              <a:rPr lang="ru-RU" dirty="0" err="1"/>
              <a:t>прогнозувати</a:t>
            </a:r>
            <a:r>
              <a:rPr lang="ru-RU" dirty="0"/>
              <a:t> </a:t>
            </a:r>
            <a:r>
              <a:rPr lang="ru-RU" dirty="0" err="1"/>
              <a:t>успішність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, </a:t>
            </a:r>
            <a:r>
              <a:rPr lang="ru-RU" dirty="0" err="1"/>
              <a:t>виявляти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 у </a:t>
            </a:r>
            <a:r>
              <a:rPr lang="ru-RU" dirty="0" err="1"/>
              <a:t>сейлз-процесах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функції</a:t>
            </a:r>
            <a:r>
              <a:rPr lang="ru-RU" b="1" dirty="0"/>
              <a:t> </a:t>
            </a:r>
            <a:r>
              <a:rPr lang="en-US" b="1" dirty="0"/>
              <a:t>Zia</a:t>
            </a:r>
            <a:r>
              <a:rPr lang="en-US" dirty="0"/>
              <a:t>:</a:t>
            </a:r>
          </a:p>
          <a:p>
            <a:r>
              <a:rPr lang="ru-RU" dirty="0" err="1"/>
              <a:t>Автоматичний</a:t>
            </a:r>
            <a:r>
              <a:rPr lang="ru-RU" dirty="0"/>
              <a:t> </a:t>
            </a:r>
            <a:r>
              <a:rPr lang="ru-RU" dirty="0" err="1"/>
              <a:t>лід-скоринг</a:t>
            </a:r>
            <a:r>
              <a:rPr lang="ru-RU" dirty="0"/>
              <a:t> 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лідів</a:t>
            </a:r>
            <a:r>
              <a:rPr lang="ru-RU" dirty="0"/>
              <a:t> та </a:t>
            </a:r>
            <a:r>
              <a:rPr lang="ru-RU" dirty="0" err="1"/>
              <a:t>інформацією</a:t>
            </a:r>
            <a:r>
              <a:rPr lang="ru-RU" dirty="0"/>
              <a:t>, </a:t>
            </a:r>
            <a:r>
              <a:rPr lang="ru-RU" dirty="0" err="1"/>
              <a:t>зібраною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точках контакту з ними;</a:t>
            </a:r>
          </a:p>
          <a:p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з </a:t>
            </a:r>
            <a:r>
              <a:rPr lang="ru-RU" dirty="0" err="1"/>
              <a:t>лідами</a:t>
            </a:r>
            <a:r>
              <a:rPr lang="ru-RU" dirty="0"/>
              <a:t>;</a:t>
            </a:r>
          </a:p>
          <a:p>
            <a:r>
              <a:rPr lang="ru-RU" dirty="0" err="1"/>
              <a:t>Розподілення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і </a:t>
            </a:r>
            <a:r>
              <a:rPr lang="ru-RU" dirty="0" err="1"/>
              <a:t>лідів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сейлзами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тандемі</a:t>
            </a:r>
            <a:r>
              <a:rPr lang="ru-RU" dirty="0"/>
              <a:t> з </a:t>
            </a:r>
            <a:r>
              <a:rPr lang="en-US" dirty="0"/>
              <a:t>AI-</a:t>
            </a:r>
            <a:r>
              <a:rPr lang="ru-RU" dirty="0"/>
              <a:t>модулем </a:t>
            </a:r>
            <a:r>
              <a:rPr lang="en-US" dirty="0"/>
              <a:t>CRM-</a:t>
            </a:r>
            <a:r>
              <a:rPr lang="ru-RU" dirty="0"/>
              <a:t>система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en-US" dirty="0" err="1"/>
              <a:t>Zoho</a:t>
            </a:r>
            <a:r>
              <a:rPr lang="en-US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ретельніше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клієнтів</a:t>
            </a:r>
            <a:r>
              <a:rPr lang="ru-RU" dirty="0"/>
              <a:t> та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у </a:t>
            </a:r>
            <a:r>
              <a:rPr lang="ru-RU" dirty="0" err="1"/>
              <a:t>розрахунку</a:t>
            </a:r>
            <a:r>
              <a:rPr lang="ru-RU" dirty="0"/>
              <a:t> та </a:t>
            </a:r>
            <a:r>
              <a:rPr lang="ru-RU" dirty="0" err="1"/>
              <a:t>побудові</a:t>
            </a:r>
            <a:r>
              <a:rPr lang="ru-RU" dirty="0"/>
              <a:t> </a:t>
            </a:r>
            <a:r>
              <a:rPr lang="ru-RU" dirty="0" err="1"/>
              <a:t>реалістичного</a:t>
            </a:r>
            <a:r>
              <a:rPr lang="ru-RU" dirty="0"/>
              <a:t> плану </a:t>
            </a:r>
            <a:r>
              <a:rPr lang="ru-RU" dirty="0" err="1"/>
              <a:t>продажів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6386" name="Picture 2" descr="Zoho Z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58" y="3347767"/>
            <a:ext cx="97536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1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Sales Assistant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en-US" b="1" dirty="0" err="1"/>
              <a:t>Pipedrive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3583"/>
            <a:ext cx="10515600" cy="2684834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/>
              <a:t>Асистент</a:t>
            </a:r>
            <a:r>
              <a:rPr lang="ru-RU" dirty="0"/>
              <a:t> з </a:t>
            </a:r>
            <a:r>
              <a:rPr lang="ru-RU" dirty="0" err="1"/>
              <a:t>продажів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en-US" dirty="0" err="1"/>
              <a:t>Pipedrive</a:t>
            </a:r>
            <a:r>
              <a:rPr lang="en-US" dirty="0"/>
              <a:t> </a:t>
            </a:r>
            <a:r>
              <a:rPr lang="ru-RU" dirty="0"/>
              <a:t>в першу </a:t>
            </a:r>
            <a:r>
              <a:rPr lang="ru-RU" dirty="0" err="1"/>
              <a:t>чергу</a:t>
            </a:r>
            <a:r>
              <a:rPr lang="ru-RU" dirty="0"/>
              <a:t> створено для </a:t>
            </a:r>
            <a:r>
              <a:rPr lang="ru-RU" dirty="0" err="1"/>
              <a:t>збору</a:t>
            </a:r>
            <a:r>
              <a:rPr lang="ru-RU" dirty="0"/>
              <a:t> та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клієнтських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з метою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сейлз-процесів</a:t>
            </a:r>
            <a:r>
              <a:rPr lang="ru-RU" dirty="0"/>
              <a:t>.</a:t>
            </a:r>
          </a:p>
          <a:p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яку </a:t>
            </a:r>
            <a:r>
              <a:rPr lang="ru-RU" dirty="0" err="1"/>
              <a:t>зібрала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/>
              <a:t>система, модуль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штучним</a:t>
            </a:r>
            <a:r>
              <a:rPr lang="ru-RU" dirty="0"/>
              <a:t> </a:t>
            </a:r>
            <a:r>
              <a:rPr lang="ru-RU" dirty="0" err="1"/>
              <a:t>інтелектом</a:t>
            </a:r>
            <a:r>
              <a:rPr lang="ru-RU" dirty="0"/>
              <a:t> </a:t>
            </a:r>
            <a:r>
              <a:rPr lang="ru-RU" dirty="0" err="1"/>
              <a:t>розраховує</a:t>
            </a:r>
            <a:r>
              <a:rPr lang="ru-RU" dirty="0"/>
              <a:t> </a:t>
            </a:r>
            <a:r>
              <a:rPr lang="ru-RU" dirty="0" err="1"/>
              <a:t>оптимальні</a:t>
            </a:r>
            <a:r>
              <a:rPr lang="ru-RU" dirty="0"/>
              <a:t> </a:t>
            </a:r>
            <a:r>
              <a:rPr lang="ru-RU" dirty="0" err="1"/>
              <a:t>сценарії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кожним</a:t>
            </a:r>
            <a:r>
              <a:rPr lang="ru-RU" dirty="0"/>
              <a:t> </a:t>
            </a:r>
            <a:r>
              <a:rPr lang="ru-RU" dirty="0" err="1"/>
              <a:t>лідом</a:t>
            </a:r>
            <a:r>
              <a:rPr lang="ru-RU" dirty="0"/>
              <a:t> і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спеціалістам</a:t>
            </a:r>
            <a:r>
              <a:rPr lang="ru-RU" dirty="0"/>
              <a:t> з </a:t>
            </a:r>
            <a:r>
              <a:rPr lang="ru-RU" dirty="0" err="1"/>
              <a:t>продажів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для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.</a:t>
            </a:r>
          </a:p>
          <a:p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функції</a:t>
            </a:r>
            <a:r>
              <a:rPr lang="ru-RU" b="1" dirty="0"/>
              <a:t> </a:t>
            </a:r>
            <a:r>
              <a:rPr lang="en-US" b="1" dirty="0"/>
              <a:t>Sales Assistant</a:t>
            </a:r>
            <a:r>
              <a:rPr lang="en-US" dirty="0"/>
              <a:t>:</a:t>
            </a:r>
          </a:p>
          <a:p>
            <a:r>
              <a:rPr lang="ru-RU" dirty="0" err="1"/>
              <a:t>Рекомендації</a:t>
            </a:r>
            <a:r>
              <a:rPr lang="ru-RU" dirty="0"/>
              <a:t> з </a:t>
            </a:r>
            <a:r>
              <a:rPr lang="ru-RU" dirty="0" err="1"/>
              <a:t>таргетування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r>
              <a:rPr lang="ru-RU" dirty="0"/>
              <a:t> з </a:t>
            </a:r>
            <a:r>
              <a:rPr lang="ru-RU" dirty="0" err="1"/>
              <a:t>наявними</a:t>
            </a:r>
            <a:r>
              <a:rPr lang="ru-RU" dirty="0"/>
              <a:t>;</a:t>
            </a:r>
          </a:p>
          <a:p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dirty="0" err="1"/>
              <a:t>успішності</a:t>
            </a:r>
            <a:r>
              <a:rPr lang="ru-RU" dirty="0"/>
              <a:t> </a:t>
            </a:r>
            <a:r>
              <a:rPr lang="ru-RU" dirty="0" err="1"/>
              <a:t>закриття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, яке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пріоритезувати</a:t>
            </a:r>
            <a:r>
              <a:rPr lang="ru-RU" dirty="0"/>
              <a:t> </a:t>
            </a:r>
            <a:r>
              <a:rPr lang="ru-RU" dirty="0" err="1"/>
              <a:t>ліди</a:t>
            </a:r>
            <a:r>
              <a:rPr lang="ru-RU" dirty="0"/>
              <a:t>;</a:t>
            </a:r>
          </a:p>
          <a:p>
            <a:r>
              <a:rPr lang="ru-RU" dirty="0" err="1"/>
              <a:t>Відстеження</a:t>
            </a:r>
            <a:r>
              <a:rPr lang="ru-RU" dirty="0"/>
              <a:t> та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сейлзів</a:t>
            </a:r>
            <a:r>
              <a:rPr lang="ru-RU" dirty="0"/>
              <a:t> для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підсумку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/>
              <a:t>система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en-US" dirty="0" err="1"/>
              <a:t>Pipedrive</a:t>
            </a:r>
            <a:r>
              <a:rPr lang="en-US" dirty="0"/>
              <a:t> </a:t>
            </a:r>
            <a:r>
              <a:rPr lang="ru-RU" dirty="0"/>
              <a:t>з </a:t>
            </a:r>
            <a:r>
              <a:rPr lang="en-US" dirty="0"/>
              <a:t>AI-</a:t>
            </a:r>
            <a:r>
              <a:rPr lang="ru-RU" dirty="0" err="1"/>
              <a:t>асистентом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оптимізувати</a:t>
            </a:r>
            <a:r>
              <a:rPr lang="ru-RU" dirty="0"/>
              <a:t> ваш </a:t>
            </a:r>
            <a:r>
              <a:rPr lang="ru-RU" dirty="0" err="1"/>
              <a:t>пайплайн</a:t>
            </a:r>
            <a:r>
              <a:rPr lang="ru-RU" dirty="0"/>
              <a:t> та </a:t>
            </a:r>
            <a:r>
              <a:rPr lang="ru-RU" dirty="0" err="1"/>
              <a:t>адаптувати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специфіку</a:t>
            </a:r>
            <a:r>
              <a:rPr lang="ru-RU" dirty="0"/>
              <a:t> ваших </a:t>
            </a:r>
            <a:r>
              <a:rPr lang="ru-RU" dirty="0" err="1"/>
              <a:t>сейлз-процесів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з </a:t>
            </a:r>
            <a:r>
              <a:rPr lang="ru-RU" dirty="0" err="1"/>
              <a:t>плануванням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часу </a:t>
            </a:r>
            <a:r>
              <a:rPr lang="ru-RU" dirty="0" err="1"/>
              <a:t>сейлз-спеціалістів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запланованих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7410" name="Picture 2" descr="Pipedrive Sales Assist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89" y="3483347"/>
            <a:ext cx="6971421" cy="32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70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CRM-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етапи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874" t="25111" r="15376" b="10282"/>
          <a:stretch/>
        </p:blipFill>
        <p:spPr>
          <a:xfrm>
            <a:off x="2850204" y="1690688"/>
            <a:ext cx="5807413" cy="505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44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Перший </a:t>
            </a:r>
            <a:r>
              <a:rPr lang="ru-RU" dirty="0" err="1" smtClean="0"/>
              <a:t>етап</a:t>
            </a:r>
            <a:r>
              <a:rPr lang="ru-RU" dirty="0" smtClean="0"/>
              <a:t> – </a:t>
            </a:r>
            <a:r>
              <a:rPr lang="ru-RU" dirty="0" err="1" smtClean="0"/>
              <a:t>Встановлення</a:t>
            </a:r>
            <a:r>
              <a:rPr lang="ru-RU" dirty="0" smtClean="0"/>
              <a:t> мети та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.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при </a:t>
            </a:r>
            <a:r>
              <a:rPr lang="ru-RU" dirty="0" err="1" smtClean="0"/>
              <a:t>вирішенні</a:t>
            </a:r>
            <a:r>
              <a:rPr lang="ru-RU" dirty="0" smtClean="0"/>
              <a:t> </a:t>
            </a:r>
            <a:r>
              <a:rPr lang="ru-RU" dirty="0" err="1" smtClean="0"/>
              <a:t>запровадити</a:t>
            </a:r>
            <a:r>
              <a:rPr lang="ru-RU" dirty="0" smtClean="0"/>
              <a:t> на </a:t>
            </a:r>
            <a:r>
              <a:rPr lang="ru-RU" dirty="0" err="1" smtClean="0"/>
              <a:t>підприємстві</a:t>
            </a:r>
            <a:r>
              <a:rPr lang="ru-RU" dirty="0" smtClean="0"/>
              <a:t> </a:t>
            </a:r>
            <a:r>
              <a:rPr lang="en-US" dirty="0" smtClean="0"/>
              <a:t>CRM-</a:t>
            </a:r>
            <a:r>
              <a:rPr lang="ru-RU" dirty="0" smtClean="0"/>
              <a:t>систему. 8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керівництву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вирішити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дана система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, </a:t>
            </a:r>
            <a:r>
              <a:rPr lang="ru-RU" dirty="0" err="1" smtClean="0"/>
              <a:t>покращить</a:t>
            </a:r>
            <a:r>
              <a:rPr lang="ru-RU" dirty="0" smtClean="0"/>
              <a:t> вона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відділів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 та маркетингу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, </a:t>
            </a:r>
            <a:r>
              <a:rPr lang="ru-RU" dirty="0" err="1" smtClean="0"/>
              <a:t>забезпечить</a:t>
            </a:r>
            <a:r>
              <a:rPr lang="ru-RU" dirty="0" smtClean="0"/>
              <a:t> </a:t>
            </a:r>
            <a:r>
              <a:rPr lang="ru-RU" dirty="0" err="1" smtClean="0"/>
              <a:t>оперативність</a:t>
            </a:r>
            <a:r>
              <a:rPr lang="ru-RU" dirty="0" smtClean="0"/>
              <a:t> </a:t>
            </a:r>
            <a:r>
              <a:rPr lang="ru-RU" dirty="0" err="1" smtClean="0"/>
              <a:t>взаємовідносин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. Та як система </a:t>
            </a:r>
            <a:r>
              <a:rPr lang="ru-RU" dirty="0" err="1" smtClean="0"/>
              <a:t>вплине</a:t>
            </a:r>
            <a:r>
              <a:rPr lang="ru-RU" dirty="0" smtClean="0"/>
              <a:t> на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в </a:t>
            </a:r>
            <a:r>
              <a:rPr lang="ru-RU" dirty="0" err="1" smtClean="0"/>
              <a:t>майбутньому</a:t>
            </a:r>
            <a:r>
              <a:rPr lang="ru-RU" dirty="0" smtClean="0"/>
              <a:t>,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стратегічні</a:t>
            </a:r>
            <a:r>
              <a:rPr lang="ru-RU" dirty="0" smtClean="0"/>
              <a:t> </a:t>
            </a:r>
            <a:r>
              <a:rPr lang="ru-RU" dirty="0" err="1" smtClean="0"/>
              <a:t>плани</a:t>
            </a:r>
            <a:r>
              <a:rPr lang="ru-RU" dirty="0" smtClean="0"/>
              <a:t> в </a:t>
            </a:r>
            <a:r>
              <a:rPr lang="ru-RU" dirty="0" err="1" smtClean="0"/>
              <a:t>майбутньому</a:t>
            </a:r>
            <a:r>
              <a:rPr lang="ru-RU" dirty="0" smtClean="0"/>
              <a:t> - </a:t>
            </a:r>
            <a:r>
              <a:rPr lang="ru-RU" dirty="0" err="1" smtClean="0"/>
              <a:t>обсяги</a:t>
            </a:r>
            <a:r>
              <a:rPr lang="ru-RU" dirty="0" smtClean="0"/>
              <a:t> </a:t>
            </a:r>
            <a:r>
              <a:rPr lang="ru-RU" dirty="0" err="1" smtClean="0"/>
              <a:t>замовлень</a:t>
            </a:r>
            <a:r>
              <a:rPr lang="ru-RU" dirty="0" smtClean="0"/>
              <a:t> та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(</a:t>
            </a:r>
            <a:r>
              <a:rPr lang="ru-RU" dirty="0" err="1" smtClean="0"/>
              <a:t>означити</a:t>
            </a:r>
            <a:r>
              <a:rPr lang="ru-RU" dirty="0" smtClean="0"/>
              <a:t> </a:t>
            </a:r>
            <a:r>
              <a:rPr lang="ru-RU" dirty="0" err="1" smtClean="0"/>
              <a:t>пріоритетність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97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Переваги</a:t>
            </a:r>
            <a:r>
              <a:rPr lang="ru-RU" dirty="0"/>
              <a:t> і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/>
              <a:t>систем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19" t="21981" r="28957" b="21906"/>
          <a:stretch/>
        </p:blipFill>
        <p:spPr>
          <a:xfrm>
            <a:off x="2140085" y="1406722"/>
            <a:ext cx="7188740" cy="54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6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–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наявних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. </a:t>
            </a:r>
            <a:r>
              <a:rPr lang="ru-RU" dirty="0" err="1" smtClean="0"/>
              <a:t>Підприємству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оцінити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. А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є </a:t>
            </a:r>
            <a:r>
              <a:rPr lang="ru-RU" dirty="0" err="1" smtClean="0"/>
              <a:t>наявні</a:t>
            </a:r>
            <a:r>
              <a:rPr lang="ru-RU" dirty="0" smtClean="0"/>
              <a:t> </a:t>
            </a:r>
            <a:r>
              <a:rPr lang="ru-RU" dirty="0" err="1" smtClean="0"/>
              <a:t>фінансові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купити</a:t>
            </a:r>
            <a:r>
              <a:rPr lang="ru-RU" dirty="0" smtClean="0"/>
              <a:t> </a:t>
            </a:r>
            <a:r>
              <a:rPr lang="ru-RU" dirty="0" err="1" smtClean="0"/>
              <a:t>дану</a:t>
            </a:r>
            <a:r>
              <a:rPr lang="ru-RU" dirty="0" smtClean="0"/>
              <a:t> систему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впровадити</a:t>
            </a:r>
            <a:r>
              <a:rPr lang="ru-RU" dirty="0" smtClean="0"/>
              <a:t> на </a:t>
            </a:r>
            <a:r>
              <a:rPr lang="ru-RU" dirty="0" err="1" smtClean="0"/>
              <a:t>підприємстві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є </a:t>
            </a:r>
            <a:r>
              <a:rPr lang="ru-RU" dirty="0" err="1" smtClean="0"/>
              <a:t>трудові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зможуть</a:t>
            </a:r>
            <a:r>
              <a:rPr lang="ru-RU" dirty="0" smtClean="0"/>
              <a:t>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</a:t>
            </a:r>
            <a:r>
              <a:rPr lang="ru-RU" dirty="0" err="1" smtClean="0"/>
              <a:t>даною</a:t>
            </a:r>
            <a:r>
              <a:rPr lang="ru-RU" dirty="0" smtClean="0"/>
              <a:t> системою,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кошти</a:t>
            </a:r>
            <a:r>
              <a:rPr lang="ru-RU" dirty="0" smtClean="0"/>
              <a:t> на </a:t>
            </a:r>
            <a:r>
              <a:rPr lang="ru-RU" dirty="0" err="1" smtClean="0"/>
              <a:t>навчання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на </a:t>
            </a:r>
            <a:r>
              <a:rPr lang="ru-RU" dirty="0" err="1" smtClean="0"/>
              <a:t>підприємство</a:t>
            </a:r>
            <a:r>
              <a:rPr lang="ru-RU" dirty="0" smtClean="0"/>
              <a:t> нового </a:t>
            </a:r>
            <a:r>
              <a:rPr lang="ru-RU" dirty="0" err="1" smtClean="0"/>
              <a:t>співробітника</a:t>
            </a:r>
            <a:r>
              <a:rPr lang="ru-RU" dirty="0" smtClean="0"/>
              <a:t>. </a:t>
            </a:r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– </a:t>
            </a:r>
            <a:r>
              <a:rPr lang="ru-RU" dirty="0" err="1" smtClean="0"/>
              <a:t>Реорганізація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підрозділами</a:t>
            </a:r>
            <a:r>
              <a:rPr lang="ru-RU" dirty="0" smtClean="0"/>
              <a:t> на </a:t>
            </a:r>
            <a:r>
              <a:rPr lang="ru-RU" dirty="0" err="1" smtClean="0"/>
              <a:t>підприємстві</a:t>
            </a:r>
            <a:r>
              <a:rPr lang="ru-RU" dirty="0" smtClean="0"/>
              <a:t>. Дана система </a:t>
            </a:r>
            <a:r>
              <a:rPr lang="ru-RU" dirty="0" err="1" smtClean="0"/>
              <a:t>покращить</a:t>
            </a:r>
            <a:r>
              <a:rPr lang="ru-RU" dirty="0" smtClean="0"/>
              <a:t> </a:t>
            </a:r>
            <a:r>
              <a:rPr lang="ru-RU" dirty="0" err="1" smtClean="0"/>
              <a:t>взаємозв’язок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відділами</a:t>
            </a:r>
            <a:r>
              <a:rPr lang="ru-RU" dirty="0" smtClean="0"/>
              <a:t>: </a:t>
            </a:r>
            <a:r>
              <a:rPr lang="ru-RU" dirty="0" err="1" smtClean="0"/>
              <a:t>покращаться</a:t>
            </a:r>
            <a:r>
              <a:rPr lang="ru-RU" dirty="0" smtClean="0"/>
              <a:t> </a:t>
            </a:r>
            <a:r>
              <a:rPr lang="ru-RU" dirty="0" err="1" smtClean="0"/>
              <a:t>комунікативні</a:t>
            </a:r>
            <a:r>
              <a:rPr lang="ru-RU" dirty="0" smtClean="0"/>
              <a:t> </a:t>
            </a:r>
            <a:r>
              <a:rPr lang="ru-RU" dirty="0" err="1" smtClean="0"/>
              <a:t>зв’язки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структурними</a:t>
            </a:r>
            <a:r>
              <a:rPr lang="ru-RU" dirty="0" smtClean="0"/>
              <a:t> </a:t>
            </a:r>
            <a:r>
              <a:rPr lang="ru-RU" dirty="0" err="1" smtClean="0"/>
              <a:t>підрозділами</a:t>
            </a:r>
            <a:r>
              <a:rPr lang="ru-RU" dirty="0" smtClean="0"/>
              <a:t>, </a:t>
            </a:r>
            <a:r>
              <a:rPr lang="ru-RU" dirty="0" err="1" smtClean="0"/>
              <a:t>зменшиться</a:t>
            </a:r>
            <a:r>
              <a:rPr lang="ru-RU" dirty="0" smtClean="0"/>
              <a:t>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паперової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;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навпаки</a:t>
            </a:r>
            <a:r>
              <a:rPr lang="ru-RU" dirty="0" smtClean="0"/>
              <a:t>, і т.д. </a:t>
            </a:r>
            <a:r>
              <a:rPr lang="ru-RU" dirty="0" err="1" smtClean="0"/>
              <a:t>Четвертий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– </a:t>
            </a:r>
            <a:r>
              <a:rPr lang="ru-RU" dirty="0" err="1" smtClean="0"/>
              <a:t>Внесення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стосовно</a:t>
            </a:r>
            <a:r>
              <a:rPr lang="ru-RU" dirty="0" smtClean="0"/>
              <a:t> </a:t>
            </a:r>
            <a:r>
              <a:rPr lang="ru-RU" dirty="0" err="1" smtClean="0"/>
              <a:t>клієнтської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 в </a:t>
            </a:r>
            <a:r>
              <a:rPr lang="ru-RU" dirty="0" err="1" smtClean="0"/>
              <a:t>єдину</a:t>
            </a:r>
            <a:r>
              <a:rPr lang="ru-RU" dirty="0" smtClean="0"/>
              <a:t> систему.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запровадження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на </a:t>
            </a:r>
            <a:r>
              <a:rPr lang="ru-RU" dirty="0" err="1" smtClean="0"/>
              <a:t>підприємстві</a:t>
            </a:r>
            <a:r>
              <a:rPr lang="ru-RU" dirty="0" smtClean="0"/>
              <a:t>, </a:t>
            </a:r>
            <a:r>
              <a:rPr lang="ru-RU" dirty="0" err="1" smtClean="0"/>
              <a:t>працівникам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буде занести всю </a:t>
            </a:r>
            <a:r>
              <a:rPr lang="ru-RU" dirty="0" err="1" smtClean="0"/>
              <a:t>інформацію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постійних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: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дзвінків</a:t>
            </a:r>
            <a:r>
              <a:rPr lang="ru-RU" dirty="0" smtClean="0"/>
              <a:t>, </a:t>
            </a:r>
            <a:r>
              <a:rPr lang="ru-RU" dirty="0" err="1" smtClean="0"/>
              <a:t>обсяги</a:t>
            </a:r>
            <a:r>
              <a:rPr lang="ru-RU" dirty="0" smtClean="0"/>
              <a:t> </a:t>
            </a:r>
            <a:r>
              <a:rPr lang="ru-RU" dirty="0" err="1" smtClean="0"/>
              <a:t>замовлень</a:t>
            </a:r>
            <a:r>
              <a:rPr lang="ru-RU" dirty="0" smtClean="0"/>
              <a:t>, </a:t>
            </a:r>
            <a:r>
              <a:rPr lang="ru-RU" dirty="0" err="1" smtClean="0"/>
              <a:t>терміни</a:t>
            </a:r>
            <a:r>
              <a:rPr lang="ru-RU" dirty="0" smtClean="0"/>
              <a:t> поставок і т.д. Дана система </a:t>
            </a:r>
            <a:r>
              <a:rPr lang="ru-RU" dirty="0" err="1" smtClean="0"/>
              <a:t>забезпечить</a:t>
            </a:r>
            <a:r>
              <a:rPr lang="ru-RU" dirty="0" smtClean="0"/>
              <a:t> будь-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співробітнику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буде </a:t>
            </a:r>
            <a:r>
              <a:rPr lang="ru-RU" dirty="0" err="1" smtClean="0"/>
              <a:t>мати</a:t>
            </a:r>
            <a:r>
              <a:rPr lang="ru-RU" dirty="0" smtClean="0"/>
              <a:t> доступ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необхідному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. </a:t>
            </a:r>
            <a:r>
              <a:rPr lang="ru-RU" dirty="0" err="1" smtClean="0"/>
              <a:t>Працівникам</a:t>
            </a:r>
            <a:r>
              <a:rPr lang="ru-RU" dirty="0" smtClean="0"/>
              <a:t> буде </a:t>
            </a:r>
            <a:r>
              <a:rPr lang="ru-RU" dirty="0" err="1" smtClean="0"/>
              <a:t>виділено</a:t>
            </a:r>
            <a:r>
              <a:rPr lang="ru-RU" dirty="0" smtClean="0"/>
              <a:t> час на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конфігурацій</a:t>
            </a:r>
            <a:r>
              <a:rPr lang="ru-RU" dirty="0" smtClean="0"/>
              <a:t>, </a:t>
            </a: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, </a:t>
            </a:r>
            <a:r>
              <a:rPr lang="ru-RU" dirty="0" err="1" smtClean="0"/>
              <a:t>складати</a:t>
            </a:r>
            <a:r>
              <a:rPr lang="ru-RU" dirty="0" smtClean="0"/>
              <a:t> </a:t>
            </a:r>
            <a:r>
              <a:rPr lang="ru-RU" dirty="0" err="1" smtClean="0"/>
              <a:t>звіти</a:t>
            </a:r>
            <a:r>
              <a:rPr lang="ru-RU" dirty="0" smtClean="0"/>
              <a:t>, </a:t>
            </a:r>
            <a:r>
              <a:rPr lang="ru-RU" dirty="0" err="1" smtClean="0"/>
              <a:t>отримувати</a:t>
            </a:r>
            <a:r>
              <a:rPr lang="ru-RU" dirty="0" smtClean="0"/>
              <a:t> </a:t>
            </a:r>
            <a:r>
              <a:rPr lang="ru-RU" dirty="0" err="1" smtClean="0"/>
              <a:t>готові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, та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прогнози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6815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П’ятий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–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критеріїв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як </a:t>
            </a:r>
            <a:r>
              <a:rPr lang="ru-RU" dirty="0" err="1" smtClean="0"/>
              <a:t>працівників</a:t>
            </a:r>
            <a:r>
              <a:rPr lang="ru-RU" dirty="0" smtClean="0"/>
              <a:t>, так і </a:t>
            </a:r>
            <a:r>
              <a:rPr lang="ru-RU" dirty="0" err="1" smtClean="0"/>
              <a:t>відділу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. </a:t>
            </a:r>
            <a:r>
              <a:rPr lang="ru-RU" dirty="0" err="1" smtClean="0"/>
              <a:t>Підприємству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буде </a:t>
            </a:r>
            <a:r>
              <a:rPr lang="ru-RU" dirty="0" err="1" smtClean="0"/>
              <a:t>оцінити</a:t>
            </a:r>
            <a:r>
              <a:rPr lang="ru-RU" dirty="0" smtClean="0"/>
              <a:t> роботу </a:t>
            </a:r>
            <a:r>
              <a:rPr lang="ru-RU" dirty="0" err="1" smtClean="0"/>
              <a:t>відділів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запровадження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буди як </a:t>
            </a:r>
            <a:r>
              <a:rPr lang="ru-RU" dirty="0" err="1" smtClean="0"/>
              <a:t>кількісні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, так і </a:t>
            </a:r>
            <a:r>
              <a:rPr lang="ru-RU" dirty="0" err="1" smtClean="0"/>
              <a:t>якісні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</a:t>
            </a:r>
            <a:r>
              <a:rPr lang="ru-RU" dirty="0" err="1" smtClean="0"/>
              <a:t>відсоток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підписаних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, </a:t>
            </a:r>
            <a:r>
              <a:rPr lang="ru-RU" dirty="0" err="1" smtClean="0"/>
              <a:t>якість</a:t>
            </a:r>
            <a:r>
              <a:rPr lang="ru-RU" dirty="0" smtClean="0"/>
              <a:t> та час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обсягів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, 9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на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,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прибутковості</a:t>
            </a:r>
            <a:r>
              <a:rPr lang="ru-RU" dirty="0" smtClean="0"/>
              <a:t> через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підписаних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 і т.д.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en-US" dirty="0" smtClean="0"/>
              <a:t>CRM-</a:t>
            </a:r>
            <a:r>
              <a:rPr lang="ru-RU" dirty="0" err="1" smtClean="0"/>
              <a:t>системи</a:t>
            </a:r>
            <a:r>
              <a:rPr lang="ru-RU" dirty="0" smtClean="0"/>
              <a:t> на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дасть</a:t>
            </a:r>
            <a:r>
              <a:rPr lang="ru-RU" dirty="0" smtClean="0"/>
              <a:t> </a:t>
            </a:r>
            <a:r>
              <a:rPr lang="ru-RU" dirty="0" err="1" smtClean="0"/>
              <a:t>остаточну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 на те,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все-таки </a:t>
            </a:r>
            <a:r>
              <a:rPr lang="ru-RU" dirty="0" err="1" smtClean="0"/>
              <a:t>запроваджувати</a:t>
            </a:r>
            <a:r>
              <a:rPr lang="ru-RU" dirty="0" smtClean="0"/>
              <a:t> </a:t>
            </a:r>
            <a:r>
              <a:rPr lang="ru-RU" dirty="0" err="1" smtClean="0"/>
              <a:t>дану</a:t>
            </a:r>
            <a:r>
              <a:rPr lang="ru-RU" dirty="0" smtClean="0"/>
              <a:t> систему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76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Шостий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– Контроль за </a:t>
            </a:r>
            <a:r>
              <a:rPr lang="ru-RU" dirty="0" err="1" smtClean="0"/>
              <a:t>діяльністю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та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недоліків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усунення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тривалої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відділів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 та маркетингу, а </a:t>
            </a:r>
            <a:r>
              <a:rPr lang="ru-RU" dirty="0" err="1" smtClean="0"/>
              <a:t>саме</a:t>
            </a:r>
            <a:r>
              <a:rPr lang="ru-RU" dirty="0" smtClean="0"/>
              <a:t> при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en-US" dirty="0" smtClean="0"/>
              <a:t>CRM-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 </a:t>
            </a:r>
            <a:r>
              <a:rPr lang="ru-RU" dirty="0" err="1" smtClean="0"/>
              <a:t>зможе</a:t>
            </a:r>
            <a:r>
              <a:rPr lang="ru-RU" dirty="0" smtClean="0"/>
              <a:t> </a:t>
            </a:r>
            <a:r>
              <a:rPr lang="ru-RU" dirty="0" err="1" smtClean="0"/>
              <a:t>спостерігати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та </a:t>
            </a:r>
            <a:r>
              <a:rPr lang="ru-RU" dirty="0" err="1" smtClean="0"/>
              <a:t>недоліки</a:t>
            </a:r>
            <a:r>
              <a:rPr lang="ru-RU" dirty="0" smtClean="0"/>
              <a:t>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Та </a:t>
            </a:r>
            <a:r>
              <a:rPr lang="ru-RU" dirty="0" err="1" smtClean="0"/>
              <a:t>зможе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відреагувати</a:t>
            </a:r>
            <a:r>
              <a:rPr lang="ru-RU" dirty="0" smtClean="0"/>
              <a:t> на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недоліки</a:t>
            </a:r>
            <a:r>
              <a:rPr lang="ru-RU" dirty="0" smtClean="0"/>
              <a:t>, та </a:t>
            </a:r>
            <a:r>
              <a:rPr lang="ru-RU" dirty="0" err="1" smtClean="0"/>
              <a:t>визначити</a:t>
            </a:r>
            <a:r>
              <a:rPr lang="ru-RU" dirty="0" smtClean="0"/>
              <a:t> шляхи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усунення</a:t>
            </a:r>
            <a:r>
              <a:rPr lang="ru-RU" dirty="0" smtClean="0"/>
              <a:t>. При </a:t>
            </a:r>
            <a:r>
              <a:rPr lang="ru-RU" dirty="0" err="1" smtClean="0"/>
              <a:t>встановленні</a:t>
            </a:r>
            <a:r>
              <a:rPr lang="ru-RU" dirty="0" smtClean="0"/>
              <a:t> </a:t>
            </a:r>
            <a:r>
              <a:rPr lang="en-US" dirty="0" smtClean="0"/>
              <a:t>CRM-</a:t>
            </a:r>
            <a:r>
              <a:rPr lang="ru-RU" dirty="0" err="1" smtClean="0"/>
              <a:t>системи</a:t>
            </a:r>
            <a:r>
              <a:rPr lang="ru-RU" dirty="0" smtClean="0"/>
              <a:t> на </a:t>
            </a:r>
            <a:r>
              <a:rPr lang="ru-RU" dirty="0" err="1" smtClean="0"/>
              <a:t>підприємстві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виникнути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як: </a:t>
            </a:r>
            <a:r>
              <a:rPr lang="ru-RU" dirty="0" err="1" smtClean="0"/>
              <a:t>зникнення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; </a:t>
            </a:r>
            <a:r>
              <a:rPr lang="ru-RU" dirty="0" err="1" smtClean="0"/>
              <a:t>працівник</a:t>
            </a:r>
            <a:r>
              <a:rPr lang="ru-RU" dirty="0" smtClean="0"/>
              <a:t> не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користується</a:t>
            </a:r>
            <a:r>
              <a:rPr lang="ru-RU" dirty="0" smtClean="0"/>
              <a:t> </a:t>
            </a:r>
            <a:r>
              <a:rPr lang="ru-RU" dirty="0" err="1" smtClean="0"/>
              <a:t>всіма</a:t>
            </a:r>
            <a:r>
              <a:rPr lang="ru-RU" dirty="0" smtClean="0"/>
              <a:t> </a:t>
            </a:r>
            <a:r>
              <a:rPr lang="ru-RU" dirty="0" err="1" smtClean="0"/>
              <a:t>конфігураціями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нечітко</a:t>
            </a:r>
            <a:r>
              <a:rPr lang="ru-RU" dirty="0" smtClean="0"/>
              <a:t> вводить </a:t>
            </a:r>
            <a:r>
              <a:rPr lang="ru-RU" dirty="0" err="1" smtClean="0"/>
              <a:t>дані</a:t>
            </a:r>
            <a:r>
              <a:rPr lang="ru-RU" dirty="0" smtClean="0"/>
              <a:t>;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неліцензійної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і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3099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Але дана система, в </a:t>
            </a:r>
            <a:r>
              <a:rPr lang="ru-RU" sz="1800" dirty="0" err="1" smtClean="0"/>
              <a:t>результаті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своєї</a:t>
            </a:r>
            <a:r>
              <a:rPr lang="ru-RU" sz="1800" dirty="0" smtClean="0"/>
              <a:t> </a:t>
            </a:r>
            <a:r>
              <a:rPr lang="ru-RU" sz="1800" dirty="0" err="1" smtClean="0"/>
              <a:t>роботи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надає</a:t>
            </a:r>
            <a:r>
              <a:rPr lang="ru-RU" sz="1800" dirty="0" smtClean="0"/>
              <a:t> ряд </a:t>
            </a:r>
            <a:r>
              <a:rPr lang="ru-RU" sz="1800" dirty="0" err="1" smtClean="0"/>
              <a:t>позитивних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зрушень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підприємстві</a:t>
            </a:r>
            <a:r>
              <a:rPr lang="ru-RU" sz="1800" dirty="0" smtClean="0"/>
              <a:t>. </a:t>
            </a:r>
            <a:r>
              <a:rPr lang="en-US" sz="1800" dirty="0" smtClean="0"/>
              <a:t>CRM-</a:t>
            </a:r>
            <a:r>
              <a:rPr lang="ru-RU" sz="1800" dirty="0" smtClean="0"/>
              <a:t>система </a:t>
            </a:r>
            <a:r>
              <a:rPr lang="ru-RU" sz="1800" dirty="0" err="1" smtClean="0"/>
              <a:t>забезпечить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підприємству</a:t>
            </a:r>
            <a:r>
              <a:rPr lang="ru-RU" sz="1800" dirty="0" smtClean="0"/>
              <a:t> не </a:t>
            </a:r>
            <a:r>
              <a:rPr lang="ru-RU" sz="1800" dirty="0" err="1" smtClean="0"/>
              <a:t>тільки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економію</a:t>
            </a:r>
            <a:r>
              <a:rPr lang="ru-RU" sz="1800" dirty="0" smtClean="0"/>
              <a:t> часу </a:t>
            </a:r>
            <a:r>
              <a:rPr lang="ru-RU" sz="1800" dirty="0" err="1" smtClean="0"/>
              <a:t>працівників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відділів</a:t>
            </a:r>
            <a:r>
              <a:rPr lang="ru-RU" sz="1800" dirty="0" smtClean="0"/>
              <a:t> </a:t>
            </a:r>
            <a:r>
              <a:rPr lang="ru-RU" sz="1800" dirty="0" err="1" smtClean="0"/>
              <a:t>збуту</a:t>
            </a:r>
            <a:r>
              <a:rPr lang="ru-RU" sz="1800" dirty="0" smtClean="0"/>
              <a:t> та маркетингу для </a:t>
            </a:r>
            <a:r>
              <a:rPr lang="ru-RU" sz="1800" dirty="0" err="1" smtClean="0"/>
              <a:t>виконання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роботи</a:t>
            </a:r>
            <a:r>
              <a:rPr lang="ru-RU" sz="1800" dirty="0" smtClean="0"/>
              <a:t> </a:t>
            </a:r>
            <a:r>
              <a:rPr lang="ru-RU" sz="1800" dirty="0" err="1" smtClean="0"/>
              <a:t>щодо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покращення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взаємовідносин</a:t>
            </a:r>
            <a:r>
              <a:rPr lang="ru-RU" sz="1800" dirty="0" smtClean="0"/>
              <a:t> з </a:t>
            </a:r>
            <a:r>
              <a:rPr lang="ru-RU" sz="1800" dirty="0" err="1" smtClean="0"/>
              <a:t>клієнтами</a:t>
            </a:r>
            <a:r>
              <a:rPr lang="ru-RU" sz="1800" dirty="0" smtClean="0"/>
              <a:t>, а й </a:t>
            </a:r>
            <a:r>
              <a:rPr lang="ru-RU" sz="1800" dirty="0" err="1" smtClean="0"/>
              <a:t>покращить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ефективність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роботи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підприємства</a:t>
            </a:r>
            <a:r>
              <a:rPr lang="ru-RU" sz="1800" dirty="0" smtClean="0"/>
              <a:t>, </a:t>
            </a:r>
            <a:r>
              <a:rPr lang="ru-RU" sz="1800" dirty="0" err="1" smtClean="0"/>
              <a:t>тобто</a:t>
            </a:r>
            <a:r>
              <a:rPr lang="ru-RU" sz="1800" dirty="0" smtClean="0"/>
              <a:t> </a:t>
            </a:r>
            <a:r>
              <a:rPr lang="ru-RU" sz="1800" dirty="0" err="1" smtClean="0"/>
              <a:t>матиме</a:t>
            </a:r>
            <a:r>
              <a:rPr lang="ru-RU" sz="1800" dirty="0" smtClean="0"/>
              <a:t> </a:t>
            </a:r>
            <a:r>
              <a:rPr lang="ru-RU" sz="1800" dirty="0" err="1" smtClean="0"/>
              <a:t>економічний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ефект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даної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 (</a:t>
            </a:r>
            <a:r>
              <a:rPr lang="ru-RU" sz="1800" dirty="0" err="1" smtClean="0"/>
              <a:t>таблиця</a:t>
            </a:r>
            <a:r>
              <a:rPr lang="ru-RU" sz="1800" dirty="0" smtClean="0"/>
              <a:t> 1). 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645569" y="14478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03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Успішне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проекту </a:t>
            </a:r>
            <a:r>
              <a:rPr lang="en-US" dirty="0" smtClean="0"/>
              <a:t>CRM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1. Постановка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, та </a:t>
            </a:r>
            <a:r>
              <a:rPr lang="ru-RU" dirty="0" err="1" smtClean="0"/>
              <a:t>визначення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вигоди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планує</a:t>
            </a:r>
            <a:r>
              <a:rPr lang="ru-RU" dirty="0" smtClean="0"/>
              <a:t> </a:t>
            </a:r>
            <a:r>
              <a:rPr lang="ru-RU" dirty="0" err="1" smtClean="0"/>
              <a:t>одержати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упровадження</a:t>
            </a:r>
            <a:r>
              <a:rPr lang="ru-RU" dirty="0" smtClean="0"/>
              <a:t> </a:t>
            </a:r>
            <a:r>
              <a:rPr lang="en-US" dirty="0" smtClean="0"/>
              <a:t>CRM. </a:t>
            </a:r>
            <a:r>
              <a:rPr lang="ru-RU" dirty="0" err="1" smtClean="0"/>
              <a:t>Необхідна</a:t>
            </a:r>
            <a:r>
              <a:rPr lang="ru-RU" dirty="0" smtClean="0"/>
              <a:t> постановка </a:t>
            </a:r>
            <a:r>
              <a:rPr lang="ru-RU" dirty="0" err="1" smtClean="0"/>
              <a:t>цілей</a:t>
            </a:r>
            <a:r>
              <a:rPr lang="ru-RU" dirty="0" smtClean="0"/>
              <a:t> в </a:t>
            </a:r>
            <a:r>
              <a:rPr lang="ru-RU" dirty="0" err="1" smtClean="0"/>
              <a:t>короткостроковій</a:t>
            </a:r>
            <a:r>
              <a:rPr lang="ru-RU" dirty="0" smtClean="0"/>
              <a:t> та </a:t>
            </a:r>
            <a:r>
              <a:rPr lang="ru-RU" dirty="0" err="1" smtClean="0"/>
              <a:t>довгостроковій</a:t>
            </a:r>
            <a:r>
              <a:rPr lang="ru-RU" dirty="0" smtClean="0"/>
              <a:t> </a:t>
            </a:r>
            <a:r>
              <a:rPr lang="ru-RU" dirty="0" err="1" smtClean="0"/>
              <a:t>перспективі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2. </a:t>
            </a:r>
            <a:r>
              <a:rPr lang="ru-RU" dirty="0" err="1" smtClean="0"/>
              <a:t>Конкретизація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планує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.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проекту </a:t>
            </a:r>
            <a:r>
              <a:rPr lang="en-US" dirty="0" smtClean="0"/>
              <a:t>CRM </a:t>
            </a:r>
            <a:r>
              <a:rPr lang="ru-RU" dirty="0" smtClean="0"/>
              <a:t>і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результативність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контролювати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заздалегідь</a:t>
            </a:r>
            <a:r>
              <a:rPr lang="ru-RU" dirty="0" smtClean="0"/>
              <a:t> не буде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обумовлено</a:t>
            </a:r>
            <a:r>
              <a:rPr lang="ru-RU" dirty="0" smtClean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якісні</a:t>
            </a:r>
            <a:r>
              <a:rPr lang="ru-RU" dirty="0" smtClean="0"/>
              <a:t> </a:t>
            </a:r>
            <a:r>
              <a:rPr lang="ru-RU" dirty="0" err="1" smtClean="0"/>
              <a:t>параметри</a:t>
            </a:r>
            <a:r>
              <a:rPr lang="ru-RU" dirty="0" smtClean="0"/>
              <a:t>. </a:t>
            </a:r>
            <a:r>
              <a:rPr lang="ru-RU" dirty="0" err="1" smtClean="0"/>
              <a:t>Відповідно</a:t>
            </a:r>
            <a:r>
              <a:rPr lang="ru-RU" dirty="0" smtClean="0"/>
              <a:t>, </a:t>
            </a:r>
            <a:r>
              <a:rPr lang="ru-RU" dirty="0" err="1" smtClean="0"/>
              <a:t>постає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розроблення</a:t>
            </a:r>
            <a:r>
              <a:rPr lang="ru-RU" dirty="0" smtClean="0"/>
              <a:t> </a:t>
            </a:r>
            <a:r>
              <a:rPr lang="ru-RU" dirty="0" err="1" smtClean="0"/>
              <a:t>механізму</a:t>
            </a:r>
            <a:r>
              <a:rPr lang="ru-RU" dirty="0" smtClean="0"/>
              <a:t> </a:t>
            </a:r>
            <a:r>
              <a:rPr lang="ru-RU" dirty="0" err="1" smtClean="0"/>
              <a:t>вимірювання</a:t>
            </a:r>
            <a:r>
              <a:rPr lang="ru-RU" dirty="0" smtClean="0"/>
              <a:t> і контролю </a:t>
            </a:r>
            <a:r>
              <a:rPr lang="ru-RU" dirty="0" err="1" smtClean="0"/>
              <a:t>результатів</a:t>
            </a:r>
            <a:r>
              <a:rPr lang="ru-RU" dirty="0" smtClean="0"/>
              <a:t>. На кожному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цільові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: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про 80% </a:t>
            </a:r>
            <a:r>
              <a:rPr lang="ru-RU" dirty="0" err="1" smtClean="0"/>
              <a:t>відвідувачів</a:t>
            </a:r>
            <a:r>
              <a:rPr lang="ru-RU" dirty="0" smtClean="0"/>
              <a:t> </a:t>
            </a:r>
            <a:r>
              <a:rPr lang="en-US" dirty="0" smtClean="0"/>
              <a:t>Web-</a:t>
            </a:r>
            <a:r>
              <a:rPr lang="ru-RU" dirty="0" smtClean="0"/>
              <a:t>сайту </a:t>
            </a:r>
            <a:r>
              <a:rPr lang="ru-RU" dirty="0" err="1" smtClean="0"/>
              <a:t>компанії</a:t>
            </a:r>
            <a:r>
              <a:rPr lang="ru-RU" dirty="0" smtClean="0"/>
              <a:t> на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; </a:t>
            </a:r>
            <a:r>
              <a:rPr lang="ru-RU" dirty="0" err="1" smtClean="0"/>
              <a:t>перетворення</a:t>
            </a:r>
            <a:r>
              <a:rPr lang="ru-RU" dirty="0" smtClean="0"/>
              <a:t> 60%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в </a:t>
            </a:r>
            <a:r>
              <a:rPr lang="ru-RU" dirty="0" err="1" smtClean="0"/>
              <a:t>покупців</a:t>
            </a:r>
            <a:r>
              <a:rPr lang="ru-RU" dirty="0" smtClean="0"/>
              <a:t> і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них </a:t>
            </a:r>
            <a:r>
              <a:rPr lang="ru-RU" dirty="0" err="1" smtClean="0"/>
              <a:t>необхідної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;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про </a:t>
            </a:r>
            <a:r>
              <a:rPr lang="ru-RU" dirty="0" err="1" smtClean="0"/>
              <a:t>купівельні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з метою </a:t>
            </a:r>
            <a:r>
              <a:rPr lang="ru-RU" dirty="0" err="1" smtClean="0"/>
              <a:t>збільшення</a:t>
            </a:r>
            <a:r>
              <a:rPr lang="ru-RU" dirty="0" smtClean="0"/>
              <a:t> числа </a:t>
            </a:r>
            <a:r>
              <a:rPr lang="ru-RU" dirty="0" err="1" smtClean="0"/>
              <a:t>повторних</a:t>
            </a:r>
            <a:r>
              <a:rPr lang="ru-RU" dirty="0" smtClean="0"/>
              <a:t> покупок. </a:t>
            </a:r>
          </a:p>
          <a:p>
            <a:pPr algn="just"/>
            <a:r>
              <a:rPr lang="ru-RU" dirty="0" smtClean="0"/>
              <a:t>3. </a:t>
            </a:r>
            <a:r>
              <a:rPr lang="ru-RU" dirty="0" err="1" smtClean="0"/>
              <a:t>Розроблення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. Перш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розпочинати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структурі</a:t>
            </a:r>
            <a:r>
              <a:rPr lang="ru-RU" dirty="0" smtClean="0"/>
              <a:t>, </a:t>
            </a:r>
            <a:r>
              <a:rPr lang="ru-RU" dirty="0" err="1" smtClean="0"/>
              <a:t>бізнеспроцесах</a:t>
            </a:r>
            <a:r>
              <a:rPr lang="ru-RU" dirty="0" smtClean="0"/>
              <a:t>, </a:t>
            </a:r>
            <a:r>
              <a:rPr lang="ru-RU" dirty="0" err="1" smtClean="0"/>
              <a:t>культурі</a:t>
            </a:r>
            <a:r>
              <a:rPr lang="ru-RU" dirty="0" smtClean="0"/>
              <a:t> і </a:t>
            </a:r>
            <a:r>
              <a:rPr lang="ru-RU" dirty="0" err="1" smtClean="0"/>
              <a:t>технології</a:t>
            </a:r>
            <a:r>
              <a:rPr lang="ru-RU" dirty="0" smtClean="0"/>
              <a:t>, </a:t>
            </a:r>
            <a:r>
              <a:rPr lang="ru-RU" dirty="0" err="1" smtClean="0"/>
              <a:t>організація</a:t>
            </a:r>
            <a:r>
              <a:rPr lang="ru-RU" dirty="0" smtClean="0"/>
              <a:t> повинна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вона </a:t>
            </a:r>
            <a:r>
              <a:rPr lang="ru-RU" dirty="0" err="1" smtClean="0"/>
              <a:t>очікує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лояльних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. Такою </a:t>
            </a:r>
            <a:r>
              <a:rPr lang="ru-RU" dirty="0" err="1" smtClean="0"/>
              <a:t>стратегією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конкурентна</a:t>
            </a:r>
            <a:r>
              <a:rPr lang="ru-RU" dirty="0" smtClean="0"/>
              <a:t> </a:t>
            </a:r>
            <a:r>
              <a:rPr lang="ru-RU" dirty="0" err="1" smtClean="0"/>
              <a:t>перевага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орієнтації</a:t>
            </a:r>
            <a:r>
              <a:rPr lang="ru-RU" dirty="0" smtClean="0"/>
              <a:t> на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крупних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обсягів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за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прибутковими</a:t>
            </a:r>
            <a:r>
              <a:rPr lang="ru-RU" dirty="0" smtClean="0"/>
              <a:t> каналами </a:t>
            </a:r>
            <a:r>
              <a:rPr lang="ru-RU" dirty="0" err="1" smtClean="0"/>
              <a:t>збуту</a:t>
            </a:r>
            <a:r>
              <a:rPr lang="ru-RU" dirty="0" smtClean="0"/>
              <a:t>. З </a:t>
            </a:r>
            <a:r>
              <a:rPr lang="ru-RU" dirty="0" err="1" smtClean="0"/>
              <a:t>іншого</a:t>
            </a:r>
            <a:r>
              <a:rPr lang="ru-RU" dirty="0" smtClean="0"/>
              <a:t> боку,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доцільним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3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CRM-система та </a:t>
            </a:r>
            <a:r>
              <a:rPr lang="ru-RU" b="1" dirty="0" err="1"/>
              <a:t>сервіс</a:t>
            </a:r>
            <a:r>
              <a:rPr lang="ru-RU" b="1" dirty="0"/>
              <a:t> </a:t>
            </a:r>
            <a:r>
              <a:rPr lang="ru-RU" b="1" dirty="0" err="1"/>
              <a:t>автоматизації</a:t>
            </a:r>
            <a:r>
              <a:rPr lang="ru-RU" b="1" dirty="0"/>
              <a:t> маркетингу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0315"/>
            <a:ext cx="10515600" cy="55836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На перший </a:t>
            </a:r>
            <a:r>
              <a:rPr lang="ru-RU" dirty="0" err="1"/>
              <a:t>погляд</a:t>
            </a:r>
            <a:r>
              <a:rPr lang="ru-RU" dirty="0"/>
              <a:t>, </a:t>
            </a:r>
            <a:r>
              <a:rPr lang="en-US" dirty="0"/>
              <a:t>CRM-</a:t>
            </a:r>
            <a:r>
              <a:rPr lang="ru-RU" dirty="0"/>
              <a:t>система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для </a:t>
            </a:r>
            <a:r>
              <a:rPr lang="ru-RU" dirty="0" err="1">
                <a:hlinkClick r:id="rId2"/>
              </a:rPr>
              <a:t>автоматизації</a:t>
            </a:r>
            <a:r>
              <a:rPr lang="ru-RU" dirty="0">
                <a:hlinkClick r:id="rId2"/>
              </a:rPr>
              <a:t> маркетингу</a:t>
            </a:r>
            <a:r>
              <a:rPr lang="ru-RU" dirty="0"/>
              <a:t>. Вони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: </a:t>
            </a:r>
            <a:r>
              <a:rPr lang="ru-RU" dirty="0" err="1"/>
              <a:t>відстежують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збирають</a:t>
            </a:r>
            <a:r>
              <a:rPr lang="ru-RU" dirty="0"/>
              <a:t> та </a:t>
            </a:r>
            <a:r>
              <a:rPr lang="ru-RU" dirty="0" err="1"/>
              <a:t>аналізують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автоматизують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en-US" dirty="0"/>
              <a:t>CRM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орієнтована</a:t>
            </a:r>
            <a:r>
              <a:rPr lang="ru-RU" dirty="0"/>
              <a:t> на </a:t>
            </a:r>
            <a:r>
              <a:rPr lang="ru-RU" dirty="0" err="1"/>
              <a:t>продажі</a:t>
            </a:r>
            <a:r>
              <a:rPr lang="ru-RU" dirty="0"/>
              <a:t>, а </a:t>
            </a:r>
            <a:r>
              <a:rPr lang="ru-RU" dirty="0" err="1"/>
              <a:t>сервіс</a:t>
            </a:r>
            <a:r>
              <a:rPr lang="ru-RU" dirty="0"/>
              <a:t> для </a:t>
            </a:r>
            <a:r>
              <a:rPr lang="ru-RU" dirty="0" err="1"/>
              <a:t>автоматизації</a:t>
            </a:r>
            <a:r>
              <a:rPr lang="ru-RU" dirty="0"/>
              <a:t> маркетингу – на сам маркетинг. </a:t>
            </a:r>
            <a:r>
              <a:rPr lang="ru-RU" dirty="0" err="1"/>
              <a:t>Іншими</a:t>
            </a:r>
            <a:r>
              <a:rPr lang="ru-RU" dirty="0"/>
              <a:t> словами, </a:t>
            </a:r>
            <a:r>
              <a:rPr lang="ru-RU" dirty="0" err="1"/>
              <a:t>автоматизація</a:t>
            </a:r>
            <a:r>
              <a:rPr lang="ru-RU" dirty="0"/>
              <a:t> маркетингу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маркетинговими</a:t>
            </a:r>
            <a:r>
              <a:rPr lang="ru-RU" dirty="0"/>
              <a:t> </a:t>
            </a:r>
            <a:r>
              <a:rPr lang="ru-RU" dirty="0" err="1"/>
              <a:t>завданнями</a:t>
            </a:r>
            <a:r>
              <a:rPr lang="ru-RU" dirty="0"/>
              <a:t>, а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орієнтовані</a:t>
            </a:r>
            <a:r>
              <a:rPr lang="ru-RU" dirty="0"/>
              <a:t> на </a:t>
            </a:r>
            <a:r>
              <a:rPr lang="ru-RU" dirty="0" err="1"/>
              <a:t>взаємодію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 та </a:t>
            </a:r>
            <a:r>
              <a:rPr lang="ru-RU" dirty="0" err="1"/>
              <a:t>потенційними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, </a:t>
            </a:r>
            <a:r>
              <a:rPr lang="ru-RU" dirty="0" err="1"/>
              <a:t>відстеження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, </a:t>
            </a:r>
            <a:r>
              <a:rPr lang="ru-RU" dirty="0" err="1"/>
              <a:t>кваліфікацію</a:t>
            </a:r>
            <a:r>
              <a:rPr lang="ru-RU" dirty="0"/>
              <a:t> </a:t>
            </a:r>
            <a:r>
              <a:rPr lang="ru-RU" dirty="0" err="1"/>
              <a:t>лідів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У </a:t>
            </a:r>
            <a:r>
              <a:rPr lang="ru-RU" dirty="0" err="1"/>
              <a:t>маркетинговій</a:t>
            </a:r>
            <a:r>
              <a:rPr lang="ru-RU" dirty="0"/>
              <a:t> </a:t>
            </a:r>
            <a:r>
              <a:rPr lang="ru-RU" dirty="0" err="1"/>
              <a:t>воронціі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з </a:t>
            </a:r>
            <a:r>
              <a:rPr lang="ru-RU" dirty="0" err="1"/>
              <a:t>потенційними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шляху </a:t>
            </a:r>
            <a:r>
              <a:rPr lang="ru-RU" dirty="0" err="1"/>
              <a:t>покупця</a:t>
            </a:r>
            <a:r>
              <a:rPr lang="ru-RU" dirty="0"/>
              <a:t>.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для </a:t>
            </a:r>
            <a:r>
              <a:rPr lang="ru-RU" dirty="0" err="1"/>
              <a:t>автоматизації</a:t>
            </a:r>
            <a:r>
              <a:rPr lang="ru-RU" dirty="0"/>
              <a:t> маркетингу </a:t>
            </a:r>
            <a:r>
              <a:rPr lang="ru-RU" dirty="0" err="1"/>
              <a:t>опікується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 на </a:t>
            </a:r>
            <a:r>
              <a:rPr lang="ru-RU" dirty="0" err="1"/>
              <a:t>верхньому</a:t>
            </a:r>
            <a:r>
              <a:rPr lang="ru-RU" dirty="0"/>
              <a:t> та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, а </a:t>
            </a:r>
            <a:r>
              <a:rPr lang="en-US" dirty="0"/>
              <a:t>CRM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взаємодіяти</a:t>
            </a:r>
            <a:r>
              <a:rPr lang="ru-RU" dirty="0"/>
              <a:t> з </a:t>
            </a:r>
            <a:r>
              <a:rPr lang="ru-RU" dirty="0" err="1"/>
              <a:t>потенційними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 на </a:t>
            </a:r>
            <a:r>
              <a:rPr lang="ru-RU" dirty="0" err="1"/>
              <a:t>нижньому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Тим не </a:t>
            </a:r>
            <a:r>
              <a:rPr lang="ru-RU" dirty="0" err="1"/>
              <a:t>менш</a:t>
            </a:r>
            <a:r>
              <a:rPr lang="ru-RU" dirty="0"/>
              <a:t>,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для </a:t>
            </a:r>
            <a:r>
              <a:rPr lang="ru-RU" dirty="0" err="1"/>
              <a:t>автоматизації</a:t>
            </a:r>
            <a:r>
              <a:rPr lang="ru-RU" dirty="0"/>
              <a:t> маркетингу та </a:t>
            </a:r>
            <a:r>
              <a:rPr lang="en-US" dirty="0"/>
              <a:t>CRM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разом.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вони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обмінюватись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один з одним.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на ринку,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en-US" dirty="0" err="1"/>
              <a:t>SendPulse</a:t>
            </a:r>
            <a:r>
              <a:rPr lang="en-US" dirty="0"/>
              <a:t>, </a:t>
            </a:r>
            <a:r>
              <a:rPr lang="en-US" dirty="0" err="1"/>
              <a:t>HubSpot</a:t>
            </a:r>
            <a:r>
              <a:rPr lang="en-US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Salesforce,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об'єднали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в 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а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інтеграцію</a:t>
            </a:r>
            <a:r>
              <a:rPr lang="ru-RU" dirty="0"/>
              <a:t> з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програмним</a:t>
            </a:r>
            <a:r>
              <a:rPr lang="ru-RU" dirty="0"/>
              <a:t> </a:t>
            </a:r>
            <a:r>
              <a:rPr lang="ru-RU" dirty="0" err="1"/>
              <a:t>забезпеченням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1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6 тактик для </a:t>
            </a:r>
            <a:r>
              <a:rPr lang="ru-RU" b="1" dirty="0" err="1"/>
              <a:t>розробки</a:t>
            </a:r>
            <a:r>
              <a:rPr lang="ru-RU" b="1" dirty="0"/>
              <a:t> </a:t>
            </a:r>
            <a:r>
              <a:rPr lang="ru-RU" b="1" dirty="0" err="1"/>
              <a:t>стратегії</a:t>
            </a:r>
            <a:r>
              <a:rPr lang="ru-RU" b="1" dirty="0"/>
              <a:t> CRM маркетингу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Виберіть</a:t>
            </a:r>
            <a:r>
              <a:rPr lang="ru-RU" dirty="0"/>
              <a:t> </a:t>
            </a:r>
            <a:r>
              <a:rPr lang="ru-RU" dirty="0" err="1"/>
              <a:t>потрібну</a:t>
            </a:r>
            <a:r>
              <a:rPr lang="ru-RU" dirty="0"/>
              <a:t> систему </a:t>
            </a:r>
            <a:r>
              <a:rPr lang="en-US" dirty="0"/>
              <a:t>CRM</a:t>
            </a:r>
          </a:p>
          <a:p>
            <a:r>
              <a:rPr lang="ru-RU" dirty="0" err="1"/>
              <a:t>Кваліфікуйте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endParaRPr lang="ru-RU" dirty="0"/>
          </a:p>
          <a:p>
            <a:r>
              <a:rPr lang="ru-RU" dirty="0" err="1"/>
              <a:t>Сегментуйте</a:t>
            </a:r>
            <a:r>
              <a:rPr lang="ru-RU" dirty="0"/>
              <a:t> свою </a:t>
            </a:r>
            <a:r>
              <a:rPr lang="ru-RU" dirty="0" err="1"/>
              <a:t>аудиторію</a:t>
            </a:r>
            <a:endParaRPr lang="ru-RU" dirty="0"/>
          </a:p>
          <a:p>
            <a:r>
              <a:rPr lang="ru-RU" dirty="0" err="1"/>
              <a:t>Орієнтуйтеся</a:t>
            </a:r>
            <a:r>
              <a:rPr lang="ru-RU" dirty="0"/>
              <a:t> на </a:t>
            </a:r>
            <a:r>
              <a:rPr lang="ru-RU" dirty="0" err="1"/>
              <a:t>клієнтів</a:t>
            </a:r>
            <a:endParaRPr lang="ru-RU" dirty="0"/>
          </a:p>
          <a:p>
            <a:r>
              <a:rPr lang="ru-RU" dirty="0" err="1"/>
              <a:t>Комунікуйте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та регулярно</a:t>
            </a:r>
          </a:p>
          <a:p>
            <a:r>
              <a:rPr lang="ru-RU" dirty="0" err="1"/>
              <a:t>Встановіть</a:t>
            </a:r>
            <a:r>
              <a:rPr lang="ru-RU" dirty="0"/>
              <a:t> </a:t>
            </a:r>
            <a:r>
              <a:rPr lang="en-US" dirty="0"/>
              <a:t>KPI</a:t>
            </a:r>
          </a:p>
          <a:p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en-US" dirty="0"/>
              <a:t>CRM </a:t>
            </a:r>
            <a:r>
              <a:rPr lang="ru-RU" dirty="0"/>
              <a:t>маркетингу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здатися</a:t>
            </a:r>
            <a:r>
              <a:rPr lang="ru-RU" dirty="0"/>
              <a:t> </a:t>
            </a:r>
            <a:r>
              <a:rPr lang="ru-RU" dirty="0" err="1"/>
              <a:t>складним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з </a:t>
            </a:r>
            <a:r>
              <a:rPr lang="ru-RU" dirty="0" err="1"/>
              <a:t>огляду</a:t>
            </a:r>
            <a:r>
              <a:rPr lang="ru-RU" dirty="0"/>
              <a:t> на </a:t>
            </a:r>
            <a:r>
              <a:rPr lang="ru-RU" dirty="0" err="1"/>
              <a:t>нестачу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неї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заповнити</a:t>
            </a:r>
            <a:r>
              <a:rPr lang="ru-RU" dirty="0"/>
              <a:t> </a:t>
            </a:r>
            <a:r>
              <a:rPr lang="ru-RU" dirty="0" err="1"/>
              <a:t>прогалини</a:t>
            </a:r>
            <a:r>
              <a:rPr lang="ru-RU" dirty="0"/>
              <a:t>. </a:t>
            </a: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розпочати</a:t>
            </a:r>
            <a:r>
              <a:rPr lang="ru-RU" dirty="0"/>
              <a:t> роботу.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6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61" t="23771" r="28958" b="13634"/>
          <a:stretch/>
        </p:blipFill>
        <p:spPr>
          <a:xfrm>
            <a:off x="2402731" y="1332690"/>
            <a:ext cx="6634263" cy="54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6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36" t="28241" r="29209" b="21235"/>
          <a:stretch/>
        </p:blipFill>
        <p:spPr>
          <a:xfrm>
            <a:off x="1198123" y="248393"/>
            <a:ext cx="9795753" cy="65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звертати</a:t>
            </a:r>
            <a:r>
              <a:rPr lang="ru-RU" b="1" dirty="0" smtClean="0"/>
              <a:t> </a:t>
            </a:r>
            <a:r>
              <a:rPr lang="ru-RU" b="1" dirty="0" err="1" smtClean="0"/>
              <a:t>увагу</a:t>
            </a:r>
            <a:r>
              <a:rPr lang="ru-RU" b="1" dirty="0" smtClean="0"/>
              <a:t> при </a:t>
            </a:r>
            <a:r>
              <a:rPr lang="ru-RU" b="1" dirty="0" err="1" smtClean="0"/>
              <a:t>виборі</a:t>
            </a:r>
            <a:r>
              <a:rPr lang="ru-RU" b="1" dirty="0" smtClean="0"/>
              <a:t> </a:t>
            </a:r>
            <a:r>
              <a:rPr lang="en-US" b="1" dirty="0" smtClean="0"/>
              <a:t>CRM-</a:t>
            </a:r>
            <a:r>
              <a:rPr lang="ru-RU" b="1" dirty="0" err="1" smtClean="0"/>
              <a:t>системи</a:t>
            </a:r>
            <a:r>
              <a:rPr lang="ru-RU" b="1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834" y="1050586"/>
            <a:ext cx="11371634" cy="547667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err="1" smtClean="0"/>
              <a:t>Зазначимо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не </a:t>
            </a:r>
            <a:r>
              <a:rPr lang="ru-RU" b="1" dirty="0" err="1"/>
              <a:t>існує</a:t>
            </a:r>
            <a:r>
              <a:rPr lang="ru-RU" b="1" dirty="0"/>
              <a:t> </a:t>
            </a:r>
            <a:r>
              <a:rPr lang="ru-RU" b="1" dirty="0" err="1"/>
              <a:t>універсального</a:t>
            </a:r>
            <a:r>
              <a:rPr lang="ru-RU" b="1" dirty="0"/>
              <a:t> </a:t>
            </a:r>
            <a:r>
              <a:rPr lang="ru-RU" b="1" dirty="0" err="1"/>
              <a:t>підходу</a:t>
            </a:r>
            <a:r>
              <a:rPr lang="ru-RU" b="1" dirty="0"/>
              <a:t>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допоміг</a:t>
            </a:r>
            <a:r>
              <a:rPr lang="ru-RU" b="1" dirty="0"/>
              <a:t> би </a:t>
            </a:r>
            <a:r>
              <a:rPr lang="ru-RU" b="1" dirty="0" err="1"/>
              <a:t>зробити</a:t>
            </a:r>
            <a:r>
              <a:rPr lang="ru-RU" b="1" dirty="0"/>
              <a:t> </a:t>
            </a:r>
            <a:r>
              <a:rPr lang="ru-RU" b="1" dirty="0" err="1"/>
              <a:t>правильний</a:t>
            </a:r>
            <a:r>
              <a:rPr lang="ru-RU" b="1" dirty="0"/>
              <a:t> </a:t>
            </a:r>
            <a:r>
              <a:rPr lang="ru-RU" b="1" dirty="0" err="1"/>
              <a:t>вибір</a:t>
            </a:r>
            <a:r>
              <a:rPr lang="ru-RU" b="1" dirty="0"/>
              <a:t> за </a:t>
            </a:r>
            <a:r>
              <a:rPr lang="ru-RU" b="1" dirty="0" err="1"/>
              <a:t>кілька</a:t>
            </a:r>
            <a:r>
              <a:rPr lang="ru-RU" b="1" dirty="0"/>
              <a:t> </a:t>
            </a:r>
            <a:r>
              <a:rPr lang="ru-RU" b="1" dirty="0" err="1"/>
              <a:t>хвилин</a:t>
            </a:r>
            <a:r>
              <a:rPr lang="ru-RU" b="1" dirty="0"/>
              <a:t>. </a:t>
            </a:r>
            <a:r>
              <a:rPr lang="ru-RU" b="1" dirty="0" err="1"/>
              <a:t>Ваші</a:t>
            </a:r>
            <a:r>
              <a:rPr lang="ru-RU" b="1" dirty="0"/>
              <a:t> </a:t>
            </a:r>
            <a:r>
              <a:rPr lang="ru-RU" b="1" dirty="0" err="1"/>
              <a:t>конкретні</a:t>
            </a:r>
            <a:r>
              <a:rPr lang="ru-RU" b="1" dirty="0"/>
              <a:t> потреби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вибору</a:t>
            </a:r>
            <a:r>
              <a:rPr lang="ru-RU" b="1" dirty="0"/>
              <a:t> </a:t>
            </a:r>
            <a:r>
              <a:rPr lang="en-US" b="1" dirty="0"/>
              <a:t>CRM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базуватися</a:t>
            </a:r>
            <a:r>
              <a:rPr lang="ru-RU" b="1" dirty="0"/>
              <a:t> на </a:t>
            </a:r>
            <a:r>
              <a:rPr lang="ru-RU" b="1" dirty="0" err="1"/>
              <a:t>галузі</a:t>
            </a:r>
            <a:r>
              <a:rPr lang="ru-RU" b="1" dirty="0"/>
              <a:t> </a:t>
            </a:r>
            <a:r>
              <a:rPr lang="ru-RU" b="1" dirty="0" err="1"/>
              <a:t>бізнесу</a:t>
            </a:r>
            <a:r>
              <a:rPr lang="ru-RU" b="1" dirty="0"/>
              <a:t>, </a:t>
            </a:r>
            <a:r>
              <a:rPr lang="ru-RU" b="1" dirty="0" err="1"/>
              <a:t>стратегії</a:t>
            </a:r>
            <a:r>
              <a:rPr lang="ru-RU" b="1" dirty="0"/>
              <a:t> </a:t>
            </a:r>
            <a:r>
              <a:rPr lang="ru-RU" b="1" dirty="0" err="1"/>
              <a:t>продажів</a:t>
            </a:r>
            <a:r>
              <a:rPr lang="ru-RU" b="1" dirty="0"/>
              <a:t>, типу </a:t>
            </a:r>
            <a:r>
              <a:rPr lang="ru-RU" b="1" dirty="0" err="1"/>
              <a:t>продукції</a:t>
            </a:r>
            <a:r>
              <a:rPr lang="ru-RU" b="1" dirty="0"/>
              <a:t>, </a:t>
            </a:r>
            <a:r>
              <a:rPr lang="ru-RU" b="1" dirty="0" err="1"/>
              <a:t>кількості</a:t>
            </a:r>
            <a:r>
              <a:rPr lang="ru-RU" b="1" dirty="0"/>
              <a:t> людей у </a:t>
            </a:r>
            <a:r>
              <a:rPr lang="ru-RU" b="1" dirty="0" err="1"/>
              <a:t>команді</a:t>
            </a:r>
            <a:r>
              <a:rPr lang="ru-RU" b="1" dirty="0"/>
              <a:t> і, </a:t>
            </a:r>
            <a:r>
              <a:rPr lang="ru-RU" b="1" dirty="0" err="1"/>
              <a:t>нарешті</a:t>
            </a:r>
            <a:r>
              <a:rPr lang="ru-RU" b="1" dirty="0"/>
              <a:t>, </a:t>
            </a:r>
            <a:r>
              <a:rPr lang="ru-RU" b="1" dirty="0" err="1"/>
              <a:t>бізнес-цілей</a:t>
            </a:r>
            <a:r>
              <a:rPr lang="ru-RU" b="1" dirty="0"/>
              <a:t>. </a:t>
            </a:r>
            <a:r>
              <a:rPr lang="ru-RU" b="1" dirty="0" err="1"/>
              <a:t>Натомість</a:t>
            </a:r>
            <a:r>
              <a:rPr lang="ru-RU" b="1" dirty="0"/>
              <a:t> </a:t>
            </a:r>
            <a:r>
              <a:rPr lang="ru-RU" b="1" dirty="0" err="1"/>
              <a:t>пропонуємо</a:t>
            </a:r>
            <a:r>
              <a:rPr lang="ru-RU" b="1" dirty="0"/>
              <a:t> </a:t>
            </a:r>
            <a:r>
              <a:rPr lang="ru-RU" b="1" dirty="0" err="1"/>
              <a:t>поставити</a:t>
            </a:r>
            <a:r>
              <a:rPr lang="ru-RU" b="1" dirty="0"/>
              <a:t> </a:t>
            </a:r>
            <a:r>
              <a:rPr lang="ru-RU" b="1" dirty="0" err="1"/>
              <a:t>собі</a:t>
            </a:r>
            <a:r>
              <a:rPr lang="ru-RU" b="1" dirty="0"/>
              <a:t> </a:t>
            </a:r>
            <a:r>
              <a:rPr lang="ru-RU" b="1" dirty="0" err="1"/>
              <a:t>кілька</a:t>
            </a:r>
            <a:r>
              <a:rPr lang="ru-RU" b="1" dirty="0"/>
              <a:t> </a:t>
            </a:r>
            <a:r>
              <a:rPr lang="ru-RU" b="1" dirty="0" err="1"/>
              <a:t>конкретних</a:t>
            </a:r>
            <a:r>
              <a:rPr lang="ru-RU" b="1" dirty="0"/>
              <a:t> </a:t>
            </a:r>
            <a:r>
              <a:rPr lang="ru-RU" b="1" dirty="0" err="1"/>
              <a:t>запитань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допоможуть</a:t>
            </a:r>
            <a:r>
              <a:rPr lang="ru-RU" b="1" dirty="0"/>
              <a:t> </a:t>
            </a:r>
            <a:r>
              <a:rPr lang="ru-RU" b="1" dirty="0" err="1"/>
              <a:t>визначитися</a:t>
            </a:r>
            <a:r>
              <a:rPr lang="ru-RU" b="1" dirty="0"/>
              <a:t> остаточно: </a:t>
            </a:r>
          </a:p>
          <a:p>
            <a:pPr algn="just"/>
            <a:r>
              <a:rPr lang="ru-RU" b="1" dirty="0"/>
              <a:t>Подумайте над </a:t>
            </a:r>
            <a:r>
              <a:rPr lang="ru-RU" b="1" dirty="0" err="1"/>
              <a:t>тим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потреби </a:t>
            </a:r>
            <a:r>
              <a:rPr lang="ru-RU" b="1" dirty="0" err="1"/>
              <a:t>команди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закривати</a:t>
            </a:r>
            <a:r>
              <a:rPr lang="ru-RU" b="1" dirty="0"/>
              <a:t> </a:t>
            </a:r>
            <a:r>
              <a:rPr lang="en-US" b="1" dirty="0"/>
              <a:t>CRM-</a:t>
            </a:r>
            <a:r>
              <a:rPr lang="ru-RU" b="1" dirty="0"/>
              <a:t>система</a:t>
            </a:r>
            <a:r>
              <a:rPr lang="ru-RU" dirty="0"/>
              <a:t>: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відділи</a:t>
            </a:r>
            <a:r>
              <a:rPr lang="ru-RU" dirty="0"/>
              <a:t> </a:t>
            </a:r>
            <a:r>
              <a:rPr lang="ru-RU" dirty="0" err="1"/>
              <a:t>використовуватимуть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інструменти</a:t>
            </a:r>
            <a:r>
              <a:rPr lang="ru-RU" dirty="0"/>
              <a:t>? Для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/>
              <a:t>система кожному з </a:t>
            </a:r>
            <a:r>
              <a:rPr lang="ru-RU" dirty="0" err="1"/>
              <a:t>відділів</a:t>
            </a:r>
            <a:r>
              <a:rPr lang="ru-RU" dirty="0"/>
              <a:t>?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для </a:t>
            </a:r>
            <a:r>
              <a:rPr lang="ru-RU" dirty="0" err="1"/>
              <a:t>якнайшвидшого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? </a:t>
            </a:r>
          </a:p>
          <a:p>
            <a:pPr algn="just"/>
            <a:r>
              <a:rPr lang="ru-RU" b="1" dirty="0" err="1"/>
              <a:t>Зверніть</a:t>
            </a:r>
            <a:r>
              <a:rPr lang="ru-RU" b="1" dirty="0"/>
              <a:t> </a:t>
            </a:r>
            <a:r>
              <a:rPr lang="ru-RU" b="1" dirty="0" err="1"/>
              <a:t>увагу</a:t>
            </a:r>
            <a:r>
              <a:rPr lang="ru-RU" b="1" dirty="0"/>
              <a:t> на </a:t>
            </a:r>
            <a:r>
              <a:rPr lang="ru-RU" b="1" dirty="0" err="1"/>
              <a:t>складність</a:t>
            </a:r>
            <a:r>
              <a:rPr lang="ru-RU" b="1" dirty="0"/>
              <a:t> </a:t>
            </a:r>
            <a:r>
              <a:rPr lang="ru-RU" b="1" dirty="0" err="1"/>
              <a:t>впровадження</a:t>
            </a:r>
            <a:r>
              <a:rPr lang="ru-RU" b="1" dirty="0"/>
              <a:t> </a:t>
            </a:r>
            <a:r>
              <a:rPr lang="en-US" b="1" dirty="0"/>
              <a:t>CRM-</a:t>
            </a:r>
            <a:r>
              <a:rPr lang="ru-RU" b="1" dirty="0" err="1"/>
              <a:t>системи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на </a:t>
            </a:r>
            <a:r>
              <a:rPr lang="ru-RU" b="1" dirty="0" err="1"/>
              <a:t>інтерфейс</a:t>
            </a:r>
            <a:r>
              <a:rPr lang="ru-RU" dirty="0"/>
              <a:t>: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і часу </a:t>
            </a:r>
            <a:r>
              <a:rPr lang="ru-RU" dirty="0" err="1"/>
              <a:t>потрібно</a:t>
            </a:r>
            <a:r>
              <a:rPr lang="ru-RU" dirty="0"/>
              <a:t> на </a:t>
            </a:r>
            <a:r>
              <a:rPr lang="ru-RU" dirty="0" err="1"/>
              <a:t>впровадження</a:t>
            </a:r>
            <a:r>
              <a:rPr lang="ru-RU" dirty="0"/>
              <a:t> 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 у </a:t>
            </a:r>
            <a:r>
              <a:rPr lang="ru-RU" dirty="0" err="1"/>
              <a:t>повсякденну</a:t>
            </a:r>
            <a:r>
              <a:rPr lang="ru-RU" dirty="0"/>
              <a:t> роботу? Як </a:t>
            </a:r>
            <a:r>
              <a:rPr lang="ru-RU" dirty="0" err="1"/>
              <a:t>довго</a:t>
            </a:r>
            <a:r>
              <a:rPr lang="ru-RU" dirty="0"/>
              <a:t> команда буде </a:t>
            </a:r>
            <a:r>
              <a:rPr lang="ru-RU" dirty="0" err="1"/>
              <a:t>навчатися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з </a:t>
            </a:r>
            <a:r>
              <a:rPr lang="ru-RU" dirty="0" err="1"/>
              <a:t>інструментом</a:t>
            </a:r>
            <a:r>
              <a:rPr lang="ru-RU" dirty="0"/>
              <a:t>?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продуманим</a:t>
            </a:r>
            <a:r>
              <a:rPr lang="ru-RU" dirty="0"/>
              <a:t> та </a:t>
            </a:r>
            <a:r>
              <a:rPr lang="ru-RU" dirty="0" err="1"/>
              <a:t>зрозумілим</a:t>
            </a:r>
            <a:r>
              <a:rPr lang="ru-RU" dirty="0"/>
              <a:t> є </a:t>
            </a:r>
            <a:r>
              <a:rPr lang="ru-RU" dirty="0" err="1"/>
              <a:t>інтерфейс</a:t>
            </a:r>
            <a:r>
              <a:rPr lang="ru-RU" dirty="0"/>
              <a:t>?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той </a:t>
            </a:r>
            <a:r>
              <a:rPr lang="ru-RU" dirty="0" err="1"/>
              <a:t>варіант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забезпечить</a:t>
            </a:r>
            <a:r>
              <a:rPr lang="ru-RU" dirty="0"/>
              <a:t> </a:t>
            </a:r>
            <a:r>
              <a:rPr lang="ru-RU" dirty="0" err="1"/>
              <a:t>спрощений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могли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ускладнювати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часом.</a:t>
            </a:r>
          </a:p>
          <a:p>
            <a:pPr algn="just"/>
            <a:r>
              <a:rPr lang="ru-RU" b="1" dirty="0" err="1"/>
              <a:t>Зверніть</a:t>
            </a:r>
            <a:r>
              <a:rPr lang="ru-RU" b="1" dirty="0"/>
              <a:t> </a:t>
            </a:r>
            <a:r>
              <a:rPr lang="ru-RU" b="1" dirty="0" err="1"/>
              <a:t>увагу</a:t>
            </a:r>
            <a:r>
              <a:rPr lang="ru-RU" b="1" dirty="0"/>
              <a:t> на </a:t>
            </a:r>
            <a:r>
              <a:rPr lang="ru-RU" b="1" dirty="0" err="1"/>
              <a:t>можливість</a:t>
            </a:r>
            <a:r>
              <a:rPr lang="ru-RU" b="1" dirty="0"/>
              <a:t> </a:t>
            </a:r>
            <a:r>
              <a:rPr lang="ru-RU" b="1" dirty="0" err="1"/>
              <a:t>інтеграції</a:t>
            </a:r>
            <a:r>
              <a:rPr lang="ru-RU" b="1" dirty="0"/>
              <a:t> </a:t>
            </a:r>
            <a:r>
              <a:rPr lang="en-US" b="1" dirty="0"/>
              <a:t>CRM-</a:t>
            </a:r>
            <a:r>
              <a:rPr lang="ru-RU" b="1" dirty="0" err="1"/>
              <a:t>системи</a:t>
            </a:r>
            <a:r>
              <a:rPr lang="ru-RU" b="1" dirty="0"/>
              <a:t> з </a:t>
            </a:r>
            <a:r>
              <a:rPr lang="ru-RU" b="1" dirty="0" err="1"/>
              <a:t>іншими</a:t>
            </a:r>
            <a:r>
              <a:rPr lang="ru-RU" b="1" dirty="0"/>
              <a:t> </a:t>
            </a:r>
            <a:r>
              <a:rPr lang="ru-RU" b="1" dirty="0" err="1"/>
              <a:t>інструментами</a:t>
            </a:r>
            <a:r>
              <a:rPr lang="ru-RU" b="1" dirty="0"/>
              <a:t> та платформами</a:t>
            </a:r>
            <a:r>
              <a:rPr lang="ru-RU" dirty="0"/>
              <a:t>: </a:t>
            </a:r>
            <a:r>
              <a:rPr lang="ru-RU" dirty="0" err="1"/>
              <a:t>які</a:t>
            </a:r>
            <a:r>
              <a:rPr lang="ru-RU" dirty="0"/>
              <a:t> канали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використовуєте</a:t>
            </a:r>
            <a:r>
              <a:rPr lang="ru-RU" dirty="0"/>
              <a:t> для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аудиторією</a:t>
            </a:r>
            <a:r>
              <a:rPr lang="ru-RU" dirty="0"/>
              <a:t>?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/>
              <a:t>система </a:t>
            </a:r>
            <a:r>
              <a:rPr lang="ru-RU" dirty="0" err="1"/>
              <a:t>відстежувати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з </a:t>
            </a:r>
            <a:r>
              <a:rPr lang="ru-RU" dirty="0" err="1"/>
              <a:t>інших</a:t>
            </a:r>
            <a:r>
              <a:rPr lang="ru-RU" dirty="0"/>
              <a:t> платформ?</a:t>
            </a:r>
          </a:p>
          <a:p>
            <a:pPr algn="just"/>
            <a:r>
              <a:rPr lang="ru-RU" b="1" dirty="0" err="1"/>
              <a:t>Переконайтесь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en-US" b="1" dirty="0"/>
              <a:t>CRM-</a:t>
            </a:r>
            <a:r>
              <a:rPr lang="ru-RU" b="1" dirty="0"/>
              <a:t>система </a:t>
            </a:r>
            <a:r>
              <a:rPr lang="ru-RU" b="1" dirty="0" err="1"/>
              <a:t>здатна</a:t>
            </a:r>
            <a:r>
              <a:rPr lang="ru-RU" b="1" dirty="0"/>
              <a:t> до </a:t>
            </a:r>
            <a:r>
              <a:rPr lang="ru-RU" b="1" dirty="0" err="1"/>
              <a:t>масштабування</a:t>
            </a:r>
            <a:r>
              <a:rPr lang="ru-RU" dirty="0"/>
              <a:t>. По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будете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en-US" dirty="0"/>
              <a:t>CRM-</a:t>
            </a:r>
            <a:r>
              <a:rPr lang="ru-RU" dirty="0" err="1"/>
              <a:t>системи</a:t>
            </a:r>
            <a:r>
              <a:rPr lang="ru-RU" dirty="0"/>
              <a:t>. Тому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дозволить вам </a:t>
            </a:r>
            <a:r>
              <a:rPr lang="ru-RU" dirty="0" err="1"/>
              <a:t>додавати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для </a:t>
            </a:r>
            <a:r>
              <a:rPr lang="ru-RU" dirty="0" err="1"/>
              <a:t>максимізації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256770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</TotalTime>
  <Words>2454</Words>
  <Application>Microsoft Office PowerPoint</Application>
  <PresentationFormat>Произвольный</PresentationFormat>
  <Paragraphs>205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Солнцестояние</vt:lpstr>
      <vt:lpstr>Тема 2. Класифікація традиційних та сучасних CRM систем в маркетингу.</vt:lpstr>
      <vt:lpstr>Презентация PowerPoint</vt:lpstr>
      <vt:lpstr>Переваги CRM маркетингу </vt:lpstr>
      <vt:lpstr>Переваги і можливості CRM-систем</vt:lpstr>
      <vt:lpstr>CRM-система та сервіс автоматизації маркетингу </vt:lpstr>
      <vt:lpstr>6 тактик для розробки стратегії CRM маркетингу </vt:lpstr>
      <vt:lpstr>Основні CRM-системи в Україні </vt:lpstr>
      <vt:lpstr>Презентация PowerPoint</vt:lpstr>
      <vt:lpstr>На що звертати увагу при виборі CRM-системи? </vt:lpstr>
      <vt:lpstr>Виберіть потрібну систему CRM </vt:lpstr>
      <vt:lpstr>2. Кваліфікуйте своїх клієнтів </vt:lpstr>
      <vt:lpstr>3. Сегментуйте свою аудиторію </vt:lpstr>
      <vt:lpstr>4. Орієнтуйтеся на клієнтів </vt:lpstr>
      <vt:lpstr>5. Комунікуйте швидко та регулярно </vt:lpstr>
      <vt:lpstr>6. Встановіть KPI </vt:lpstr>
      <vt:lpstr>Впровадження CRM-системи  </vt:lpstr>
      <vt:lpstr>Ключові функції CRM для маркетингу </vt:lpstr>
      <vt:lpstr>Різновиди CRM-систем </vt:lpstr>
      <vt:lpstr>Презентация PowerPoint</vt:lpstr>
      <vt:lpstr>Операційні CRM </vt:lpstr>
      <vt:lpstr>Презентация PowerPoint</vt:lpstr>
      <vt:lpstr>Презентация PowerPoint</vt:lpstr>
      <vt:lpstr>Презентация PowerPoint</vt:lpstr>
      <vt:lpstr>Аналітичні CRM-системи </vt:lpstr>
      <vt:lpstr>Колаборативні CRM </vt:lpstr>
      <vt:lpstr>CRM для менеджменту кампаній </vt:lpstr>
      <vt:lpstr>Стратегічні CRM </vt:lpstr>
      <vt:lpstr>Типи CRM на основі маркетингових тенденцій CRM для соцмереж </vt:lpstr>
      <vt:lpstr>Мобільні CRM </vt:lpstr>
      <vt:lpstr>CRM-системи для малого бізнесу </vt:lpstr>
      <vt:lpstr>Штучний інтелект та CRM </vt:lpstr>
      <vt:lpstr>CRM-системи зі штучним інтелектом </vt:lpstr>
      <vt:lpstr>Презентация PowerPoint</vt:lpstr>
      <vt:lpstr>Einstein GPT від Salesforce </vt:lpstr>
      <vt:lpstr>ChatSpot від HubSpot </vt:lpstr>
      <vt:lpstr>Zia від Zoho </vt:lpstr>
      <vt:lpstr>Sales Assistant від Pipedrive </vt:lpstr>
      <vt:lpstr>Процес впровадження CRM-системи включає такі етапи</vt:lpstr>
      <vt:lpstr>Презентация PowerPoint</vt:lpstr>
      <vt:lpstr>Презентация PowerPoint</vt:lpstr>
      <vt:lpstr>Презентация PowerPoint</vt:lpstr>
      <vt:lpstr>Презентация PowerPoint</vt:lpstr>
      <vt:lpstr>Але дана система, в результаті своєї роботи надає ряд позитивних зрушень на підприємстві. CRM-система забезпечить підприємству не тільки економію часу працівників відділів збуту та маркетингу для виконання роботи щодо покращення взаємовідносин з клієнтами, а й покращить ефективність роботи підприємства, тобто матиме економічний ефект від використання даної системи (таблиця 1). </vt:lpstr>
      <vt:lpstr>Успішне впровадження проекту CRM передбачає таке: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Сергей Иванов</cp:lastModifiedBy>
  <cp:revision>8</cp:revision>
  <dcterms:created xsi:type="dcterms:W3CDTF">2024-08-24T18:18:02Z</dcterms:created>
  <dcterms:modified xsi:type="dcterms:W3CDTF">2025-09-23T11:16:01Z</dcterms:modified>
</cp:coreProperties>
</file>