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28C2C-3732-AD79-BC4A-6E113D728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0C5051-F06C-CC53-81AE-FE35297F6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6950A1-69E2-F3AF-7867-135BFFBA2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D4E73E-63C0-4A8D-DAD5-77271A26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8DA802-9D22-0413-9005-D55D617B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4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6BA11-3CD7-84DD-011C-F7C31F93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78CCDD-1F7C-E7D6-1D68-41AF1C521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BFBA3D-E11D-216E-1FD1-6F246D92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7FBEDA-630E-ECAF-1BDF-2C8223AC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2858E0-8AED-86C7-0056-861C9824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72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02CF9E4-DC71-A104-6AE2-F72D5F2EC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044ED1-BD62-C154-A585-4F4935C8E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3337B-DF58-4895-8DD4-50FFF09B4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FD05CC-C964-3E1B-06EE-2235962E6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34098F-C4E1-0CC2-3DDE-5A91AA805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28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D3B90-5563-0BE5-070F-6ADB0FE9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B3428F-ED31-3F42-AB66-45A9EC0B3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1D834F-0615-A1B1-092C-E0C1C28C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DD4962-DB75-26C0-5359-621BF6AC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E0689D-E302-F30C-E5C2-D1969DA2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234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6D69E-69D4-80C1-B0A9-F3F94C99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0897D1-D982-603A-7A7D-5DFC8FE27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C90FCC-D158-126D-EAE2-ED7265424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4F1B7-DCA4-2B82-35DE-B1A305F9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53C673-02AF-CBCB-BB80-B35ACFA6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61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600FF-2EF0-39F2-F55A-D3906B31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0C6DED-5003-DD2C-BAF4-0DDA10B5A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42FD9D-0237-2F46-E9DD-795B7C7E4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136D29-EA31-9AA3-9E62-4C42581B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012711-507D-AA8B-7C57-C33969F7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6FCE2E-991A-66F3-AFD0-51730D02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23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357F0-902F-B224-530F-27F8F703B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0C5B50-7FD2-61DF-4073-A760104FF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5B2F9F-3162-E4B6-F4B3-DEEFB01A0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D8F930-102A-1671-921F-236A6A8EF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9C35E2-E0EA-5E10-A1B3-2C677D810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695B6E-2B8C-2AA9-E67F-BC8EB660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1CF1D9-157D-01EA-FDE8-50936633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4605AD-8188-9CC2-41A9-954E8064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05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A6470-FA76-7F99-BF7B-40E3EF7D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7F4AD4-9FBE-683F-303F-2981DB434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613963-3FBD-D8FC-699A-3EEA8E8E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4CA607-3AA7-624C-CC67-96977F17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840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3D8E8FF-740B-9299-7AE1-DE785D9C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1E3B038-CAAA-0479-957C-87D301EE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B01F19-1C45-797C-61DF-CFE7B1DF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15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CD260-28EA-646B-F7EF-ECE8AF310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F1C6E0-9A03-7774-71E8-7FCCFD87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387123-6252-02FF-4D2A-1876D3F58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E965B2-5DF2-39C9-99AA-69BC4E27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BF29B6-E0CC-75FD-27DE-54E6821B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B94EE4-5D3C-AE63-6C36-A393DD66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478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4B020-9BBF-AF74-987A-AB2A3629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11A96CE-F521-5538-3650-1928ECC81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B1F334-7B2A-3D20-9664-D5EEA01F5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E1E7C7-4B73-3073-4950-D2F84238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913789-8F7E-8A01-5A69-D6B8ED31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F126EA-D709-4BC2-8A96-9917D1DB2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156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CDEE6-1697-B653-780F-1594B2F6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DC18A6-7B52-0EDA-DAF1-9608CA63C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8F121B-EB08-1909-3B98-8A120D43B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22FF6-B104-49E7-BD61-2EB9AEA93F47}" type="datetimeFigureOut">
              <a:rPr lang="uk-UA" smtClean="0"/>
              <a:t>25.01.2024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AB4472-D2A7-2FE3-18DE-8532082A7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34EEA6-AD73-B7AB-A349-EB8844CDA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316A8-A842-4770-84EB-2AD833733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837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9691F6-EF1D-0137-3BD3-0192FA1CFD4B}"/>
              </a:ext>
            </a:extLst>
          </p:cNvPr>
          <p:cNvSpPr/>
          <p:nvPr/>
        </p:nvSpPr>
        <p:spPr>
          <a:xfrm>
            <a:off x="835155" y="1216593"/>
            <a:ext cx="1032096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Професійно-орієнтований</a:t>
            </a:r>
            <a:r>
              <a:rPr lang="ru-RU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</a:t>
            </a:r>
            <a:r>
              <a:rPr lang="ru-RU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іноземною</a:t>
            </a:r>
            <a:r>
              <a:rPr lang="ru-RU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мовою</a:t>
            </a:r>
          </a:p>
        </p:txBody>
      </p:sp>
    </p:spTree>
    <p:extLst>
      <p:ext uri="{BB962C8B-B14F-4D97-AF65-F5344CB8AC3E}">
        <p14:creationId xmlns:p14="http://schemas.microsoft.com/office/powerpoint/2010/main" val="197173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9EA1BC-68FA-F19A-70F8-18169C79F35A}"/>
              </a:ext>
            </a:extLst>
          </p:cNvPr>
          <p:cNvSpPr txBox="1"/>
          <p:nvPr/>
        </p:nvSpPr>
        <p:spPr>
          <a:xfrm>
            <a:off x="297366" y="427959"/>
            <a:ext cx="115972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навчальної дисципліни "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-орієнтований практикум іноземною мовою" є формування в студентів навичок роботи із англомовними літературними джерелами в галузі мисливського господарства, набуття студентами навичок ефективного спілкування із іноземними партнерами в професійній та дослідницькій діяльності, оволодіння методами успішної підготовки до майбутньої професійної діяльності, пошуку роботи своєї мрії, адаптації до виробничого середовища та кар'єрного зростання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дисципліни «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орієнтований практикум іноземною мовою» є: практичне відпрацювання навичок спілкування іноземною мовою в науковій та виробничій діяльності; надбання навичок складання резюме, автобіографій, заяв для отримання грантів та для участі у закордонних стажуваннях, розумінні та інтерпретації інформації з міжнародних науково-метричних баз та видань; відпрацюванні навичок написання наукових статей у міжнародні фахові видання.</a:t>
            </a:r>
          </a:p>
        </p:txBody>
      </p:sp>
    </p:spTree>
    <p:extLst>
      <p:ext uri="{BB962C8B-B14F-4D97-AF65-F5344CB8AC3E}">
        <p14:creationId xmlns:p14="http://schemas.microsoft.com/office/powerpoint/2010/main" val="276909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62C6F8A-62E3-8C71-BFA3-388A7B86C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510454"/>
              </p:ext>
            </p:extLst>
          </p:nvPr>
        </p:nvGraphicFramePr>
        <p:xfrm>
          <a:off x="503664" y="157692"/>
          <a:ext cx="11184672" cy="6680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184672">
                  <a:extLst>
                    <a:ext uri="{9D8B030D-6E8A-4147-A177-3AD203B41FA5}">
                      <a16:colId xmlns:a16="http://schemas.microsoft.com/office/drawing/2014/main" val="3723093570"/>
                    </a:ext>
                  </a:extLst>
                </a:gridCol>
              </a:tblGrid>
              <a:tr h="791737">
                <a:tc>
                  <a:txBody>
                    <a:bodyPr/>
                    <a:lstStyle/>
                    <a:p>
                      <a:pPr marL="91440" marR="72390" indent="382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результаті вивчення курсу «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-орієнтований практикум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іноземною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мовою»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повинен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оволодіти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такими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компетентностями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02993340"/>
                  </a:ext>
                </a:extLst>
              </a:tr>
              <a:tr h="4840892">
                <a:tc>
                  <a:txBody>
                    <a:bodyPr/>
                    <a:lstStyle/>
                    <a:p>
                      <a:pPr marL="69850" marR="123190" indent="3606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ЗК-1.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Особистісна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компетенція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дотримання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етичних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правових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 людей і відносно природи (принципи біоетики), розуміє соціальні та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екологічні наслідки своєї професійної діяльності, має чітку ціннісну орієнтацію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природи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охорону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здоров'я людини.</a:t>
                      </a:r>
                    </a:p>
                    <a:p>
                      <a:pPr marL="69850" marR="72390" indent="3606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ЗК-4.</a:t>
                      </a:r>
                      <a:r>
                        <a:rPr lang="uk-UA" sz="20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Особистісна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компетенція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самовдосконалення: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учитися;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до критики й самокритики, наполегливість у досягненні мети,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креативність.</a:t>
                      </a:r>
                    </a:p>
                    <a:p>
                      <a:pPr marL="69850" marR="72390" indent="3606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ЗК-7.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системного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мислення,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узагальнення,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сприйняття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інформації, набуття нових знань та формування суджень з наукових, соціальних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інших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проблем.</a:t>
                      </a:r>
                    </a:p>
                    <a:p>
                      <a:pPr marL="69850" marR="72390" indent="360680">
                        <a:lnSpc>
                          <a:spcPct val="15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ЗК-8.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письмової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усної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комунікації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українською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іноземною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мовами у професійній сфері, знання основ ділового спілкування, ефективної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комунікаційної взаємодії; оформлювати, представляти та доповідати результати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виконаної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роботи.</a:t>
                      </a:r>
                    </a:p>
                    <a:p>
                      <a:pPr marL="69850" marR="72390" indent="3606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ЗК-10. Здатність до самостійного вивчення та засвоєння нових методів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дослідження,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</a:t>
                      </a:r>
                      <a:r>
                        <a:rPr lang="uk-UA" sz="20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наукового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науково-виробничого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профілю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професійної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231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10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0DA6E62-E7B8-A0B4-8241-104B58B6A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56170"/>
              </p:ext>
            </p:extLst>
          </p:nvPr>
        </p:nvGraphicFramePr>
        <p:xfrm>
          <a:off x="316494" y="374218"/>
          <a:ext cx="11325380" cy="61095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25380">
                  <a:extLst>
                    <a:ext uri="{9D8B030D-6E8A-4147-A177-3AD203B41FA5}">
                      <a16:colId xmlns:a16="http://schemas.microsoft.com/office/drawing/2014/main" val="1924060663"/>
                    </a:ext>
                  </a:extLst>
                </a:gridCol>
              </a:tblGrid>
              <a:tr h="703685">
                <a:tc>
                  <a:txBody>
                    <a:bodyPr/>
                    <a:lstStyle/>
                    <a:p>
                      <a:pPr marL="2292350" indent="-2059940">
                        <a:lnSpc>
                          <a:spcPts val="1600"/>
                        </a:lnSpc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92350" indent="-2059940">
                        <a:lnSpc>
                          <a:spcPts val="1600"/>
                        </a:lnSpc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результаті</a:t>
                      </a:r>
                      <a:r>
                        <a:rPr lang="uk-UA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курсу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</a:t>
                      </a:r>
                      <a:r>
                        <a:rPr lang="uk-UA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повинен</a:t>
                      </a:r>
                      <a:r>
                        <a:rPr lang="uk-UA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досягти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таких</a:t>
                      </a:r>
                      <a:r>
                        <a:rPr lang="uk-UA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програмних</a:t>
                      </a:r>
                      <a:r>
                        <a:rPr lang="uk-UA" sz="24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результатів</a:t>
                      </a:r>
                      <a:r>
                        <a:rPr lang="uk-UA" sz="2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навчання: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8743403"/>
                  </a:ext>
                </a:extLst>
              </a:tr>
              <a:tr h="5405879">
                <a:tc>
                  <a:txBody>
                    <a:bodyPr/>
                    <a:lstStyle/>
                    <a:p>
                      <a:pPr marL="430530" marR="723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uk-UA" sz="24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нормативно-стильових</a:t>
                      </a:r>
                      <a:r>
                        <a:rPr lang="uk-UA" sz="24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</a:t>
                      </a:r>
                      <a:r>
                        <a:rPr lang="uk-UA" sz="24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професійного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мовлення,</a:t>
                      </a:r>
                      <a:r>
                        <a:rPr lang="uk-UA" sz="24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професійних</a:t>
                      </a:r>
                      <a:r>
                        <a:rPr lang="uk-UA" sz="24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термінів й понять,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-орієнтованого лексико-граматичного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матеріалу,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використовується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мовних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ситуаціях;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наукової</a:t>
                      </a:r>
                      <a:r>
                        <a:rPr lang="uk-UA" sz="24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комунікації</a:t>
                      </a:r>
                      <a:r>
                        <a:rPr lang="uk-UA" sz="2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(РНЗз-2).</a:t>
                      </a:r>
                    </a:p>
                    <a:p>
                      <a:pPr marL="430530" marR="1231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Володіти методологією наукового пізнання, творчої діяльності,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застосовувати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отримані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вирішенні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професійних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(РНУ-3).</a:t>
                      </a:r>
                      <a:r>
                        <a:rPr lang="uk-UA" sz="24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різних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мовних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засобів відповідно до комунікативних намірів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 час професійної та соціально-побутової взаємодії; висловлювання думки</a:t>
                      </a:r>
                      <a:r>
                        <a:rPr lang="uk-UA" sz="2400" spc="-3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успішного розв’язування проблем і завдань у професійній діяльності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(РНК-1).</a:t>
                      </a:r>
                    </a:p>
                    <a:p>
                      <a:pPr marL="430530" marR="584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Уміння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здійснювати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комунікативні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зв’язки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науковцями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фахівцями</a:t>
                      </a:r>
                      <a:r>
                        <a:rPr lang="uk-UA" sz="2400" spc="-3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галузей та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тримачами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джерел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інформації</a:t>
                      </a:r>
                      <a:r>
                        <a:rPr lang="uk-UA" sz="2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(РНК-4).</a:t>
                      </a:r>
                    </a:p>
                    <a:p>
                      <a:pPr marL="430530" marR="8382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Удосконалювати рівень теоретичної та практичної підготовки з метою під-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вищення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ефективності виконання професійних завдань та наукових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джень</a:t>
                      </a:r>
                      <a:r>
                        <a:rPr lang="uk-UA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(РНАіВ-3)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1043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99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9190FC-A03F-7CCF-1DBE-D6091328C1A4}"/>
              </a:ext>
            </a:extLst>
          </p:cNvPr>
          <p:cNvSpPr txBox="1"/>
          <p:nvPr/>
        </p:nvSpPr>
        <p:spPr>
          <a:xfrm>
            <a:off x="301084" y="889844"/>
            <a:ext cx="1116237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 зв’язки</a:t>
            </a:r>
          </a:p>
          <a:p>
            <a:pPr algn="just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Знання, отримані студентами з дисциплін: «Іноземна мова професійного спрямування», «Ділова іноземна мова» та «Педагогіка та психологія вищої школи»,   «Ділова   українська   мова»,   «Економічна   теорія»,   «Культурологія»,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«Основи охорони праці», «Охорона праці в галузі», «Філософія», «Основи менеджменту», «Педагогіка та психологія», «Соціологія», «Основи конституційного права» забезпечують засвоєння курсу «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орієнтований практикум іноземною мовою». Вивчення курсу «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орієнтований практикум іноземною мовою» забезпечує успішність підготовки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до працевлаштування та ефективної адаптації 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 виробництві.</a:t>
            </a:r>
          </a:p>
        </p:txBody>
      </p:sp>
    </p:spTree>
    <p:extLst>
      <p:ext uri="{BB962C8B-B14F-4D97-AF65-F5344CB8AC3E}">
        <p14:creationId xmlns:p14="http://schemas.microsoft.com/office/powerpoint/2010/main" val="135502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D16DDD-11F9-A58D-7D1F-986B4BD2386C}"/>
              </a:ext>
            </a:extLst>
          </p:cNvPr>
          <p:cNvSpPr txBox="1"/>
          <p:nvPr/>
        </p:nvSpPr>
        <p:spPr>
          <a:xfrm>
            <a:off x="356839" y="335846"/>
            <a:ext cx="1154151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навчальної дисципліни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1. Мотивація вивчення іноземної мови та складання типового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аплікаційного пакету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Мотиваційні фактори вивчення іноземної мови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Підготовка автобіографії іноземною мовою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мотиваційного листа іноземною мовою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Підготовка рекомендаційного листа іноземною мовою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2. Застосування іноземної мови в науково-дослідницькій та виробничій діяльності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Наукова та професійна англомовна термінологія в галузі лісового та мисливського господарства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Опис результатів наукової роботи іноземною мовою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Публічна презентація результатів роботи іноземною мовою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Підготовка анотації за міжнародним стандартом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IMRAD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Стандарти написання наукових статей</a:t>
            </a:r>
          </a:p>
        </p:txBody>
      </p:sp>
    </p:spTree>
    <p:extLst>
      <p:ext uri="{BB962C8B-B14F-4D97-AF65-F5344CB8AC3E}">
        <p14:creationId xmlns:p14="http://schemas.microsoft.com/office/powerpoint/2010/main" val="2773962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626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forest.bio.dep@gmail.com</dc:creator>
  <cp:lastModifiedBy>forest.bio.dep@gmail.com</cp:lastModifiedBy>
  <cp:revision>1</cp:revision>
  <dcterms:created xsi:type="dcterms:W3CDTF">2024-01-25T13:41:03Z</dcterms:created>
  <dcterms:modified xsi:type="dcterms:W3CDTF">2024-01-25T13:59:17Z</dcterms:modified>
</cp:coreProperties>
</file>