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80" r:id="rId6"/>
    <p:sldId id="260" r:id="rId7"/>
    <p:sldId id="279" r:id="rId8"/>
    <p:sldId id="261" r:id="rId9"/>
    <p:sldId id="262" r:id="rId10"/>
    <p:sldId id="263" r:id="rId11"/>
    <p:sldId id="281" r:id="rId12"/>
    <p:sldId id="282" r:id="rId13"/>
    <p:sldId id="265" r:id="rId14"/>
    <p:sldId id="264" r:id="rId15"/>
    <p:sldId id="283" r:id="rId16"/>
    <p:sldId id="284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lear Sans Bold" panose="020B0803030202020304" pitchFamily="34" charset="0"/>
      <p:regular r:id="rId23"/>
      <p:bold r:id="rId24"/>
      <p:italic r:id="rId25"/>
      <p:boldItalic r:id="rId26"/>
    </p:embeddedFont>
    <p:embeddedFont>
      <p:font typeface="Evolventa" panose="020B0502020202020204" pitchFamily="34" charset="0"/>
      <p:regular r:id="rId27"/>
      <p:bold r:id="rId28"/>
      <p:italic r:id="rId29"/>
      <p:boldItalic r:id="rId30"/>
    </p:embeddedFont>
    <p:embeddedFont>
      <p:font typeface="Playfair Display" pitchFamily="2" charset="0"/>
      <p:regular r:id="rId31"/>
      <p:bold r:id="rId32"/>
      <p:italic r:id="rId33"/>
      <p:boldItalic r:id="rId34"/>
    </p:embeddedFont>
    <p:embeddedFont>
      <p:font typeface="Raleway" pitchFamily="2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7" autoAdjust="0"/>
    <p:restoredTop sz="94570" autoAdjust="0"/>
  </p:normalViewPr>
  <p:slideViewPr>
    <p:cSldViewPr>
      <p:cViewPr varScale="1">
        <p:scale>
          <a:sx n="72" d="100"/>
          <a:sy n="72" d="100"/>
        </p:scale>
        <p:origin x="86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2D294-92BC-C347-85AB-CA5C032507FC}" type="datetimeFigureOut">
              <a:rPr lang="uk-UA" smtClean="0"/>
              <a:t>28.04.24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E30EC-99BF-364B-AA39-BE909085022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467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30EC-99BF-364B-AA39-BE9090850223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6884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3267" t="13499" b="131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884703" y="175194"/>
            <a:ext cx="974192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80"/>
              </a:lnSpc>
            </a:pPr>
            <a:r>
              <a:rPr lang="en-US" sz="4200" b="1" i="0" spc="630">
                <a:solidFill>
                  <a:srgbClr val="5744A2"/>
                </a:solidFill>
                <a:latin typeface="Raleway"/>
              </a:rPr>
              <a:t>ОСНОВИ ГЕОПОЛІТИКИ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985337" y="6167700"/>
            <a:ext cx="14889326" cy="3865053"/>
            <a:chOff x="0" y="0"/>
            <a:chExt cx="19852434" cy="5153403"/>
          </a:xfrm>
        </p:grpSpPr>
        <p:sp>
          <p:nvSpPr>
            <p:cNvPr id="4" name="AutoShape 4"/>
            <p:cNvSpPr/>
            <p:nvPr/>
          </p:nvSpPr>
          <p:spPr>
            <a:xfrm>
              <a:off x="0" y="3741978"/>
              <a:ext cx="19852434" cy="62271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71450"/>
              <a:ext cx="19848850" cy="3098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b="1" i="0" spc="175">
                  <a:solidFill>
                    <a:srgbClr val="221A80"/>
                  </a:solidFill>
                  <a:latin typeface="Playfair Display"/>
                </a:rPr>
                <a:t>ГЕОПОЛІТИЧНІ ТЕХНОЛОГІЇ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445802"/>
              <a:ext cx="19848850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80"/>
                </a:lnSpc>
              </a:pPr>
              <a:r>
                <a:rPr lang="en-US" sz="3200" b="1" i="0" spc="160">
                  <a:solidFill>
                    <a:srgbClr val="221A80"/>
                  </a:solidFill>
                  <a:latin typeface="Raleway"/>
                </a:rPr>
                <a:t>к.політ.н. Лепська Н.В</a:t>
              </a:r>
              <a:r>
                <a:rPr lang="en-US" sz="3200" b="0" i="0" spc="160">
                  <a:solidFill>
                    <a:srgbClr val="221A80"/>
                  </a:solidFill>
                  <a:latin typeface="Raleway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chemeClr val="accent6">
                <a:lumMod val="40000"/>
                <a:lumOff val="60000"/>
              </a:schemeClr>
            </a:gs>
            <a:gs pos="8000">
              <a:schemeClr val="accent5">
                <a:lumMod val="20000"/>
                <a:lumOff val="80000"/>
              </a:schemeClr>
            </a:gs>
            <a:gs pos="58000">
              <a:schemeClr val="accent5">
                <a:lumMod val="60000"/>
                <a:lumOff val="40000"/>
              </a:schemeClr>
            </a:gs>
            <a:gs pos="7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99877" y="140427"/>
            <a:ext cx="1672929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6400" b="0" spc="64" dirty="0">
                <a:solidFill>
                  <a:srgbClr val="F62B50"/>
                </a:solidFill>
                <a:latin typeface="Clear Sans Bold"/>
              </a:rPr>
              <a:t>Фактори визначення геополітичного коду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05670" y="1276951"/>
            <a:ext cx="7928730" cy="2703238"/>
            <a:chOff x="-187363" y="-47625"/>
            <a:chExt cx="9870789" cy="3604317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9683426" cy="938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6"/>
                </a:lnSpc>
              </a:pPr>
              <a:r>
                <a:rPr lang="en-US" sz="4800" b="1" i="0" spc="399" dirty="0">
                  <a:solidFill>
                    <a:srgbClr val="5744A2"/>
                  </a:solidFill>
                  <a:latin typeface="Raleway"/>
                </a:rPr>
                <a:t>ідеологічний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87363" y="1488176"/>
              <a:ext cx="6735372" cy="20685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40"/>
                </a:lnSpc>
              </a:pPr>
              <a:r>
                <a:rPr lang="en-US" sz="2957" b="1" i="0" spc="147" dirty="0">
                  <a:solidFill>
                    <a:srgbClr val="221A80"/>
                  </a:solidFill>
                  <a:latin typeface="Raleway"/>
                </a:rPr>
                <a:t>союзники/супротивники визначаються за ідеологічним принципом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753603" y="1125312"/>
            <a:ext cx="8229598" cy="4438257"/>
            <a:chOff x="-828436" y="-47625"/>
            <a:chExt cx="9875367" cy="5714679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9046930" cy="879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7"/>
                </a:lnSpc>
              </a:pPr>
              <a:r>
                <a:rPr lang="en-US" sz="4144" b="1" i="0" spc="372" dirty="0">
                  <a:solidFill>
                    <a:srgbClr val="0B5D26"/>
                  </a:solidFill>
                  <a:latin typeface="Raleway"/>
                </a:rPr>
                <a:t>топологічний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828436" y="1070923"/>
              <a:ext cx="9875367" cy="45961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uk-UA" sz="2800" b="1" i="0" spc="157" dirty="0">
                  <a:solidFill>
                    <a:srgbClr val="0B5D26"/>
                  </a:solidFill>
                  <a:latin typeface="Raleway"/>
                </a:rPr>
                <a:t>союзники/супротивники визначаються за географічним положенням (наприклад, геополітичний </a:t>
              </a:r>
              <a:r>
                <a:rPr lang="uk-UA" sz="2800" b="1" spc="157" dirty="0">
                  <a:solidFill>
                    <a:srgbClr val="0B5D26"/>
                  </a:solidFill>
                  <a:latin typeface="Raleway"/>
                </a:rPr>
                <a:t>код  еквідистанції (рівновіддаленості), </a:t>
              </a:r>
              <a:r>
                <a:rPr lang="uk-UA" sz="2800" b="1" i="0" spc="157" dirty="0">
                  <a:solidFill>
                    <a:srgbClr val="0B5D26"/>
                  </a:solidFill>
                  <a:latin typeface="Raleway"/>
                </a:rPr>
                <a:t>коли невелика держава намагається рівною мірою дистанціюватися від від сильних сусідів); або ж </a:t>
              </a:r>
              <a:r>
                <a:rPr lang="uk-UA" sz="2800" b="1" spc="157" dirty="0">
                  <a:solidFill>
                    <a:srgbClr val="0B5D26"/>
                  </a:solidFill>
                  <a:latin typeface="Raleway"/>
                </a:rPr>
                <a:t>д-ва обирає для себе </a:t>
              </a:r>
              <a:r>
                <a:rPr lang="uk-UA" sz="2800" b="1" i="0" spc="157" dirty="0">
                  <a:solidFill>
                    <a:srgbClr val="0B5D26"/>
                  </a:solidFill>
                  <a:latin typeface="Raleway"/>
                </a:rPr>
                <a:t>геополітичний транзитний код)</a:t>
              </a: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4F24F1-2DF8-DF48-901B-145B47032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1425"/>
            <a:ext cx="6248400" cy="35935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262A09E-3E6F-0844-8301-FA5C6F8A1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308" y="6959117"/>
            <a:ext cx="5539780" cy="35935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58AC12-6D6D-AB44-A69B-9344F22B2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1" y="5536102"/>
            <a:ext cx="3305520" cy="46886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0126893-0022-1D49-B2A0-24369D615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3920" y="6209429"/>
            <a:ext cx="4699727" cy="33223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Picture 4" descr="Опрос: Что общего между русскими и китайцами? — Магазета">
            <a:extLst>
              <a:ext uri="{FF2B5EF4-FFF2-40B4-BE49-F238E27FC236}">
                <a16:creationId xmlns:a16="http://schemas.microsoft.com/office/drawing/2014/main" id="{7690D2C8-0C69-0545-8EDE-1D2C71E71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288" y="2182056"/>
            <a:ext cx="3272699" cy="468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chemeClr val="accent6">
                <a:lumMod val="40000"/>
                <a:lumOff val="60000"/>
              </a:schemeClr>
            </a:gs>
            <a:gs pos="8000">
              <a:schemeClr val="accent5">
                <a:lumMod val="20000"/>
                <a:lumOff val="80000"/>
              </a:schemeClr>
            </a:gs>
            <a:gs pos="58000">
              <a:schemeClr val="accent5">
                <a:lumMod val="60000"/>
                <a:lumOff val="40000"/>
              </a:schemeClr>
            </a:gs>
            <a:gs pos="7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31055" y="0"/>
            <a:ext cx="17030700" cy="10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04"/>
              </a:lnSpc>
            </a:pPr>
            <a:r>
              <a:rPr lang="uk-UA" sz="6400" b="0" spc="64" dirty="0">
                <a:solidFill>
                  <a:srgbClr val="F62B50"/>
                </a:solidFill>
                <a:latin typeface="Clear Sans Bold"/>
              </a:rPr>
              <a:t>Фактори визначення геополітичного коду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41055" y="1456184"/>
            <a:ext cx="8105350" cy="3733897"/>
            <a:chOff x="0" y="-57150"/>
            <a:chExt cx="10807134" cy="4978528"/>
          </a:xfrm>
        </p:grpSpPr>
        <p:sp>
          <p:nvSpPr>
            <p:cNvPr id="8" name="TextBox 8"/>
            <p:cNvSpPr txBox="1"/>
            <p:nvPr/>
          </p:nvSpPr>
          <p:spPr>
            <a:xfrm>
              <a:off x="0" y="-57150"/>
              <a:ext cx="10807134" cy="1051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5"/>
                </a:lnSpc>
              </a:pPr>
              <a:r>
                <a:rPr lang="en-US" sz="4950" b="1" i="0" spc="445" dirty="0">
                  <a:solidFill>
                    <a:srgbClr val="661D70"/>
                  </a:solidFill>
                  <a:latin typeface="Raleway"/>
                </a:rPr>
                <a:t>історико-культурний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303636"/>
              <a:ext cx="10807134" cy="3617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0"/>
                </a:lnSpc>
              </a:pPr>
              <a:r>
                <a:rPr lang="ru-RU" sz="3064" b="1" i="0" spc="153" dirty="0">
                  <a:solidFill>
                    <a:srgbClr val="6932F1"/>
                  </a:solidFill>
                  <a:latin typeface="Raleway"/>
                </a:rPr>
                <a:t>С</a:t>
              </a:r>
              <a:r>
                <a:rPr lang="uk-UA" sz="3064" b="1" i="0" spc="153" dirty="0">
                  <a:solidFill>
                    <a:srgbClr val="6932F1"/>
                  </a:solidFill>
                  <a:latin typeface="Raleway"/>
                </a:rPr>
                <a:t>оюзники /супротивники визначаються за історичними витоками, культурними традиціями, культурно-ціннісною близькістю, релігійним походженням тощо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995514" y="6453574"/>
            <a:ext cx="7239277" cy="3076624"/>
            <a:chOff x="490944" y="-18188"/>
            <a:chExt cx="9652369" cy="4102165"/>
          </a:xfrm>
        </p:grpSpPr>
        <p:sp>
          <p:nvSpPr>
            <p:cNvPr id="14" name="TextBox 14"/>
            <p:cNvSpPr txBox="1"/>
            <p:nvPr/>
          </p:nvSpPr>
          <p:spPr>
            <a:xfrm>
              <a:off x="609231" y="-18188"/>
              <a:ext cx="7369828" cy="9354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748"/>
                </a:lnSpc>
              </a:pPr>
              <a:r>
                <a:rPr lang="en-US" sz="4421" b="1" i="0" spc="397" dirty="0">
                  <a:solidFill>
                    <a:srgbClr val="F62B50"/>
                  </a:solidFill>
                  <a:latin typeface="Raleway"/>
                </a:rPr>
                <a:t>економічний</a:t>
              </a:r>
              <a:r>
                <a:rPr lang="en-US" sz="4421" b="0" i="0" spc="397" dirty="0">
                  <a:solidFill>
                    <a:srgbClr val="F62B50"/>
                  </a:solidFill>
                  <a:latin typeface="Raleway"/>
                </a:rPr>
                <a:t>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90944" y="1284485"/>
              <a:ext cx="9652369" cy="2799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3"/>
                </a:lnSpc>
              </a:pPr>
              <a:r>
                <a:rPr lang="uk-UA" sz="3002" b="1" i="0" spc="150" dirty="0">
                  <a:solidFill>
                    <a:srgbClr val="F13B22"/>
                  </a:solidFill>
                  <a:latin typeface="Raleway"/>
                </a:rPr>
                <a:t>союзники/супротивники визначаються за принципом економічної привабливості, економічного прагматизму</a:t>
              </a: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EC1890-C2B1-DE41-BB44-3EC94507C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9" y="5143500"/>
            <a:ext cx="5857002" cy="35142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C9F71C-1E4F-A843-AA16-AD445AE53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809" y="6351027"/>
            <a:ext cx="6321497" cy="39897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2CF0B5B-0677-C44D-98BA-B6F45DD1E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6945" y="1014027"/>
            <a:ext cx="3810000" cy="2819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20B53AE-D79D-0749-86FE-D647D0292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9480" y="2114897"/>
            <a:ext cx="6321496" cy="35821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BE744A-9EED-C24A-8842-042874321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74051" y="4016647"/>
            <a:ext cx="3403600" cy="23876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7105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37000">
              <a:schemeClr val="accent6">
                <a:lumMod val="40000"/>
                <a:lumOff val="60000"/>
              </a:schemeClr>
            </a:gs>
            <a:gs pos="7000">
              <a:schemeClr val="accent3">
                <a:lumMod val="20000"/>
                <a:lumOff val="80000"/>
              </a:schemeClr>
            </a:gs>
            <a:gs pos="61000">
              <a:schemeClr val="accent5">
                <a:lumMod val="60000"/>
                <a:lumOff val="40000"/>
              </a:schemeClr>
            </a:gs>
            <a:gs pos="93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8716" y="2189422"/>
            <a:ext cx="8809426" cy="7886699"/>
          </a:xfrm>
          <a:prstGeom prst="rect">
            <a:avLst/>
          </a:prstGeom>
          <a:gradFill>
            <a:gsLst>
              <a:gs pos="37000">
                <a:schemeClr val="accent6">
                  <a:lumMod val="40000"/>
                  <a:lumOff val="60000"/>
                </a:schemeClr>
              </a:gs>
              <a:gs pos="7000">
                <a:schemeClr val="accent3">
                  <a:lumMod val="20000"/>
                  <a:lumOff val="80000"/>
                </a:schemeClr>
              </a:gs>
              <a:gs pos="77000">
                <a:schemeClr val="accent5">
                  <a:lumMod val="20000"/>
                  <a:lumOff val="80000"/>
                </a:schemeClr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sz="3200" dirty="0">
                <a:solidFill>
                  <a:srgbClr val="002060"/>
                </a:solidFill>
              </a:rPr>
              <a:t>Н</a:t>
            </a:r>
            <a:r>
              <a:rPr lang="ru-UA" sz="3200" b="1" dirty="0">
                <a:solidFill>
                  <a:srgbClr val="002060"/>
                </a:solidFill>
              </a:rPr>
              <a:t>априклад, </a:t>
            </a:r>
            <a:r>
              <a:rPr lang="ru-UA" sz="3200" b="1" dirty="0">
                <a:solidFill>
                  <a:srgbClr val="FF0000"/>
                </a:solidFill>
              </a:rPr>
              <a:t>Китай мав концентричне уявлення про світ.</a:t>
            </a:r>
            <a:r>
              <a:rPr lang="ru-UA" sz="3200" b="1" dirty="0">
                <a:solidFill>
                  <a:srgbClr val="002060"/>
                </a:solidFill>
              </a:rPr>
              <a:t> </a:t>
            </a:r>
            <a:r>
              <a:rPr lang="ru-UA" sz="3200" b="1" dirty="0">
                <a:solidFill>
                  <a:srgbClr val="FF0000"/>
                </a:solidFill>
              </a:rPr>
              <a:t>Серединна імперія </a:t>
            </a:r>
            <a:r>
              <a:rPr lang="ru-UA" sz="3200" b="1" dirty="0">
                <a:solidFill>
                  <a:srgbClr val="002060"/>
                </a:solidFill>
              </a:rPr>
              <a:t>у центрі, потім – її найближче оточення в особі Маньчжурії, Монголії, Синьцзяну, Тибету, Аннами, далі - більш віддалені землі Південного Сибіру, Центральної Азії, Північної Індії, Індокитаю та Малайзії. Найбільш віддаленим від ядра був пояс, що тягнувся від Каспійського моря через Перську затоку, Південну Індію, Індонезію, Філіппіни.</a:t>
            </a:r>
          </a:p>
          <a:p>
            <a:endParaRPr lang="ru-UA" sz="3200" b="1" dirty="0">
              <a:solidFill>
                <a:srgbClr val="002060"/>
              </a:solidFill>
            </a:endParaRPr>
          </a:p>
          <a:p>
            <a:r>
              <a:rPr lang="ru-UA" sz="3200" b="1" dirty="0">
                <a:solidFill>
                  <a:srgbClr val="002060"/>
                </a:solidFill>
              </a:rPr>
              <a:t>Сучсні держави відчасти наслідують традиційним, багатовіковим уявленням про місце та роль даної державиу світі, а відчасти беруть до уваги сучасні реалії та нові геополітичні інтереси</a:t>
            </a:r>
            <a:r>
              <a:rPr lang="ru-UA" sz="32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3784" y="190500"/>
            <a:ext cx="8686800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i="0" spc="407" dirty="0">
                <a:solidFill>
                  <a:srgbClr val="F62B50"/>
                </a:solidFill>
                <a:latin typeface="Raleway"/>
              </a:rPr>
              <a:t>Геополітичн</a:t>
            </a:r>
            <a:r>
              <a:rPr lang="uk-UA" sz="3200" b="1" i="0" spc="407" dirty="0">
                <a:solidFill>
                  <a:srgbClr val="F62B50"/>
                </a:solidFill>
                <a:latin typeface="Raleway"/>
              </a:rPr>
              <a:t>і</a:t>
            </a:r>
            <a:r>
              <a:rPr lang="en-US" sz="3200" b="1" i="0" spc="407" dirty="0">
                <a:solidFill>
                  <a:srgbClr val="F62B50"/>
                </a:solidFill>
                <a:latin typeface="Raleway"/>
              </a:rPr>
              <a:t> код</a:t>
            </a:r>
            <a:r>
              <a:rPr lang="uk-UA" sz="3200" b="1" i="0" spc="407" dirty="0">
                <a:solidFill>
                  <a:srgbClr val="F62B50"/>
                </a:solidFill>
                <a:latin typeface="Raleway"/>
              </a:rPr>
              <a:t>и визначаються баченням світу, яке склалося історично і яке існує у кожної держави!!!</a:t>
            </a:r>
            <a:endParaRPr lang="en-US" sz="3200" b="1" i="0" spc="407" dirty="0">
              <a:solidFill>
                <a:srgbClr val="F62B50"/>
              </a:solidFill>
              <a:latin typeface="Raleway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37A519-97ED-2346-83D4-3DA2B4111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260" y="455660"/>
            <a:ext cx="9069956" cy="46424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BA820C-D9D3-ED4C-9A84-CD001BAF4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4" r="9765"/>
          <a:stretch/>
        </p:blipFill>
        <p:spPr>
          <a:xfrm>
            <a:off x="12954000" y="4686300"/>
            <a:ext cx="5334000" cy="4876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526B00-6D71-864F-95FB-C72B83FC3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5788544"/>
            <a:ext cx="6224868" cy="42685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70427599-B607-6B42-81E9-EF9577D429A0}"/>
              </a:ext>
            </a:extLst>
          </p:cNvPr>
          <p:cNvSpPr txBox="1"/>
          <p:nvPr/>
        </p:nvSpPr>
        <p:spPr>
          <a:xfrm>
            <a:off x="9187418" y="147883"/>
            <a:ext cx="86868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2000" b="1" i="0" spc="407" dirty="0">
                <a:solidFill>
                  <a:srgbClr val="F62B50"/>
                </a:solidFill>
                <a:latin typeface="Raleway"/>
              </a:rPr>
              <a:t>Карта Серединної імперії</a:t>
            </a:r>
            <a:endParaRPr lang="en-US" sz="3200" b="1" i="0" spc="407" dirty="0">
              <a:solidFill>
                <a:srgbClr val="F62B50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844486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5">
                <a:lumMod val="20000"/>
                <a:lumOff val="80000"/>
              </a:schemeClr>
            </a:gs>
            <a:gs pos="17000">
              <a:schemeClr val="accent3">
                <a:lumMod val="20000"/>
                <a:lumOff val="80000"/>
              </a:schemeClr>
            </a:gs>
            <a:gs pos="78000">
              <a:schemeClr val="accent5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88654" y="-134495"/>
            <a:ext cx="9601200" cy="1045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23" b="1" i="0" spc="407" dirty="0">
                <a:solidFill>
                  <a:srgbClr val="F62B50"/>
                </a:solidFill>
                <a:latin typeface="Raleway"/>
              </a:rPr>
              <a:t>Геополітичн</a:t>
            </a:r>
            <a:r>
              <a:rPr lang="uk-UA" sz="4523" b="1" i="0" spc="407" dirty="0">
                <a:solidFill>
                  <a:srgbClr val="F62B50"/>
                </a:solidFill>
                <a:latin typeface="Raleway"/>
              </a:rPr>
              <a:t>і</a:t>
            </a:r>
            <a:r>
              <a:rPr lang="en-US" sz="4523" b="1" i="0" spc="407" dirty="0">
                <a:solidFill>
                  <a:srgbClr val="F62B50"/>
                </a:solidFill>
                <a:latin typeface="Raleway"/>
              </a:rPr>
              <a:t> код</a:t>
            </a:r>
            <a:r>
              <a:rPr lang="uk-UA" sz="4523" b="1" i="0" spc="407" dirty="0">
                <a:solidFill>
                  <a:srgbClr val="F62B50"/>
                </a:solidFill>
                <a:latin typeface="Raleway"/>
              </a:rPr>
              <a:t>и не є чимось застиглим, вони постійно змінюються</a:t>
            </a:r>
          </a:p>
          <a:p>
            <a:r>
              <a:rPr lang="uk-UA" sz="3200" b="1" spc="407" dirty="0">
                <a:solidFill>
                  <a:srgbClr val="002060"/>
                </a:solidFill>
                <a:latin typeface="Raleway"/>
              </a:rPr>
              <a:t>Австралія в минулому була орієнтована на Європу і свою метрополію Британську імперію. Потім стала тихоокеанською державою і уклала пакт з США (АНЗЮС). Наразі намагається примкнути до країн Південно-Східної Азії, що найбільш динамічно розвиваються.</a:t>
            </a:r>
          </a:p>
          <a:p>
            <a:r>
              <a:rPr lang="uk-UA" sz="3200" b="1" i="0" spc="407" dirty="0">
                <a:solidFill>
                  <a:srgbClr val="F62B50"/>
                </a:solidFill>
                <a:latin typeface="Raleway"/>
              </a:rPr>
              <a:t>!!! Зміни геополітичн</a:t>
            </a:r>
            <a:r>
              <a:rPr lang="uk-UA" sz="3200" b="1" spc="407" dirty="0">
                <a:solidFill>
                  <a:srgbClr val="F62B50"/>
                </a:solidFill>
                <a:latin typeface="Raleway"/>
              </a:rPr>
              <a:t>их кодів пояснюються зниженням </a:t>
            </a:r>
            <a:r>
              <a:rPr lang="uk-UA" sz="3200" b="1" spc="407" dirty="0">
                <a:solidFill>
                  <a:srgbClr val="002060"/>
                </a:solidFill>
                <a:latin typeface="Raleway"/>
              </a:rPr>
              <a:t>(геополітичні проблеми Росії після розпаду СРСР</a:t>
            </a:r>
            <a:r>
              <a:rPr lang="uk-UA" sz="3200" b="1" spc="407" dirty="0">
                <a:solidFill>
                  <a:srgbClr val="0070C0"/>
                </a:solidFill>
                <a:latin typeface="Raleway"/>
              </a:rPr>
              <a:t>) </a:t>
            </a:r>
            <a:r>
              <a:rPr lang="uk-UA" sz="3200" b="1" spc="407" dirty="0">
                <a:solidFill>
                  <a:srgbClr val="F62B50"/>
                </a:solidFill>
                <a:latin typeface="Raleway"/>
              </a:rPr>
              <a:t>або підвищенням геополітичного статусу держави </a:t>
            </a:r>
            <a:r>
              <a:rPr lang="uk-UA" sz="3200" b="1" spc="407" dirty="0">
                <a:solidFill>
                  <a:srgbClr val="002060"/>
                </a:solidFill>
                <a:latin typeface="Raleway"/>
              </a:rPr>
              <a:t>(Китай та Індія активно включають у свій нинішній код глобальну компоненту)</a:t>
            </a:r>
            <a:endParaRPr lang="en-US" sz="3200" b="1" i="0" spc="407" dirty="0">
              <a:solidFill>
                <a:srgbClr val="002060"/>
              </a:solidFill>
              <a:latin typeface="Raleway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5A1D04-1264-5542-800C-68641D2B8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0" y="0"/>
            <a:ext cx="7975600" cy="5632768"/>
          </a:xfrm>
          <a:prstGeom prst="rect">
            <a:avLst/>
          </a:prstGeom>
          <a:gradFill>
            <a:gsLst>
              <a:gs pos="52000">
                <a:schemeClr val="accent5">
                  <a:lumMod val="20000"/>
                  <a:lumOff val="80000"/>
                </a:schemeClr>
              </a:gs>
              <a:gs pos="27000">
                <a:schemeClr val="accent5">
                  <a:lumMod val="20000"/>
                  <a:lumOff val="80000"/>
                </a:schemeClr>
              </a:gs>
              <a:gs pos="78000">
                <a:schemeClr val="accent5">
                  <a:lumMod val="60000"/>
                  <a:lumOff val="40000"/>
                </a:schemeClr>
              </a:gs>
              <a:gs pos="94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DDF474-8429-D443-956F-D89497306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902" y="5522986"/>
            <a:ext cx="7975600" cy="476401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5">
                <a:lumMod val="20000"/>
                <a:lumOff val="80000"/>
              </a:schemeClr>
            </a:gs>
            <a:gs pos="17000">
              <a:schemeClr val="accent3">
                <a:lumMod val="20000"/>
                <a:lumOff val="80000"/>
              </a:schemeClr>
            </a:gs>
            <a:gs pos="78000">
              <a:schemeClr val="accent5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230100" y="0"/>
            <a:ext cx="6172200" cy="10161022"/>
          </a:xfrm>
          <a:prstGeom prst="rect">
            <a:avLst/>
          </a:prstGeom>
          <a:solidFill>
            <a:srgbClr val="BEA8A7">
              <a:alpha val="1960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7721" y="125978"/>
            <a:ext cx="10040679" cy="9785176"/>
            <a:chOff x="0" y="-313816"/>
            <a:chExt cx="11650511" cy="13046901"/>
          </a:xfrm>
        </p:grpSpPr>
        <p:sp>
          <p:nvSpPr>
            <p:cNvPr id="4" name="TextBox 4"/>
            <p:cNvSpPr txBox="1"/>
            <p:nvPr/>
          </p:nvSpPr>
          <p:spPr>
            <a:xfrm>
              <a:off x="0" y="-313816"/>
              <a:ext cx="11106028" cy="29067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3600" b="1" i="0" spc="28" dirty="0">
                  <a:solidFill>
                    <a:srgbClr val="F62B50"/>
                  </a:solidFill>
                  <a:latin typeface="Playfair Display"/>
                </a:rPr>
                <a:t>Глобальний </a:t>
              </a:r>
              <a:r>
                <a:rPr lang="uk-UA" sz="3600" b="1" i="0" spc="28" dirty="0">
                  <a:solidFill>
                    <a:srgbClr val="F62B50"/>
                  </a:solidFill>
                  <a:latin typeface="Playfair Display"/>
                </a:rPr>
                <a:t>геополітичний код - доктрина </a:t>
              </a:r>
              <a:r>
                <a:rPr lang="uk-UA" sz="3600" b="1" i="0" u="sng" spc="28" dirty="0">
                  <a:solidFill>
                    <a:srgbClr val="F62B50"/>
                  </a:solidFill>
                  <a:latin typeface="Playfair Display"/>
                </a:rPr>
                <a:t>стримування</a:t>
              </a:r>
              <a:r>
                <a:rPr lang="uk-UA" sz="3600" b="1" i="0" spc="28" dirty="0">
                  <a:solidFill>
                    <a:srgbClr val="F62B50"/>
                  </a:solidFill>
                  <a:latin typeface="Playfair Display"/>
                </a:rPr>
                <a:t> Дж. Кеннана (1947) характеризує політику США за часів Г.Трумена</a:t>
              </a:r>
            </a:p>
            <a:p>
              <a:pPr algn="ctr">
                <a:lnSpc>
                  <a:spcPts val="3360"/>
                </a:lnSpc>
              </a:pPr>
              <a:endParaRPr lang="uk-UA" sz="3600" b="1" i="0" spc="28" dirty="0">
                <a:solidFill>
                  <a:srgbClr val="F62B50"/>
                </a:solidFill>
                <a:latin typeface="Playfair Display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69987" y="2319454"/>
              <a:ext cx="9283808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87"/>
                </a:lnSpc>
              </a:pPr>
              <a:r>
                <a:rPr lang="en-US" sz="2298" b="1" i="0" spc="206" dirty="0">
                  <a:solidFill>
                    <a:srgbClr val="F13B22"/>
                  </a:solidFill>
                  <a:latin typeface="Raleway"/>
                </a:rPr>
                <a:t>"</a:t>
              </a:r>
              <a:r>
                <a:rPr lang="uk-UA" sz="2800" b="1" i="0" spc="206" dirty="0">
                  <a:solidFill>
                    <a:srgbClr val="F13B22"/>
                  </a:solidFill>
                  <a:latin typeface="Raleway"/>
                </a:rPr>
                <a:t>Довгострокове, спокійне, але тверде та пильне стримування російських експансіоністських тенденцій</a:t>
              </a:r>
              <a:r>
                <a:rPr lang="en-US" sz="2800" b="1" i="0" spc="206" dirty="0">
                  <a:solidFill>
                    <a:srgbClr val="F13B22"/>
                  </a:solidFill>
                  <a:latin typeface="Raleway"/>
                </a:rPr>
                <a:t>"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77946" y="3884464"/>
              <a:ext cx="8424311" cy="14362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48"/>
                </a:lnSpc>
              </a:pPr>
              <a:r>
                <a:rPr lang="en-US" sz="2800" b="1" i="0" spc="101" dirty="0">
                  <a:solidFill>
                    <a:srgbClr val="221A80"/>
                  </a:solidFill>
                  <a:latin typeface="Raleway"/>
                </a:rPr>
                <a:t>"</a:t>
              </a:r>
              <a:r>
                <a:rPr lang="uk-UA" sz="2800" b="1" i="0" spc="101" dirty="0">
                  <a:solidFill>
                    <a:srgbClr val="221A80"/>
                  </a:solidFill>
                  <a:latin typeface="Raleway"/>
                </a:rPr>
                <a:t>Сенс стримування полягає у запевненні опонента, що ціна або ризик його акції більше вигоди"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35496" y="7055965"/>
              <a:ext cx="11315015" cy="30777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22"/>
                </a:lnSpc>
              </a:pPr>
              <a:r>
                <a:rPr lang="uk-UA" sz="2800" b="1" spc="101" dirty="0">
                  <a:solidFill>
                    <a:srgbClr val="221A80"/>
                  </a:solidFill>
                  <a:latin typeface="Raleway"/>
                </a:rPr>
                <a:t>Дж. Кеннан: «Не усі частини світу однаково важливі для американської безпеки. Пріоритет для США мають 3 зони: 1) атлантичне співтовариство 2)район Середземного моря та Близький Схід 3)західна частина Тихого океану»</a:t>
              </a:r>
            </a:p>
            <a:p>
              <a:pPr>
                <a:lnSpc>
                  <a:spcPts val="3022"/>
                </a:lnSpc>
              </a:pPr>
              <a:endParaRPr lang="uk-UA" sz="2800" b="1" i="0" spc="209" dirty="0">
                <a:solidFill>
                  <a:srgbClr val="661D70"/>
                </a:solidFill>
                <a:latin typeface="Raleway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5496" y="8351820"/>
              <a:ext cx="10585976" cy="495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16"/>
                </a:lnSpc>
              </a:pPr>
              <a:endParaRPr lang="uk-UA" sz="2800" b="1" i="0" spc="104" dirty="0">
                <a:solidFill>
                  <a:srgbClr val="661D70"/>
                </a:solidFill>
                <a:latin typeface="Raleway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27920" y="9744174"/>
              <a:ext cx="9954569" cy="1384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55"/>
                </a:lnSpc>
              </a:pPr>
              <a:r>
                <a:rPr lang="uk-UA" sz="2800" b="1" spc="183" dirty="0">
                  <a:solidFill>
                    <a:srgbClr val="F62B50"/>
                  </a:solidFill>
                  <a:latin typeface="Raleway"/>
                </a:rPr>
                <a:t>Конкурентами для США потенційно є </a:t>
              </a:r>
              <a:r>
                <a:rPr lang="uk-UA" sz="2800" b="1" i="0" spc="183" dirty="0">
                  <a:solidFill>
                    <a:srgbClr val="F62B50"/>
                  </a:solidFill>
                  <a:latin typeface="Raleway"/>
                </a:rPr>
                <a:t>4 центри сили: Британія, Німеччина, Японія, СРСР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7091" y="11245498"/>
              <a:ext cx="10585977" cy="14875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800" b="1" i="0" spc="105" dirty="0">
                  <a:solidFill>
                    <a:srgbClr val="F62B50"/>
                  </a:solidFill>
                  <a:latin typeface="Raleway"/>
                </a:rPr>
                <a:t>В </a:t>
              </a:r>
              <a:r>
                <a:rPr lang="uk-UA" sz="2800" b="1" i="0" spc="105" dirty="0">
                  <a:solidFill>
                    <a:srgbClr val="F62B50"/>
                  </a:solidFill>
                  <a:latin typeface="Raleway"/>
                </a:rPr>
                <a:t>інтересах США залучення Німеччини та Японії до союзників разом з Британією. Звідси - політика стримування СРСР 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2005477"/>
              <a:ext cx="10182489" cy="37833"/>
            </a:xfrm>
            <a:prstGeom prst="rect">
              <a:avLst/>
            </a:prstGeom>
            <a:solidFill>
              <a:srgbClr val="302E2C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78166" y="430529"/>
            <a:ext cx="7636866" cy="9124568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27F844AE-654C-B04F-B2C8-DF2E107B5D0D}"/>
              </a:ext>
            </a:extLst>
          </p:cNvPr>
          <p:cNvSpPr txBox="1"/>
          <p:nvPr/>
        </p:nvSpPr>
        <p:spPr>
          <a:xfrm>
            <a:off x="336584" y="4454204"/>
            <a:ext cx="80009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8"/>
              </a:lnSpc>
            </a:pPr>
            <a:r>
              <a:rPr lang="uk-UA" sz="2800" b="1" i="0" spc="101" dirty="0">
                <a:solidFill>
                  <a:srgbClr val="221A80"/>
                </a:solidFill>
                <a:latin typeface="Raleway"/>
              </a:rPr>
              <a:t> Код Стримування має геополітичний компонент та витоками йде з праць Н.Спайкмена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29196" y="828195"/>
            <a:ext cx="7814804" cy="6629400"/>
          </a:xfrm>
          <a:prstGeom prst="rect">
            <a:avLst/>
          </a:prstGeom>
          <a:solidFill>
            <a:srgbClr val="BEA8A7">
              <a:alpha val="19607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5747" r="19526"/>
          <a:stretch>
            <a:fillRect/>
          </a:stretch>
        </p:blipFill>
        <p:spPr>
          <a:xfrm>
            <a:off x="7445468" y="204281"/>
            <a:ext cx="10727283" cy="66294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4"/>
          <p:cNvSpPr txBox="1"/>
          <p:nvPr/>
        </p:nvSpPr>
        <p:spPr>
          <a:xfrm>
            <a:off x="115249" y="3323561"/>
            <a:ext cx="8109098" cy="6759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1"/>
              </a:lnSpc>
            </a:pPr>
            <a:r>
              <a:rPr lang="uk-UA" sz="4523" b="1" i="0" spc="407" dirty="0">
                <a:solidFill>
                  <a:srgbClr val="F62B50"/>
                </a:solidFill>
                <a:latin typeface="Raleway"/>
              </a:rPr>
              <a:t>Геополітичний код будується на принципах відбору </a:t>
            </a:r>
            <a:r>
              <a:rPr lang="uk-UA" sz="4523" b="1" i="0" u="sng" spc="407" dirty="0">
                <a:solidFill>
                  <a:srgbClr val="F62B50"/>
                </a:solidFill>
                <a:latin typeface="Raleway"/>
              </a:rPr>
              <a:t>стратегічно важливих територій (рівнів геополітичного простору)</a:t>
            </a:r>
            <a:r>
              <a:rPr lang="uk-UA" sz="4523" b="1" i="0" spc="407" dirty="0">
                <a:solidFill>
                  <a:srgbClr val="F62B50"/>
                </a:solidFill>
                <a:latin typeface="Raleway"/>
              </a:rPr>
              <a:t> та їх ранжування  за ступенем  геополітичної важливості</a:t>
            </a:r>
          </a:p>
        </p:txBody>
      </p:sp>
    </p:spTree>
    <p:extLst>
      <p:ext uri="{BB962C8B-B14F-4D97-AF65-F5344CB8AC3E}">
        <p14:creationId xmlns:p14="http://schemas.microsoft.com/office/powerpoint/2010/main" val="4155791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171950" y="419100"/>
            <a:ext cx="9562924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1"/>
              </a:lnSpc>
            </a:pPr>
            <a:r>
              <a:rPr lang="en-US" sz="5400" b="1" spc="407" dirty="0">
                <a:solidFill>
                  <a:srgbClr val="FFFF00"/>
                </a:solidFill>
                <a:latin typeface="+mj-lt"/>
              </a:rPr>
              <a:t>ГЕОПОЛІТИЧНИЙ КОД</a:t>
            </a:r>
            <a:r>
              <a:rPr lang="uk-UA" sz="5400" b="1" spc="407" dirty="0">
                <a:solidFill>
                  <a:srgbClr val="FFFF00"/>
                </a:solidFill>
                <a:latin typeface="+mj-lt"/>
              </a:rPr>
              <a:t> УКРАЇНИ  </a:t>
            </a:r>
            <a:r>
              <a:rPr lang="uk-UA" sz="5400" b="1" i="0" spc="407" dirty="0">
                <a:solidFill>
                  <a:srgbClr val="FFFF00"/>
                </a:solidFill>
                <a:latin typeface="+mj-lt"/>
              </a:rPr>
              <a:t>- … </a:t>
            </a:r>
          </a:p>
          <a:p>
            <a:pPr algn="ctr">
              <a:lnSpc>
                <a:spcPts val="5881"/>
              </a:lnSpc>
            </a:pPr>
            <a:r>
              <a:rPr lang="uk-UA" sz="5400" b="1" i="0" spc="407" dirty="0">
                <a:solidFill>
                  <a:srgbClr val="FFFF00"/>
                </a:solidFill>
                <a:latin typeface="+mj-lt"/>
              </a:rPr>
              <a:t>(ваше бачення)</a:t>
            </a:r>
            <a:endParaRPr lang="en-US" sz="5400" b="1" i="0" spc="407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026" name="Picture 2" descr="Украина карта картинки, стокові Украина карта фотографії, зображення |  Скачати з Depositphotos">
            <a:extLst>
              <a:ext uri="{FF2B5EF4-FFF2-40B4-BE49-F238E27FC236}">
                <a16:creationId xmlns:a16="http://schemas.microsoft.com/office/drawing/2014/main" id="{14A8D9DF-10D9-2A49-94DB-6CE852DF8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91286"/>
            <a:ext cx="9581974" cy="7177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651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6">
                <a:lumMod val="40000"/>
                <a:lumOff val="60000"/>
              </a:schemeClr>
            </a:gs>
            <a:gs pos="14000">
              <a:schemeClr val="accent5">
                <a:lumMod val="60000"/>
                <a:lumOff val="40000"/>
              </a:schemeClr>
            </a:gs>
            <a:gs pos="75000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11731" y="1450764"/>
            <a:ext cx="12482026" cy="8300547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3" name="Group 3"/>
          <p:cNvGrpSpPr/>
          <p:nvPr/>
        </p:nvGrpSpPr>
        <p:grpSpPr>
          <a:xfrm>
            <a:off x="315508" y="250781"/>
            <a:ext cx="5555481" cy="9500529"/>
            <a:chOff x="0" y="28575"/>
            <a:chExt cx="7407308" cy="12667372"/>
          </a:xfrm>
        </p:grpSpPr>
        <p:sp>
          <p:nvSpPr>
            <p:cNvPr id="4" name="TextBox 4"/>
            <p:cNvSpPr txBox="1"/>
            <p:nvPr/>
          </p:nvSpPr>
          <p:spPr>
            <a:xfrm>
              <a:off x="0" y="28575"/>
              <a:ext cx="7407308" cy="1148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59"/>
                </a:lnSpc>
              </a:pPr>
              <a:r>
                <a:rPr lang="en-US" sz="5790" b="1" spc="405" dirty="0">
                  <a:solidFill>
                    <a:srgbClr val="FF0000"/>
                  </a:solidFill>
                  <a:latin typeface="Evolventa"/>
                </a:rPr>
                <a:t>ПЛАН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10949"/>
              <a:ext cx="6840331" cy="11384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90"/>
                </a:lnSpc>
              </a:pPr>
              <a:r>
                <a:rPr lang="en-US" sz="4200" b="1" spc="294" dirty="0">
                  <a:solidFill>
                    <a:srgbClr val="5744A2"/>
                  </a:solidFill>
                  <a:latin typeface="Evolventa"/>
                </a:rPr>
                <a:t>1. Геополітичний код держави.</a:t>
              </a:r>
            </a:p>
            <a:p>
              <a:pPr>
                <a:lnSpc>
                  <a:spcPts val="6090"/>
                </a:lnSpc>
              </a:pPr>
              <a:r>
                <a:rPr lang="en-US" sz="4200" b="1" spc="294" dirty="0">
                  <a:solidFill>
                    <a:srgbClr val="5744A2"/>
                  </a:solidFill>
                  <a:latin typeface="Evolventa"/>
                </a:rPr>
                <a:t>2. Геополітична суб'єктність держави.</a:t>
              </a:r>
            </a:p>
            <a:p>
              <a:pPr>
                <a:lnSpc>
                  <a:spcPts val="6090"/>
                </a:lnSpc>
              </a:pPr>
              <a:r>
                <a:rPr lang="en-US" sz="4200" b="1" spc="294" dirty="0">
                  <a:solidFill>
                    <a:srgbClr val="5744A2"/>
                  </a:solidFill>
                  <a:latin typeface="Evolventa"/>
                </a:rPr>
                <a:t>3. </a:t>
              </a:r>
              <a:r>
                <a:rPr lang="uk-UA" sz="4200" b="1" spc="294" dirty="0">
                  <a:solidFill>
                    <a:srgbClr val="5744A2"/>
                  </a:solidFill>
                  <a:latin typeface="Evolventa"/>
                </a:rPr>
                <a:t>Геополітичні технології в практиці сучасних геополітичних процесів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5000"/>
          </a:blip>
          <a:srcRect t="14196" b="17433"/>
          <a:stretch>
            <a:fillRect/>
          </a:stretch>
        </p:blipFill>
        <p:spPr>
          <a:xfrm>
            <a:off x="17929" y="192821"/>
            <a:ext cx="20056748" cy="1028468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3574948" y="-410383"/>
            <a:ext cx="5589482" cy="10887890"/>
          </a:xfrm>
          <a:prstGeom prst="rect">
            <a:avLst/>
          </a:prstGeom>
          <a:solidFill>
            <a:srgbClr val="BEA8A7">
              <a:alpha val="19607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298036" y="118640"/>
            <a:ext cx="11464329" cy="9619163"/>
            <a:chOff x="-85192" y="226547"/>
            <a:chExt cx="15285771" cy="12825549"/>
          </a:xfrm>
        </p:grpSpPr>
        <p:sp>
          <p:nvSpPr>
            <p:cNvPr id="5" name="AutoShape 5"/>
            <p:cNvSpPr/>
            <p:nvPr/>
          </p:nvSpPr>
          <p:spPr>
            <a:xfrm>
              <a:off x="0" y="1990189"/>
              <a:ext cx="15200579" cy="76731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85192" y="226547"/>
              <a:ext cx="12449870" cy="14179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3"/>
                </a:lnSpc>
              </a:pPr>
              <a:r>
                <a:rPr lang="en-US" sz="7002" b="1" i="0" spc="70" dirty="0">
                  <a:solidFill>
                    <a:srgbClr val="F62B50"/>
                  </a:solidFill>
                  <a:latin typeface="Playfair Display"/>
                </a:rPr>
                <a:t>1.Геополітичний код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41836" y="2224283"/>
              <a:ext cx="12449870" cy="2211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4189" b="1" i="0" spc="293" dirty="0">
                  <a:solidFill>
                    <a:srgbClr val="F62B50"/>
                  </a:solidFill>
                  <a:latin typeface="Evolventa"/>
                </a:rPr>
                <a:t>ДЖОН ГЕДДІС</a:t>
              </a:r>
              <a:r>
                <a:rPr lang="uk-UA" sz="4189" b="1" i="0" spc="293" dirty="0">
                  <a:solidFill>
                    <a:srgbClr val="F62B50"/>
                  </a:solidFill>
                  <a:latin typeface="Evolventa"/>
                </a:rPr>
                <a:t> </a:t>
              </a:r>
              <a:r>
                <a:rPr lang="uk-UA" sz="2000" b="1" i="0" spc="293" dirty="0">
                  <a:solidFill>
                    <a:srgbClr val="F62B50"/>
                  </a:solidFill>
                  <a:latin typeface="Evolventa"/>
                </a:rPr>
                <a:t>(народ.1941)</a:t>
              </a:r>
              <a:r>
                <a:rPr lang="en-US" sz="2000" b="1" i="0" spc="293" dirty="0">
                  <a:solidFill>
                    <a:srgbClr val="302E2C"/>
                  </a:solidFill>
                  <a:latin typeface="Evolventa"/>
                </a:rPr>
                <a:t> </a:t>
              </a:r>
              <a:r>
                <a:rPr lang="uk-UA" sz="2400" b="1" i="0" spc="293" dirty="0">
                  <a:solidFill>
                    <a:srgbClr val="221A80"/>
                  </a:solidFill>
                  <a:latin typeface="Evolventa"/>
                </a:rPr>
                <a:t>американський історик «холодної війни»</a:t>
              </a:r>
              <a:endParaRPr lang="en-US" sz="2400" b="1" i="0" spc="293" dirty="0">
                <a:solidFill>
                  <a:srgbClr val="221A80"/>
                </a:solidFill>
                <a:latin typeface="Evolventa"/>
              </a:endParaRPr>
            </a:p>
            <a:p>
              <a:r>
                <a:rPr lang="en-US" sz="4189" b="1" i="0" spc="293" dirty="0">
                  <a:solidFill>
                    <a:srgbClr val="221A80"/>
                  </a:solidFill>
                  <a:latin typeface="Evolventa"/>
                </a:rPr>
                <a:t> </a:t>
              </a:r>
              <a:r>
                <a:rPr lang="en-US" sz="3600" b="1" i="0" spc="293" dirty="0">
                  <a:solidFill>
                    <a:srgbClr val="221A80"/>
                  </a:solidFill>
                  <a:latin typeface="Evolventa"/>
                </a:rPr>
                <a:t>"СТРАТЕГІЯ СТРИМУВАННЯ</a:t>
              </a:r>
              <a:r>
                <a:rPr lang="en-US" sz="3600" b="1" spc="293" dirty="0">
                  <a:solidFill>
                    <a:srgbClr val="221A80"/>
                  </a:solidFill>
                  <a:latin typeface="Evolventa"/>
                </a:rPr>
                <a:t>"(1982)</a:t>
              </a:r>
              <a:endParaRPr lang="en-US" sz="3600" b="1" i="0" spc="293" dirty="0">
                <a:solidFill>
                  <a:srgbClr val="221A80"/>
                </a:solidFill>
                <a:latin typeface="Evolventa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008869"/>
              <a:ext cx="12449870" cy="80432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uk-UA" sz="2800" b="0" i="0" spc="167" dirty="0">
                  <a:solidFill>
                    <a:srgbClr val="002060"/>
                  </a:solidFill>
                  <a:latin typeface="Clear Sans Bold"/>
                </a:rPr>
                <a:t>Аналізуючи американську зовнішню політику часів холодної війни, використав поняття «стратегічний код» та «геополітичний код» для характеристики політики різних американських адміністрацій</a:t>
              </a:r>
            </a:p>
            <a:p>
              <a:r>
                <a:rPr lang="uk-UA" sz="2800" spc="167" dirty="0">
                  <a:solidFill>
                    <a:srgbClr val="002060"/>
                  </a:solidFill>
                  <a:latin typeface="Clear Sans Bold"/>
                </a:rPr>
                <a:t>В його розумінні </a:t>
              </a:r>
              <a:r>
                <a:rPr lang="uk-UA" sz="2800" b="0" i="0" spc="167" dirty="0">
                  <a:solidFill>
                    <a:srgbClr val="F62B50"/>
                  </a:solidFill>
                  <a:latin typeface="Clear Sans Bold"/>
                </a:rPr>
                <a:t>Геополітичний </a:t>
              </a:r>
              <a:r>
                <a:rPr lang="uk-UA" sz="2800" b="0" i="0" spc="167" dirty="0">
                  <a:solidFill>
                    <a:srgbClr val="FF0000"/>
                  </a:solidFill>
                  <a:latin typeface="Clear Sans Bold"/>
                </a:rPr>
                <a:t>код - це оперативні зведення законів, що складаються з </a:t>
              </a:r>
              <a:r>
                <a:rPr lang="uk-UA" sz="2800" b="0" i="0" u="sng" spc="167" dirty="0">
                  <a:solidFill>
                    <a:srgbClr val="FF0000"/>
                  </a:solidFill>
                  <a:latin typeface="Clear Sans Bold"/>
                </a:rPr>
                <a:t>набору політико-географічних припущень</a:t>
              </a:r>
              <a:r>
                <a:rPr lang="uk-UA" sz="2800" b="0" i="0" spc="167" dirty="0">
                  <a:solidFill>
                    <a:srgbClr val="FF0000"/>
                  </a:solidFill>
                  <a:latin typeface="Clear Sans Bold"/>
                </a:rPr>
                <a:t>, які утворюють </a:t>
              </a:r>
              <a:r>
                <a:rPr lang="uk-UA" sz="2800" b="0" i="0" u="sng" spc="167" dirty="0">
                  <a:solidFill>
                    <a:srgbClr val="FF0000"/>
                  </a:solidFill>
                  <a:latin typeface="Clear Sans Bold"/>
                </a:rPr>
                <a:t>основу зовнішньої політики держави</a:t>
              </a:r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. </a:t>
              </a:r>
              <a:r>
                <a:rPr lang="uk-UA" sz="2800" b="0" i="0" spc="167" dirty="0">
                  <a:solidFill>
                    <a:srgbClr val="002060"/>
                  </a:solidFill>
                  <a:latin typeface="Clear Sans Bold"/>
                </a:rPr>
                <a:t>Такі кодекси включають:</a:t>
              </a:r>
            </a:p>
            <a:p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- </a:t>
              </a:r>
              <a:r>
                <a:rPr lang="uk-UA" sz="2800" b="0" i="0" spc="167" dirty="0">
                  <a:solidFill>
                    <a:srgbClr val="002060"/>
                  </a:solidFill>
                  <a:latin typeface="Clear Sans Bold"/>
                </a:rPr>
                <a:t>визначення </a:t>
              </a:r>
              <a:r>
                <a:rPr lang="uk-UA" sz="2800" b="1" i="0" spc="167" dirty="0">
                  <a:solidFill>
                    <a:srgbClr val="002060"/>
                  </a:solidFill>
                  <a:latin typeface="Clear Sans Bold"/>
                </a:rPr>
                <a:t>державних </a:t>
              </a:r>
              <a:r>
                <a:rPr lang="uk-UA" sz="2800" b="1" i="0" spc="167" dirty="0">
                  <a:solidFill>
                    <a:srgbClr val="F62B50"/>
                  </a:solidFill>
                  <a:latin typeface="Clear Sans Bold"/>
                </a:rPr>
                <a:t>інтересів</a:t>
              </a:r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, </a:t>
              </a:r>
            </a:p>
            <a:p>
              <a:r>
                <a:rPr lang="uk-UA" sz="2800" b="0" i="0" spc="167" dirty="0">
                  <a:solidFill>
                    <a:srgbClr val="002060"/>
                  </a:solidFill>
                  <a:latin typeface="Clear Sans Bold"/>
                </a:rPr>
                <a:t>- ідентифікацію </a:t>
              </a:r>
              <a:r>
                <a:rPr lang="uk-UA" sz="2800" b="1" i="0" spc="167" dirty="0">
                  <a:solidFill>
                    <a:srgbClr val="F62B50"/>
                  </a:solidFill>
                  <a:latin typeface="Clear Sans Bold"/>
                </a:rPr>
                <a:t>зовнішніх загроз</a:t>
              </a:r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 </a:t>
              </a:r>
              <a:r>
                <a:rPr lang="uk-UA" sz="2800" b="0" i="0" spc="167" dirty="0">
                  <a:solidFill>
                    <a:srgbClr val="002060"/>
                  </a:solidFill>
                  <a:latin typeface="Clear Sans Bold"/>
                </a:rPr>
                <a:t>цим інтересам</a:t>
              </a:r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,</a:t>
              </a:r>
            </a:p>
            <a:p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- </a:t>
              </a:r>
              <a:r>
                <a:rPr lang="uk-UA" sz="2800" b="0" i="0" spc="167" dirty="0">
                  <a:solidFill>
                    <a:srgbClr val="002060"/>
                  </a:solidFill>
                  <a:latin typeface="Clear Sans Bold"/>
                </a:rPr>
                <a:t>заплановане</a:t>
              </a:r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 </a:t>
              </a:r>
              <a:r>
                <a:rPr lang="uk-UA" sz="2800" b="1" i="0" spc="167" dirty="0">
                  <a:solidFill>
                    <a:srgbClr val="F62B50"/>
                  </a:solidFill>
                  <a:latin typeface="Clear Sans Bold"/>
                </a:rPr>
                <a:t>реагування</a:t>
              </a:r>
              <a:r>
                <a:rPr lang="uk-UA" sz="2800" b="0" i="0" spc="167" dirty="0">
                  <a:solidFill>
                    <a:srgbClr val="F62B50"/>
                  </a:solidFill>
                  <a:latin typeface="Clear Sans Bold"/>
                </a:rPr>
                <a:t> на ці загрози</a:t>
              </a:r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,</a:t>
              </a:r>
            </a:p>
            <a:p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- </a:t>
              </a:r>
              <a:r>
                <a:rPr lang="uk-UA" sz="2800" b="1" i="0" spc="167" dirty="0">
                  <a:solidFill>
                    <a:srgbClr val="F62B50"/>
                  </a:solidFill>
                  <a:latin typeface="Clear Sans Bold"/>
                </a:rPr>
                <a:t>обґрунтування</a:t>
              </a:r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 </a:t>
              </a:r>
              <a:r>
                <a:rPr lang="uk-UA" sz="2800" b="0" i="0" spc="167" dirty="0">
                  <a:solidFill>
                    <a:srgbClr val="002060"/>
                  </a:solidFill>
                  <a:latin typeface="Clear Sans Bold"/>
                </a:rPr>
                <a:t>такого реагування</a:t>
              </a: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2C09482C-19B6-CA47-97ED-A416E7F6AD67}"/>
              </a:ext>
            </a:extLst>
          </p:cNvPr>
          <p:cNvSpPr txBox="1"/>
          <p:nvPr/>
        </p:nvSpPr>
        <p:spPr>
          <a:xfrm>
            <a:off x="10859398" y="8754595"/>
            <a:ext cx="9337403" cy="8617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/>
            <a:r>
              <a:rPr lang="uk-UA" sz="2800" b="1" i="0" spc="70" dirty="0">
                <a:solidFill>
                  <a:srgbClr val="002060"/>
                </a:solidFill>
                <a:latin typeface="Playfair Display"/>
              </a:rPr>
              <a:t>Дж.Геддіс </a:t>
            </a:r>
            <a:r>
              <a:rPr lang="uk-UA" sz="2800" b="1" spc="70" dirty="0">
                <a:solidFill>
                  <a:srgbClr val="002060"/>
                </a:solidFill>
                <a:latin typeface="Playfair Display"/>
              </a:rPr>
              <a:t>разом з Дж.Бушем (мол.) та Л.Буш на врученні Національної Гуманітарної медалі США</a:t>
            </a:r>
            <a:endParaRPr lang="en-US" sz="2800" b="1" i="0" spc="70" dirty="0">
              <a:solidFill>
                <a:srgbClr val="002060"/>
              </a:solidFill>
              <a:latin typeface="Playfair Display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FBA496-59F8-F349-9D5B-81C0DEA46B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77" t="54" r="8961" b="4688"/>
          <a:stretch/>
        </p:blipFill>
        <p:spPr>
          <a:xfrm>
            <a:off x="10251082" y="819175"/>
            <a:ext cx="10067843" cy="75486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chemeClr val="accent5">
                <a:lumMod val="20000"/>
                <a:lumOff val="80000"/>
              </a:schemeClr>
            </a:gs>
            <a:gs pos="14000">
              <a:schemeClr val="accent5">
                <a:lumMod val="20000"/>
                <a:lumOff val="80000"/>
              </a:schemeClr>
            </a:gs>
            <a:gs pos="63000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4724" y="214796"/>
            <a:ext cx="8686074" cy="9369966"/>
            <a:chOff x="-696706" y="-26497"/>
            <a:chExt cx="11581431" cy="12493288"/>
          </a:xfrm>
        </p:grpSpPr>
        <p:sp>
          <p:nvSpPr>
            <p:cNvPr id="4" name="AutoShape 4"/>
            <p:cNvSpPr/>
            <p:nvPr/>
          </p:nvSpPr>
          <p:spPr>
            <a:xfrm>
              <a:off x="0" y="1397426"/>
              <a:ext cx="10673203" cy="53877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-619111" y="-26497"/>
              <a:ext cx="11503836" cy="1492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875" b="1" spc="48" dirty="0">
                  <a:solidFill>
                    <a:srgbClr val="FF5757"/>
                  </a:solidFill>
                  <a:latin typeface="Clear Sans Bold"/>
                </a:rPr>
                <a:t>Дергачов В.О.</a:t>
              </a:r>
              <a:r>
                <a:rPr lang="uk-UA" sz="4875" b="1" spc="48" dirty="0">
                  <a:solidFill>
                    <a:srgbClr val="FF5757"/>
                  </a:solidFill>
                  <a:latin typeface="Clear Sans Bold"/>
                </a:rPr>
                <a:t> </a:t>
              </a:r>
              <a:r>
                <a:rPr lang="uk-UA" sz="2400" b="1" spc="48" dirty="0">
                  <a:solidFill>
                    <a:srgbClr val="FF5757"/>
                  </a:solidFill>
                  <a:latin typeface="Clear Sans Bold"/>
                </a:rPr>
                <a:t>(народ. 1945р.) відомий український геополітик</a:t>
              </a:r>
              <a:endParaRPr lang="en-US" sz="2400" b="1" spc="48" dirty="0">
                <a:solidFill>
                  <a:srgbClr val="FF5757"/>
                </a:solidFill>
                <a:latin typeface="Clear Sans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696706" y="1820608"/>
              <a:ext cx="10787327" cy="29922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530"/>
                </a:lnSpc>
              </a:pPr>
              <a:r>
                <a:rPr lang="uk-UA" sz="2941" b="1" i="0" spc="205" dirty="0">
                  <a:solidFill>
                    <a:srgbClr val="F62B50"/>
                  </a:solidFill>
                  <a:latin typeface="Clear Sans Bold"/>
                </a:rPr>
                <a:t>У виданні «Геополітичний словник-</a:t>
              </a:r>
              <a:r>
                <a:rPr lang="uk-UA" sz="2941" b="1" i="0" spc="205" dirty="0" err="1">
                  <a:solidFill>
                    <a:srgbClr val="F62B50"/>
                  </a:solidFill>
                  <a:latin typeface="Clear Sans Bold"/>
                </a:rPr>
                <a:t>довдник</a:t>
              </a:r>
              <a:r>
                <a:rPr lang="uk-UA" sz="2941" b="1" i="0" spc="205" dirty="0">
                  <a:solidFill>
                    <a:srgbClr val="F62B50"/>
                  </a:solidFill>
                  <a:latin typeface="Clear Sans Bold"/>
                </a:rPr>
                <a:t>» (Київ2009) визначає</a:t>
              </a:r>
            </a:p>
            <a:p>
              <a:pPr>
                <a:lnSpc>
                  <a:spcPts val="3530"/>
                </a:lnSpc>
              </a:pPr>
              <a:r>
                <a:rPr lang="uk-UA" sz="2941" b="1" i="0" spc="205" dirty="0">
                  <a:solidFill>
                    <a:srgbClr val="F62B50"/>
                  </a:solidFill>
                  <a:latin typeface="Clear Sans Bold"/>
                </a:rPr>
                <a:t>«</a:t>
              </a:r>
              <a:r>
                <a:rPr lang="en-US" sz="2941" b="1" i="0" spc="205" dirty="0">
                  <a:solidFill>
                    <a:srgbClr val="F62B50"/>
                  </a:solidFill>
                  <a:latin typeface="Clear Sans Bold"/>
                </a:rPr>
                <a:t>ГЕОПОЛІТИЧНИЙ КОД </a:t>
              </a:r>
              <a:r>
                <a:rPr lang="en-US" sz="2941" b="1" spc="205" dirty="0">
                  <a:solidFill>
                    <a:srgbClr val="221A80"/>
                  </a:solidFill>
                  <a:latin typeface="Clear Sans Bold"/>
                </a:rPr>
                <a:t>– </a:t>
              </a:r>
              <a:r>
                <a:rPr lang="uk-UA" sz="2941" b="1" spc="205" dirty="0">
                  <a:solidFill>
                    <a:srgbClr val="221A80"/>
                  </a:solidFill>
                  <a:latin typeface="Clear Sans Bold"/>
                </a:rPr>
                <a:t>ЦЕ </a:t>
              </a:r>
              <a:r>
                <a:rPr lang="en-US" sz="2941" b="1" i="0" spc="205" dirty="0">
                  <a:solidFill>
                    <a:srgbClr val="221A80"/>
                  </a:solidFill>
                  <a:latin typeface="Clear Sans Bold"/>
                </a:rPr>
                <a:t>ОСНОВА ДОКТРИНИ НАЦІОНАЛЬНОЇ БЕЗПЕКИ ДЕРЖАВИ</a:t>
              </a:r>
              <a:r>
                <a:rPr lang="uk-UA" sz="2941" b="1" i="0" spc="205" dirty="0">
                  <a:solidFill>
                    <a:srgbClr val="221A80"/>
                  </a:solidFill>
                  <a:latin typeface="Clear Sans Bold"/>
                </a:rPr>
                <a:t>»</a:t>
              </a:r>
              <a:endParaRPr lang="en-US" sz="2941" b="1" i="0" spc="205" dirty="0">
                <a:solidFill>
                  <a:srgbClr val="221A80"/>
                </a:solidFill>
                <a:latin typeface="Clear Sans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619111" y="5167271"/>
              <a:ext cx="10739616" cy="72995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uk-UA" sz="3200" b="1" i="0" spc="139" dirty="0">
                  <a:solidFill>
                    <a:srgbClr val="302E2C"/>
                  </a:solidFill>
                  <a:latin typeface="Raleway"/>
                </a:rPr>
                <a:t>«Багатовекторна </a:t>
              </a:r>
              <a:r>
                <a:rPr lang="uk-UA" sz="3200" b="1" i="0" spc="139" dirty="0">
                  <a:solidFill>
                    <a:srgbClr val="F62B50"/>
                  </a:solidFill>
                  <a:latin typeface="Raleway"/>
                </a:rPr>
                <a:t>система  політичних відносин держави із зовнішнім світом</a:t>
              </a:r>
              <a:r>
                <a:rPr lang="uk-UA" sz="3200" b="1" i="0" spc="139" dirty="0">
                  <a:solidFill>
                    <a:srgbClr val="302E2C"/>
                  </a:solidFill>
                  <a:latin typeface="Raleway"/>
                </a:rPr>
                <a:t>, що історично склалася на основі балансу її національних</a:t>
              </a:r>
              <a:r>
                <a:rPr lang="uk-UA" sz="3200" b="1" i="0" dirty="0">
                  <a:solidFill>
                    <a:srgbClr val="302E2C"/>
                  </a:solidFill>
                  <a:latin typeface="Raleway"/>
                </a:rPr>
                <a:t> інтересів, та </a:t>
              </a:r>
              <a:r>
                <a:rPr lang="uk-UA" sz="3200" b="1" i="0" dirty="0">
                  <a:solidFill>
                    <a:srgbClr val="F62B50"/>
                  </a:solidFill>
                  <a:latin typeface="Raleway"/>
                </a:rPr>
                <a:t>забезпечує певний державний статус</a:t>
              </a:r>
              <a:r>
                <a:rPr lang="uk-UA" sz="3200" b="1" i="0" dirty="0">
                  <a:solidFill>
                    <a:srgbClr val="302E2C"/>
                  </a:solidFill>
                  <a:latin typeface="Raleway"/>
                </a:rPr>
                <a:t> на світовому, регіональному та локальному рівнях (наддержава, регіональна держава, мала держава ...). Включає державні </a:t>
              </a:r>
              <a:r>
                <a:rPr lang="uk-UA" sz="3200" b="1" i="0" dirty="0">
                  <a:solidFill>
                    <a:srgbClr val="F62B50"/>
                  </a:solidFill>
                  <a:latin typeface="Raleway"/>
                </a:rPr>
                <a:t>інтереси</a:t>
              </a:r>
              <a:r>
                <a:rPr lang="uk-UA" sz="3200" b="1" i="0" dirty="0">
                  <a:solidFill>
                    <a:srgbClr val="302E2C"/>
                  </a:solidFill>
                  <a:latin typeface="Raleway"/>
                </a:rPr>
                <a:t>, ідентифікацію </a:t>
              </a:r>
              <a:r>
                <a:rPr lang="uk-UA" sz="3200" b="1" dirty="0">
                  <a:solidFill>
                    <a:srgbClr val="F62B50"/>
                  </a:solidFill>
                  <a:latin typeface="Raleway"/>
                </a:rPr>
                <a:t>зовнішніх загроз, технології їх усунення</a:t>
              </a:r>
              <a:r>
                <a:rPr lang="uk-UA" sz="3200" b="1" i="0" dirty="0">
                  <a:solidFill>
                    <a:srgbClr val="302E2C"/>
                  </a:solidFill>
                  <a:latin typeface="Raleway"/>
                </a:rPr>
                <a:t>. 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EC5DAA-9AF3-2143-A937-4B837583E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369" y="952500"/>
            <a:ext cx="7154630" cy="77855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6">
                <a:lumMod val="40000"/>
                <a:lumOff val="60000"/>
              </a:schemeClr>
            </a:gs>
            <a:gs pos="4000">
              <a:schemeClr val="accent5">
                <a:lumMod val="60000"/>
                <a:lumOff val="40000"/>
              </a:schemeClr>
            </a:gs>
            <a:gs pos="37000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7434" y="377890"/>
            <a:ext cx="13574694" cy="1489410"/>
            <a:chOff x="-1072423" y="81782"/>
            <a:chExt cx="15378728" cy="1985880"/>
          </a:xfrm>
        </p:grpSpPr>
        <p:sp>
          <p:nvSpPr>
            <p:cNvPr id="6" name="TextBox 6"/>
            <p:cNvSpPr txBox="1"/>
            <p:nvPr/>
          </p:nvSpPr>
          <p:spPr>
            <a:xfrm>
              <a:off x="-666823" y="1469207"/>
              <a:ext cx="9360883" cy="5984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530"/>
                </a:lnSpc>
              </a:pPr>
              <a:endParaRPr lang="en-US" sz="2941" b="1" i="0" spc="205" dirty="0">
                <a:solidFill>
                  <a:srgbClr val="221A80"/>
                </a:solidFill>
                <a:latin typeface="Clear Sans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072423" y="81782"/>
              <a:ext cx="15378728" cy="19647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uk-UA" sz="3200" b="1" i="1" dirty="0">
                  <a:solidFill>
                    <a:srgbClr val="FF0000"/>
                  </a:solidFill>
                  <a:latin typeface="Raleway"/>
                </a:rPr>
                <a:t>!!!! На думку В.О. Дергачова</a:t>
              </a:r>
            </a:p>
            <a:p>
              <a:pPr algn="ctr">
                <a:lnSpc>
                  <a:spcPts val="3900"/>
                </a:lnSpc>
              </a:pPr>
              <a:r>
                <a:rPr lang="uk-UA" sz="3200" b="1" i="1" dirty="0">
                  <a:solidFill>
                    <a:srgbClr val="FF0000"/>
                  </a:solidFill>
                  <a:latin typeface="Raleway"/>
                </a:rPr>
                <a:t>Геополітичний код - своєрідний аналог генетичного коду людини»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6622" r="6622"/>
          <a:stretch>
            <a:fillRect/>
          </a:stretch>
        </p:blipFill>
        <p:spPr>
          <a:xfrm>
            <a:off x="293593" y="1991525"/>
            <a:ext cx="8262785" cy="811216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5556724-1E2C-B84C-AE0D-3040C2DD2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534"/>
          <a:stretch/>
        </p:blipFill>
        <p:spPr>
          <a:xfrm>
            <a:off x="12664083" y="3145715"/>
            <a:ext cx="5657042" cy="39243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BA5920A-BA35-6745-916B-D34B4DB186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56"/>
          <a:stretch/>
        </p:blipFill>
        <p:spPr>
          <a:xfrm>
            <a:off x="8743519" y="1335920"/>
            <a:ext cx="5195810" cy="36195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E3AA345-D67E-154D-AEA9-609B64A87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5585" y="16185"/>
            <a:ext cx="4984504" cy="35179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8D62A1-2301-814C-B46C-17A01EDD9A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" t="-4748" r="-102" b="13126"/>
          <a:stretch/>
        </p:blipFill>
        <p:spPr>
          <a:xfrm>
            <a:off x="7908390" y="6798726"/>
            <a:ext cx="4984504" cy="35287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6022E42-E981-FA47-B85A-72D93E6693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691"/>
          <a:stretch/>
        </p:blipFill>
        <p:spPr>
          <a:xfrm>
            <a:off x="12879447" y="6780223"/>
            <a:ext cx="4984504" cy="35290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B67BE9D-A186-9C4C-8F7F-9353BF4AD6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270"/>
          <a:stretch/>
        </p:blipFill>
        <p:spPr>
          <a:xfrm>
            <a:off x="8698239" y="4673476"/>
            <a:ext cx="4336516" cy="301147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57434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chemeClr val="accent5">
                <a:lumMod val="20000"/>
                <a:lumOff val="80000"/>
              </a:schemeClr>
            </a:gs>
            <a:gs pos="14000">
              <a:schemeClr val="accent5">
                <a:lumMod val="20000"/>
                <a:lumOff val="80000"/>
              </a:schemeClr>
            </a:gs>
            <a:gs pos="87000">
              <a:schemeClr val="accent5">
                <a:lumMod val="60000"/>
                <a:lumOff val="40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8600" y="6002593"/>
            <a:ext cx="3691018" cy="246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3"/>
              </a:lnSpc>
            </a:pPr>
            <a:r>
              <a:rPr lang="ru-RU" sz="3597" b="0" spc="35" dirty="0">
                <a:solidFill>
                  <a:srgbClr val="F62B50"/>
                </a:solidFill>
                <a:latin typeface="Clear Sans Bold"/>
              </a:rPr>
              <a:t>Алан Джон Персиваль</a:t>
            </a:r>
          </a:p>
          <a:p>
            <a:pPr algn="ctr">
              <a:lnSpc>
                <a:spcPts val="4893"/>
              </a:lnSpc>
            </a:pPr>
            <a:r>
              <a:rPr lang="en-US" sz="4000" b="0" spc="35" dirty="0">
                <a:solidFill>
                  <a:srgbClr val="F62B50"/>
                </a:solidFill>
                <a:latin typeface="Clear Sans Bold"/>
              </a:rPr>
              <a:t>Тейло</a:t>
            </a:r>
            <a:r>
              <a:rPr lang="ru-RU" sz="4000" b="0" spc="35" dirty="0">
                <a:solidFill>
                  <a:srgbClr val="F62B50"/>
                </a:solidFill>
                <a:latin typeface="Clear Sans Bold"/>
              </a:rPr>
              <a:t>р</a:t>
            </a:r>
          </a:p>
          <a:p>
            <a:pPr algn="ctr">
              <a:lnSpc>
                <a:spcPts val="4893"/>
              </a:lnSpc>
            </a:pPr>
            <a:r>
              <a:rPr lang="ru-RU" sz="3597" b="0" spc="35" dirty="0">
                <a:solidFill>
                  <a:srgbClr val="F62B50"/>
                </a:solidFill>
                <a:latin typeface="Clear Sans Bold"/>
              </a:rPr>
              <a:t>(1906 -1990)</a:t>
            </a:r>
            <a:r>
              <a:rPr lang="en-US" sz="3597" b="0" spc="35" dirty="0">
                <a:solidFill>
                  <a:srgbClr val="F62B50"/>
                </a:solidFill>
                <a:latin typeface="Clear Sans Bold"/>
              </a:rPr>
              <a:t>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148579" y="342901"/>
            <a:ext cx="13453982" cy="9601198"/>
            <a:chOff x="-1534936" y="-263203"/>
            <a:chExt cx="12568340" cy="7688000"/>
          </a:xfrm>
        </p:grpSpPr>
        <p:sp>
          <p:nvSpPr>
            <p:cNvPr id="5" name="TextBox 5"/>
            <p:cNvSpPr txBox="1"/>
            <p:nvPr/>
          </p:nvSpPr>
          <p:spPr>
            <a:xfrm>
              <a:off x="-578698" y="-263203"/>
              <a:ext cx="10319899" cy="19715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3200" b="1" i="0" spc="334" dirty="0">
                  <a:solidFill>
                    <a:srgbClr val="F62B50"/>
                  </a:solidFill>
                  <a:latin typeface="Raleway"/>
                </a:rPr>
                <a:t>А. Дж. П. Тейлор </a:t>
              </a:r>
              <a:r>
                <a:rPr lang="uk-UA" sz="3200" b="1" i="0" spc="334" dirty="0">
                  <a:solidFill>
                    <a:srgbClr val="7030A0"/>
                  </a:solidFill>
                  <a:latin typeface="Raleway"/>
                </a:rPr>
                <a:t>британський історик, спеціаліст з </a:t>
              </a:r>
              <a:r>
                <a:rPr lang="uk-UA" sz="3200" b="1" spc="334" dirty="0">
                  <a:solidFill>
                    <a:srgbClr val="7030A0"/>
                  </a:solidFill>
                  <a:latin typeface="Raleway"/>
                </a:rPr>
                <a:t>теорії міжнародних відносин та європейської дипломатії </a:t>
              </a:r>
              <a:r>
                <a:rPr lang="uk-UA" sz="3200" b="1" i="0" spc="334" dirty="0">
                  <a:solidFill>
                    <a:srgbClr val="7030A0"/>
                  </a:solidFill>
                  <a:latin typeface="Raleway"/>
                </a:rPr>
                <a:t>запозичив термін </a:t>
              </a:r>
              <a:r>
                <a:rPr lang="uk-UA" sz="3200" b="1" i="0" spc="334" dirty="0">
                  <a:solidFill>
                    <a:srgbClr val="F62B50"/>
                  </a:solidFill>
                  <a:latin typeface="Raleway"/>
                </a:rPr>
                <a:t>«г</a:t>
              </a:r>
              <a:r>
                <a:rPr lang="en-US" sz="3200" b="1" i="0" spc="334" dirty="0">
                  <a:solidFill>
                    <a:srgbClr val="F62B50"/>
                  </a:solidFill>
                  <a:latin typeface="Raleway"/>
                </a:rPr>
                <a:t>еополітичний код</a:t>
              </a:r>
              <a:r>
                <a:rPr lang="uk-UA" sz="3200" b="1" i="0" spc="334" dirty="0">
                  <a:solidFill>
                    <a:srgbClr val="F62B50"/>
                  </a:solidFill>
                  <a:latin typeface="Raleway"/>
                </a:rPr>
                <a:t>» </a:t>
              </a:r>
              <a:r>
                <a:rPr lang="uk-UA" sz="3200" b="1" i="0" spc="334" dirty="0">
                  <a:solidFill>
                    <a:srgbClr val="7030A0"/>
                  </a:solidFill>
                  <a:latin typeface="Raleway"/>
                </a:rPr>
                <a:t>у Дж. Геддіса і </a:t>
              </a:r>
              <a:r>
                <a:rPr lang="uk-UA" sz="3200" b="1" i="0" spc="334" dirty="0">
                  <a:solidFill>
                    <a:srgbClr val="F62B50"/>
                  </a:solidFill>
                  <a:latin typeface="Raleway"/>
                </a:rPr>
                <a:t>розвинув свою концепцію</a:t>
              </a:r>
              <a:endParaRPr lang="en-US" sz="3200" b="1" i="0" spc="334" dirty="0">
                <a:solidFill>
                  <a:srgbClr val="F62B50"/>
                </a:solidFill>
                <a:latin typeface="Raleway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206918" y="1831620"/>
              <a:ext cx="11912303" cy="35488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3200" b="1" i="0" spc="162" dirty="0">
                  <a:solidFill>
                    <a:srgbClr val="002060"/>
                  </a:solidFill>
                  <a:latin typeface="Raleway"/>
                </a:rPr>
                <a:t>Вважає, що кожна країна має свій Г.К., який може </a:t>
              </a:r>
              <a:r>
                <a:rPr lang="uk-UA" sz="3200" b="1" i="0" spc="162" dirty="0">
                  <a:solidFill>
                    <a:srgbClr val="FF0000"/>
                  </a:solidFill>
                  <a:latin typeface="Raleway"/>
                </a:rPr>
                <a:t>змінюватися впродовж історії</a:t>
              </a:r>
              <a:r>
                <a:rPr lang="uk-UA" sz="3200" b="1" i="0" spc="162" dirty="0">
                  <a:solidFill>
                    <a:srgbClr val="002060"/>
                  </a:solidFill>
                  <a:latin typeface="Raleway"/>
                </a:rPr>
                <a:t>. Цей код включає кілька положень, які мають</a:t>
              </a:r>
              <a:r>
                <a:rPr lang="uk-UA" sz="3200" b="1" i="0" spc="162" dirty="0">
                  <a:solidFill>
                    <a:srgbClr val="302E2C"/>
                  </a:solidFill>
                  <a:latin typeface="Raleway"/>
                </a:rPr>
                <a:t> </a:t>
              </a:r>
              <a:r>
                <a:rPr lang="uk-UA" sz="3200" b="1" i="0" spc="162" dirty="0">
                  <a:solidFill>
                    <a:srgbClr val="FF0000"/>
                  </a:solidFill>
                  <a:latin typeface="Raleway"/>
                </a:rPr>
                <a:t>географічний сенс </a:t>
              </a:r>
              <a:r>
                <a:rPr lang="uk-UA" sz="3200" b="1" spc="162" dirty="0">
                  <a:solidFill>
                    <a:srgbClr val="FF0000"/>
                  </a:solidFill>
                  <a:latin typeface="Raleway"/>
                </a:rPr>
                <a:t>і є</a:t>
              </a:r>
              <a:r>
                <a:rPr lang="uk-UA" sz="3200" b="1" i="0" spc="162" dirty="0">
                  <a:solidFill>
                    <a:srgbClr val="302E2C"/>
                  </a:solidFill>
                  <a:latin typeface="Raleway"/>
                </a:rPr>
                <a:t> </a:t>
              </a:r>
              <a:r>
                <a:rPr lang="uk-UA" sz="3200" b="1" i="0" spc="162" dirty="0">
                  <a:solidFill>
                    <a:srgbClr val="FF0000"/>
                  </a:solidFill>
                  <a:latin typeface="Raleway"/>
                </a:rPr>
                <a:t>значущими для зовнішньої політики: </a:t>
              </a:r>
            </a:p>
            <a:p>
              <a:endParaRPr lang="uk-UA" sz="3200" b="1" i="0" spc="162" dirty="0">
                <a:solidFill>
                  <a:srgbClr val="FF0000"/>
                </a:solidFill>
                <a:latin typeface="Raleway"/>
              </a:endParaRPr>
            </a:p>
            <a:p>
              <a:pPr marL="457200" indent="-457200">
                <a:buFont typeface="Wingdings" pitchFamily="2" charset="2"/>
                <a:buChar char="Ø"/>
              </a:pPr>
              <a:r>
                <a:rPr lang="uk-UA" sz="3200" b="1" i="0" spc="162" dirty="0">
                  <a:solidFill>
                    <a:srgbClr val="FF0000"/>
                  </a:solidFill>
                  <a:latin typeface="Raleway"/>
                </a:rPr>
                <a:t>визначення національних інтересів,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uk-UA" sz="3200" b="1" i="0" spc="162" dirty="0">
                  <a:solidFill>
                    <a:srgbClr val="FF0000"/>
                  </a:solidFill>
                  <a:latin typeface="Raleway"/>
                </a:rPr>
                <a:t> сфер впливу, 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uk-UA" sz="3200" b="1" i="0" spc="162" dirty="0">
                  <a:solidFill>
                    <a:srgbClr val="FF0000"/>
                  </a:solidFill>
                  <a:latin typeface="Raleway"/>
                </a:rPr>
                <a:t>відносин з сусідніми країнами,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uk-UA" sz="3200" b="1" i="0" spc="162" dirty="0">
                  <a:solidFill>
                    <a:srgbClr val="FF0000"/>
                  </a:solidFill>
                  <a:latin typeface="Raleway"/>
                </a:rPr>
                <a:t> глобальних інтересів</a:t>
              </a:r>
              <a:endParaRPr lang="en-US" sz="3200" b="1" i="0" spc="162" dirty="0">
                <a:solidFill>
                  <a:srgbClr val="FF0000"/>
                </a:solidFill>
                <a:latin typeface="Raleway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534936" y="5415278"/>
              <a:ext cx="12568340" cy="20095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uk-UA" sz="2800" b="1" i="0" spc="151" dirty="0">
                  <a:solidFill>
                    <a:srgbClr val="002060"/>
                  </a:solidFill>
                  <a:latin typeface="Raleway"/>
                </a:rPr>
                <a:t>ГЕОПОЛІТИЧНИЙ КОД (</a:t>
              </a:r>
              <a:r>
                <a:rPr lang="uk-UA" sz="2800" b="1" spc="151" dirty="0">
                  <a:solidFill>
                    <a:srgbClr val="002060"/>
                  </a:solidFill>
                  <a:latin typeface="Raleway"/>
                </a:rPr>
                <a:t>за </a:t>
              </a:r>
              <a:r>
                <a:rPr lang="uk-UA" sz="2800" b="1" spc="151" dirty="0" err="1">
                  <a:solidFill>
                    <a:srgbClr val="002060"/>
                  </a:solidFill>
                  <a:latin typeface="Raleway"/>
                </a:rPr>
                <a:t>П.Тейлором</a:t>
              </a:r>
              <a:r>
                <a:rPr lang="uk-UA" sz="2800" b="1" spc="151" dirty="0">
                  <a:solidFill>
                    <a:srgbClr val="002060"/>
                  </a:solidFill>
                  <a:latin typeface="Raleway"/>
                </a:rPr>
                <a:t>) –</a:t>
              </a:r>
              <a:endParaRPr lang="uk-UA" sz="2800" b="1" i="0" spc="151" dirty="0">
                <a:solidFill>
                  <a:srgbClr val="002060"/>
                </a:solidFill>
                <a:latin typeface="Raleway"/>
              </a:endParaRPr>
            </a:p>
            <a:p>
              <a:pPr>
                <a:lnSpc>
                  <a:spcPct val="150000"/>
                </a:lnSpc>
              </a:pPr>
              <a:r>
                <a:rPr lang="en-US" sz="2800" b="1" spc="162" dirty="0">
                  <a:solidFill>
                    <a:srgbClr val="002060"/>
                  </a:solidFill>
                  <a:latin typeface="Raleway"/>
                </a:rPr>
                <a:t>ГЕОГРАФІЧНІ ОСНОВИ ЗОВНІШНЬОЇ ПОЛІТИКИ</a:t>
              </a:r>
              <a:r>
                <a:rPr lang="uk-UA" sz="2800" b="1" spc="162" dirty="0">
                  <a:solidFill>
                    <a:srgbClr val="002060"/>
                  </a:solidFill>
                  <a:latin typeface="Raleway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uk-UA" sz="2800" b="1" spc="162" dirty="0">
                  <a:solidFill>
                    <a:srgbClr val="002060"/>
                  </a:solidFill>
                  <a:latin typeface="Raleway"/>
                </a:rPr>
                <a:t>ЦЕ </a:t>
              </a:r>
              <a:r>
                <a:rPr lang="en-US" sz="2800" b="1" i="0" spc="151" dirty="0">
                  <a:solidFill>
                    <a:srgbClr val="002060"/>
                  </a:solidFill>
                  <a:latin typeface="Raleway"/>
                </a:rPr>
                <a:t>КАРТИНКА СВІТУ ДЛЯ ПЕВНОЇ КРАЇНИ, СПОСІБ ВЗАЄМОДІЇ ЦІЄЇ КРАЇНИ ІЗ ЗОВНІШНІМ СВІТОМ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40572" r="10546"/>
          <a:stretch>
            <a:fillRect/>
          </a:stretch>
        </p:blipFill>
        <p:spPr>
          <a:xfrm>
            <a:off x="228600" y="146191"/>
            <a:ext cx="4919979" cy="56452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5">
                <a:lumMod val="20000"/>
                <a:lumOff val="80000"/>
              </a:schemeClr>
            </a:gs>
            <a:gs pos="14000">
              <a:schemeClr val="accent3">
                <a:lumMod val="20000"/>
                <a:lumOff val="80000"/>
              </a:schemeClr>
            </a:gs>
            <a:gs pos="87000">
              <a:schemeClr val="accent5">
                <a:lumMod val="60000"/>
                <a:lumOff val="40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24642" y="462320"/>
            <a:ext cx="9064176" cy="9590722"/>
            <a:chOff x="-6508" y="-47625"/>
            <a:chExt cx="8533377" cy="7300442"/>
          </a:xfrm>
        </p:grpSpPr>
        <p:sp>
          <p:nvSpPr>
            <p:cNvPr id="9" name="TextBox 9"/>
            <p:cNvSpPr txBox="1"/>
            <p:nvPr/>
          </p:nvSpPr>
          <p:spPr>
            <a:xfrm>
              <a:off x="0" y="-47625"/>
              <a:ext cx="8526869" cy="8118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304"/>
                </a:lnSpc>
              </a:pPr>
              <a:r>
                <a:rPr lang="uk-UA" sz="3310" b="1" spc="297" dirty="0">
                  <a:solidFill>
                    <a:srgbClr val="7030A0"/>
                  </a:solidFill>
                  <a:latin typeface="Raleway"/>
                </a:rPr>
                <a:t>Практичну цінність в межах Г.К. має</a:t>
              </a:r>
              <a:r>
                <a:rPr lang="uk-UA" sz="3310" b="1" spc="297" dirty="0">
                  <a:solidFill>
                    <a:srgbClr val="F62B50"/>
                  </a:solidFill>
                  <a:latin typeface="Raleway"/>
                </a:rPr>
                <a:t> </a:t>
              </a:r>
              <a:r>
                <a:rPr lang="en-US" sz="3310" b="1" i="0" spc="297" dirty="0">
                  <a:solidFill>
                    <a:srgbClr val="F62B50"/>
                  </a:solidFill>
                  <a:latin typeface="Raleway"/>
                </a:rPr>
                <a:t>Геостратегія </a:t>
              </a:r>
              <a:r>
                <a:rPr lang="uk-UA" sz="3310" b="1" i="0" spc="297" dirty="0">
                  <a:solidFill>
                    <a:srgbClr val="F62B50"/>
                  </a:solidFill>
                  <a:latin typeface="Raleway"/>
                </a:rPr>
                <a:t>- </a:t>
              </a:r>
              <a:endParaRPr lang="en-US" sz="3310" b="1" i="0" spc="297" dirty="0">
                <a:solidFill>
                  <a:srgbClr val="F62B50"/>
                </a:solidFill>
                <a:latin typeface="Raleway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80428"/>
              <a:ext cx="8526869" cy="1124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uk-UA" sz="3200" b="1" i="0" spc="144" dirty="0">
                  <a:solidFill>
                    <a:srgbClr val="5744A2"/>
                  </a:solidFill>
                  <a:latin typeface="Raleway"/>
                </a:rPr>
                <a:t>набір </a:t>
              </a:r>
              <a:r>
                <a:rPr lang="uk-UA" sz="3200" b="1" i="0" spc="144" dirty="0">
                  <a:solidFill>
                    <a:srgbClr val="F62B50"/>
                  </a:solidFill>
                  <a:latin typeface="Raleway"/>
                </a:rPr>
                <a:t>практичних пропозицій</a:t>
              </a:r>
              <a:r>
                <a:rPr lang="uk-UA" sz="3200" b="1" i="0" spc="144" dirty="0">
                  <a:solidFill>
                    <a:srgbClr val="5744A2"/>
                  </a:solidFill>
                  <a:latin typeface="Raleway"/>
                </a:rPr>
                <a:t> для реалізації цілей, що визначаються в геополітичному коді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6508" y="2004967"/>
              <a:ext cx="8526869" cy="5247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uk-UA" sz="3200" b="1" i="0" spc="134" dirty="0">
                  <a:solidFill>
                    <a:srgbClr val="5744A2"/>
                  </a:solidFill>
                  <a:latin typeface="Raleway"/>
                </a:rPr>
                <a:t>Після введення поняття «геополітичний код» </a:t>
              </a:r>
              <a:r>
                <a:rPr lang="uk-UA" sz="3200" b="1" i="0" spc="134" dirty="0">
                  <a:solidFill>
                    <a:srgbClr val="FF0000"/>
                  </a:solidFill>
                  <a:latin typeface="Raleway"/>
                </a:rPr>
                <a:t>геополітика перейшла від розробки геостратегій до аналізу геостратегічних реалій та визначення геополітичних кодів різних країн</a:t>
              </a:r>
              <a:r>
                <a:rPr lang="uk-UA" sz="3200" b="1" i="0" spc="134" dirty="0">
                  <a:solidFill>
                    <a:srgbClr val="5744A2"/>
                  </a:solidFill>
                  <a:latin typeface="Raleway"/>
                </a:rPr>
                <a:t>.</a:t>
              </a:r>
            </a:p>
            <a:p>
              <a:r>
                <a:rPr lang="uk-UA" sz="3200" b="1" spc="134" dirty="0">
                  <a:solidFill>
                    <a:srgbClr val="5744A2"/>
                  </a:solidFill>
                  <a:latin typeface="Raleway"/>
                </a:rPr>
                <a:t>Оцінка територій за межами державних кордонів з точки зору їх стратегічної важливості та в якості потенційних загроз – це традиційне завдання геополітики, однак </a:t>
              </a:r>
              <a:r>
                <a:rPr lang="uk-UA" sz="3200" b="1" spc="134" dirty="0">
                  <a:solidFill>
                    <a:srgbClr val="FF0000"/>
                  </a:solidFill>
                  <a:latin typeface="Raleway"/>
                </a:rPr>
                <a:t>введення поняття </a:t>
              </a:r>
              <a:r>
                <a:rPr lang="uk-UA" sz="3200" b="1" i="0" spc="134" dirty="0">
                  <a:solidFill>
                    <a:srgbClr val="FF0000"/>
                  </a:solidFill>
                  <a:latin typeface="Raleway"/>
                </a:rPr>
                <a:t>"геополітичний код" дозволяє застосувати наднаціональний підхід під час аналізу територій та позбавитися політичної ангажованості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 t="6749" b="3547"/>
          <a:stretch>
            <a:fillRect/>
          </a:stretch>
        </p:blipFill>
        <p:spPr>
          <a:xfrm flipV="1">
            <a:off x="11963400" y="4946075"/>
            <a:ext cx="4648200" cy="4619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l="1012" r="5151" b="3439"/>
          <a:stretch>
            <a:fillRect/>
          </a:stretch>
        </p:blipFill>
        <p:spPr>
          <a:xfrm>
            <a:off x="10178018" y="103483"/>
            <a:ext cx="7885908" cy="4615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78251EB4-820B-D74C-B59E-E670F1420CE6}"/>
              </a:ext>
            </a:extLst>
          </p:cNvPr>
          <p:cNvSpPr txBox="1"/>
          <p:nvPr/>
        </p:nvSpPr>
        <p:spPr>
          <a:xfrm>
            <a:off x="10280134" y="9565857"/>
            <a:ext cx="7442440" cy="487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04"/>
              </a:lnSpc>
            </a:pPr>
            <a:r>
              <a:rPr lang="uk-UA" sz="2400" b="1" spc="297" dirty="0">
                <a:solidFill>
                  <a:srgbClr val="7030A0"/>
                </a:solidFill>
                <a:latin typeface="Raleway"/>
              </a:rPr>
              <a:t>Сприйняття світу крізь оптику Китаю</a:t>
            </a:r>
            <a:r>
              <a:rPr lang="uk-UA" sz="2400" b="1" i="0" spc="297" dirty="0">
                <a:solidFill>
                  <a:srgbClr val="F62B50"/>
                </a:solidFill>
                <a:latin typeface="Raleway"/>
              </a:rPr>
              <a:t> </a:t>
            </a:r>
            <a:endParaRPr lang="en-US" sz="2400" b="1" i="0" spc="297" dirty="0">
              <a:solidFill>
                <a:srgbClr val="F62B50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152608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6">
                <a:lumMod val="40000"/>
                <a:lumOff val="60000"/>
              </a:schemeClr>
            </a:gs>
            <a:gs pos="8000">
              <a:schemeClr val="accent5">
                <a:lumMod val="20000"/>
                <a:lumOff val="80000"/>
              </a:schemeClr>
            </a:gs>
            <a:gs pos="83000">
              <a:schemeClr val="accent5">
                <a:lumMod val="20000"/>
                <a:lumOff val="80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18746" y="69212"/>
            <a:ext cx="16065440" cy="2184527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4"/>
              </a:lnSpc>
            </a:pPr>
            <a:r>
              <a:rPr lang="uk-UA" sz="6400" b="1" spc="64" dirty="0">
                <a:solidFill>
                  <a:srgbClr val="5744A2"/>
                </a:solidFill>
                <a:latin typeface="Evolventa"/>
              </a:rPr>
              <a:t>Три територіальних рівня геополітичних кодів за П. Тейлором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65186" y="6497788"/>
            <a:ext cx="4416417" cy="2077473"/>
            <a:chOff x="0" y="-38100"/>
            <a:chExt cx="5888556" cy="2769964"/>
          </a:xfrm>
        </p:grpSpPr>
        <p:sp>
          <p:nvSpPr>
            <p:cNvPr id="4" name="TextBox 4"/>
            <p:cNvSpPr txBox="1"/>
            <p:nvPr/>
          </p:nvSpPr>
          <p:spPr>
            <a:xfrm>
              <a:off x="0" y="-38100"/>
              <a:ext cx="5888556" cy="705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6"/>
                </a:lnSpc>
              </a:pPr>
              <a:r>
                <a:rPr lang="en-US" sz="3305" b="1" i="0" spc="297" dirty="0">
                  <a:solidFill>
                    <a:srgbClr val="F62B50"/>
                  </a:solidFill>
                  <a:latin typeface="Raleway"/>
                </a:rPr>
                <a:t>локальний рівень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33936"/>
              <a:ext cx="5885265" cy="1797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8"/>
                </a:lnSpc>
              </a:pPr>
              <a:r>
                <a:rPr lang="uk-UA" sz="2570" b="1" i="0" spc="128" dirty="0">
                  <a:solidFill>
                    <a:srgbClr val="221A80"/>
                  </a:solidFill>
                  <a:latin typeface="Raleway"/>
                </a:rPr>
                <a:t>Проводиться оцінка сусідніх прикордонних держав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819317" y="6134508"/>
            <a:ext cx="6809690" cy="3963167"/>
            <a:chOff x="161272" y="-475881"/>
            <a:chExt cx="6802931" cy="5284223"/>
          </a:xfrm>
        </p:grpSpPr>
        <p:sp>
          <p:nvSpPr>
            <p:cNvPr id="7" name="TextBox 7"/>
            <p:cNvSpPr txBox="1"/>
            <p:nvPr/>
          </p:nvSpPr>
          <p:spPr>
            <a:xfrm>
              <a:off x="633501" y="-475881"/>
              <a:ext cx="5756622" cy="1407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2"/>
                </a:lnSpc>
              </a:pPr>
              <a:r>
                <a:rPr lang="en-US" sz="3232" b="1" i="0" spc="290" dirty="0">
                  <a:solidFill>
                    <a:srgbClr val="F62B50"/>
                  </a:solidFill>
                  <a:latin typeface="Raleway"/>
                </a:rPr>
                <a:t>регіональний рівень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1272" y="398587"/>
              <a:ext cx="6802931" cy="44097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uk-UA" sz="2873" b="1" i="0" spc="143" dirty="0">
                  <a:solidFill>
                    <a:srgbClr val="221A80"/>
                  </a:solidFill>
                  <a:latin typeface="Raleway"/>
                </a:rPr>
                <a:t>Проводиться оцінка держав, що входять в певний макрорегіон (Європа, Південно-Східна Азія тощо). </a:t>
              </a:r>
            </a:p>
            <a:p>
              <a:r>
                <a:rPr lang="uk-UA" sz="2000" b="1" i="0" spc="143" dirty="0">
                  <a:solidFill>
                    <a:srgbClr val="221A80"/>
                  </a:solidFill>
                  <a:latin typeface="Raleway"/>
                </a:rPr>
                <a:t>Важливо, що на різних рівнях Г.К. пара держав можуть мати різні стосунки: Греція і Туреччина конфліктують на локальному рівні з приводу Кіпру, але на регіональному співробітничають в межах НАТО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609180" y="6239233"/>
            <a:ext cx="5526325" cy="4020038"/>
            <a:chOff x="-1166832" y="-47625"/>
            <a:chExt cx="7368435" cy="5360051"/>
          </a:xfrm>
        </p:grpSpPr>
        <p:sp>
          <p:nvSpPr>
            <p:cNvPr id="10" name="TextBox 10"/>
            <p:cNvSpPr txBox="1"/>
            <p:nvPr/>
          </p:nvSpPr>
          <p:spPr>
            <a:xfrm>
              <a:off x="-1166832" y="-47625"/>
              <a:ext cx="6961397" cy="6717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30"/>
                </a:lnSpc>
              </a:pPr>
              <a:r>
                <a:rPr lang="en-US" sz="3254" b="1" i="0" spc="292" dirty="0">
                  <a:solidFill>
                    <a:srgbClr val="F62B50"/>
                  </a:solidFill>
                  <a:latin typeface="Raleway"/>
                </a:rPr>
                <a:t>Глобальний рівень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759793" y="524790"/>
              <a:ext cx="6961396" cy="4787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49"/>
                </a:lnSpc>
              </a:pPr>
              <a:r>
                <a:rPr lang="uk-UA" sz="2892" b="1" i="0" spc="144" dirty="0">
                  <a:solidFill>
                    <a:srgbClr val="221A80"/>
                  </a:solidFill>
                  <a:latin typeface="Raleway"/>
                </a:rPr>
                <a:t>існує у тих держав, які мають глобальні інтереси та прагнуть світового панування</a:t>
              </a:r>
            </a:p>
            <a:p>
              <a:pPr algn="ctr"/>
              <a:r>
                <a:rPr lang="uk-UA" sz="2000" b="1" spc="144" dirty="0">
                  <a:solidFill>
                    <a:srgbClr val="221A80"/>
                  </a:solidFill>
                  <a:latin typeface="Raleway"/>
                </a:rPr>
                <a:t>На цьому рівні держава відпрацьовує певне уявлення про світ, розстановку сил в ньому та про свої дії щодо зміцнення глобального впливу</a:t>
              </a:r>
              <a:endParaRPr lang="uk-UA" sz="2000" b="1" i="0" spc="144" dirty="0">
                <a:solidFill>
                  <a:srgbClr val="221A80"/>
                </a:solidFill>
                <a:latin typeface="Raleway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4915" r="4915"/>
          <a:stretch>
            <a:fillRect/>
          </a:stretch>
        </p:blipFill>
        <p:spPr>
          <a:xfrm>
            <a:off x="112499" y="2282725"/>
            <a:ext cx="6145315" cy="39706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l="9194" r="9194"/>
          <a:stretch>
            <a:fillRect/>
          </a:stretch>
        </p:blipFill>
        <p:spPr>
          <a:xfrm>
            <a:off x="6018300" y="2270955"/>
            <a:ext cx="6284850" cy="38505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l="9787" r="621" b="4356"/>
          <a:stretch>
            <a:fillRect/>
          </a:stretch>
        </p:blipFill>
        <p:spPr>
          <a:xfrm>
            <a:off x="12163615" y="2270954"/>
            <a:ext cx="5971890" cy="40984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82196" y="4821847"/>
            <a:ext cx="2115602" cy="13649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D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3159" y="3089497"/>
            <a:ext cx="8747562" cy="2143220"/>
            <a:chOff x="0" y="0"/>
            <a:chExt cx="11663416" cy="2857627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9854883" cy="20176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927"/>
                </a:lnSpc>
              </a:pPr>
              <a:r>
                <a:rPr lang="en-US" sz="4939" b="1" i="0" spc="49" dirty="0">
                  <a:solidFill>
                    <a:srgbClr val="FF0000"/>
                  </a:solidFill>
                  <a:latin typeface="Playfair Display"/>
                </a:rPr>
                <a:t>Індикатори геополітичного коду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794920"/>
              <a:ext cx="11663416" cy="62707"/>
            </a:xfrm>
            <a:prstGeom prst="rect">
              <a:avLst/>
            </a:prstGeom>
            <a:solidFill>
              <a:srgbClr val="302E2C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8833006" y="3733581"/>
            <a:ext cx="9813805" cy="1108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uk-UA" sz="3200" b="1" i="0" spc="160" dirty="0">
                <a:solidFill>
                  <a:srgbClr val="5744A2"/>
                </a:solidFill>
                <a:latin typeface="Raleway"/>
              </a:rPr>
              <a:t>альянси, в яких бере участь держава, міждержавні домовленості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4341" y="8934130"/>
            <a:ext cx="5819040" cy="566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2800" b="1" i="0" spc="179" dirty="0">
                <a:solidFill>
                  <a:srgbClr val="366947"/>
                </a:solidFill>
                <a:latin typeface="Raleway"/>
              </a:rPr>
              <a:t>статус дипломатичних місій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02974" y="8561719"/>
            <a:ext cx="6513622" cy="518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800" b="1" i="0" spc="160" dirty="0">
                <a:solidFill>
                  <a:srgbClr val="661D70"/>
                </a:solidFill>
                <a:latin typeface="Raleway"/>
              </a:rPr>
              <a:t>розміщення військових баз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1353" t="1153" r="21188"/>
          <a:stretch>
            <a:fillRect/>
          </a:stretch>
        </p:blipFill>
        <p:spPr>
          <a:xfrm>
            <a:off x="9484872" y="-97980"/>
            <a:ext cx="8090345" cy="39142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4943" r="4943"/>
          <a:stretch>
            <a:fillRect/>
          </a:stretch>
        </p:blipFill>
        <p:spPr>
          <a:xfrm>
            <a:off x="6220813" y="4954642"/>
            <a:ext cx="6830673" cy="34781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t="7818" b="7818"/>
          <a:stretch>
            <a:fillRect/>
          </a:stretch>
        </p:blipFill>
        <p:spPr>
          <a:xfrm>
            <a:off x="8547" y="4972831"/>
            <a:ext cx="6299002" cy="39062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4A3539A7-A3C7-A446-8C01-82CBBC789FBF}"/>
              </a:ext>
            </a:extLst>
          </p:cNvPr>
          <p:cNvSpPr txBox="1"/>
          <p:nvPr/>
        </p:nvSpPr>
        <p:spPr>
          <a:xfrm>
            <a:off x="676173" y="232734"/>
            <a:ext cx="8397785" cy="2504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i="0" spc="49" dirty="0">
                <a:solidFill>
                  <a:srgbClr val="5744A2"/>
                </a:solidFill>
                <a:latin typeface="Playfair Display"/>
              </a:rPr>
              <a:t>Важливість поняття Г.К. полягає ще й в тому, що воно дозволяє відійти від старих умоглядних схем та застосовувати кількісний аналіз в геополітиці</a:t>
            </a:r>
            <a:endParaRPr lang="en-US" sz="2800" b="1" i="0" spc="49" dirty="0">
              <a:solidFill>
                <a:srgbClr val="5744A2"/>
              </a:solidFill>
              <a:latin typeface="Playfair Display"/>
            </a:endParaRPr>
          </a:p>
        </p:txBody>
      </p:sp>
      <p:pic>
        <p:nvPicPr>
          <p:cNvPr id="1026" name="Picture 2" descr="Особые экономические зоны в России">
            <a:extLst>
              <a:ext uri="{FF2B5EF4-FFF2-40B4-BE49-F238E27FC236}">
                <a16:creationId xmlns:a16="http://schemas.microsoft.com/office/drawing/2014/main" id="{0305424D-0620-6340-846A-89F3B620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808" y="5283197"/>
            <a:ext cx="5391049" cy="36996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7B5EB5BA-2BFA-8A46-B2C0-18E330D07EFE}"/>
              </a:ext>
            </a:extLst>
          </p:cNvPr>
          <p:cNvSpPr txBox="1"/>
          <p:nvPr/>
        </p:nvSpPr>
        <p:spPr>
          <a:xfrm>
            <a:off x="12737793" y="9053876"/>
            <a:ext cx="539105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2800" b="1" i="0" spc="179" dirty="0">
                <a:solidFill>
                  <a:srgbClr val="366947"/>
                </a:solidFill>
                <a:latin typeface="Raleway"/>
              </a:rPr>
              <a:t>контроль геополітичних ліній (економічний статус</a:t>
            </a:r>
            <a:r>
              <a:rPr lang="ru-RU" sz="2800" b="1" i="0" spc="179" dirty="0">
                <a:solidFill>
                  <a:srgbClr val="366947"/>
                </a:solidFill>
                <a:latin typeface="Raleway"/>
              </a:rPr>
              <a:t>)</a:t>
            </a:r>
            <a:endParaRPr lang="en-US" sz="2800" b="1" i="0" spc="179" dirty="0">
              <a:solidFill>
                <a:srgbClr val="366947"/>
              </a:solidFill>
              <a:latin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15996</TotalTime>
  <Words>1096</Words>
  <Application>Microsoft Macintosh PowerPoint</Application>
  <PresentationFormat>Произвольный</PresentationFormat>
  <Paragraphs>85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Raleway</vt:lpstr>
      <vt:lpstr>Evolventa</vt:lpstr>
      <vt:lpstr>Clear Sans Bold</vt:lpstr>
      <vt:lpstr>Calibri</vt:lpstr>
      <vt:lpstr>Wingdings</vt:lpstr>
      <vt:lpstr>Arial</vt:lpstr>
      <vt:lpstr>Playfair Display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our brand stands for</dc:title>
  <dc:creator>user</dc:creator>
  <cp:lastModifiedBy>Microsoft Office User</cp:lastModifiedBy>
  <cp:revision>69</cp:revision>
  <dcterms:created xsi:type="dcterms:W3CDTF">2006-08-16T00:00:00Z</dcterms:created>
  <dcterms:modified xsi:type="dcterms:W3CDTF">2024-04-28T10:37:48Z</dcterms:modified>
  <dc:identifier>DADYJpao6UI</dc:identifier>
</cp:coreProperties>
</file>