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65" r:id="rId5"/>
    <p:sldId id="259" r:id="rId6"/>
    <p:sldId id="270" r:id="rId7"/>
    <p:sldId id="268" r:id="rId8"/>
    <p:sldId id="261" r:id="rId9"/>
    <p:sldId id="262" r:id="rId10"/>
    <p:sldId id="271" r:id="rId11"/>
    <p:sldId id="272" r:id="rId12"/>
    <p:sldId id="273" r:id="rId13"/>
    <p:sldId id="274" r:id="rId14"/>
    <p:sldId id="275" r:id="rId15"/>
    <p:sldId id="264" r:id="rId16"/>
    <p:sldId id="260" r:id="rId17"/>
    <p:sldId id="276" r:id="rId18"/>
    <p:sldId id="269" r:id="rId19"/>
    <p:sldId id="277" r:id="rId20"/>
    <p:sldId id="266" r:id="rId21"/>
    <p:sldId id="278" r:id="rId22"/>
    <p:sldId id="279" r:id="rId23"/>
    <p:sldId id="26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88C0"/>
    <a:srgbClr val="FFF3A6"/>
    <a:srgbClr val="C84851"/>
    <a:srgbClr val="E6E6E6"/>
    <a:srgbClr val="E3A1A6"/>
    <a:srgbClr val="F3D6D8"/>
    <a:srgbClr val="DEBE00"/>
    <a:srgbClr val="9C97FF"/>
    <a:srgbClr val="CAB9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1080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0AE35-8090-48B2-A5CE-BCFB3896CD49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3E4B-3CEA-4083-BF45-9A56272F8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65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0AE35-8090-48B2-A5CE-BCFB3896CD49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3E4B-3CEA-4083-BF45-9A56272F8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01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0AE35-8090-48B2-A5CE-BCFB3896CD49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3E4B-3CEA-4083-BF45-9A56272F8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36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0AE35-8090-48B2-A5CE-BCFB3896CD49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3E4B-3CEA-4083-BF45-9A56272F8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606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0AE35-8090-48B2-A5CE-BCFB3896CD49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3E4B-3CEA-4083-BF45-9A56272F8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05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0AE35-8090-48B2-A5CE-BCFB3896CD49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3E4B-3CEA-4083-BF45-9A56272F8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08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0AE35-8090-48B2-A5CE-BCFB3896CD49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3E4B-3CEA-4083-BF45-9A56272F8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19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0AE35-8090-48B2-A5CE-BCFB3896CD49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3E4B-3CEA-4083-BF45-9A56272F8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35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0AE35-8090-48B2-A5CE-BCFB3896CD49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3E4B-3CEA-4083-BF45-9A56272F8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60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0AE35-8090-48B2-A5CE-BCFB3896CD49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3E4B-3CEA-4083-BF45-9A56272F8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11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0AE35-8090-48B2-A5CE-BCFB3896CD49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3E4B-3CEA-4083-BF45-9A56272F8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4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0AE35-8090-48B2-A5CE-BCFB3896CD49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83E4B-3CEA-4083-BF45-9A56272F8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5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5667" y="624063"/>
            <a:ext cx="11497733" cy="5321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180340" algn="l"/>
              </a:tabLst>
            </a:pP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Пісочна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терапія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корекційній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педагогіці</a:t>
            </a:r>
            <a:endParaRPr lang="en-US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Clr>
                <a:srgbClr val="9C97FF"/>
              </a:buClr>
              <a:buFont typeface="Arial" panose="020B0604020202020204" pitchFamily="34" charset="0"/>
              <a:buChar char="•"/>
            </a:pP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1.Піскова терапія </a:t>
            </a:r>
            <a:r>
              <a:rPr lang="uk-UA" sz="2800" dirty="0">
                <a:solidFill>
                  <a:srgbClr val="DEBE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800" dirty="0" err="1">
                <a:solidFill>
                  <a:srgbClr val="DEBE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sand</a:t>
            </a:r>
            <a:r>
              <a:rPr lang="uk-UA" sz="2800" dirty="0">
                <a:solidFill>
                  <a:srgbClr val="DEBE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800" dirty="0" err="1">
                <a:solidFill>
                  <a:srgbClr val="DEBE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play</a:t>
            </a:r>
            <a:r>
              <a:rPr lang="uk-UA" sz="2800" dirty="0">
                <a:solidFill>
                  <a:srgbClr val="DEBE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 метод роботи з випадком. </a:t>
            </a:r>
            <a:endParaRPr lang="uk-UA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Clr>
                <a:srgbClr val="9C97FF"/>
              </a:buClr>
              <a:buFont typeface="Arial" panose="020B0604020202020204" pitchFamily="34" charset="0"/>
              <a:buChar char="•"/>
            </a:pP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2.Співвідношення 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процесу </a:t>
            </a:r>
            <a:r>
              <a:rPr lang="uk-UA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і результату в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пісочній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терапії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Clr>
                <a:srgbClr val="9C97FF"/>
              </a:buClr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3.Принципи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роботи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піском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корекційній роботі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Clr>
                <a:srgbClr val="9C97FF"/>
              </a:buClr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4.Психопрофілактичний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розвиваючий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аспекти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піскової терапії в </a:t>
            </a:r>
            <a:r>
              <a:rPr lang="uk-UA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кореційній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роботі.</a:t>
            </a:r>
            <a:endParaRPr lang="en-US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</a:t>
            </a: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uk-UA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effectLst>
                  <a:glow rad="50800">
                    <a:schemeClr val="accent1">
                      <a:alpha val="18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effectLst>
                  <a:glow rad="50800">
                    <a:schemeClr val="accent1">
                      <a:alpha val="18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Часто руки </a:t>
            </a:r>
            <a:r>
              <a:rPr lang="ru-RU" sz="2800" b="1" dirty="0" err="1">
                <a:effectLst>
                  <a:glow rad="50800">
                    <a:schemeClr val="accent1">
                      <a:alpha val="18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знають</a:t>
            </a:r>
            <a:r>
              <a:rPr lang="ru-RU" sz="2800" b="1" dirty="0">
                <a:effectLst>
                  <a:glow rad="50800">
                    <a:schemeClr val="accent1">
                      <a:alpha val="18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b="1" dirty="0" smtClean="0">
                <a:effectLst>
                  <a:glow rad="50800">
                    <a:schemeClr val="accent1">
                      <a:alpha val="18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 </a:t>
            </a:r>
            <a:r>
              <a:rPr lang="ru-RU" sz="2800" b="1" dirty="0" err="1" smtClean="0">
                <a:effectLst>
                  <a:glow rad="50800">
                    <a:schemeClr val="accent1">
                      <a:alpha val="18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розплутати</a:t>
            </a:r>
            <a:r>
              <a:rPr lang="ru-RU" sz="2800" b="1" dirty="0" smtClean="0">
                <a:effectLst>
                  <a:glow rad="50800">
                    <a:schemeClr val="accent1">
                      <a:alpha val="18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те, з </a:t>
            </a:r>
            <a:r>
              <a:rPr lang="ru-RU" sz="2800" b="1" dirty="0" err="1">
                <a:effectLst>
                  <a:glow rad="50800">
                    <a:schemeClr val="accent1">
                      <a:alpha val="18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чого</a:t>
            </a:r>
            <a:r>
              <a:rPr lang="ru-RU" sz="2800" b="1" dirty="0">
                <a:effectLst>
                  <a:glow rad="50800">
                    <a:schemeClr val="accent1">
                      <a:alpha val="18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effectLst>
                  <a:glow rad="50800">
                    <a:schemeClr val="accent1">
                      <a:alpha val="18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марно</a:t>
            </a:r>
            <a:r>
              <a:rPr lang="ru-RU" sz="2800" b="1" dirty="0">
                <a:effectLst>
                  <a:glow rad="50800">
                    <a:schemeClr val="accent1">
                      <a:alpha val="18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800" b="1" dirty="0" err="1">
                <a:effectLst>
                  <a:glow rad="50800">
                    <a:schemeClr val="accent1">
                      <a:alpha val="18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б'ється</a:t>
            </a:r>
            <a:r>
              <a:rPr lang="ru-RU" sz="2800" b="1" dirty="0">
                <a:effectLst>
                  <a:glow rad="50800">
                    <a:schemeClr val="accent1">
                      <a:alpha val="18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effectLst>
                  <a:glow rad="50800">
                    <a:schemeClr val="accent1">
                      <a:alpha val="18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розум</a:t>
            </a:r>
            <a:r>
              <a:rPr lang="uk-UA" sz="2800" b="1" dirty="0">
                <a:effectLst>
                  <a:glow rad="50800">
                    <a:schemeClr val="accent1">
                      <a:alpha val="18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en-US" b="1" dirty="0" smtClean="0">
              <a:effectLst>
                <a:glow rad="50800">
                  <a:schemeClr val="accent1">
                    <a:alpha val="1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0"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>
                <a:effectLst>
                  <a:glow rad="50800">
                    <a:schemeClr val="accent1">
                      <a:alpha val="18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</a:t>
            </a:r>
            <a:r>
              <a:rPr lang="ru-RU" sz="2800" b="1" dirty="0" err="1">
                <a:effectLst>
                  <a:glow rad="50800">
                    <a:schemeClr val="accent1">
                      <a:alpha val="18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К.Г.Юнг</a:t>
            </a:r>
            <a:r>
              <a:rPr lang="ru-RU" sz="2800" b="1" dirty="0">
                <a:effectLst>
                  <a:glow rad="50800">
                    <a:schemeClr val="accent1">
                      <a:alpha val="18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>
              <a:effectLst>
                <a:glow rad="50800">
                  <a:schemeClr val="accent1">
                    <a:alpha val="18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11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9548" y="3697188"/>
            <a:ext cx="5676901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C848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 </a:t>
            </a:r>
            <a:r>
              <a:rPr lang="ru-RU" sz="2400" b="1" dirty="0" err="1">
                <a:solidFill>
                  <a:srgbClr val="C848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</a:t>
            </a:r>
            <a:r>
              <a:rPr lang="ru-RU" sz="2400" b="1" dirty="0">
                <a:solidFill>
                  <a:srgbClr val="C848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>
                <a:solidFill>
                  <a:srgbClr val="C848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казку</a:t>
            </a:r>
            <a:r>
              <a:rPr lang="ru-RU" sz="2400" b="1" dirty="0">
                <a:solidFill>
                  <a:srgbClr val="C848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en-US" sz="2400" b="1" dirty="0" smtClean="0">
              <a:solidFill>
                <a:srgbClr val="C8485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Вправа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спрямована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фантазії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образного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У лотку з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піском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того,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розіграти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улюблені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казки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95999" y="3724076"/>
            <a:ext cx="5448301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C848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 smtClean="0">
                <a:solidFill>
                  <a:srgbClr val="C848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Дослідження</a:t>
            </a:r>
            <a:r>
              <a:rPr lang="ru-RU" sz="2400" b="1" dirty="0" smtClean="0">
                <a:solidFill>
                  <a:srgbClr val="C848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848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властивостей</a:t>
            </a:r>
            <a:r>
              <a:rPr lang="ru-RU" sz="2400" b="1" dirty="0">
                <a:solidFill>
                  <a:srgbClr val="C848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en-US" sz="1600" b="1" dirty="0" smtClean="0">
              <a:solidFill>
                <a:srgbClr val="C8485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піску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визначити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властивості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матеріалів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отримати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уявлення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 «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теплий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холодний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«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мокрий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сухий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та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66" y="-39646"/>
            <a:ext cx="5566867" cy="3776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067" y="154445"/>
            <a:ext cx="2806699" cy="224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0183" y="1520503"/>
            <a:ext cx="3279932" cy="2249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1433" y="155647"/>
            <a:ext cx="3331402" cy="2243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424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1" y="0"/>
            <a:ext cx="1219199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95249" y="79091"/>
            <a:ext cx="5899149" cy="3413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0"/>
              </a:spcAft>
            </a:pPr>
            <a:r>
              <a:rPr lang="ru-RU" sz="2100" b="1" dirty="0" smtClean="0">
                <a:solidFill>
                  <a:srgbClr val="C848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100" b="1" dirty="0" err="1" smtClean="0">
                <a:solidFill>
                  <a:srgbClr val="C848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Дощик</a:t>
            </a:r>
            <a:r>
              <a:rPr lang="ru-RU" sz="2100" b="1" dirty="0">
                <a:solidFill>
                  <a:srgbClr val="C848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en-US" sz="2100" b="1" dirty="0" smtClean="0">
              <a:solidFill>
                <a:srgbClr val="C8485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призначена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релаксації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заспокійливу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дію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Дорослий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пропонує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дитині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підставити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долоні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починає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повільно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сипати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них </a:t>
            </a:r>
            <a:r>
              <a:rPr lang="ru-RU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пісок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пропонує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їй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повторити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цю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дію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сипати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пісок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долоні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старшого </a:t>
            </a:r>
            <a:r>
              <a:rPr lang="ru-RU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грають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самостійно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пересипають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пісок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однієї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долоні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іншу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самостійно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03900" y="194668"/>
            <a:ext cx="6096000" cy="31824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sz="2200" b="1" dirty="0" smtClean="0">
                <a:solidFill>
                  <a:srgbClr val="C8485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sz="2200" b="1" dirty="0" err="1">
                <a:solidFill>
                  <a:srgbClr val="C8485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Будівельник</a:t>
            </a:r>
            <a:r>
              <a:rPr lang="ru-RU" sz="2200" b="1" dirty="0">
                <a:solidFill>
                  <a:srgbClr val="C8485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en-US" sz="2200" b="1" dirty="0" smtClean="0">
              <a:solidFill>
                <a:srgbClr val="C8485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Лоток із піском відкриває перед малюком необмежені можливості для творчості.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створити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цілий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обмеженому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просторі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Пісок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повинен бути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вологим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для того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будувати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об‘ємні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фігури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використовувати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іграшкові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фігурки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звірів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людей та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2" descr="Сыпать пес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652" y="3676791"/>
            <a:ext cx="5036248" cy="2719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80" y="3790982"/>
            <a:ext cx="4524704" cy="2467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9144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1" y="0"/>
            <a:ext cx="12191999" cy="6858000"/>
          </a:xfrm>
          <a:prstGeom prst="rect">
            <a:avLst/>
          </a:prstGeom>
        </p:spPr>
      </p:pic>
      <p:sp>
        <p:nvSpPr>
          <p:cNvPr id="9" name="AutoShape 2" descr="Сыпать пес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307975" y="160338"/>
            <a:ext cx="5648325" cy="3313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200" b="1" dirty="0">
                <a:solidFill>
                  <a:srgbClr val="C848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«Весела історія»</a:t>
            </a:r>
            <a:endParaRPr lang="en-US" sz="2200" b="1" dirty="0" smtClean="0">
              <a:solidFill>
                <a:srgbClr val="C8485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Педагог викладає в пісочницю фігурки в певній послідовності, при цьому розповідає історію про ці фігурки. Після цього він ховає фігурки в пісок. Діти повинні відшукати фігурки, розкласти їх в тій послідовності, що й педагог та переказати історію, що він розповідав. Вправа сприяє розвитку уваги, мови, зміцнює зв‘язки в колективі, сприяє зняттю емоційної напруги. </a:t>
            </a:r>
            <a:endParaRPr lang="en-US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90552" y="351262"/>
            <a:ext cx="5328348" cy="2428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solidFill>
                  <a:srgbClr val="C848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2200" b="1" dirty="0" err="1">
                <a:solidFill>
                  <a:srgbClr val="C848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Чарівне</a:t>
            </a:r>
            <a:r>
              <a:rPr lang="ru-RU" sz="2200" b="1" dirty="0">
                <a:solidFill>
                  <a:srgbClr val="C848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коло» </a:t>
            </a:r>
            <a:endParaRPr lang="en-US" sz="2200" b="1" dirty="0" smtClean="0">
              <a:solidFill>
                <a:srgbClr val="C8485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пропонує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скласти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коло з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камінців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Кожна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дитина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отримує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кілька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камінців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вона повинна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покласти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загального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кола. Мета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вправи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корекція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гіперактивної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поведінки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релаксація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3748191"/>
            <a:ext cx="4899025" cy="2747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611" y="3748190"/>
            <a:ext cx="5167689" cy="2627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243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2100" y="246590"/>
            <a:ext cx="5702300" cy="3083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200" b="1" dirty="0">
                <a:solidFill>
                  <a:srgbClr val="C848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rgbClr val="C848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200" b="1" dirty="0" err="1" smtClean="0">
                <a:solidFill>
                  <a:srgbClr val="C848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Вигадай</a:t>
            </a:r>
            <a:r>
              <a:rPr lang="ru-RU" sz="2200" b="1" dirty="0" smtClean="0">
                <a:solidFill>
                  <a:srgbClr val="C848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C848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казку</a:t>
            </a:r>
            <a:r>
              <a:rPr lang="ru-RU" sz="2200" b="1" dirty="0">
                <a:solidFill>
                  <a:srgbClr val="C848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en-US" sz="2200" b="1" dirty="0" smtClean="0">
              <a:solidFill>
                <a:srgbClr val="C8485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пропонує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дітям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вигадати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власну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казкову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історію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час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гри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можна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використати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фігурки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казкових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героїв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дерев,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тварин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Педагог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може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намалювати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образи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вигаданих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героїв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діти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будуть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використо</a:t>
            </a:r>
            <a:r>
              <a:rPr lang="uk-UA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вувати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своїх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казках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Вправа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активізує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уяву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мовну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діяльність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сприяє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психоемоційному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розвантаженню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1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46800" y="122710"/>
            <a:ext cx="5486400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200" b="1" dirty="0" smtClean="0">
                <a:solidFill>
                  <a:srgbClr val="C848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200" b="1" dirty="0" err="1" smtClean="0">
                <a:solidFill>
                  <a:srgbClr val="C848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Моє</a:t>
            </a:r>
            <a:r>
              <a:rPr lang="ru-RU" sz="2200" b="1" dirty="0" smtClean="0">
                <a:solidFill>
                  <a:srgbClr val="C848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solidFill>
                  <a:srgbClr val="C848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місто</a:t>
            </a:r>
            <a:r>
              <a:rPr lang="ru-RU" sz="2200" b="1" dirty="0">
                <a:solidFill>
                  <a:srgbClr val="C848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en-US" sz="2200" b="1" dirty="0" smtClean="0">
              <a:solidFill>
                <a:srgbClr val="C8485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Педагог пропонує дітям збудувати з піску місто, яким би вони хотіли його бачити. Можна створити цілу чарівну країну, вигадати їй назву. Потрібно розповісти історію, яка відбувається з мешканцями цієї країну, дати всім їм імена.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Вправа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розвиває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фантазію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знімає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емоційне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навантаження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359" y="3721101"/>
            <a:ext cx="4057169" cy="273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745" y="3721101"/>
            <a:ext cx="4869385" cy="2800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296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1" y="0"/>
            <a:ext cx="1219199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4500" y="338563"/>
            <a:ext cx="5524500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500" b="1" dirty="0" smtClean="0">
                <a:solidFill>
                  <a:srgbClr val="C848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500" b="1" dirty="0" err="1" smtClean="0">
                <a:solidFill>
                  <a:srgbClr val="C848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Пісочна</a:t>
            </a:r>
            <a:r>
              <a:rPr lang="ru-RU" sz="2500" b="1" dirty="0" smtClean="0">
                <a:solidFill>
                  <a:srgbClr val="C848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b="1" dirty="0">
                <a:solidFill>
                  <a:srgbClr val="C848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картина» </a:t>
            </a:r>
            <a:endParaRPr lang="en-US" sz="2500" b="1" dirty="0" smtClean="0">
              <a:solidFill>
                <a:srgbClr val="C8485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Дитина</a:t>
            </a: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малює</a:t>
            </a: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пальчиком, </a:t>
            </a:r>
            <a:r>
              <a:rPr lang="ru-RU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пензликом</a:t>
            </a: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картину в </a:t>
            </a:r>
            <a:r>
              <a:rPr lang="ru-RU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пісочниці</a:t>
            </a: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й </a:t>
            </a:r>
            <a:r>
              <a:rPr lang="ru-RU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пояснює</a:t>
            </a: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вона </a:t>
            </a:r>
            <a:r>
              <a:rPr lang="ru-RU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намалювала</a:t>
            </a: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Мета </a:t>
            </a:r>
            <a:r>
              <a:rPr lang="ru-RU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вправи</a:t>
            </a: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мови</a:t>
            </a: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зміцнення</a:t>
            </a: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дружніх</a:t>
            </a: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зв‘язків</a:t>
            </a: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колективі</a:t>
            </a: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релаксація</a:t>
            </a: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500" dirty="0"/>
          </a:p>
        </p:txBody>
      </p:sp>
      <p:pic>
        <p:nvPicPr>
          <p:cNvPr id="13314" name="Picture 2" descr="Рисование песком на стекле для детей | Cтол для рисования песком с  подсветко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228600"/>
            <a:ext cx="4762500" cy="3419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00" y="3424032"/>
            <a:ext cx="4068509" cy="287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316" name="Picture 4" descr="Рисование на песке в детском саду. Мастер-класс с фото. Медузк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424032"/>
            <a:ext cx="3823366" cy="286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28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3100" y="275645"/>
            <a:ext cx="9169400" cy="6038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2400" b="1" i="1" dirty="0">
                <a:solidFill>
                  <a:srgbClr val="4F81B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Ігрові прийоми:</a:t>
            </a:r>
            <a:endParaRPr lang="en-US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DEBE00"/>
              </a:buClr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ковзати долонями по поверхні піску, виконуючи зигзагоподібні і кругові рухи;</a:t>
            </a:r>
            <a:endParaRPr lang="en-US" sz="24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DEBE00"/>
              </a:buClr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виконати ті ж рухи, поставивши долоню на ребро;</a:t>
            </a:r>
            <a:endParaRPr lang="en-US" sz="24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DEBE00"/>
              </a:buClr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"пройтися" долонями по прокладеним трасах, залишаючи на них свої сліди;</a:t>
            </a:r>
            <a:endParaRPr lang="en-US" sz="24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DEBE00"/>
              </a:buClr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створити відбитками долонь, кулачків, кісточок кистей рук, ребрами долонь всілякі химерні візерунки на поверхні піску;</a:t>
            </a:r>
            <a:endParaRPr lang="en-US" sz="24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DEBE00"/>
              </a:buClr>
              <a:buFont typeface="Arial" panose="020B0604020202020204" pitchFamily="34" charset="0"/>
              <a:buChar char="•"/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"пройтися" по піску окремо кожним пальцем правої і лівої руки по черзі (спочатку тільки вказівними, потім - середніми, безіменними, великими і нарешті, мізинчиком). Далі можна групувати пальці по два, по три, по чотири.</a:t>
            </a:r>
            <a:endParaRPr lang="en-US" sz="24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400" b="1" i="1" u="sng" dirty="0">
                <a:solidFill>
                  <a:srgbClr val="5D88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Головне завдання використання піску на логопедичних заняттях - це урізноманітнити систему занять з дітьми.</a:t>
            </a:r>
            <a:endParaRPr lang="en-US" sz="2400" b="1" dirty="0">
              <a:solidFill>
                <a:srgbClr val="5D88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79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5300" y="0"/>
            <a:ext cx="6159500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000" b="1" dirty="0">
                <a:solidFill>
                  <a:srgbClr val="365F9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заняттях використовуються ігри в пісочниці за кількома напрямками: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2000" b="1" i="1" spc="75" dirty="0">
                <a:solidFill>
                  <a:srgbClr val="4F81B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розвиток фонематичного сприйняття: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5D88C0"/>
              </a:buClr>
              <a:buFont typeface="Arial" panose="020B0604020202020204" pitchFamily="34" charset="0"/>
              <a:buChar char="•"/>
            </a:pP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Вибрати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фігурки, в назві яких є заданий звук;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5D88C0"/>
              </a:buClr>
              <a:buFont typeface="Arial" panose="020B0604020202020204" pitchFamily="34" charset="0"/>
              <a:buChar char="•"/>
            </a:pP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Дістати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 піску тільки ті картинки, де звук чується на початку, середині, наприкінці слова;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5D88C0"/>
              </a:buClr>
              <a:buFont typeface="Arial" panose="020B0604020202020204" pitchFamily="34" charset="0"/>
              <a:buChar char="•"/>
            </a:pP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Відкопати лялечку і підібрати слова, які починаються на звук «К»;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5D88C0"/>
              </a:buClr>
              <a:buFont typeface="Arial" panose="020B0604020202020204" pitchFamily="34" charset="0"/>
              <a:buChar char="•"/>
            </a:pP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Побудувати гірку і на неї помістити фігурки зі звуком «Ш», під горою поставити фігурки зі звуком «С»;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5D88C0"/>
              </a:buClr>
              <a:buFont typeface="Arial" panose="020B0604020202020204" pitchFamily="34" charset="0"/>
              <a:buChar char="•"/>
            </a:pP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«Вітер - хвиля» дитині пропонується швидко ковзати долонями по поверхні піску, виконуючи кругові рухи, якщо почуєш слово «вітер», якщо почуєш слово «хвиля», то вести руку під піском, «піднімаючи хвилю».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Программа коррекции агрессивного поведения методом песочной терапии  &amp;quot;Волшебный мир песка&amp;quot; - психологу, проче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7" y="1543136"/>
            <a:ext cx="4640263" cy="34675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47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613400" y="409712"/>
            <a:ext cx="6083300" cy="6038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600" b="1" i="1" dirty="0" smtClean="0">
                <a:solidFill>
                  <a:srgbClr val="5D88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</a:t>
            </a:r>
            <a:r>
              <a:rPr lang="uk-UA" sz="1600" b="1" i="1" dirty="0">
                <a:solidFill>
                  <a:srgbClr val="5D88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uk-UA" sz="1600" b="1" i="1" dirty="0" smtClean="0">
                <a:solidFill>
                  <a:srgbClr val="5D88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остановка і автоматизація порушених звуків:</a:t>
            </a:r>
            <a:endParaRPr lang="en-US" sz="1100" dirty="0" smtClean="0">
              <a:solidFill>
                <a:srgbClr val="5D88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5D88C0"/>
              </a:buClr>
              <a:buFont typeface="Arial" panose="020B0604020202020204" pitchFamily="34" charset="0"/>
              <a:buChar char="•"/>
            </a:pPr>
            <a:r>
              <a:rPr lang="uk-UA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Набрати в дві долоні пісок, і повільно висипаючи, через щілину між ребер долонь, вимовляти звук «С»;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5D88C0"/>
              </a:buClr>
              <a:buFont typeface="Arial" panose="020B0604020202020204" pitchFamily="34" charset="0"/>
              <a:buChar char="•"/>
            </a:pPr>
            <a:r>
              <a:rPr lang="uk-UA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«Пройтися» по піску окремо кожним пальцем, вимовляючи склад «СА»;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5D88C0"/>
              </a:buClr>
              <a:buFont typeface="Arial" panose="020B0604020202020204" pitchFamily="34" charset="0"/>
              <a:buChar char="•"/>
            </a:pPr>
            <a:r>
              <a:rPr lang="uk-UA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«Ковзати» корабликом зліва - направо, вимовляючи звук «Л»;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5D88C0"/>
              </a:buClr>
              <a:buFont typeface="Arial" panose="020B0604020202020204" pitchFamily="34" charset="0"/>
              <a:buChar char="•"/>
            </a:pPr>
            <a:r>
              <a:rPr lang="uk-UA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Ковзати </a:t>
            </a:r>
            <a:r>
              <a:rPr lang="uk-UA" sz="1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зигзагоподібно</a:t>
            </a:r>
            <a:r>
              <a:rPr lang="uk-UA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черзі долонями по піску (змійкою), вимовляючи звук «Ш»;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5D88C0"/>
              </a:buClr>
              <a:buFont typeface="Arial" panose="020B0604020202020204" pitchFamily="34" charset="0"/>
              <a:buChar char="•"/>
            </a:pPr>
            <a:r>
              <a:rPr lang="uk-UA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Вдавлювати різко в пісок кінцівки пальчиків, вимовляючи «Ц»;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5D88C0"/>
              </a:buClr>
              <a:buFont typeface="Arial" panose="020B0604020202020204" pitchFamily="34" charset="0"/>
              <a:buChar char="•"/>
            </a:pPr>
            <a:r>
              <a:rPr lang="uk-UA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«Пробігти» як жук по піску, розчепіривши пальці рук, вимовляючи «Ж»;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5D88C0"/>
              </a:buClr>
              <a:buFont typeface="Arial" panose="020B0604020202020204" pitchFamily="34" charset="0"/>
              <a:buChar char="•"/>
            </a:pPr>
            <a:r>
              <a:rPr lang="uk-UA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Зачерпувати екскаватором (маленька іграшка) пісок і будувати гірку, вимовляючи «Р»;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5D88C0"/>
              </a:buClr>
              <a:buFont typeface="Arial" panose="020B0604020202020204" pitchFamily="34" charset="0"/>
              <a:buChar char="•"/>
            </a:pPr>
            <a:r>
              <a:rPr lang="uk-UA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«Пройтися» підставою долоні (пальці вгору), голосно дирчати;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5D88C0"/>
              </a:buClr>
              <a:buFont typeface="Arial" panose="020B0604020202020204" pitchFamily="34" charset="0"/>
              <a:buChar char="•"/>
            </a:pPr>
            <a:r>
              <a:rPr lang="uk-UA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Намалювати на мокрому піску вказівним пальцем кілька предметів на автоматизований звук;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5D88C0"/>
              </a:buClr>
              <a:buFont typeface="Arial" panose="020B0604020202020204" pitchFamily="34" charset="0"/>
              <a:buChar char="•"/>
            </a:pPr>
            <a:r>
              <a:rPr lang="uk-UA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Викопати з піску фігурки з досліджуваним звуком, назвати слово і придумати з ним пропозицію;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Clr>
                <a:srgbClr val="5D88C0"/>
              </a:buClr>
              <a:buFont typeface="Arial" panose="020B0604020202020204" pitchFamily="34" charset="0"/>
              <a:buChar char="•"/>
            </a:pPr>
            <a:r>
              <a:rPr lang="uk-UA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Вибрати з коробки предмети з досліджуваним звуком, розставити в піску, створюючи картинку, розповісти, що вийшло.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81" y="1420807"/>
            <a:ext cx="5174419" cy="4016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02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651500" y="280445"/>
            <a:ext cx="6007100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2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диференціація звуків:</a:t>
            </a:r>
            <a:endParaRPr lang="en-US" sz="2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Clr>
                <a:srgbClr val="DEBE00"/>
              </a:buClr>
              <a:buFont typeface="Arial" panose="020B0604020202020204" pitchFamily="34" charset="0"/>
              <a:buChar char="•"/>
            </a:pPr>
            <a:r>
              <a:rPr lang="uk-UA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-Побудувати </a:t>
            </a:r>
            <a:r>
              <a:rPr lang="uk-UA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 мокрого піску дві вежі, на одну вежу поміщати сині прапорці, якщо в слові чуєш «С», на іншу зелені, якщо почуєш «З»;</a:t>
            </a:r>
            <a:endParaRPr lang="en-US" sz="2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Clr>
                <a:srgbClr val="DEBE00"/>
              </a:buClr>
              <a:buFont typeface="Arial" panose="020B0604020202020204" pitchFamily="34" charset="0"/>
              <a:buChar char="•"/>
            </a:pPr>
            <a:r>
              <a:rPr lang="uk-UA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-Побудувати </a:t>
            </a:r>
            <a:r>
              <a:rPr lang="uk-UA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 мокрого піску за допомогою фігурок кола і овали, на круги покласти картинки зі звуком «Р», на овал зі звуком «Л»;</a:t>
            </a:r>
            <a:endParaRPr lang="en-US" sz="2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Clr>
                <a:srgbClr val="DEBE00"/>
              </a:buClr>
              <a:buFont typeface="Arial" panose="020B0604020202020204" pitchFamily="34" charset="0"/>
              <a:buChar char="•"/>
            </a:pPr>
            <a:r>
              <a:rPr lang="uk-UA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Розбити пісочницю на два поля, у дитини прапорці з пропущеними буквами, дитині потрібно вписати диференціюються літери, розставити прапорці на своє поле;</a:t>
            </a:r>
            <a:endParaRPr lang="en-US" sz="2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Clr>
                <a:srgbClr val="DEBE00"/>
              </a:buClr>
              <a:buFont typeface="Arial" panose="020B0604020202020204" pitchFamily="34" charset="0"/>
              <a:buChar char="•"/>
            </a:pPr>
            <a:r>
              <a:rPr lang="uk-UA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-Розділити </a:t>
            </a:r>
            <a:r>
              <a:rPr lang="uk-UA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поле парканом, на мокрому піску написати слова з пропущеними буквами, дитина паличкою вписує літери, читає слова, придумує оповідання.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40" y="1660993"/>
            <a:ext cx="5060119" cy="3840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535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62000" y="76199"/>
            <a:ext cx="6591300" cy="6923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2300" b="1" i="1" dirty="0">
                <a:solidFill>
                  <a:srgbClr val="5D88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5) навчання грамоті:</a:t>
            </a:r>
            <a:endParaRPr lang="en-US" sz="2300" dirty="0" smtClean="0">
              <a:solidFill>
                <a:srgbClr val="5D88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Clr>
                <a:srgbClr val="5D88C0"/>
              </a:buClr>
              <a:buFont typeface="Arial" panose="020B0604020202020204" pitchFamily="34" charset="0"/>
              <a:buChar char="•"/>
            </a:pPr>
            <a:r>
              <a:rPr lang="uk-UA" sz="2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Дописати </a:t>
            </a:r>
            <a:r>
              <a:rPr lang="uk-UA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літери на піску пальцем, паличкою;</a:t>
            </a:r>
            <a:endParaRPr lang="en-US" sz="23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Clr>
                <a:srgbClr val="5D88C0"/>
              </a:buClr>
              <a:buFont typeface="Arial" panose="020B0604020202020204" pitchFamily="34" charset="0"/>
              <a:buChar char="•"/>
            </a:pPr>
            <a:r>
              <a:rPr lang="uk-UA" sz="2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Ліпити </a:t>
            </a:r>
            <a:r>
              <a:rPr lang="uk-UA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букви, згрібаючи пісок ребрами долонь;</a:t>
            </a:r>
            <a:endParaRPr lang="en-US" sz="23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Clr>
                <a:srgbClr val="5D88C0"/>
              </a:buClr>
              <a:buFont typeface="Arial" panose="020B0604020202020204" pitchFamily="34" charset="0"/>
              <a:buChar char="•"/>
            </a:pPr>
            <a:r>
              <a:rPr lang="uk-UA" sz="2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Писати </a:t>
            </a:r>
            <a:r>
              <a:rPr lang="uk-UA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букви, склади ребрами долонь;</a:t>
            </a:r>
            <a:endParaRPr lang="en-US" sz="23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Clr>
                <a:srgbClr val="5D88C0"/>
              </a:buClr>
              <a:buFont typeface="Arial" panose="020B0604020202020204" pitchFamily="34" charset="0"/>
              <a:buChar char="•"/>
            </a:pPr>
            <a:r>
              <a:rPr lang="uk-UA" sz="2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Відгадати </a:t>
            </a:r>
            <a:r>
              <a:rPr lang="uk-UA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букву на дотик;</a:t>
            </a:r>
            <a:endParaRPr lang="en-US" sz="23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Clr>
                <a:srgbClr val="5D88C0"/>
              </a:buClr>
              <a:buFont typeface="Arial" panose="020B0604020202020204" pitchFamily="34" charset="0"/>
              <a:buChar char="•"/>
            </a:pPr>
            <a:r>
              <a:rPr lang="uk-UA" sz="2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Побудувати </a:t>
            </a:r>
            <a:r>
              <a:rPr lang="uk-UA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два замки, на один замок поставити червоний прапорець, на іншій - синій, відібрати з коробки приголосні і голосні букви і помістити в своєму замку;</a:t>
            </a:r>
            <a:endParaRPr lang="en-US" sz="23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Clr>
                <a:srgbClr val="5D88C0"/>
              </a:buClr>
              <a:buFont typeface="Arial" panose="020B0604020202020204" pitchFamily="34" charset="0"/>
              <a:buChar char="•"/>
            </a:pPr>
            <a:r>
              <a:rPr lang="uk-UA" sz="2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Викласти </a:t>
            </a:r>
            <a:r>
              <a:rPr lang="uk-UA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піску з квасолі (паличок, </a:t>
            </a:r>
            <a:r>
              <a:rPr lang="uk-UA" sz="2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гудзиків</a:t>
            </a:r>
            <a:r>
              <a:rPr lang="uk-UA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букву;</a:t>
            </a:r>
            <a:endParaRPr lang="en-US" sz="23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Clr>
                <a:srgbClr val="5D88C0"/>
              </a:buClr>
              <a:buFont typeface="Arial" panose="020B0604020202020204" pitchFamily="34" charset="0"/>
              <a:buChar char="•"/>
            </a:pPr>
            <a:r>
              <a:rPr lang="uk-UA" sz="2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Вписати </a:t>
            </a:r>
            <a:r>
              <a:rPr lang="uk-UA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букву пальцем (будь-яким, за інструкцією логопеда), прочитати слово;</a:t>
            </a:r>
            <a:endParaRPr lang="en-US" sz="23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Clr>
                <a:srgbClr val="5D88C0"/>
              </a:buClr>
              <a:buFont typeface="Arial" panose="020B0604020202020204" pitchFamily="34" charset="0"/>
              <a:buChar char="•"/>
            </a:pPr>
            <a:r>
              <a:rPr lang="uk-UA" sz="2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Провести </a:t>
            </a:r>
            <a:r>
              <a:rPr lang="uk-UA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пальцем звивисту доріжку від фігурки до букви, на яку починається слово;</a:t>
            </a:r>
            <a:endParaRPr lang="en-US" sz="23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Clr>
                <a:srgbClr val="5D88C0"/>
              </a:buClr>
              <a:buFont typeface="Arial" panose="020B0604020202020204" pitchFamily="34" charset="0"/>
              <a:buChar char="•"/>
            </a:pPr>
            <a:r>
              <a:rPr lang="uk-UA" sz="2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Перетвори </a:t>
            </a:r>
            <a:r>
              <a:rPr lang="uk-UA" sz="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букву з однієї в іншу.</a:t>
            </a:r>
            <a:endParaRPr lang="en-US" sz="23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AutoShape 4" descr="Игры с песком, которые помогают развитию речи. Советы логопеда - Телеканал  «О!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300" y="907071"/>
            <a:ext cx="4079407" cy="5303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885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0933" y="0"/>
            <a:ext cx="7234767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err="1">
                <a:solidFill>
                  <a:srgbClr val="DEBE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Пісок</a:t>
            </a:r>
            <a:r>
              <a:rPr lang="ru-RU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це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надзвичайно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цікавий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загадковий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матеріал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Він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здатний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знімати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нервову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напругу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покращувати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настрій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викликати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найбагатші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асоціації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Гра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піском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захоплює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дорослих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і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дітей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За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допомогою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таких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ігор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можна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виразити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свої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відчуття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переживання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32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Вперше принцип </a:t>
            </a:r>
            <a:r>
              <a:rPr lang="uk-UA" sz="3200" dirty="0">
                <a:solidFill>
                  <a:srgbClr val="DEBE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"пісочна терапія" </a:t>
            </a:r>
            <a:r>
              <a:rPr lang="uk-UA" sz="32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був запропонований Карлом Густавом </a:t>
            </a:r>
            <a:r>
              <a:rPr lang="uk-UA" sz="3200" dirty="0" err="1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Юнгом</a:t>
            </a:r>
            <a:r>
              <a:rPr lang="uk-UA" sz="32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3200" u="sng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його думку, цей текучий матеріал символізує життя у всесвіті, а окремі піщинки - це люди і інші живі істоти.</a:t>
            </a:r>
            <a:endParaRPr lang="en-US" sz="20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376" y="435604"/>
            <a:ext cx="4523624" cy="5986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872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59400" y="1082203"/>
            <a:ext cx="6337300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ехніка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об’ємної пісочної мандали «Грані власного «Я»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зорієнтована на внутрішній потенціал здоров’я і сили, притаманний кожній дитині.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Вона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акцентує увагу на природному вияві думок, почуттів та настрою в творчості, прийнятті особистості такою, якою вона є насправді.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Вона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дозволяє гармонізувати внутрішній стан особистості за допомогою певних механізмів: </a:t>
            </a:r>
            <a:b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опрацювання ситуацій, що травмують психіку на символічному рівні; </a:t>
            </a:r>
            <a:b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розширення внутрішнього досвіду; </a:t>
            </a:r>
            <a:b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зміцнення довіри до світу, розвиток нових продуктивніших взаємин зі світом. </a:t>
            </a:r>
            <a:endParaRPr lang="en-US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64" y="523003"/>
            <a:ext cx="4450735" cy="5456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200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35600" y="2733203"/>
            <a:ext cx="63373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Мета проведення техніки об’ємної пісочної мандали «Грані власного «Я» – гармонізація власного образу «Я», актуалізація, мотивація на самопізнання та саморозвиток внутрішніх ресурсів особистості; пошук творчих шляхів самовираження. </a:t>
            </a:r>
            <a:endParaRPr lang="en-US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31583" y="1059852"/>
            <a:ext cx="5364945" cy="4458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673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9900" y="2077413"/>
            <a:ext cx="6604000" cy="3755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3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sz="2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необхідних</a:t>
            </a:r>
            <a:r>
              <a:rPr lang="ru-RU" sz="2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матеріалів</a:t>
            </a:r>
            <a:r>
              <a:rPr lang="ru-RU" sz="2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3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2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техніки</a:t>
            </a:r>
            <a:r>
              <a:rPr lang="ru-RU" sz="2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об’ємної</a:t>
            </a:r>
            <a:r>
              <a:rPr lang="ru-RU" sz="2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пісочної</a:t>
            </a:r>
            <a:r>
              <a:rPr lang="ru-RU" sz="2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мандали</a:t>
            </a:r>
            <a:r>
              <a:rPr lang="ru-RU" sz="2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3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Грані</a:t>
            </a:r>
            <a:r>
              <a:rPr lang="ru-RU" sz="2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власного</a:t>
            </a:r>
            <a:r>
              <a:rPr lang="ru-RU" sz="2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«Я»:</a:t>
            </a:r>
            <a:br>
              <a:rPr lang="ru-RU" sz="2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3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Пляшки</a:t>
            </a:r>
            <a:r>
              <a:rPr lang="ru-RU" sz="2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картин. </a:t>
            </a:r>
            <a:endParaRPr lang="en-US" sz="23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2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-Пісок для мандали використовується різнобарвний. </a:t>
            </a:r>
            <a:endParaRPr lang="en-US" sz="23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23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Допоміжні матеріали(дерев’яні палички різної товщини та довжини, різні камінці, бусини, горошини, гербарій із квітів та інших </a:t>
            </a:r>
            <a:r>
              <a:rPr lang="uk-UA" sz="23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рослин).</a:t>
            </a:r>
            <a:endParaRPr lang="en-US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861" y="1801964"/>
            <a:ext cx="4281139" cy="3254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140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8950" y="982176"/>
            <a:ext cx="6508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45797" y="1028342"/>
            <a:ext cx="679505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5D88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 обговоренні результатів </a:t>
            </a:r>
            <a:r>
              <a:rPr lang="uk-UA" sz="2400" b="1" dirty="0" err="1">
                <a:solidFill>
                  <a:srgbClr val="5D88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відбуваться</a:t>
            </a:r>
            <a:r>
              <a:rPr lang="uk-UA" sz="2400" b="1" dirty="0">
                <a:solidFill>
                  <a:srgbClr val="5D88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усвідомлення сторін власної особистості; </a:t>
            </a:r>
            <a:b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усвідомлення своїх потенційних можливостей; </a:t>
            </a:r>
            <a:b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підвищення рівня психологічної компетенції; </a:t>
            </a:r>
            <a:b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розв'язання внутрішніх конфліктів; </a:t>
            </a:r>
            <a:b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інтерес до самопізнання. особистісне зростання; </a:t>
            </a:r>
            <a:b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прийняття себе; </a:t>
            </a:r>
            <a:b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розуміння і прийняття оточення; </a:t>
            </a:r>
            <a:b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вибудовування гармонійних стосунків з навколишнім </a:t>
            </a:r>
            <a:b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середовищем; </a:t>
            </a:r>
            <a:b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пошук душевної рівноваги та гармонії.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680" y="3275556"/>
            <a:ext cx="3589867" cy="269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852" y="660400"/>
            <a:ext cx="2150533" cy="3225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315" y="1038267"/>
            <a:ext cx="2542785" cy="1907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7378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8000" y="1382238"/>
            <a:ext cx="63119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3200" dirty="0">
                <a:solidFill>
                  <a:srgbClr val="DEBE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Пісок</a:t>
            </a:r>
            <a:r>
              <a:rPr lang="uk-UA" sz="32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ідеальне розвиваюче середовище, де можна творити без страху, що-небудь зламати або зіпсувати. Основна ідея пісочної терапії </a:t>
            </a:r>
            <a:r>
              <a:rPr lang="uk-UA" sz="3200" dirty="0" err="1">
                <a:solidFill>
                  <a:srgbClr val="DEBE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SandPlay</a:t>
            </a:r>
            <a:r>
              <a:rPr lang="uk-UA" sz="32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полягає в тому, що дитина, </a:t>
            </a:r>
            <a:r>
              <a:rPr lang="uk-UA" sz="3200" dirty="0" err="1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переносячи</a:t>
            </a:r>
            <a:r>
              <a:rPr lang="uk-UA" sz="32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 площину пісочниці свої фантазії і переживання, може контролювати самостійно свої спонукання, виражаючи їх в символічній формі</a:t>
            </a:r>
            <a:r>
              <a:rPr lang="uk-UA" sz="3200" dirty="0" smtClean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89100" y="144840"/>
            <a:ext cx="9105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400" b="1" dirty="0" smtClean="0">
                <a:solidFill>
                  <a:srgbClr val="DEBE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Мета пісочної терапії - не міняти і не переробляти дитину, не учити її спеціальним поведінковим навичкам, а дати їй можливість бути такою, якою вона є.</a:t>
            </a:r>
            <a:endParaRPr lang="en-US" sz="1600" b="1" dirty="0">
              <a:solidFill>
                <a:srgbClr val="DEBE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163" y="1790700"/>
            <a:ext cx="5256531" cy="3968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724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75300" y="366623"/>
            <a:ext cx="6096000" cy="61247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800" b="1" dirty="0">
                <a:solidFill>
                  <a:srgbClr val="9C97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Завдання пісочної терапії:</a:t>
            </a:r>
            <a:endParaRPr lang="en-US" b="1" dirty="0" smtClean="0">
              <a:solidFill>
                <a:srgbClr val="9C97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Clr>
                <a:srgbClr val="9C97FF"/>
              </a:buClr>
              <a:buFont typeface="Symbol" panose="05050102010706020507" pitchFamily="18" charset="2"/>
              <a:buChar char=""/>
            </a:pP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Розкриття індивідуальності.</a:t>
            </a:r>
            <a:endParaRPr lang="en-US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Clr>
                <a:srgbClr val="9C97FF"/>
              </a:buClr>
              <a:buFont typeface="Symbol" panose="05050102010706020507" pitchFamily="18" charset="2"/>
              <a:buChar char=""/>
            </a:pP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Активізація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творчих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здібностей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фантазії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Clr>
                <a:srgbClr val="9C97FF"/>
              </a:buClr>
              <a:buFont typeface="Symbol" panose="05050102010706020507" pitchFamily="18" charset="2"/>
              <a:buChar char=""/>
            </a:pP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Розв’язання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психологічних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проблем.</a:t>
            </a:r>
            <a:endParaRPr lang="en-US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Clr>
                <a:srgbClr val="9C97FF"/>
              </a:buClr>
              <a:buFont typeface="Symbol" panose="05050102010706020507" pitchFamily="18" charset="2"/>
              <a:buChar char=""/>
            </a:pP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Позбавлення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комплексів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страхів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Clr>
                <a:srgbClr val="9C97FF"/>
              </a:buClr>
              <a:buFont typeface="Symbol" panose="05050102010706020507" pitchFamily="18" charset="2"/>
              <a:buChar char=""/>
            </a:pP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Зняття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внутрішнього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напруження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отримання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емоційного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задоволення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Clr>
                <a:srgbClr val="9C97FF"/>
              </a:buClr>
              <a:buFont typeface="Symbol" panose="05050102010706020507" pitchFamily="18" charset="2"/>
              <a:buChar char=""/>
            </a:pP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Розвиток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координації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рухів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дрібної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моторики,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орієнтації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просторі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Clr>
                <a:srgbClr val="9C97FF"/>
              </a:buClr>
              <a:buFont typeface="Symbol" panose="05050102010706020507" pitchFamily="18" charset="2"/>
              <a:buChar char=""/>
            </a:pP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Формування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навичок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позитивної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комунікації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Clr>
                <a:srgbClr val="9C97FF"/>
              </a:buClr>
              <a:buFont typeface="Symbol" panose="05050102010706020507" pitchFamily="18" charset="2"/>
              <a:buChar char=""/>
            </a:pP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Покращення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пам’яті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уваги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просторової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уяви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80923"/>
            <a:ext cx="4233088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799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00600" y="335845"/>
            <a:ext cx="7200900" cy="6060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5750" algn="ctr"/>
            <a:r>
              <a:rPr lang="uk-UA" sz="2400" b="1" dirty="0" smtClean="0">
                <a:solidFill>
                  <a:srgbClr val="DEBE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ЗАГАЛЬНІ ПРИНЦИПИ ВЗАЄМОДІЇ З ДИТИНОЮ</a:t>
            </a:r>
            <a:endParaRPr lang="en-US" sz="2000" b="1" dirty="0" smtClean="0">
              <a:solidFill>
                <a:srgbClr val="DEBE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DEBE00"/>
              </a:buClr>
              <a:buSzPct val="5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 комфортного </a:t>
            </a:r>
            <a:r>
              <a:rPr lang="ru-RU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середовища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DEBE00"/>
              </a:buClr>
              <a:buSzPct val="5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безумовного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прийняття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DEBE00"/>
              </a:buClr>
              <a:buSzPct val="5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доступності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інформації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DEBE00"/>
              </a:buClr>
              <a:buSzPct val="5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конкретизації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DEBE00"/>
              </a:buClr>
              <a:buSzPct val="5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об’єктивізації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DEBE00"/>
              </a:buClr>
              <a:buSzPct val="5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орієнтації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потенціальний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ресурс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дитини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DEBE00"/>
              </a:buClr>
              <a:buSzPct val="50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інтегрування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соціальне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середовище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6" y="938568"/>
            <a:ext cx="4541914" cy="4980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33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3700" y="265837"/>
            <a:ext cx="6985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DEBE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ДОДАТКОВІ ПРИНЦИПИ ПІСОЧНОЇ </a:t>
            </a:r>
            <a:r>
              <a:rPr lang="ru-RU" sz="3600" b="1" dirty="0" smtClean="0">
                <a:solidFill>
                  <a:srgbClr val="DEBE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ТЕРАПІЇ</a:t>
            </a:r>
            <a:endParaRPr lang="uk-UA" sz="2800" b="1" dirty="0">
              <a:solidFill>
                <a:srgbClr val="DEBE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 </a:t>
            </a:r>
            <a:r>
              <a:rPr lang="ru-RU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додаткових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принципів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пісочної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терапії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відносять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85750"/>
            <a:r>
              <a:rPr lang="ru-RU" sz="3600" dirty="0">
                <a:latin typeface="MS Mincho"/>
                <a:ea typeface="Times New Roman" panose="02020603050405020304" pitchFamily="18" charset="0"/>
                <a:cs typeface="MS Mincho"/>
              </a:rPr>
              <a:t>✓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принцип </a:t>
            </a:r>
            <a:r>
              <a:rPr lang="ru-RU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оживлення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абстрактних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символів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85750"/>
            <a:r>
              <a:rPr lang="ru-RU" sz="3600" dirty="0">
                <a:latin typeface="MS Mincho"/>
                <a:ea typeface="Times New Roman" panose="02020603050405020304" pitchFamily="18" charset="0"/>
                <a:cs typeface="MS Mincho"/>
              </a:rPr>
              <a:t>✓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принцип реального </a:t>
            </a:r>
            <a:r>
              <a:rPr lang="ru-RU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проживання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85750"/>
            <a:r>
              <a:rPr lang="ru-RU" sz="3600" dirty="0">
                <a:latin typeface="MS Mincho"/>
                <a:ea typeface="Times New Roman" panose="02020603050405020304" pitchFamily="18" charset="0"/>
                <a:cs typeface="MS Mincho"/>
              </a:rPr>
              <a:t>✓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принцип </a:t>
            </a:r>
            <a:r>
              <a:rPr lang="ru-RU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усвідомлення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досвіду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ситуацій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85750"/>
            <a:r>
              <a:rPr lang="ru-RU" sz="3600" dirty="0">
                <a:latin typeface="MS Mincho"/>
                <a:ea typeface="Times New Roman" panose="02020603050405020304" pitchFamily="18" charset="0"/>
                <a:cs typeface="MS Mincho"/>
              </a:rPr>
              <a:t>✓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принцип </a:t>
            </a:r>
            <a:r>
              <a:rPr lang="ru-RU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обміну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153330"/>
            <a:ext cx="4140200" cy="6411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642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619750" y="537191"/>
            <a:ext cx="5949950" cy="753129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людські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персонажі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будівлі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дома,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церкви, замки,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машини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сухопутні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морські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космічні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бойові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рослини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дерева,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кущі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квіти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овочі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побудови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мости, ворота, загони для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природні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ракушки,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гілочки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камінці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кістки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яйця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tabLst>
                <a:tab pos="457200" algn="l"/>
              </a:tabLst>
            </a:pP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символічні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речі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джерела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загадування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бажань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ящики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скарбами,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коштовності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казкові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герої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злі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добрі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жива зелень та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інше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домашні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речі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пластикові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дерев’яні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літери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цифри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геометричні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фігурки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99150" y="-114300"/>
            <a:ext cx="6096000" cy="49019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85750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DEBE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b="1" dirty="0" err="1" smtClean="0">
                <a:solidFill>
                  <a:srgbClr val="DEBE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набір</a:t>
            </a:r>
            <a:r>
              <a:rPr lang="ru-RU" sz="2400" b="1" dirty="0" smtClean="0">
                <a:solidFill>
                  <a:srgbClr val="DEBE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DEBE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іграшок</a:t>
            </a:r>
            <a:r>
              <a:rPr lang="ru-RU" sz="2400" b="1" dirty="0" smtClean="0">
                <a:solidFill>
                  <a:srgbClr val="DEBE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DEBE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sz="2400" b="1" dirty="0" smtClean="0">
                <a:solidFill>
                  <a:srgbClr val="DEBE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DEBE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увійти</a:t>
            </a:r>
            <a:r>
              <a:rPr lang="ru-RU" sz="2400" b="1" dirty="0" smtClean="0">
                <a:solidFill>
                  <a:srgbClr val="DEBE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600" b="1" dirty="0" smtClean="0">
              <a:solidFill>
                <a:srgbClr val="DEBE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1975" y="283162"/>
            <a:ext cx="3883025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DEBE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ОБЛАДНАННЯ ДЛЯ ПІСОЧНОЇ ТЕРАПІЇ</a:t>
            </a:r>
            <a:endParaRPr lang="en-US" sz="1600" b="1" dirty="0" smtClean="0">
              <a:solidFill>
                <a:srgbClr val="DEBE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85750"/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організації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проведення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пісочної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терапії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необхідні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такі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матеріали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прилади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85750"/>
            <a:r>
              <a:rPr lang="ru-RU" sz="2000" dirty="0" smtClean="0">
                <a:latin typeface="MS Mincho"/>
                <a:ea typeface="Times New Roman" panose="02020603050405020304" pitchFamily="18" charset="0"/>
                <a:cs typeface="MS Mincho"/>
              </a:rPr>
              <a:t>✓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Водостійкий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дерев’яний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ящик.</a:t>
            </a:r>
            <a:endParaRPr lang="en-US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85750"/>
            <a:r>
              <a:rPr lang="ru-RU" sz="2000" dirty="0" smtClean="0">
                <a:latin typeface="MS Mincho"/>
                <a:ea typeface="Times New Roman" panose="02020603050405020304" pitchFamily="18" charset="0"/>
                <a:cs typeface="MS Mincho"/>
              </a:rPr>
              <a:t>✓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Чистий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просіяний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пісок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85750">
              <a:lnSpc>
                <a:spcPct val="115000"/>
              </a:lnSpc>
              <a:spcAft>
                <a:spcPts val="1000"/>
              </a:spcAft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Колекція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міні-фігурок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91651"/>
            <a:ext cx="5092700" cy="3442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522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6100" y="387329"/>
            <a:ext cx="5130800" cy="285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C8485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8485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Вправа</a:t>
            </a:r>
            <a:r>
              <a:rPr lang="ru-RU" sz="2400" b="1" dirty="0">
                <a:solidFill>
                  <a:srgbClr val="C8485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 </a:t>
            </a:r>
            <a:r>
              <a:rPr lang="ru-RU" sz="2400" b="1" dirty="0" err="1">
                <a:solidFill>
                  <a:srgbClr val="C8485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Знайомство</a:t>
            </a:r>
            <a:r>
              <a:rPr lang="ru-RU" sz="2400" b="1" dirty="0">
                <a:solidFill>
                  <a:srgbClr val="C8485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en-US" sz="1600" b="1" dirty="0" smtClean="0">
              <a:solidFill>
                <a:srgbClr val="C8485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Усі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учасники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розміщуються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навколо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пісочниці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Педагог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пропонує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всім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занурити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руки в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пісок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погладити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помацати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пересипати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долоні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долоню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Одночасно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повинен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розповісти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правила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гри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піском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2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50000" y="387329"/>
            <a:ext cx="5461000" cy="214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C8485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«Угадай»</a:t>
            </a:r>
            <a:endParaRPr lang="en-US" sz="3200" b="1" dirty="0" smtClean="0">
              <a:solidFill>
                <a:srgbClr val="C8485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Зарийте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піску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кілька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іграшок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запропонуйте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дитині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вгадати,що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там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заховано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Конспект непосредственно образовательной деятельности «Волшебная песочница»  с детьми среднего возраста. Воспитателям детских садов, школьным учителям и  педагогам - Маам.р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7" y="3240418"/>
            <a:ext cx="5084763" cy="3340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Игрушка-лопата на песке, пляж, лето и отдых | Премиум Фот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6" y="3240418"/>
            <a:ext cx="5015347" cy="3340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23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0" y="31532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" y="90388"/>
            <a:ext cx="6096000" cy="34901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uk-UA" sz="2400" b="1" dirty="0">
                <a:solidFill>
                  <a:srgbClr val="C8485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«Веселі історії</a:t>
            </a:r>
            <a:r>
              <a:rPr lang="uk-UA" sz="2400" b="1" dirty="0" smtClean="0">
                <a:solidFill>
                  <a:srgbClr val="C8485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1600" b="1" dirty="0" smtClean="0">
              <a:solidFill>
                <a:srgbClr val="C8485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Візьміть літери алфавіту і викладіть слова на піску, для початку не дуже складні. Прочитайте їх разом з дитиною. Потім нехай дитина </a:t>
            </a:r>
            <a:r>
              <a:rPr lang="uk-UA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закриє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глаза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 ви заховаєте букви в пісок, розкидаючи по всій пісочниці. Нехай дитина знайде всі букви і відновить слова.</a:t>
            </a:r>
            <a:endParaRPr lang="en-US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38800" y="299413"/>
            <a:ext cx="6096000" cy="30654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0" algn="ctr">
              <a:lnSpc>
                <a:spcPct val="115000"/>
              </a:lnSpc>
              <a:spcAft>
                <a:spcPts val="0"/>
              </a:spcAft>
            </a:pPr>
            <a:r>
              <a:rPr lang="uk-UA" sz="2400" b="1" dirty="0" smtClean="0">
                <a:solidFill>
                  <a:srgbClr val="C848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«У моєму місті»</a:t>
            </a:r>
            <a:endParaRPr lang="en-US" sz="2400" b="1" dirty="0" smtClean="0">
              <a:solidFill>
                <a:srgbClr val="C8485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Нехай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дитина зобразить те, яким він бачить своє місто, вулицю або кімнату. Можна також створити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 школи або групу,в якій він перебуває у дитячому садку.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Потрібно розповісти історію, яка відбувається в пісочниці. 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28" y="3670300"/>
            <a:ext cx="5093972" cy="2648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783" y="3721101"/>
            <a:ext cx="4969217" cy="2704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072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1591</Words>
  <Application>Microsoft Office PowerPoint</Application>
  <PresentationFormat>Произвольный</PresentationFormat>
  <Paragraphs>132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Арабаджи</dc:creator>
  <cp:lastModifiedBy>ПК</cp:lastModifiedBy>
  <cp:revision>16</cp:revision>
  <dcterms:created xsi:type="dcterms:W3CDTF">2021-11-15T14:28:04Z</dcterms:created>
  <dcterms:modified xsi:type="dcterms:W3CDTF">2021-11-16T16:52:17Z</dcterms:modified>
</cp:coreProperties>
</file>