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b="1" dirty="0" smtClean="0"/>
              <a:t>Екологічна компонента соціальної відповідальності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Масюк Олег Петрович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4778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4493" y="3129657"/>
            <a:ext cx="9404723" cy="1400530"/>
          </a:xfrm>
        </p:spPr>
        <p:txBody>
          <a:bodyPr/>
          <a:lstStyle/>
          <a:p>
            <a:r>
              <a:rPr lang="ru-RU" dirty="0" err="1" smtClean="0"/>
              <a:t>Дякую</a:t>
            </a:r>
            <a:r>
              <a:rPr lang="ru-RU" dirty="0" smtClean="0"/>
              <a:t> за </a:t>
            </a:r>
            <a:r>
              <a:rPr lang="ru-RU" dirty="0" err="1" smtClean="0"/>
              <a:t>увагу</a:t>
            </a:r>
            <a:r>
              <a:rPr lang="ru-RU" dirty="0" smtClean="0"/>
              <a:t>!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89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засади екологічної відповідальності: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3" y="2052918"/>
            <a:ext cx="6993766" cy="40828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/>
              <a:t>Компанії «IBM», «</a:t>
            </a:r>
            <a:r>
              <a:rPr lang="uk-UA" dirty="0" err="1" smtClean="0"/>
              <a:t>General</a:t>
            </a:r>
            <a:r>
              <a:rPr lang="uk-UA" dirty="0" smtClean="0"/>
              <a:t> </a:t>
            </a:r>
            <a:r>
              <a:rPr lang="uk-UA" dirty="0" err="1" smtClean="0"/>
              <a:t>Electric</a:t>
            </a:r>
            <a:r>
              <a:rPr lang="uk-UA" dirty="0" smtClean="0"/>
              <a:t>», «</a:t>
            </a:r>
            <a:r>
              <a:rPr lang="uk-UA" dirty="0" err="1" smtClean="0"/>
              <a:t>Ford</a:t>
            </a:r>
            <a:r>
              <a:rPr lang="uk-UA" dirty="0" smtClean="0"/>
              <a:t> </a:t>
            </a:r>
            <a:r>
              <a:rPr lang="uk-UA" dirty="0" err="1" smtClean="0"/>
              <a:t>Motor</a:t>
            </a:r>
            <a:r>
              <a:rPr lang="uk-UA" dirty="0" smtClean="0"/>
              <a:t> </a:t>
            </a:r>
            <a:r>
              <a:rPr lang="uk-UA" dirty="0" err="1" smtClean="0"/>
              <a:t>Company</a:t>
            </a:r>
            <a:r>
              <a:rPr lang="uk-UA" dirty="0" smtClean="0"/>
              <a:t>», «</a:t>
            </a:r>
            <a:r>
              <a:rPr lang="uk-UA" dirty="0" err="1" smtClean="0"/>
              <a:t>British</a:t>
            </a:r>
            <a:r>
              <a:rPr lang="uk-UA" dirty="0" smtClean="0"/>
              <a:t> </a:t>
            </a:r>
            <a:r>
              <a:rPr lang="uk-UA" dirty="0" err="1" smtClean="0"/>
              <a:t>Petroleum</a:t>
            </a:r>
            <a:r>
              <a:rPr lang="uk-UA" dirty="0" smtClean="0"/>
              <a:t>» та інші розширили поняття економічного прибутку, додавши до нього соціальний прибуток.</a:t>
            </a:r>
          </a:p>
          <a:p>
            <a:pPr algn="just"/>
            <a:r>
              <a:rPr lang="uk-UA" dirty="0" smtClean="0"/>
              <a:t> Такий підхід означає добровільну відмову від нецивілізованих способів ведення бізнесу, включаючи забруднення природного середовища.</a:t>
            </a:r>
          </a:p>
          <a:p>
            <a:pPr algn="just"/>
            <a:r>
              <a:rPr lang="uk-UA" dirty="0" smtClean="0"/>
              <a:t> Соціально відповідальний бізнес визнає рівність соціально-екологічних та фінансово економічних інтересів і цінностей, акцентує увагу на таких нефінансових показниках як якість продукції, кадрова політика, екологічний збиток, нематеріальні активи.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110" y="1384645"/>
            <a:ext cx="3439448" cy="497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20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Екологічно</a:t>
            </a:r>
            <a:r>
              <a:rPr lang="ru-RU" dirty="0"/>
              <a:t> та </a:t>
            </a:r>
            <a:r>
              <a:rPr lang="ru-RU" dirty="0" err="1"/>
              <a:t>соціально</a:t>
            </a:r>
            <a:r>
              <a:rPr lang="ru-RU" dirty="0"/>
              <a:t> </a:t>
            </a:r>
            <a:r>
              <a:rPr lang="ru-RU" dirty="0" err="1"/>
              <a:t>відповідальний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вихід бізнесу з мінімальних рамок самозабезпечення і внесок власних ресурсів у довгостроковий розвиток внутрішнього і зовнішнього середовища; </a:t>
            </a:r>
          </a:p>
          <a:p>
            <a:pPr algn="just"/>
            <a:r>
              <a:rPr lang="uk-UA" dirty="0" smtClean="0"/>
              <a:t>реалізацію заходів екологічної та соціальної спрямованості шляхом збереження добре оплачуваних робочих місць, виробництва якісних товарів і послуг, охорони природи, застосування у бізнес відносинах чесної ділової поведінки; </a:t>
            </a:r>
          </a:p>
          <a:p>
            <a:pPr algn="just"/>
            <a:r>
              <a:rPr lang="uk-UA" dirty="0" smtClean="0"/>
              <a:t>врахування суспільних очікувань у відношенні не тільки своєї продукції і підвищення прибутковості, але й своєї участі у формуванні національної та регіональної економіки.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9334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Функції екологічної відповідальності: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7682879" cy="419548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uk-UA" dirty="0" smtClean="0"/>
              <a:t>Проявом </a:t>
            </a:r>
            <a:r>
              <a:rPr lang="uk-UA" b="1" i="1" dirty="0" smtClean="0"/>
              <a:t>стимулюючої функції </a:t>
            </a:r>
            <a:r>
              <a:rPr lang="uk-UA" dirty="0" smtClean="0"/>
              <a:t>є наявність економічних та нормативно-правових стимулів до охорони довкілля. </a:t>
            </a:r>
          </a:p>
          <a:p>
            <a:pPr algn="just">
              <a:lnSpc>
                <a:spcPct val="150000"/>
              </a:lnSpc>
            </a:pPr>
            <a:r>
              <a:rPr lang="uk-UA" b="1" i="1" dirty="0" smtClean="0"/>
              <a:t>Компенсаційна функція </a:t>
            </a:r>
            <a:r>
              <a:rPr lang="uk-UA" dirty="0" smtClean="0"/>
              <a:t>екологічної відповідальності полягає у відшкодуванні збитків, завданих навколишньому природному середовищу у грошовому чи натуральному виразі. </a:t>
            </a:r>
          </a:p>
          <a:p>
            <a:pPr algn="just">
              <a:lnSpc>
                <a:spcPct val="150000"/>
              </a:lnSpc>
            </a:pPr>
            <a:r>
              <a:rPr lang="uk-UA" b="1" i="1" dirty="0" smtClean="0"/>
              <a:t>Превентивна функція </a:t>
            </a:r>
            <a:r>
              <a:rPr lang="uk-UA" dirty="0" smtClean="0"/>
              <a:t>реалізується у формі примусових засобів впливу на поведінку учасників екологічних відносин шляхом застосування покарання та відшкодування завданих збитків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578" y="1708702"/>
            <a:ext cx="241231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19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Ознаки екологічної відповідальності компанії: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031910"/>
              </p:ext>
            </p:extLst>
          </p:nvPr>
        </p:nvGraphicFramePr>
        <p:xfrm>
          <a:off x="1103313" y="2052638"/>
          <a:ext cx="8947150" cy="340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4513"/>
                <a:gridCol w="8062637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№</a:t>
                      </a:r>
                      <a:r>
                        <a:rPr lang="uk-UA" baseline="0" dirty="0" smtClean="0"/>
                        <a:t> 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Ознаки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/>
                        <a:t>1</a:t>
                      </a:r>
                      <a:endParaRPr lang="uk-UA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корпоративне бачення компанії повністю відповідає концепції сталого розвитку;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/>
                        <a:t>2</a:t>
                      </a:r>
                      <a:endParaRPr lang="uk-UA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усвідомлюється, що економічна система функціонує в рамках екосистеми, яка є обмеженою;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/>
                        <a:t>3</a:t>
                      </a:r>
                      <a:endParaRPr lang="uk-UA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ефективне використання природних ресурсів;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/>
                        <a:t>4</a:t>
                      </a:r>
                      <a:endParaRPr lang="uk-UA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створення та використання відновлюваної енергії та матеріалів; 	</a:t>
                      </a:r>
                      <a:endParaRPr lang="uk-UA" sz="1800" b="0" i="0" u="none" strike="noStrike" kern="1200" baseline="0" noProof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/>
                        <a:t>5</a:t>
                      </a:r>
                      <a:endParaRPr lang="uk-UA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мінімізація викидів вуглекислого газу;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noProof="0" dirty="0" smtClean="0"/>
                        <a:t>6</a:t>
                      </a:r>
                      <a:endParaRPr lang="uk-UA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i="0" u="none" strike="noStrike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інформування громадськості про екологічні наслідки своєї діяльності.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372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err="1"/>
              <a:t>Стратегія</a:t>
            </a:r>
            <a:r>
              <a:rPr lang="ru-RU" b="1" i="1" dirty="0"/>
              <a:t> </a:t>
            </a:r>
            <a:r>
              <a:rPr lang="ru-RU" b="1" i="1" dirty="0" err="1" smtClean="0"/>
              <a:t>екологічного</a:t>
            </a:r>
            <a:r>
              <a:rPr lang="ru-RU" b="1" i="1" dirty="0" smtClean="0"/>
              <a:t> </a:t>
            </a:r>
            <a:r>
              <a:rPr lang="ru-RU" b="1" i="1" dirty="0"/>
              <a:t>маркетингу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5880584" cy="3741738"/>
          </a:xfrm>
        </p:spPr>
        <p:txBody>
          <a:bodyPr>
            <a:normAutofit/>
          </a:bodyPr>
          <a:lstStyle/>
          <a:p>
            <a:pPr algn="just"/>
            <a:r>
              <a:rPr lang="uk-UA" b="1" i="1" dirty="0" smtClean="0"/>
              <a:t>Стратегія екологічно маркетингу </a:t>
            </a:r>
            <a:r>
              <a:rPr lang="uk-UA" dirty="0" smtClean="0"/>
              <a:t>є новим концептуальним підходом до визначення екологічної відповідальності на основі аналізу екологічної свідомості населення, її розвитку та трансформації. </a:t>
            </a:r>
          </a:p>
          <a:p>
            <a:pPr algn="just"/>
            <a:r>
              <a:rPr lang="uk-UA" dirty="0" smtClean="0"/>
              <a:t>Згідно даної концепції необхідно змінювати екологічну поведінку населення з допомогою інструментів маркетингу та гнучких методів трансформації поведінки таким чином, щоб вона стала екологічно орієнтованою.</a:t>
            </a:r>
            <a:endParaRPr lang="uk-UA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8709" y="2302565"/>
            <a:ext cx="3741738" cy="3741738"/>
          </a:xfrm>
        </p:spPr>
      </p:pic>
    </p:spTree>
    <p:extLst>
      <p:ext uri="{BB962C8B-B14F-4D97-AF65-F5344CB8AC3E}">
        <p14:creationId xmlns:p14="http://schemas.microsoft.com/office/powerpoint/2010/main" val="3328621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Тенденції глобальної екологічної відповідальності: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3" y="2052918"/>
            <a:ext cx="6847992" cy="4195481"/>
          </a:xfrm>
        </p:spPr>
        <p:txBody>
          <a:bodyPr/>
          <a:lstStyle/>
          <a:p>
            <a:pPr algn="just"/>
            <a:r>
              <a:rPr lang="uk-UA" b="1" i="1" dirty="0" smtClean="0"/>
              <a:t>По-перше, </a:t>
            </a:r>
            <a:r>
              <a:rPr lang="uk-UA" dirty="0" smtClean="0"/>
              <a:t>світова спільнота дійшла висновку, що повинна існувати </a:t>
            </a:r>
            <a:r>
              <a:rPr lang="uk-UA" b="1" dirty="0" smtClean="0">
                <a:solidFill>
                  <a:srgbClr val="FF0000"/>
                </a:solidFill>
              </a:rPr>
              <a:t>глобальна відповідальність за стан довкілля</a:t>
            </a:r>
            <a:r>
              <a:rPr lang="uk-UA" dirty="0" smtClean="0"/>
              <a:t>. Це регламентовано багатьма угодами. </a:t>
            </a:r>
          </a:p>
          <a:p>
            <a:pPr algn="just"/>
            <a:r>
              <a:rPr lang="uk-UA" b="1" i="1" dirty="0" smtClean="0"/>
              <a:t>По-друге, </a:t>
            </a:r>
            <a:r>
              <a:rPr lang="uk-UA" dirty="0" smtClean="0"/>
              <a:t>громадяни, з одного боку, щоразу більше переймаються тим, </a:t>
            </a:r>
            <a:r>
              <a:rPr lang="uk-UA" b="1" dirty="0" smtClean="0">
                <a:solidFill>
                  <a:srgbClr val="FF0000"/>
                </a:solidFill>
              </a:rPr>
              <a:t>як вплине несприятлива екологічна ситуація на їх повсякденне життя</a:t>
            </a:r>
            <a:r>
              <a:rPr lang="uk-UA" dirty="0" smtClean="0"/>
              <a:t>, а, з іншого - їх цікавить, як вони можуть сприяти вирішенню екологічних проблем.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897366" y="2569989"/>
            <a:ext cx="4081670" cy="2122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751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Елементи екологічної відповідальності бізнесу: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b="1" i="1" dirty="0" smtClean="0">
                <a:solidFill>
                  <a:srgbClr val="FFFF00"/>
                </a:solidFill>
              </a:rPr>
              <a:t>1.Запровадження корпоративної екологічної політики</a:t>
            </a:r>
            <a:r>
              <a:rPr lang="uk-UA" b="1" dirty="0" smtClean="0">
                <a:solidFill>
                  <a:srgbClr val="FFFF00"/>
                </a:solidFill>
              </a:rPr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b="1" dirty="0" smtClean="0">
                <a:solidFill>
                  <a:srgbClr val="FFFF00"/>
                </a:solidFill>
              </a:rPr>
              <a:t>2.</a:t>
            </a:r>
            <a:r>
              <a:rPr lang="uk-UA" b="1" i="1" dirty="0" smtClean="0">
                <a:solidFill>
                  <a:srgbClr val="FFFF00"/>
                </a:solidFill>
              </a:rPr>
              <a:t>Екологічний аудит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b="1" i="1" dirty="0" smtClean="0">
                <a:solidFill>
                  <a:srgbClr val="FFFF00"/>
                </a:solidFill>
              </a:rPr>
              <a:t>3.Залучення працівників до екологічних ініціатив</a:t>
            </a:r>
            <a:r>
              <a:rPr lang="uk-UA" b="1" dirty="0" smtClean="0">
                <a:solidFill>
                  <a:srgbClr val="FFFF00"/>
                </a:solidFill>
              </a:rPr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b="1" dirty="0" smtClean="0">
                <a:solidFill>
                  <a:srgbClr val="FFFF00"/>
                </a:solidFill>
              </a:rPr>
              <a:t>4. Зелене постачальники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b="1" i="1" dirty="0" smtClean="0">
                <a:solidFill>
                  <a:srgbClr val="FFFF00"/>
                </a:solidFill>
              </a:rPr>
              <a:t>5.Виробництво «зелених» товарів</a:t>
            </a:r>
            <a:r>
              <a:rPr lang="uk-UA" b="1" dirty="0" smtClean="0">
                <a:solidFill>
                  <a:srgbClr val="FFFF00"/>
                </a:solidFill>
              </a:rPr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-UA" b="1" i="1" dirty="0" smtClean="0">
                <a:solidFill>
                  <a:srgbClr val="FFFF00"/>
                </a:solidFill>
              </a:rPr>
              <a:t>6. Система екологічного управління (</a:t>
            </a:r>
            <a:r>
              <a:rPr lang="uk-UA" b="1" i="1" dirty="0" err="1" smtClean="0">
                <a:solidFill>
                  <a:srgbClr val="FFFF00"/>
                </a:solidFill>
              </a:rPr>
              <a:t>Environmental</a:t>
            </a:r>
            <a:r>
              <a:rPr lang="uk-UA" b="1" i="1" dirty="0" smtClean="0">
                <a:solidFill>
                  <a:srgbClr val="FFFF00"/>
                </a:solidFill>
              </a:rPr>
              <a:t> </a:t>
            </a:r>
            <a:r>
              <a:rPr lang="uk-UA" b="1" i="1" dirty="0" err="1" smtClean="0">
                <a:solidFill>
                  <a:srgbClr val="FFFF00"/>
                </a:solidFill>
              </a:rPr>
              <a:t>Management</a:t>
            </a:r>
            <a:r>
              <a:rPr lang="uk-UA" b="1" i="1" dirty="0" smtClean="0">
                <a:solidFill>
                  <a:srgbClr val="FFFF00"/>
                </a:solidFill>
              </a:rPr>
              <a:t> </a:t>
            </a:r>
            <a:r>
              <a:rPr lang="uk-UA" b="1" i="1" dirty="0" err="1" smtClean="0">
                <a:solidFill>
                  <a:srgbClr val="FFFF00"/>
                </a:solidFill>
              </a:rPr>
              <a:t>System</a:t>
            </a:r>
            <a:r>
              <a:rPr lang="uk-UA" b="1" i="1" dirty="0" smtClean="0">
                <a:solidFill>
                  <a:srgbClr val="FFFF00"/>
                </a:solidFill>
              </a:rPr>
              <a:t>).</a:t>
            </a:r>
            <a:endParaRPr lang="uk-UA" b="1" dirty="0">
              <a:solidFill>
                <a:srgbClr val="FFFF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63" y="2052918"/>
            <a:ext cx="4475693" cy="298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27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err="1" smtClean="0"/>
              <a:t>Чотирирівнева</a:t>
            </a:r>
            <a:r>
              <a:rPr lang="uk-UA" b="1" dirty="0" smtClean="0"/>
              <a:t> структура екологічного управління: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uk-UA" dirty="0" smtClean="0"/>
              <a:t>Аналіз екологічних проблем та вияв найгостріших з них;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uk-UA" dirty="0" smtClean="0"/>
              <a:t>Визначення </a:t>
            </a:r>
            <a:r>
              <a:rPr lang="uk-UA" dirty="0" err="1" smtClean="0"/>
              <a:t>екозбережувальних</a:t>
            </a:r>
            <a:r>
              <a:rPr lang="uk-UA" dirty="0" smtClean="0"/>
              <a:t> цілей та планування основних заходів для їх досягнення;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uk-UA" dirty="0" smtClean="0"/>
              <a:t>Реалізацію заходів;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uk-UA" dirty="0" smtClean="0"/>
              <a:t>Аналіз, оцінку ефективності запропонованих заходів, виявлення шляхів удосконалення екологічної політики.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1379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179</TotalTime>
  <Words>492</Words>
  <Application>Microsoft Office PowerPoint</Application>
  <PresentationFormat>Широкоэкранный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Ион</vt:lpstr>
      <vt:lpstr>Екологічна компонента соціальної відповідальності</vt:lpstr>
      <vt:lpstr>Основні засади екологічної відповідальності:</vt:lpstr>
      <vt:lpstr>Екологічно та соціально відповідальний бізнес означає: </vt:lpstr>
      <vt:lpstr>Функції екологічної відповідальності:</vt:lpstr>
      <vt:lpstr>Ознаки екологічної відповідальності компанії:</vt:lpstr>
      <vt:lpstr>Стратегія екологічного маркетингу</vt:lpstr>
      <vt:lpstr>Тенденції глобальної екологічної відповідальності:</vt:lpstr>
      <vt:lpstr>Елементи екологічної відповідальності бізнесу:</vt:lpstr>
      <vt:lpstr>Чотирирівнева структура екологічного управління:</vt:lpstr>
      <vt:lpstr>Дякую за увагу!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Екологічна компонента соціальної відповідальності</dc:title>
  <dc:creator>Учетная запись Майкрософт</dc:creator>
  <cp:lastModifiedBy>Учетная запись Майкрософт</cp:lastModifiedBy>
  <cp:revision>6</cp:revision>
  <dcterms:created xsi:type="dcterms:W3CDTF">2024-01-17T15:44:51Z</dcterms:created>
  <dcterms:modified xsi:type="dcterms:W3CDTF">2024-01-17T18:44:27Z</dcterms:modified>
</cp:coreProperties>
</file>