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70" r:id="rId13"/>
    <p:sldId id="266" r:id="rId14"/>
    <p:sldId id="267" r:id="rId15"/>
    <p:sldId id="268" r:id="rId16"/>
    <p:sldId id="271" r:id="rId17"/>
    <p:sldId id="269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118AB-6B78-4EFA-9959-7C99D540241A}" type="doc">
      <dgm:prSet loTypeId="urn:microsoft.com/office/officeart/2005/8/layout/default#1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1585BBE-8EA3-44B4-88D4-3BB58BB6C48B}">
      <dgm:prSet phldrT="[Текст]" custT="1"/>
      <dgm:spPr/>
      <dgm:t>
        <a:bodyPr/>
        <a:lstStyle/>
        <a:p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у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ефективності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виробництва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B726EB85-6C6D-4E05-AB2C-B336D5B58289}" type="parTrans" cxnId="{39E4798C-EC31-4509-AB95-8C96AD1296C1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B0D8DB0E-F691-4FE4-B4D2-08715EDC6359}" type="sibTrans" cxnId="{39E4798C-EC31-4509-AB95-8C96AD1296C1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4D05836B-AC57-4A01-B120-D403D62CC233}">
      <dgm:prSet phldrT="[Текст]" custT="1"/>
      <dgm:spPr/>
      <dgm:t>
        <a:bodyPr/>
        <a:lstStyle/>
        <a:p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у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розширення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виробництва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2C47DCD6-D00B-49E3-AFB8-9267C7ACAD4C}" type="parTrans" cxnId="{CFAE6875-D703-4C62-B951-B00577D03F58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6CDC5260-DA76-40E1-9103-D80E29EA969A}" type="sibTrans" cxnId="{CFAE6875-D703-4C62-B951-B00577D03F58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697F3EFC-169C-4A46-8641-755021861000}">
      <dgm:prSet phldrT="[Текст]" custT="1"/>
      <dgm:spPr/>
      <dgm:t>
        <a:bodyPr/>
        <a:lstStyle/>
        <a:p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у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нових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підприємств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4654DA4B-D9F9-4E68-AEC4-B546C77138F8}" type="parTrans" cxnId="{C3312886-5464-4755-A654-789DD7B78AD8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E4BF13A7-9CA0-4EE9-8C51-278AB0C45F25}" type="sibTrans" cxnId="{C3312886-5464-4755-A654-789DD7B78AD8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3B27C5CE-838A-4012-B564-D028A718D571}">
      <dgm:prSet phldrT="[Текст]" custT="1"/>
      <dgm:spPr/>
      <dgm:t>
        <a:bodyPr/>
        <a:lstStyle/>
        <a:p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заради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задоволення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вимог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державних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органів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управління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344D1038-7CC0-48C2-9924-4D2AE43740F3}" type="parTrans" cxnId="{D221F626-6D26-4448-BFA8-31C4E0FB2743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5E2BDE1F-CDF5-49E1-B035-31526185EF97}" type="sibTrans" cxnId="{D221F626-6D26-4448-BFA8-31C4E0FB2743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F085DFE5-3246-411F-9EFA-6251C0C13CD1}" type="pres">
      <dgm:prSet presAssocID="{4D9118AB-6B78-4EFA-9959-7C99D540241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545967-953A-4B0C-933D-99F0917C5546}" type="pres">
      <dgm:prSet presAssocID="{61585BBE-8EA3-44B4-88D4-3BB58BB6C48B}" presName="node" presStyleLbl="node1" presStyleIdx="0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C6A34D8-B30D-4F96-9CFF-3DCE2DC68D40}" type="pres">
      <dgm:prSet presAssocID="{B0D8DB0E-F691-4FE4-B4D2-08715EDC6359}" presName="sibTrans" presStyleCnt="0"/>
      <dgm:spPr/>
    </dgm:pt>
    <dgm:pt modelId="{FA587F87-A66D-4187-AEAD-99F1589BBAF9}" type="pres">
      <dgm:prSet presAssocID="{4D05836B-AC57-4A01-B120-D403D62CC233}" presName="node" presStyleLbl="node1" presStyleIdx="1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E70D60C-14C8-4B3C-B005-604A8AFDBCF1}" type="pres">
      <dgm:prSet presAssocID="{6CDC5260-DA76-40E1-9103-D80E29EA969A}" presName="sibTrans" presStyleCnt="0"/>
      <dgm:spPr/>
    </dgm:pt>
    <dgm:pt modelId="{5EEC55D3-D60C-4396-AD31-09F9FA7A5857}" type="pres">
      <dgm:prSet presAssocID="{697F3EFC-169C-4A46-8641-755021861000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ADEFE07-40F8-49F7-B60B-4DCE13A934C4}" type="pres">
      <dgm:prSet presAssocID="{E4BF13A7-9CA0-4EE9-8C51-278AB0C45F25}" presName="sibTrans" presStyleCnt="0"/>
      <dgm:spPr/>
    </dgm:pt>
    <dgm:pt modelId="{FC977948-44F7-4AB4-AADE-D37FE9277DD1}" type="pres">
      <dgm:prSet presAssocID="{3B27C5CE-838A-4012-B564-D028A718D571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39E4798C-EC31-4509-AB95-8C96AD1296C1}" srcId="{4D9118AB-6B78-4EFA-9959-7C99D540241A}" destId="{61585BBE-8EA3-44B4-88D4-3BB58BB6C48B}" srcOrd="0" destOrd="0" parTransId="{B726EB85-6C6D-4E05-AB2C-B336D5B58289}" sibTransId="{B0D8DB0E-F691-4FE4-B4D2-08715EDC6359}"/>
    <dgm:cxn modelId="{C3312886-5464-4755-A654-789DD7B78AD8}" srcId="{4D9118AB-6B78-4EFA-9959-7C99D540241A}" destId="{697F3EFC-169C-4A46-8641-755021861000}" srcOrd="2" destOrd="0" parTransId="{4654DA4B-D9F9-4E68-AEC4-B546C77138F8}" sibTransId="{E4BF13A7-9CA0-4EE9-8C51-278AB0C45F25}"/>
    <dgm:cxn modelId="{D221F626-6D26-4448-BFA8-31C4E0FB2743}" srcId="{4D9118AB-6B78-4EFA-9959-7C99D540241A}" destId="{3B27C5CE-838A-4012-B564-D028A718D571}" srcOrd="3" destOrd="0" parTransId="{344D1038-7CC0-48C2-9924-4D2AE43740F3}" sibTransId="{5E2BDE1F-CDF5-49E1-B035-31526185EF97}"/>
    <dgm:cxn modelId="{F8E2CD87-3D68-4503-A906-ABBE2D01F252}" type="presOf" srcId="{697F3EFC-169C-4A46-8641-755021861000}" destId="{5EEC55D3-D60C-4396-AD31-09F9FA7A5857}" srcOrd="0" destOrd="0" presId="urn:microsoft.com/office/officeart/2005/8/layout/default#1"/>
    <dgm:cxn modelId="{C6759B32-5854-4AC1-B354-FC4861512DE5}" type="presOf" srcId="{61585BBE-8EA3-44B4-88D4-3BB58BB6C48B}" destId="{32545967-953A-4B0C-933D-99F0917C5546}" srcOrd="0" destOrd="0" presId="urn:microsoft.com/office/officeart/2005/8/layout/default#1"/>
    <dgm:cxn modelId="{4E65F792-5126-40A9-B4DA-9241C4C9BA6D}" type="presOf" srcId="{4D05836B-AC57-4A01-B120-D403D62CC233}" destId="{FA587F87-A66D-4187-AEAD-99F1589BBAF9}" srcOrd="0" destOrd="0" presId="urn:microsoft.com/office/officeart/2005/8/layout/default#1"/>
    <dgm:cxn modelId="{4D7437DF-60CB-49FC-9DE9-C73A4B457A94}" type="presOf" srcId="{3B27C5CE-838A-4012-B564-D028A718D571}" destId="{FC977948-44F7-4AB4-AADE-D37FE9277DD1}" srcOrd="0" destOrd="0" presId="urn:microsoft.com/office/officeart/2005/8/layout/default#1"/>
    <dgm:cxn modelId="{E455FB02-8504-4E49-ACE8-CE0AC9FC49DE}" type="presOf" srcId="{4D9118AB-6B78-4EFA-9959-7C99D540241A}" destId="{F085DFE5-3246-411F-9EFA-6251C0C13CD1}" srcOrd="0" destOrd="0" presId="urn:microsoft.com/office/officeart/2005/8/layout/default#1"/>
    <dgm:cxn modelId="{CFAE6875-D703-4C62-B951-B00577D03F58}" srcId="{4D9118AB-6B78-4EFA-9959-7C99D540241A}" destId="{4D05836B-AC57-4A01-B120-D403D62CC233}" srcOrd="1" destOrd="0" parTransId="{2C47DCD6-D00B-49E3-AFB8-9267C7ACAD4C}" sibTransId="{6CDC5260-DA76-40E1-9103-D80E29EA969A}"/>
    <dgm:cxn modelId="{8444F364-6FCF-4F31-BFB1-33E14CA2CAFF}" type="presParOf" srcId="{F085DFE5-3246-411F-9EFA-6251C0C13CD1}" destId="{32545967-953A-4B0C-933D-99F0917C5546}" srcOrd="0" destOrd="0" presId="urn:microsoft.com/office/officeart/2005/8/layout/default#1"/>
    <dgm:cxn modelId="{59BC7618-8018-4E10-963E-87DDB1A2413B}" type="presParOf" srcId="{F085DFE5-3246-411F-9EFA-6251C0C13CD1}" destId="{4C6A34D8-B30D-4F96-9CFF-3DCE2DC68D40}" srcOrd="1" destOrd="0" presId="urn:microsoft.com/office/officeart/2005/8/layout/default#1"/>
    <dgm:cxn modelId="{37C4F795-1E1C-4C7F-9E38-8404642B7B44}" type="presParOf" srcId="{F085DFE5-3246-411F-9EFA-6251C0C13CD1}" destId="{FA587F87-A66D-4187-AEAD-99F1589BBAF9}" srcOrd="2" destOrd="0" presId="urn:microsoft.com/office/officeart/2005/8/layout/default#1"/>
    <dgm:cxn modelId="{740F1111-C09B-4DE7-B8B4-085316345085}" type="presParOf" srcId="{F085DFE5-3246-411F-9EFA-6251C0C13CD1}" destId="{EE70D60C-14C8-4B3C-B005-604A8AFDBCF1}" srcOrd="3" destOrd="0" presId="urn:microsoft.com/office/officeart/2005/8/layout/default#1"/>
    <dgm:cxn modelId="{2D31BD8F-5A33-4E70-AA82-EE07608A0B75}" type="presParOf" srcId="{F085DFE5-3246-411F-9EFA-6251C0C13CD1}" destId="{5EEC55D3-D60C-4396-AD31-09F9FA7A5857}" srcOrd="4" destOrd="0" presId="urn:microsoft.com/office/officeart/2005/8/layout/default#1"/>
    <dgm:cxn modelId="{A7CC9350-4B1B-4AE9-A4BC-97728BDDFC6B}" type="presParOf" srcId="{F085DFE5-3246-411F-9EFA-6251C0C13CD1}" destId="{DADEFE07-40F8-49F7-B60B-4DCE13A934C4}" srcOrd="5" destOrd="0" presId="urn:microsoft.com/office/officeart/2005/8/layout/default#1"/>
    <dgm:cxn modelId="{DB0634D6-ADF0-42D5-9A8A-BC847AC62530}" type="presParOf" srcId="{F085DFE5-3246-411F-9EFA-6251C0C13CD1}" destId="{FC977948-44F7-4AB4-AADE-D37FE9277DD1}" srcOrd="6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330352-A86C-422A-9D79-3E12F81B04DD}" type="doc">
      <dgm:prSet loTypeId="urn:microsoft.com/office/officeart/2008/layout/Pictu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6AF571-0720-4DFC-8C10-A94940470578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Інвестиційний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проєкт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існувати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формі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EB97FAEE-246B-47E0-B2D7-DAB8EF08B307}" type="parTrans" cxnId="{121BA54F-18F7-4E07-B194-807BB838547E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3CFE08CB-7835-4849-8AE1-C0E6AA68F9CB}" type="sibTrans" cxnId="{121BA54F-18F7-4E07-B194-807BB838547E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8DD63FBA-2B24-4D7A-97AF-E612B6BBB75D}">
      <dgm:prSet phldrT="[Текст]" custT="1"/>
      <dgm:spPr/>
      <dgm:t>
        <a:bodyPr/>
        <a:lstStyle/>
        <a:p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нульового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проекту -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утворення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нового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виробництва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3A60BB3-E5A9-4916-95C0-1DF87B105825}" type="parTrans" cxnId="{11ADDC9C-2A31-40DD-8C00-8C0CC175C16D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0E02AD92-676F-4276-AB31-5A42E9202CE1}" type="sibTrans" cxnId="{11ADDC9C-2A31-40DD-8C00-8C0CC175C16D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7FBD6768-E5A1-4E8D-82B8-5AA4E79F2276}">
      <dgm:prSet phldrT="[Текст]" custT="1"/>
      <dgm:spPr/>
      <dgm:t>
        <a:bodyPr/>
        <a:lstStyle/>
        <a:p>
          <a:r>
            <a:rPr lang="ru-RU" sz="2400" b="0" i="0" smtClean="0">
              <a:latin typeface="Times New Roman" pitchFamily="18" charset="0"/>
              <a:cs typeface="Times New Roman" pitchFamily="18" charset="0"/>
            </a:rPr>
            <a:t>реконструкції - впровадження передових технологій без зміни профілю підприємства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9569426-7F08-48AB-967E-88759F012DAA}" type="parTrans" cxnId="{83CB3090-76A8-4279-A908-5CFB0E599BCE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0D044CB0-D3AC-48AC-AC34-9A89FE2350BE}" type="sibTrans" cxnId="{83CB3090-76A8-4279-A908-5CFB0E599BCE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5C87E520-465A-4DCA-8277-DEAEB218071B}">
      <dgm:prSet phldrT="[Текст]" custT="1"/>
      <dgm:spPr/>
      <dgm:t>
        <a:bodyPr/>
        <a:lstStyle/>
        <a:p>
          <a:r>
            <a:rPr lang="ru-RU" sz="2400" b="0" i="0" smtClean="0">
              <a:latin typeface="Times New Roman" pitchFamily="18" charset="0"/>
              <a:cs typeface="Times New Roman" pitchFamily="18" charset="0"/>
            </a:rPr>
            <a:t>реабілітації (перепрофілювання) діючого підприємства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05FF5D42-E133-4356-AAEF-0C476565B075}" type="parTrans" cxnId="{00A54E8C-C9E7-49CB-8049-ED1E2007E6BB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151FE6A8-54E8-466C-A369-F5E5F04649C2}" type="sibTrans" cxnId="{00A54E8C-C9E7-49CB-8049-ED1E2007E6BB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8AF7E038-A2E2-4AB3-B63C-B1847190A5F1}" type="pres">
      <dgm:prSet presAssocID="{E3330352-A86C-422A-9D79-3E12F81B04D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863ED6-C396-4BCD-8209-74841614C8D0}" type="pres">
      <dgm:prSet presAssocID="{896AF571-0720-4DFC-8C10-A94940470578}" presName="root" presStyleCnt="0">
        <dgm:presLayoutVars>
          <dgm:chMax/>
          <dgm:chPref val="4"/>
        </dgm:presLayoutVars>
      </dgm:prSet>
      <dgm:spPr/>
    </dgm:pt>
    <dgm:pt modelId="{43052141-6B8A-4FAB-B1F5-13403E5A6E87}" type="pres">
      <dgm:prSet presAssocID="{896AF571-0720-4DFC-8C10-A94940470578}" presName="rootComposite" presStyleCnt="0">
        <dgm:presLayoutVars/>
      </dgm:prSet>
      <dgm:spPr/>
    </dgm:pt>
    <dgm:pt modelId="{11608324-7C67-45B8-8475-0479BDE5BC8F}" type="pres">
      <dgm:prSet presAssocID="{896AF571-0720-4DFC-8C10-A94940470578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56C74D59-4653-4B10-8ADB-24C398FAC139}" type="pres">
      <dgm:prSet presAssocID="{896AF571-0720-4DFC-8C10-A94940470578}" presName="childShape" presStyleCnt="0">
        <dgm:presLayoutVars>
          <dgm:chMax val="0"/>
          <dgm:chPref val="0"/>
        </dgm:presLayoutVars>
      </dgm:prSet>
      <dgm:spPr/>
    </dgm:pt>
    <dgm:pt modelId="{CC2C97B2-2F18-440F-8C36-637DCBBD586D}" type="pres">
      <dgm:prSet presAssocID="{8DD63FBA-2B24-4D7A-97AF-E612B6BBB75D}" presName="childComposite" presStyleCnt="0">
        <dgm:presLayoutVars>
          <dgm:chMax val="0"/>
          <dgm:chPref val="0"/>
        </dgm:presLayoutVars>
      </dgm:prSet>
      <dgm:spPr/>
    </dgm:pt>
    <dgm:pt modelId="{6F86139F-9F06-440F-8206-F6F99B47CD5C}" type="pres">
      <dgm:prSet presAssocID="{8DD63FBA-2B24-4D7A-97AF-E612B6BBB75D}" presName="Image" presStyleLbl="node1" presStyleIdx="0" presStyleCnt="3"/>
      <dgm:spPr>
        <a:prstGeom prst="notchedRightArrow">
          <a:avLst/>
        </a:prstGeom>
      </dgm:spPr>
    </dgm:pt>
    <dgm:pt modelId="{115E6270-A52D-4768-8D08-0B3ED1E91BA4}" type="pres">
      <dgm:prSet presAssocID="{8DD63FBA-2B24-4D7A-97AF-E612B6BBB75D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82A087-6F36-4E61-9E30-43E81796F16E}" type="pres">
      <dgm:prSet presAssocID="{7FBD6768-E5A1-4E8D-82B8-5AA4E79F2276}" presName="childComposite" presStyleCnt="0">
        <dgm:presLayoutVars>
          <dgm:chMax val="0"/>
          <dgm:chPref val="0"/>
        </dgm:presLayoutVars>
      </dgm:prSet>
      <dgm:spPr/>
    </dgm:pt>
    <dgm:pt modelId="{39A60493-C961-4BC7-89A8-1127C6EB07E2}" type="pres">
      <dgm:prSet presAssocID="{7FBD6768-E5A1-4E8D-82B8-5AA4E79F2276}" presName="Image" presStyleLbl="node1" presStyleIdx="1" presStyleCnt="3"/>
      <dgm:spPr>
        <a:prstGeom prst="notchedRightArrow">
          <a:avLst/>
        </a:prstGeom>
      </dgm:spPr>
    </dgm:pt>
    <dgm:pt modelId="{14B51054-2DEB-4A46-8DD0-E4A6D5FEB357}" type="pres">
      <dgm:prSet presAssocID="{7FBD6768-E5A1-4E8D-82B8-5AA4E79F2276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A5DEC-6C91-414A-ABED-004D4499F73D}" type="pres">
      <dgm:prSet presAssocID="{5C87E520-465A-4DCA-8277-DEAEB218071B}" presName="childComposite" presStyleCnt="0">
        <dgm:presLayoutVars>
          <dgm:chMax val="0"/>
          <dgm:chPref val="0"/>
        </dgm:presLayoutVars>
      </dgm:prSet>
      <dgm:spPr/>
    </dgm:pt>
    <dgm:pt modelId="{F012CCB9-C01A-4E61-BA04-8F46E3803E8D}" type="pres">
      <dgm:prSet presAssocID="{5C87E520-465A-4DCA-8277-DEAEB218071B}" presName="Image" presStyleLbl="node1" presStyleIdx="2" presStyleCnt="3"/>
      <dgm:spPr>
        <a:prstGeom prst="notchedRightArrow">
          <a:avLst/>
        </a:prstGeom>
      </dgm:spPr>
    </dgm:pt>
    <dgm:pt modelId="{FCD0F37B-C3B1-4313-B315-F3762AE9FB35}" type="pres">
      <dgm:prSet presAssocID="{5C87E520-465A-4DCA-8277-DEAEB218071B}" presName="childText" presStyleLbl="l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75F1D6-DBBD-46F3-861F-87469F14C411}" type="presOf" srcId="{7FBD6768-E5A1-4E8D-82B8-5AA4E79F2276}" destId="{14B51054-2DEB-4A46-8DD0-E4A6D5FEB357}" srcOrd="0" destOrd="0" presId="urn:microsoft.com/office/officeart/2008/layout/PictureAccentList"/>
    <dgm:cxn modelId="{DDE92650-36DA-4CB3-9E4E-A9613AB1B8D2}" type="presOf" srcId="{8DD63FBA-2B24-4D7A-97AF-E612B6BBB75D}" destId="{115E6270-A52D-4768-8D08-0B3ED1E91BA4}" srcOrd="0" destOrd="0" presId="urn:microsoft.com/office/officeart/2008/layout/PictureAccentList"/>
    <dgm:cxn modelId="{4FCE875F-27B9-4520-83BA-FF719F5A2238}" type="presOf" srcId="{5C87E520-465A-4DCA-8277-DEAEB218071B}" destId="{FCD0F37B-C3B1-4313-B315-F3762AE9FB35}" srcOrd="0" destOrd="0" presId="urn:microsoft.com/office/officeart/2008/layout/PictureAccentList"/>
    <dgm:cxn modelId="{11ADDC9C-2A31-40DD-8C00-8C0CC175C16D}" srcId="{896AF571-0720-4DFC-8C10-A94940470578}" destId="{8DD63FBA-2B24-4D7A-97AF-E612B6BBB75D}" srcOrd="0" destOrd="0" parTransId="{73A60BB3-E5A9-4916-95C0-1DF87B105825}" sibTransId="{0E02AD92-676F-4276-AB31-5A42E9202CE1}"/>
    <dgm:cxn modelId="{121BA54F-18F7-4E07-B194-807BB838547E}" srcId="{E3330352-A86C-422A-9D79-3E12F81B04DD}" destId="{896AF571-0720-4DFC-8C10-A94940470578}" srcOrd="0" destOrd="0" parTransId="{EB97FAEE-246B-47E0-B2D7-DAB8EF08B307}" sibTransId="{3CFE08CB-7835-4849-8AE1-C0E6AA68F9CB}"/>
    <dgm:cxn modelId="{3F35B43A-806D-48E6-958C-BFDDC49697CD}" type="presOf" srcId="{896AF571-0720-4DFC-8C10-A94940470578}" destId="{11608324-7C67-45B8-8475-0479BDE5BC8F}" srcOrd="0" destOrd="0" presId="urn:microsoft.com/office/officeart/2008/layout/PictureAccentList"/>
    <dgm:cxn modelId="{83CB3090-76A8-4279-A908-5CFB0E599BCE}" srcId="{896AF571-0720-4DFC-8C10-A94940470578}" destId="{7FBD6768-E5A1-4E8D-82B8-5AA4E79F2276}" srcOrd="1" destOrd="0" parTransId="{E9569426-7F08-48AB-967E-88759F012DAA}" sibTransId="{0D044CB0-D3AC-48AC-AC34-9A89FE2350BE}"/>
    <dgm:cxn modelId="{00A54E8C-C9E7-49CB-8049-ED1E2007E6BB}" srcId="{896AF571-0720-4DFC-8C10-A94940470578}" destId="{5C87E520-465A-4DCA-8277-DEAEB218071B}" srcOrd="2" destOrd="0" parTransId="{05FF5D42-E133-4356-AAEF-0C476565B075}" sibTransId="{151FE6A8-54E8-466C-A369-F5E5F04649C2}"/>
    <dgm:cxn modelId="{54CEE2EC-4D69-4723-B0B4-484112F22F1F}" type="presOf" srcId="{E3330352-A86C-422A-9D79-3E12F81B04DD}" destId="{8AF7E038-A2E2-4AB3-B63C-B1847190A5F1}" srcOrd="0" destOrd="0" presId="urn:microsoft.com/office/officeart/2008/layout/PictureAccentList"/>
    <dgm:cxn modelId="{22BAB779-08D5-4C14-983B-B912FBAC28E5}" type="presParOf" srcId="{8AF7E038-A2E2-4AB3-B63C-B1847190A5F1}" destId="{AD863ED6-C396-4BCD-8209-74841614C8D0}" srcOrd="0" destOrd="0" presId="urn:microsoft.com/office/officeart/2008/layout/PictureAccentList"/>
    <dgm:cxn modelId="{6BA3B9C3-90D9-4177-AC61-68175BB1E997}" type="presParOf" srcId="{AD863ED6-C396-4BCD-8209-74841614C8D0}" destId="{43052141-6B8A-4FAB-B1F5-13403E5A6E87}" srcOrd="0" destOrd="0" presId="urn:microsoft.com/office/officeart/2008/layout/PictureAccentList"/>
    <dgm:cxn modelId="{658308FE-B7C7-42C5-9FF2-E393F5362446}" type="presParOf" srcId="{43052141-6B8A-4FAB-B1F5-13403E5A6E87}" destId="{11608324-7C67-45B8-8475-0479BDE5BC8F}" srcOrd="0" destOrd="0" presId="urn:microsoft.com/office/officeart/2008/layout/PictureAccentList"/>
    <dgm:cxn modelId="{CA8E4BD8-C5C6-491D-A479-649D80606008}" type="presParOf" srcId="{AD863ED6-C396-4BCD-8209-74841614C8D0}" destId="{56C74D59-4653-4B10-8ADB-24C398FAC139}" srcOrd="1" destOrd="0" presId="urn:microsoft.com/office/officeart/2008/layout/PictureAccentList"/>
    <dgm:cxn modelId="{263D1BEE-C1D2-4CFA-BC33-2FAE7760431F}" type="presParOf" srcId="{56C74D59-4653-4B10-8ADB-24C398FAC139}" destId="{CC2C97B2-2F18-440F-8C36-637DCBBD586D}" srcOrd="0" destOrd="0" presId="urn:microsoft.com/office/officeart/2008/layout/PictureAccentList"/>
    <dgm:cxn modelId="{52F59378-AAA9-4718-9470-2C00BA591859}" type="presParOf" srcId="{CC2C97B2-2F18-440F-8C36-637DCBBD586D}" destId="{6F86139F-9F06-440F-8206-F6F99B47CD5C}" srcOrd="0" destOrd="0" presId="urn:microsoft.com/office/officeart/2008/layout/PictureAccentList"/>
    <dgm:cxn modelId="{EE7630CA-00F0-4AF8-A2C5-4B75A3CB0E0B}" type="presParOf" srcId="{CC2C97B2-2F18-440F-8C36-637DCBBD586D}" destId="{115E6270-A52D-4768-8D08-0B3ED1E91BA4}" srcOrd="1" destOrd="0" presId="urn:microsoft.com/office/officeart/2008/layout/PictureAccentList"/>
    <dgm:cxn modelId="{A9958138-06E7-4E38-A941-D1A88E9DE27B}" type="presParOf" srcId="{56C74D59-4653-4B10-8ADB-24C398FAC139}" destId="{E182A087-6F36-4E61-9E30-43E81796F16E}" srcOrd="1" destOrd="0" presId="urn:microsoft.com/office/officeart/2008/layout/PictureAccentList"/>
    <dgm:cxn modelId="{EEA9509A-E643-4653-BE3E-F1FC19CED0A4}" type="presParOf" srcId="{E182A087-6F36-4E61-9E30-43E81796F16E}" destId="{39A60493-C961-4BC7-89A8-1127C6EB07E2}" srcOrd="0" destOrd="0" presId="urn:microsoft.com/office/officeart/2008/layout/PictureAccentList"/>
    <dgm:cxn modelId="{4A33433A-88A6-441B-B8F4-197A004888B8}" type="presParOf" srcId="{E182A087-6F36-4E61-9E30-43E81796F16E}" destId="{14B51054-2DEB-4A46-8DD0-E4A6D5FEB357}" srcOrd="1" destOrd="0" presId="urn:microsoft.com/office/officeart/2008/layout/PictureAccentList"/>
    <dgm:cxn modelId="{CC438EE7-82AB-4A0C-901C-3760ED08B81E}" type="presParOf" srcId="{56C74D59-4653-4B10-8ADB-24C398FAC139}" destId="{C7EA5DEC-6C91-414A-ABED-004D4499F73D}" srcOrd="2" destOrd="0" presId="urn:microsoft.com/office/officeart/2008/layout/PictureAccentList"/>
    <dgm:cxn modelId="{38CCEA97-0665-451C-B767-B522C000D428}" type="presParOf" srcId="{C7EA5DEC-6C91-414A-ABED-004D4499F73D}" destId="{F012CCB9-C01A-4E61-BA04-8F46E3803E8D}" srcOrd="0" destOrd="0" presId="urn:microsoft.com/office/officeart/2008/layout/PictureAccentList"/>
    <dgm:cxn modelId="{42FE1F92-38AE-4B87-B0BE-0F7F11C12AB5}" type="presParOf" srcId="{C7EA5DEC-6C91-414A-ABED-004D4499F73D}" destId="{FCD0F37B-C3B1-4313-B315-F3762AE9FB35}" srcOrd="1" destOrd="0" presId="urn:microsoft.com/office/officeart/2008/layout/PictureAccen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7DE279-82DD-4A73-BD26-66C7FEF90C73}" type="doc">
      <dgm:prSet loTypeId="urn:microsoft.com/office/officeart/2005/8/layout/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BCF1881-7930-41DD-A2FC-82E577C28F6A}">
      <dgm:prSet phldrT="[Текст]" custT="1"/>
      <dgm:spPr/>
      <dgm:t>
        <a:bodyPr/>
        <a:lstStyle/>
        <a:p>
          <a:pPr algn="just"/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ефективність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реалізації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проєкту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, де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оцінюється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привабливість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інвесторів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вкладень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інвестиційний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проєкт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05E195D0-9E29-41C8-8307-F854D5DEC7BC}" type="parTrans" cxnId="{3FD076AE-B810-43D0-86BF-0E84619BBB27}">
      <dgm:prSet/>
      <dgm:spPr/>
      <dgm:t>
        <a:bodyPr/>
        <a:lstStyle/>
        <a:p>
          <a:pPr algn="just"/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7E1C2215-2C1C-441A-B0B5-93A6E3646B4D}" type="sibTrans" cxnId="{3FD076AE-B810-43D0-86BF-0E84619BBB27}">
      <dgm:prSet/>
      <dgm:spPr/>
      <dgm:t>
        <a:bodyPr/>
        <a:lstStyle/>
        <a:p>
          <a:pPr algn="just"/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A6473F00-8880-40C0-A2EB-74BDAF9C7562}">
      <dgm:prSet phldrT="[Текст]" custT="1"/>
      <dgm:spPr/>
      <dgm:t>
        <a:bodyPr/>
        <a:lstStyle/>
        <a:p>
          <a:pPr algn="just"/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фінансова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реалізованість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проєкту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схеми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фінансування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F8A2989-524F-4A4B-AB2C-30976A2D26C7}" type="parTrans" cxnId="{A09A349D-A4DD-4587-B6EC-695AA7CA24AC}">
      <dgm:prSet/>
      <dgm:spPr/>
      <dgm:t>
        <a:bodyPr/>
        <a:lstStyle/>
        <a:p>
          <a:pPr algn="just"/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505F5080-9284-44C8-A632-EEB40E53068F}" type="sibTrans" cxnId="{A09A349D-A4DD-4587-B6EC-695AA7CA24AC}">
      <dgm:prSet/>
      <dgm:spPr/>
      <dgm:t>
        <a:bodyPr/>
        <a:lstStyle/>
        <a:p>
          <a:pPr algn="just"/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C5D124A9-415F-44F0-8321-63DAF8CC84DD}" type="pres">
      <dgm:prSet presAssocID="{F87DE279-82DD-4A73-BD26-66C7FEF90C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5BFD95-A0CE-4332-85E2-64C3029F641C}" type="pres">
      <dgm:prSet presAssocID="{0BCF1881-7930-41DD-A2FC-82E577C28F6A}" presName="parentLin" presStyleCnt="0"/>
      <dgm:spPr/>
    </dgm:pt>
    <dgm:pt modelId="{CD710554-EC1B-49B5-B46A-B138F9A2EE2B}" type="pres">
      <dgm:prSet presAssocID="{0BCF1881-7930-41DD-A2FC-82E577C28F6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8F761A0B-8E33-4C85-BA8E-844A2B3DD318}" type="pres">
      <dgm:prSet presAssocID="{0BCF1881-7930-41DD-A2FC-82E577C28F6A}" presName="parentText" presStyleLbl="node1" presStyleIdx="0" presStyleCnt="2" custScaleX="117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3F3128-ABBB-4BE5-8A6E-088F6BE60B77}" type="pres">
      <dgm:prSet presAssocID="{0BCF1881-7930-41DD-A2FC-82E577C28F6A}" presName="negativeSpace" presStyleCnt="0"/>
      <dgm:spPr/>
    </dgm:pt>
    <dgm:pt modelId="{D9FD5F14-2F11-48FB-BE29-5257A892A0AD}" type="pres">
      <dgm:prSet presAssocID="{0BCF1881-7930-41DD-A2FC-82E577C28F6A}" presName="childText" presStyleLbl="conFgAcc1" presStyleIdx="0" presStyleCnt="2">
        <dgm:presLayoutVars>
          <dgm:bulletEnabled val="1"/>
        </dgm:presLayoutVars>
      </dgm:prSet>
      <dgm:spPr/>
    </dgm:pt>
    <dgm:pt modelId="{F11DAA19-3C18-45B2-8999-F0B9203B549A}" type="pres">
      <dgm:prSet presAssocID="{7E1C2215-2C1C-441A-B0B5-93A6E3646B4D}" presName="spaceBetweenRectangles" presStyleCnt="0"/>
      <dgm:spPr/>
    </dgm:pt>
    <dgm:pt modelId="{B62FDAAA-708A-4EEB-A24B-5A7805CD84E4}" type="pres">
      <dgm:prSet presAssocID="{A6473F00-8880-40C0-A2EB-74BDAF9C7562}" presName="parentLin" presStyleCnt="0"/>
      <dgm:spPr/>
    </dgm:pt>
    <dgm:pt modelId="{9C819028-3595-484F-BBC4-703E277D4B0F}" type="pres">
      <dgm:prSet presAssocID="{A6473F00-8880-40C0-A2EB-74BDAF9C756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27C229E-BC08-4891-9D5C-526857D1E53F}" type="pres">
      <dgm:prSet presAssocID="{A6473F00-8880-40C0-A2EB-74BDAF9C7562}" presName="parentText" presStyleLbl="node1" presStyleIdx="1" presStyleCnt="2" custScaleX="117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F2B518-74A8-42C2-BAF2-5441CE77F4F8}" type="pres">
      <dgm:prSet presAssocID="{A6473F00-8880-40C0-A2EB-74BDAF9C7562}" presName="negativeSpace" presStyleCnt="0"/>
      <dgm:spPr/>
    </dgm:pt>
    <dgm:pt modelId="{A1164F74-C481-4C79-A9D7-A40D61CCC2A1}" type="pres">
      <dgm:prSet presAssocID="{A6473F00-8880-40C0-A2EB-74BDAF9C756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3AD49C4-C7D2-4D59-A27D-6044D3C6F181}" type="presOf" srcId="{0BCF1881-7930-41DD-A2FC-82E577C28F6A}" destId="{8F761A0B-8E33-4C85-BA8E-844A2B3DD318}" srcOrd="1" destOrd="0" presId="urn:microsoft.com/office/officeart/2005/8/layout/list1"/>
    <dgm:cxn modelId="{25F35CDD-9721-43B7-A5F4-6D1262BA4E22}" type="presOf" srcId="{0BCF1881-7930-41DD-A2FC-82E577C28F6A}" destId="{CD710554-EC1B-49B5-B46A-B138F9A2EE2B}" srcOrd="0" destOrd="0" presId="urn:microsoft.com/office/officeart/2005/8/layout/list1"/>
    <dgm:cxn modelId="{3FD076AE-B810-43D0-86BF-0E84619BBB27}" srcId="{F87DE279-82DD-4A73-BD26-66C7FEF90C73}" destId="{0BCF1881-7930-41DD-A2FC-82E577C28F6A}" srcOrd="0" destOrd="0" parTransId="{05E195D0-9E29-41C8-8307-F854D5DEC7BC}" sibTransId="{7E1C2215-2C1C-441A-B0B5-93A6E3646B4D}"/>
    <dgm:cxn modelId="{4CD64410-4A35-4E2E-8ADE-FC34E7E83684}" type="presOf" srcId="{A6473F00-8880-40C0-A2EB-74BDAF9C7562}" destId="{9C819028-3595-484F-BBC4-703E277D4B0F}" srcOrd="0" destOrd="0" presId="urn:microsoft.com/office/officeart/2005/8/layout/list1"/>
    <dgm:cxn modelId="{5E596630-EF0A-4DC4-850D-97E0F891E7EB}" type="presOf" srcId="{A6473F00-8880-40C0-A2EB-74BDAF9C7562}" destId="{727C229E-BC08-4891-9D5C-526857D1E53F}" srcOrd="1" destOrd="0" presId="urn:microsoft.com/office/officeart/2005/8/layout/list1"/>
    <dgm:cxn modelId="{C4FA41A7-7FE8-4DCF-B249-A7FAFC4921A3}" type="presOf" srcId="{F87DE279-82DD-4A73-BD26-66C7FEF90C73}" destId="{C5D124A9-415F-44F0-8321-63DAF8CC84DD}" srcOrd="0" destOrd="0" presId="urn:microsoft.com/office/officeart/2005/8/layout/list1"/>
    <dgm:cxn modelId="{A09A349D-A4DD-4587-B6EC-695AA7CA24AC}" srcId="{F87DE279-82DD-4A73-BD26-66C7FEF90C73}" destId="{A6473F00-8880-40C0-A2EB-74BDAF9C7562}" srcOrd="1" destOrd="0" parTransId="{AF8A2989-524F-4A4B-AB2C-30976A2D26C7}" sibTransId="{505F5080-9284-44C8-A632-EEB40E53068F}"/>
    <dgm:cxn modelId="{A079B833-D7B7-45B7-A88F-CB068260C54C}" type="presParOf" srcId="{C5D124A9-415F-44F0-8321-63DAF8CC84DD}" destId="{C95BFD95-A0CE-4332-85E2-64C3029F641C}" srcOrd="0" destOrd="0" presId="urn:microsoft.com/office/officeart/2005/8/layout/list1"/>
    <dgm:cxn modelId="{B6FF7921-E922-4B6D-B9D6-FBDB4E6561AC}" type="presParOf" srcId="{C95BFD95-A0CE-4332-85E2-64C3029F641C}" destId="{CD710554-EC1B-49B5-B46A-B138F9A2EE2B}" srcOrd="0" destOrd="0" presId="urn:microsoft.com/office/officeart/2005/8/layout/list1"/>
    <dgm:cxn modelId="{17D8538C-3599-450B-8E9D-7EDAE313C9A2}" type="presParOf" srcId="{C95BFD95-A0CE-4332-85E2-64C3029F641C}" destId="{8F761A0B-8E33-4C85-BA8E-844A2B3DD318}" srcOrd="1" destOrd="0" presId="urn:microsoft.com/office/officeart/2005/8/layout/list1"/>
    <dgm:cxn modelId="{079D812B-7016-4153-BC01-22229BEA5BC1}" type="presParOf" srcId="{C5D124A9-415F-44F0-8321-63DAF8CC84DD}" destId="{923F3128-ABBB-4BE5-8A6E-088F6BE60B77}" srcOrd="1" destOrd="0" presId="urn:microsoft.com/office/officeart/2005/8/layout/list1"/>
    <dgm:cxn modelId="{3F2D3E9D-7D19-4773-8912-7C36B4F30DBD}" type="presParOf" srcId="{C5D124A9-415F-44F0-8321-63DAF8CC84DD}" destId="{D9FD5F14-2F11-48FB-BE29-5257A892A0AD}" srcOrd="2" destOrd="0" presId="urn:microsoft.com/office/officeart/2005/8/layout/list1"/>
    <dgm:cxn modelId="{3863DAE9-C407-4268-B403-A6B72C8D73F0}" type="presParOf" srcId="{C5D124A9-415F-44F0-8321-63DAF8CC84DD}" destId="{F11DAA19-3C18-45B2-8999-F0B9203B549A}" srcOrd="3" destOrd="0" presId="urn:microsoft.com/office/officeart/2005/8/layout/list1"/>
    <dgm:cxn modelId="{D9516465-94EA-4112-BD51-A915CA3AEC45}" type="presParOf" srcId="{C5D124A9-415F-44F0-8321-63DAF8CC84DD}" destId="{B62FDAAA-708A-4EEB-A24B-5A7805CD84E4}" srcOrd="4" destOrd="0" presId="urn:microsoft.com/office/officeart/2005/8/layout/list1"/>
    <dgm:cxn modelId="{CBB5786B-2D91-4120-B3E2-A2A5395904AF}" type="presParOf" srcId="{B62FDAAA-708A-4EEB-A24B-5A7805CD84E4}" destId="{9C819028-3595-484F-BBC4-703E277D4B0F}" srcOrd="0" destOrd="0" presId="urn:microsoft.com/office/officeart/2005/8/layout/list1"/>
    <dgm:cxn modelId="{3FF853BE-0AE6-4AD3-B05A-A9A81763C75B}" type="presParOf" srcId="{B62FDAAA-708A-4EEB-A24B-5A7805CD84E4}" destId="{727C229E-BC08-4891-9D5C-526857D1E53F}" srcOrd="1" destOrd="0" presId="urn:microsoft.com/office/officeart/2005/8/layout/list1"/>
    <dgm:cxn modelId="{862C312C-F37E-4BB7-A1BA-E93B55F3FC91}" type="presParOf" srcId="{C5D124A9-415F-44F0-8321-63DAF8CC84DD}" destId="{38F2B518-74A8-42C2-BAF2-5441CE77F4F8}" srcOrd="5" destOrd="0" presId="urn:microsoft.com/office/officeart/2005/8/layout/list1"/>
    <dgm:cxn modelId="{D6B9AA47-62B3-4846-83A2-3E0330A9AEDE}" type="presParOf" srcId="{C5D124A9-415F-44F0-8321-63DAF8CC84DD}" destId="{A1164F74-C481-4C79-A9D7-A40D61CCC2A1}" srcOrd="6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3A2AFF-26BD-4FC5-A8DA-2AA55A2D74E3}" type="doc">
      <dgm:prSet loTypeId="urn:microsoft.com/office/officeart/2005/8/layout/list1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8D32AED-9130-4C86-8A9F-D596BB9CBAEB}">
      <dgm:prSet phldrT="[Текст]" custT="1"/>
      <dgm:spPr/>
      <dgm:t>
        <a:bodyPr/>
        <a:lstStyle/>
        <a:p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середньозважена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вартість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капіталу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DB136DB-3E57-4254-A148-ADC1D1CABFED}" type="parTrans" cxnId="{7A0E437C-2061-47D4-BC2F-FFEA38E6B0A7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5F8B837F-A91C-46D1-84CC-0CBEF9A1E779}" type="sibTrans" cxnId="{7A0E437C-2061-47D4-BC2F-FFEA38E6B0A7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D94D1CB7-82D5-44F0-AAF2-733FB91B9840}">
      <dgm:prSet phldrT="[Текст]" custT="1"/>
      <dgm:spPr/>
      <dgm:t>
        <a:bodyPr/>
        <a:lstStyle/>
        <a:p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середня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депозитна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кредитна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ставка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C8E55CE-CFB3-400C-B2C1-4251BEF3DC9D}" type="parTrans" cxnId="{E598C0E0-55F3-4112-91A6-F09924B55568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AB647EE1-ED40-4032-891B-D4606D88ADC3}" type="sibTrans" cxnId="{E598C0E0-55F3-4112-91A6-F09924B55568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75EBD0A2-AEFF-4D20-8E5F-B411E1E65757}">
      <dgm:prSet phldrT="[Текст]" custT="1"/>
      <dgm:spPr/>
      <dgm:t>
        <a:bodyPr/>
        <a:lstStyle/>
        <a:p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індивідуальна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норма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прибутковості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F2C57C3A-8ED0-4B07-B12B-D969DC590792}" type="parTrans" cxnId="{829B2984-AA98-4CE1-80AD-F6D941027747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79755967-7FD9-4B45-BC48-083FB903495A}" type="sibTrans" cxnId="{829B2984-AA98-4CE1-80AD-F6D941027747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81DA63DA-C573-415A-AAF4-21EBE6A6BA31}">
      <dgm:prSet phldrT="[Текст]" custT="1"/>
      <dgm:spPr/>
      <dgm:t>
        <a:bodyPr/>
        <a:lstStyle/>
        <a:p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ризиків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ліквідності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7C6F91B-22DC-426B-9BFA-31E6DB935C4C}" type="parTrans" cxnId="{0A2822B0-274F-4D50-9A72-330DD5FC0144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AE9550C7-C7F6-431A-BFCA-1D3E74FF286F}" type="sibTrans" cxnId="{0A2822B0-274F-4D50-9A72-330DD5FC0144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E75342B4-C0D5-428A-965E-B8E4F690D77B}" type="pres">
      <dgm:prSet presAssocID="{B93A2AFF-26BD-4FC5-A8DA-2AA55A2D74E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A7BC7B-9DA1-4B6A-8204-4966630B607F}" type="pres">
      <dgm:prSet presAssocID="{F8D32AED-9130-4C86-8A9F-D596BB9CBAEB}" presName="parentLin" presStyleCnt="0"/>
      <dgm:spPr/>
    </dgm:pt>
    <dgm:pt modelId="{F9D5167F-9D2D-490F-B86D-51739C69F581}" type="pres">
      <dgm:prSet presAssocID="{F8D32AED-9130-4C86-8A9F-D596BB9CBAE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06E42C6-5530-4601-AAC8-00C5E88C1D54}" type="pres">
      <dgm:prSet presAssocID="{F8D32AED-9130-4C86-8A9F-D596BB9CBAEB}" presName="parentText" presStyleLbl="node1" presStyleIdx="0" presStyleCnt="4" custScaleX="114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B06E14-3CE7-4702-8B20-CBA97EE2E65F}" type="pres">
      <dgm:prSet presAssocID="{F8D32AED-9130-4C86-8A9F-D596BB9CBAEB}" presName="negativeSpace" presStyleCnt="0"/>
      <dgm:spPr/>
    </dgm:pt>
    <dgm:pt modelId="{F347D616-0ED2-4D00-8475-9B2D4B2FF09B}" type="pres">
      <dgm:prSet presAssocID="{F8D32AED-9130-4C86-8A9F-D596BB9CBAEB}" presName="childText" presStyleLbl="conFgAcc1" presStyleIdx="0" presStyleCnt="4">
        <dgm:presLayoutVars>
          <dgm:bulletEnabled val="1"/>
        </dgm:presLayoutVars>
      </dgm:prSet>
      <dgm:spPr/>
    </dgm:pt>
    <dgm:pt modelId="{CFFF6D92-1C01-4E11-B620-A631AF9B0433}" type="pres">
      <dgm:prSet presAssocID="{5F8B837F-A91C-46D1-84CC-0CBEF9A1E779}" presName="spaceBetweenRectangles" presStyleCnt="0"/>
      <dgm:spPr/>
    </dgm:pt>
    <dgm:pt modelId="{0B49F94C-526F-41B1-9C25-507192652207}" type="pres">
      <dgm:prSet presAssocID="{D94D1CB7-82D5-44F0-AAF2-733FB91B9840}" presName="parentLin" presStyleCnt="0"/>
      <dgm:spPr/>
    </dgm:pt>
    <dgm:pt modelId="{9EE41017-3690-4180-8FD5-422A6225CFAA}" type="pres">
      <dgm:prSet presAssocID="{D94D1CB7-82D5-44F0-AAF2-733FB91B984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FDE1C19-5E78-4D6F-B694-664975680BFA}" type="pres">
      <dgm:prSet presAssocID="{D94D1CB7-82D5-44F0-AAF2-733FB91B9840}" presName="parentText" presStyleLbl="node1" presStyleIdx="1" presStyleCnt="4" custScaleX="114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0D69F-7835-43CF-A962-494374E93278}" type="pres">
      <dgm:prSet presAssocID="{D94D1CB7-82D5-44F0-AAF2-733FB91B9840}" presName="negativeSpace" presStyleCnt="0"/>
      <dgm:spPr/>
    </dgm:pt>
    <dgm:pt modelId="{CCF20889-3FFC-4CB0-AE64-318E5C03AD97}" type="pres">
      <dgm:prSet presAssocID="{D94D1CB7-82D5-44F0-AAF2-733FB91B9840}" presName="childText" presStyleLbl="conFgAcc1" presStyleIdx="1" presStyleCnt="4">
        <dgm:presLayoutVars>
          <dgm:bulletEnabled val="1"/>
        </dgm:presLayoutVars>
      </dgm:prSet>
      <dgm:spPr/>
    </dgm:pt>
    <dgm:pt modelId="{82785842-1E96-43B1-B32E-DECA8B518680}" type="pres">
      <dgm:prSet presAssocID="{AB647EE1-ED40-4032-891B-D4606D88ADC3}" presName="spaceBetweenRectangles" presStyleCnt="0"/>
      <dgm:spPr/>
    </dgm:pt>
    <dgm:pt modelId="{01F4EA9D-7885-4033-BB70-6EFDA29B03F9}" type="pres">
      <dgm:prSet presAssocID="{75EBD0A2-AEFF-4D20-8E5F-B411E1E65757}" presName="parentLin" presStyleCnt="0"/>
      <dgm:spPr/>
    </dgm:pt>
    <dgm:pt modelId="{33FA519D-F21F-462F-91AC-E6FFC7C65321}" type="pres">
      <dgm:prSet presAssocID="{75EBD0A2-AEFF-4D20-8E5F-B411E1E65757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ECDD00BE-BEB8-4A3D-9D36-7B149820E5A1}" type="pres">
      <dgm:prSet presAssocID="{75EBD0A2-AEFF-4D20-8E5F-B411E1E65757}" presName="parentText" presStyleLbl="node1" presStyleIdx="2" presStyleCnt="4" custScaleX="114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4EA6DA-8B04-4034-8227-D9A796123C60}" type="pres">
      <dgm:prSet presAssocID="{75EBD0A2-AEFF-4D20-8E5F-B411E1E65757}" presName="negativeSpace" presStyleCnt="0"/>
      <dgm:spPr/>
    </dgm:pt>
    <dgm:pt modelId="{41FC5993-7C21-4AF7-B179-415490CCBA0D}" type="pres">
      <dgm:prSet presAssocID="{75EBD0A2-AEFF-4D20-8E5F-B411E1E65757}" presName="childText" presStyleLbl="conFgAcc1" presStyleIdx="2" presStyleCnt="4">
        <dgm:presLayoutVars>
          <dgm:bulletEnabled val="1"/>
        </dgm:presLayoutVars>
      </dgm:prSet>
      <dgm:spPr/>
    </dgm:pt>
    <dgm:pt modelId="{7637BA7A-F039-4149-A975-A244F698BBA3}" type="pres">
      <dgm:prSet presAssocID="{79755967-7FD9-4B45-BC48-083FB903495A}" presName="spaceBetweenRectangles" presStyleCnt="0"/>
      <dgm:spPr/>
    </dgm:pt>
    <dgm:pt modelId="{76FBCB8F-FCE4-437E-B56E-E786422952B3}" type="pres">
      <dgm:prSet presAssocID="{81DA63DA-C573-415A-AAF4-21EBE6A6BA31}" presName="parentLin" presStyleCnt="0"/>
      <dgm:spPr/>
    </dgm:pt>
    <dgm:pt modelId="{82DB930E-8B2B-4B78-BF57-13211039C81E}" type="pres">
      <dgm:prSet presAssocID="{81DA63DA-C573-415A-AAF4-21EBE6A6BA31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9D93C45B-FF45-4831-9CEC-96BC09EA7BA3}" type="pres">
      <dgm:prSet presAssocID="{81DA63DA-C573-415A-AAF4-21EBE6A6BA31}" presName="parentText" presStyleLbl="node1" presStyleIdx="3" presStyleCnt="4" custScaleX="114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3E9C2-48E5-4B97-AA6A-2AADE6B625F7}" type="pres">
      <dgm:prSet presAssocID="{81DA63DA-C573-415A-AAF4-21EBE6A6BA31}" presName="negativeSpace" presStyleCnt="0"/>
      <dgm:spPr/>
    </dgm:pt>
    <dgm:pt modelId="{39435A8E-7C92-4C5C-984E-B03C091A8CC4}" type="pres">
      <dgm:prSet presAssocID="{81DA63DA-C573-415A-AAF4-21EBE6A6BA3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29B2984-AA98-4CE1-80AD-F6D941027747}" srcId="{B93A2AFF-26BD-4FC5-A8DA-2AA55A2D74E3}" destId="{75EBD0A2-AEFF-4D20-8E5F-B411E1E65757}" srcOrd="2" destOrd="0" parTransId="{F2C57C3A-8ED0-4B07-B12B-D969DC590792}" sibTransId="{79755967-7FD9-4B45-BC48-083FB903495A}"/>
    <dgm:cxn modelId="{962E25D9-94EF-4496-9601-014E3D0334EA}" type="presOf" srcId="{75EBD0A2-AEFF-4D20-8E5F-B411E1E65757}" destId="{33FA519D-F21F-462F-91AC-E6FFC7C65321}" srcOrd="0" destOrd="0" presId="urn:microsoft.com/office/officeart/2005/8/layout/list1"/>
    <dgm:cxn modelId="{0A2822B0-274F-4D50-9A72-330DD5FC0144}" srcId="{B93A2AFF-26BD-4FC5-A8DA-2AA55A2D74E3}" destId="{81DA63DA-C573-415A-AAF4-21EBE6A6BA31}" srcOrd="3" destOrd="0" parTransId="{E7C6F91B-22DC-426B-9BFA-31E6DB935C4C}" sibTransId="{AE9550C7-C7F6-431A-BFCA-1D3E74FF286F}"/>
    <dgm:cxn modelId="{E1571431-9071-4FF0-AE96-9E70804D0937}" type="presOf" srcId="{81DA63DA-C573-415A-AAF4-21EBE6A6BA31}" destId="{9D93C45B-FF45-4831-9CEC-96BC09EA7BA3}" srcOrd="1" destOrd="0" presId="urn:microsoft.com/office/officeart/2005/8/layout/list1"/>
    <dgm:cxn modelId="{7A0E437C-2061-47D4-BC2F-FFEA38E6B0A7}" srcId="{B93A2AFF-26BD-4FC5-A8DA-2AA55A2D74E3}" destId="{F8D32AED-9130-4C86-8A9F-D596BB9CBAEB}" srcOrd="0" destOrd="0" parTransId="{ADB136DB-3E57-4254-A148-ADC1D1CABFED}" sibTransId="{5F8B837F-A91C-46D1-84CC-0CBEF9A1E779}"/>
    <dgm:cxn modelId="{EC0095C2-D669-42E9-9A48-9A553DF4DC61}" type="presOf" srcId="{B93A2AFF-26BD-4FC5-A8DA-2AA55A2D74E3}" destId="{E75342B4-C0D5-428A-965E-B8E4F690D77B}" srcOrd="0" destOrd="0" presId="urn:microsoft.com/office/officeart/2005/8/layout/list1"/>
    <dgm:cxn modelId="{D0324375-0460-49E0-B2EB-596C10C0BC89}" type="presOf" srcId="{D94D1CB7-82D5-44F0-AAF2-733FB91B9840}" destId="{9EE41017-3690-4180-8FD5-422A6225CFAA}" srcOrd="0" destOrd="0" presId="urn:microsoft.com/office/officeart/2005/8/layout/list1"/>
    <dgm:cxn modelId="{47E5777F-62A4-4AB9-8F96-818D0738DFAD}" type="presOf" srcId="{F8D32AED-9130-4C86-8A9F-D596BB9CBAEB}" destId="{F9D5167F-9D2D-490F-B86D-51739C69F581}" srcOrd="0" destOrd="0" presId="urn:microsoft.com/office/officeart/2005/8/layout/list1"/>
    <dgm:cxn modelId="{E30B1336-AF01-4787-A088-6ED4B51290A4}" type="presOf" srcId="{D94D1CB7-82D5-44F0-AAF2-733FB91B9840}" destId="{8FDE1C19-5E78-4D6F-B694-664975680BFA}" srcOrd="1" destOrd="0" presId="urn:microsoft.com/office/officeart/2005/8/layout/list1"/>
    <dgm:cxn modelId="{E598C0E0-55F3-4112-91A6-F09924B55568}" srcId="{B93A2AFF-26BD-4FC5-A8DA-2AA55A2D74E3}" destId="{D94D1CB7-82D5-44F0-AAF2-733FB91B9840}" srcOrd="1" destOrd="0" parTransId="{4C8E55CE-CFB3-400C-B2C1-4251BEF3DC9D}" sibTransId="{AB647EE1-ED40-4032-891B-D4606D88ADC3}"/>
    <dgm:cxn modelId="{E65D03A8-19A7-48D9-AEC8-4D0164095043}" type="presOf" srcId="{F8D32AED-9130-4C86-8A9F-D596BB9CBAEB}" destId="{C06E42C6-5530-4601-AAC8-00C5E88C1D54}" srcOrd="1" destOrd="0" presId="urn:microsoft.com/office/officeart/2005/8/layout/list1"/>
    <dgm:cxn modelId="{3DBD762D-5925-4E6F-AB5B-1E2171173D5E}" type="presOf" srcId="{81DA63DA-C573-415A-AAF4-21EBE6A6BA31}" destId="{82DB930E-8B2B-4B78-BF57-13211039C81E}" srcOrd="0" destOrd="0" presId="urn:microsoft.com/office/officeart/2005/8/layout/list1"/>
    <dgm:cxn modelId="{934519AC-3B37-43C2-B784-D53906447D7F}" type="presOf" srcId="{75EBD0A2-AEFF-4D20-8E5F-B411E1E65757}" destId="{ECDD00BE-BEB8-4A3D-9D36-7B149820E5A1}" srcOrd="1" destOrd="0" presId="urn:microsoft.com/office/officeart/2005/8/layout/list1"/>
    <dgm:cxn modelId="{6752FB53-793B-4E01-B7FB-984B3D234489}" type="presParOf" srcId="{E75342B4-C0D5-428A-965E-B8E4F690D77B}" destId="{CAA7BC7B-9DA1-4B6A-8204-4966630B607F}" srcOrd="0" destOrd="0" presId="urn:microsoft.com/office/officeart/2005/8/layout/list1"/>
    <dgm:cxn modelId="{F92488D5-3E16-47EC-A386-D38569234DC0}" type="presParOf" srcId="{CAA7BC7B-9DA1-4B6A-8204-4966630B607F}" destId="{F9D5167F-9D2D-490F-B86D-51739C69F581}" srcOrd="0" destOrd="0" presId="urn:microsoft.com/office/officeart/2005/8/layout/list1"/>
    <dgm:cxn modelId="{65082531-3769-4699-8BD3-A6F1DD29A176}" type="presParOf" srcId="{CAA7BC7B-9DA1-4B6A-8204-4966630B607F}" destId="{C06E42C6-5530-4601-AAC8-00C5E88C1D54}" srcOrd="1" destOrd="0" presId="urn:microsoft.com/office/officeart/2005/8/layout/list1"/>
    <dgm:cxn modelId="{082548BB-8833-4485-92D4-392F5606CB98}" type="presParOf" srcId="{E75342B4-C0D5-428A-965E-B8E4F690D77B}" destId="{3EB06E14-3CE7-4702-8B20-CBA97EE2E65F}" srcOrd="1" destOrd="0" presId="urn:microsoft.com/office/officeart/2005/8/layout/list1"/>
    <dgm:cxn modelId="{B5A45ECB-8AC6-4A3D-8721-13141B861FD4}" type="presParOf" srcId="{E75342B4-C0D5-428A-965E-B8E4F690D77B}" destId="{F347D616-0ED2-4D00-8475-9B2D4B2FF09B}" srcOrd="2" destOrd="0" presId="urn:microsoft.com/office/officeart/2005/8/layout/list1"/>
    <dgm:cxn modelId="{FAE61851-38B8-4382-B863-01446126A5D6}" type="presParOf" srcId="{E75342B4-C0D5-428A-965E-B8E4F690D77B}" destId="{CFFF6D92-1C01-4E11-B620-A631AF9B0433}" srcOrd="3" destOrd="0" presId="urn:microsoft.com/office/officeart/2005/8/layout/list1"/>
    <dgm:cxn modelId="{533FE588-28DB-4F70-9F19-B217C4C89EA6}" type="presParOf" srcId="{E75342B4-C0D5-428A-965E-B8E4F690D77B}" destId="{0B49F94C-526F-41B1-9C25-507192652207}" srcOrd="4" destOrd="0" presId="urn:microsoft.com/office/officeart/2005/8/layout/list1"/>
    <dgm:cxn modelId="{3674BCFB-49C6-4379-BE29-3ABB881EAD60}" type="presParOf" srcId="{0B49F94C-526F-41B1-9C25-507192652207}" destId="{9EE41017-3690-4180-8FD5-422A6225CFAA}" srcOrd="0" destOrd="0" presId="urn:microsoft.com/office/officeart/2005/8/layout/list1"/>
    <dgm:cxn modelId="{EDBA2697-7CF3-4228-BCC7-5D625B814EFA}" type="presParOf" srcId="{0B49F94C-526F-41B1-9C25-507192652207}" destId="{8FDE1C19-5E78-4D6F-B694-664975680BFA}" srcOrd="1" destOrd="0" presId="urn:microsoft.com/office/officeart/2005/8/layout/list1"/>
    <dgm:cxn modelId="{4BE79696-F111-4DB0-B8FE-39A3A7351A55}" type="presParOf" srcId="{E75342B4-C0D5-428A-965E-B8E4F690D77B}" destId="{E1E0D69F-7835-43CF-A962-494374E93278}" srcOrd="5" destOrd="0" presId="urn:microsoft.com/office/officeart/2005/8/layout/list1"/>
    <dgm:cxn modelId="{0A28524F-977B-498E-AEE9-A23000168E65}" type="presParOf" srcId="{E75342B4-C0D5-428A-965E-B8E4F690D77B}" destId="{CCF20889-3FFC-4CB0-AE64-318E5C03AD97}" srcOrd="6" destOrd="0" presId="urn:microsoft.com/office/officeart/2005/8/layout/list1"/>
    <dgm:cxn modelId="{E1B1875F-4C47-495D-8E77-03A53EC7B995}" type="presParOf" srcId="{E75342B4-C0D5-428A-965E-B8E4F690D77B}" destId="{82785842-1E96-43B1-B32E-DECA8B518680}" srcOrd="7" destOrd="0" presId="urn:microsoft.com/office/officeart/2005/8/layout/list1"/>
    <dgm:cxn modelId="{48226E16-9012-43E4-869E-E4E5F574702D}" type="presParOf" srcId="{E75342B4-C0D5-428A-965E-B8E4F690D77B}" destId="{01F4EA9D-7885-4033-BB70-6EFDA29B03F9}" srcOrd="8" destOrd="0" presId="urn:microsoft.com/office/officeart/2005/8/layout/list1"/>
    <dgm:cxn modelId="{B5E8690A-01B0-4FA1-849A-4F7D0F856F82}" type="presParOf" srcId="{01F4EA9D-7885-4033-BB70-6EFDA29B03F9}" destId="{33FA519D-F21F-462F-91AC-E6FFC7C65321}" srcOrd="0" destOrd="0" presId="urn:microsoft.com/office/officeart/2005/8/layout/list1"/>
    <dgm:cxn modelId="{1A9FCFD8-C6F7-49CF-ABAC-5CC0D2208C0D}" type="presParOf" srcId="{01F4EA9D-7885-4033-BB70-6EFDA29B03F9}" destId="{ECDD00BE-BEB8-4A3D-9D36-7B149820E5A1}" srcOrd="1" destOrd="0" presId="urn:microsoft.com/office/officeart/2005/8/layout/list1"/>
    <dgm:cxn modelId="{1CA80808-325E-487A-B3E7-6328CDDAC0EF}" type="presParOf" srcId="{E75342B4-C0D5-428A-965E-B8E4F690D77B}" destId="{084EA6DA-8B04-4034-8227-D9A796123C60}" srcOrd="9" destOrd="0" presId="urn:microsoft.com/office/officeart/2005/8/layout/list1"/>
    <dgm:cxn modelId="{9EFEA416-18AD-435D-8FCF-352A683F3A97}" type="presParOf" srcId="{E75342B4-C0D5-428A-965E-B8E4F690D77B}" destId="{41FC5993-7C21-4AF7-B179-415490CCBA0D}" srcOrd="10" destOrd="0" presId="urn:microsoft.com/office/officeart/2005/8/layout/list1"/>
    <dgm:cxn modelId="{B08C1666-9D1A-4199-9E92-96BD0E146414}" type="presParOf" srcId="{E75342B4-C0D5-428A-965E-B8E4F690D77B}" destId="{7637BA7A-F039-4149-A975-A244F698BBA3}" srcOrd="11" destOrd="0" presId="urn:microsoft.com/office/officeart/2005/8/layout/list1"/>
    <dgm:cxn modelId="{F1BAB9AF-31D3-4991-905C-3008E5E13C54}" type="presParOf" srcId="{E75342B4-C0D5-428A-965E-B8E4F690D77B}" destId="{76FBCB8F-FCE4-437E-B56E-E786422952B3}" srcOrd="12" destOrd="0" presId="urn:microsoft.com/office/officeart/2005/8/layout/list1"/>
    <dgm:cxn modelId="{A50E135E-6265-46A6-BC1D-1B22E26D9151}" type="presParOf" srcId="{76FBCB8F-FCE4-437E-B56E-E786422952B3}" destId="{82DB930E-8B2B-4B78-BF57-13211039C81E}" srcOrd="0" destOrd="0" presId="urn:microsoft.com/office/officeart/2005/8/layout/list1"/>
    <dgm:cxn modelId="{8E0D0CC9-32D8-42A2-AB1A-E77B158B0980}" type="presParOf" srcId="{76FBCB8F-FCE4-437E-B56E-E786422952B3}" destId="{9D93C45B-FF45-4831-9CEC-96BC09EA7BA3}" srcOrd="1" destOrd="0" presId="urn:microsoft.com/office/officeart/2005/8/layout/list1"/>
    <dgm:cxn modelId="{87BDA87B-EEFD-462E-96F0-44E043F32CF0}" type="presParOf" srcId="{E75342B4-C0D5-428A-965E-B8E4F690D77B}" destId="{3633E9C2-48E5-4B97-AA6A-2AADE6B625F7}" srcOrd="13" destOrd="0" presId="urn:microsoft.com/office/officeart/2005/8/layout/list1"/>
    <dgm:cxn modelId="{3CAB21A3-3F8E-4757-BEBF-4D3B604A2711}" type="presParOf" srcId="{E75342B4-C0D5-428A-965E-B8E4F690D77B}" destId="{39435A8E-7C92-4C5C-984E-B03C091A8CC4}" srcOrd="14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457490-6835-4D4D-B898-F2DDA6614FEB}" type="doc">
      <dgm:prSet loTypeId="urn:microsoft.com/office/officeart/2008/layout/SquareAccent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5F4BAF7D-7D6E-4659-A2F7-CE90E3F4E91B}">
      <dgm:prSet phldrT="[Текст]" custT="1"/>
      <dgm:spPr/>
      <dgm:t>
        <a:bodyPr/>
        <a:lstStyle/>
        <a:p>
          <a:pPr algn="ctr"/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, у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використовується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дисконтування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відносять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38EBA6F-55DE-4FAB-AC85-232440C0771D}" type="parTrans" cxnId="{F1AB00A9-5C7B-48F3-8837-2D8589910BFA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214B84BE-2D0F-42FC-A099-E94F122AF519}" type="sibTrans" cxnId="{F1AB00A9-5C7B-48F3-8837-2D8589910BFA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CF1D1147-B189-4B7E-87D6-656C3C60503E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метод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розрахунку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приведеного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доходу (NPV)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8705035-D5EF-4833-9BF5-B3FBB6DA774D}" type="parTrans" cxnId="{F843261F-C1BE-435F-A9F4-C90D81D6FA7A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231A9EFB-B11E-43CD-A1D4-2A8D230C5010}" type="sibTrans" cxnId="{F843261F-C1BE-435F-A9F4-C90D81D6FA7A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B3E203CB-81F2-4D71-8DE7-8885603B7080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метод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індексу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рентабельності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(PI)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268E78B7-1C4E-4770-B8AC-6DF7C402BACC}" type="parTrans" cxnId="{53FCA2B9-25E4-453F-9420-7E2FF4487BE6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08DE58CE-42A8-443F-B83A-5D26528C7AA2}" type="sibTrans" cxnId="{53FCA2B9-25E4-453F-9420-7E2FF4487BE6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B0233E73-7288-4FC9-A18B-CD3914111DD4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метод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внутрішньої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норми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прибутковості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(IRR)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7E94087-A6E7-4EBC-B350-34F808C44C77}" type="parTrans" cxnId="{492726BD-EEA4-44D4-985D-32ABECA9CC93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D91BA4EB-78DC-49EE-97A0-42A281528004}" type="sibTrans" cxnId="{492726BD-EEA4-44D4-985D-32ABECA9CC93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4A3D1097-631F-4A69-9E87-D72B8BE10BF2}">
      <dgm:prSet phldrT="[Текст]" custT="1"/>
      <dgm:spPr/>
      <dgm:t>
        <a:bodyPr/>
        <a:lstStyle/>
        <a:p>
          <a:pPr algn="ctr"/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передбачають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концепції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дисконтування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відносять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B844B8D-9587-4CA5-B747-BF4E3C9EFA6C}" type="parTrans" cxnId="{85614933-58A5-401A-AD0E-980001B36C2B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2E0B9770-D03B-4297-B45E-967354A2CEA1}" type="sibTrans" cxnId="{85614933-58A5-401A-AD0E-980001B36C2B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F2804F48-F1FB-47F8-8D0C-3E1851FCB0E0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метод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терміну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окупності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(РР)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5D6E399-4495-479C-B645-334BF8852A1F}" type="parTrans" cxnId="{498874B6-186E-48A1-B191-7325297BFA5F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B66BEC66-C13B-4161-8422-BF330E3AAA2A}" type="sibTrans" cxnId="{498874B6-186E-48A1-B191-7325297BFA5F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CD88F6B2-6439-4790-B5BC-7107C2F03FF1}" type="pres">
      <dgm:prSet presAssocID="{F3457490-6835-4D4D-B898-F2DDA6614FEB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6B1806F-3B3F-41B1-82D4-7362EC63740E}" type="pres">
      <dgm:prSet presAssocID="{5F4BAF7D-7D6E-4659-A2F7-CE90E3F4E91B}" presName="root" presStyleCnt="0">
        <dgm:presLayoutVars>
          <dgm:chMax/>
          <dgm:chPref/>
        </dgm:presLayoutVars>
      </dgm:prSet>
      <dgm:spPr/>
    </dgm:pt>
    <dgm:pt modelId="{640243AF-B336-45D1-8CC3-EA316C4BE19C}" type="pres">
      <dgm:prSet presAssocID="{5F4BAF7D-7D6E-4659-A2F7-CE90E3F4E91B}" presName="rootComposite" presStyleCnt="0">
        <dgm:presLayoutVars/>
      </dgm:prSet>
      <dgm:spPr/>
    </dgm:pt>
    <dgm:pt modelId="{5C5D3872-3D03-4773-B80D-D213A543FD7A}" type="pres">
      <dgm:prSet presAssocID="{5F4BAF7D-7D6E-4659-A2F7-CE90E3F4E91B}" presName="ParentAccent" presStyleLbl="alignNode1" presStyleIdx="0" presStyleCnt="2"/>
      <dgm:spPr/>
    </dgm:pt>
    <dgm:pt modelId="{9BA913DA-09D4-4D86-B6F9-C1090C48D9B6}" type="pres">
      <dgm:prSet presAssocID="{5F4BAF7D-7D6E-4659-A2F7-CE90E3F4E91B}" presName="ParentSmallAccent" presStyleLbl="fgAcc1" presStyleIdx="0" presStyleCnt="2"/>
      <dgm:spPr/>
    </dgm:pt>
    <dgm:pt modelId="{9170F2D2-7F56-48A9-8AD3-F82107C70EFF}" type="pres">
      <dgm:prSet presAssocID="{5F4BAF7D-7D6E-4659-A2F7-CE90E3F4E91B}" presName="Parent" presStyleLbl="revTx" presStyleIdx="0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0AED7-3584-4141-AB6E-CE99E4F595BC}" type="pres">
      <dgm:prSet presAssocID="{5F4BAF7D-7D6E-4659-A2F7-CE90E3F4E91B}" presName="childShape" presStyleCnt="0">
        <dgm:presLayoutVars>
          <dgm:chMax val="0"/>
          <dgm:chPref val="0"/>
        </dgm:presLayoutVars>
      </dgm:prSet>
      <dgm:spPr/>
    </dgm:pt>
    <dgm:pt modelId="{EC66B7B2-6F02-4DB8-A223-24FA3B26698A}" type="pres">
      <dgm:prSet presAssocID="{CF1D1147-B189-4B7E-87D6-656C3C60503E}" presName="childComposite" presStyleCnt="0">
        <dgm:presLayoutVars>
          <dgm:chMax val="0"/>
          <dgm:chPref val="0"/>
        </dgm:presLayoutVars>
      </dgm:prSet>
      <dgm:spPr/>
    </dgm:pt>
    <dgm:pt modelId="{AA4D4A49-C7F1-4668-95D0-BF11FE5052C8}" type="pres">
      <dgm:prSet presAssocID="{CF1D1147-B189-4B7E-87D6-656C3C60503E}" presName="ChildAccent" presStyleLbl="solidFgAcc1" presStyleIdx="0" presStyleCnt="4"/>
      <dgm:spPr/>
    </dgm:pt>
    <dgm:pt modelId="{27E0E1C1-5751-4045-9ECF-22440A3DD23A}" type="pres">
      <dgm:prSet presAssocID="{CF1D1147-B189-4B7E-87D6-656C3C60503E}" presName="Child" presStyleLbl="revTx" presStyleIdx="1" presStyleCnt="6" custScaleY="122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0C26F-D9AB-4708-B888-49D9600C8880}" type="pres">
      <dgm:prSet presAssocID="{B3E203CB-81F2-4D71-8DE7-8885603B7080}" presName="childComposite" presStyleCnt="0">
        <dgm:presLayoutVars>
          <dgm:chMax val="0"/>
          <dgm:chPref val="0"/>
        </dgm:presLayoutVars>
      </dgm:prSet>
      <dgm:spPr/>
    </dgm:pt>
    <dgm:pt modelId="{6CAAD9A6-83BA-4B35-8F94-0E916E96B429}" type="pres">
      <dgm:prSet presAssocID="{B3E203CB-81F2-4D71-8DE7-8885603B7080}" presName="ChildAccent" presStyleLbl="solidFgAcc1" presStyleIdx="1" presStyleCnt="4"/>
      <dgm:spPr/>
    </dgm:pt>
    <dgm:pt modelId="{27D01737-C5D2-4D37-9A43-0109C0DB8D05}" type="pres">
      <dgm:prSet presAssocID="{B3E203CB-81F2-4D71-8DE7-8885603B7080}" presName="Child" presStyleLbl="revTx" presStyleIdx="2" presStyleCnt="6" custScaleY="122354" custLinFactNeighborX="1150" custLinFactNeighborY="179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D969F-2534-494A-85AF-F237D2DD1800}" type="pres">
      <dgm:prSet presAssocID="{B0233E73-7288-4FC9-A18B-CD3914111DD4}" presName="childComposite" presStyleCnt="0">
        <dgm:presLayoutVars>
          <dgm:chMax val="0"/>
          <dgm:chPref val="0"/>
        </dgm:presLayoutVars>
      </dgm:prSet>
      <dgm:spPr/>
    </dgm:pt>
    <dgm:pt modelId="{696DDBF5-B943-4712-B75D-1683FC5138D8}" type="pres">
      <dgm:prSet presAssocID="{B0233E73-7288-4FC9-A18B-CD3914111DD4}" presName="ChildAccent" presStyleLbl="solidFgAcc1" presStyleIdx="2" presStyleCnt="4"/>
      <dgm:spPr/>
    </dgm:pt>
    <dgm:pt modelId="{58E42DB9-EDA3-4A0B-8DE9-61744320CD30}" type="pres">
      <dgm:prSet presAssocID="{B0233E73-7288-4FC9-A18B-CD3914111DD4}" presName="Child" presStyleLbl="revTx" presStyleIdx="3" presStyleCnt="6" custScaleY="122354" custLinFactNeighborX="1150" custLinFactNeighborY="860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61F3B-3401-4767-B596-1E941ECACFA9}" type="pres">
      <dgm:prSet presAssocID="{4A3D1097-631F-4A69-9E87-D72B8BE10BF2}" presName="root" presStyleCnt="0">
        <dgm:presLayoutVars>
          <dgm:chMax/>
          <dgm:chPref/>
        </dgm:presLayoutVars>
      </dgm:prSet>
      <dgm:spPr/>
    </dgm:pt>
    <dgm:pt modelId="{D806C91E-71DA-4E3C-8BA0-8357F1037CC4}" type="pres">
      <dgm:prSet presAssocID="{4A3D1097-631F-4A69-9E87-D72B8BE10BF2}" presName="rootComposite" presStyleCnt="0">
        <dgm:presLayoutVars/>
      </dgm:prSet>
      <dgm:spPr/>
    </dgm:pt>
    <dgm:pt modelId="{17D003E7-A107-4661-B2E4-0E4DBBAE7718}" type="pres">
      <dgm:prSet presAssocID="{4A3D1097-631F-4A69-9E87-D72B8BE10BF2}" presName="ParentAccent" presStyleLbl="alignNode1" presStyleIdx="1" presStyleCnt="2" custLinFactY="12233" custLinFactNeighborX="-783" custLinFactNeighborY="100000"/>
      <dgm:spPr/>
    </dgm:pt>
    <dgm:pt modelId="{BE13ED7D-6840-4077-89C5-065F8274C91B}" type="pres">
      <dgm:prSet presAssocID="{4A3D1097-631F-4A69-9E87-D72B8BE10BF2}" presName="ParentSmallAccent" presStyleLbl="fgAcc1" presStyleIdx="1" presStyleCnt="2"/>
      <dgm:spPr/>
    </dgm:pt>
    <dgm:pt modelId="{5CFCE7BD-CF2A-479C-BE4F-3BD1C32DD30E}" type="pres">
      <dgm:prSet presAssocID="{4A3D1097-631F-4A69-9E87-D72B8BE10BF2}" presName="Parent" presStyleLbl="revTx" presStyleIdx="4" presStyleCnt="6" custLinFactNeighborX="-307" custLinFactNeighborY="2437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4EABB-A38D-4DF6-8445-D13A6098E976}" type="pres">
      <dgm:prSet presAssocID="{4A3D1097-631F-4A69-9E87-D72B8BE10BF2}" presName="childShape" presStyleCnt="0">
        <dgm:presLayoutVars>
          <dgm:chMax val="0"/>
          <dgm:chPref val="0"/>
        </dgm:presLayoutVars>
      </dgm:prSet>
      <dgm:spPr/>
    </dgm:pt>
    <dgm:pt modelId="{E1749588-C8A2-4DC0-90E7-1E689327AC22}" type="pres">
      <dgm:prSet presAssocID="{F2804F48-F1FB-47F8-8D0C-3E1851FCB0E0}" presName="childComposite" presStyleCnt="0">
        <dgm:presLayoutVars>
          <dgm:chMax val="0"/>
          <dgm:chPref val="0"/>
        </dgm:presLayoutVars>
      </dgm:prSet>
      <dgm:spPr/>
    </dgm:pt>
    <dgm:pt modelId="{F88C88EA-33B1-4820-9372-F30677C2774C}" type="pres">
      <dgm:prSet presAssocID="{F2804F48-F1FB-47F8-8D0C-3E1851FCB0E0}" presName="ChildAccent" presStyleLbl="solidFgAcc1" presStyleIdx="3" presStyleCnt="4"/>
      <dgm:spPr/>
    </dgm:pt>
    <dgm:pt modelId="{69E3F26B-096D-4F30-8EC3-A17AD6CE9667}" type="pres">
      <dgm:prSet presAssocID="{F2804F48-F1FB-47F8-8D0C-3E1851FCB0E0}" presName="Child" presStyleLbl="revTx" presStyleIdx="5" presStyleCnt="6" custScaleY="122955" custLinFactNeighborX="862" custLinFactNeighborY="600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A7960B-79FF-4A53-AF2C-B79D6579887E}" type="presOf" srcId="{CF1D1147-B189-4B7E-87D6-656C3C60503E}" destId="{27E0E1C1-5751-4045-9ECF-22440A3DD23A}" srcOrd="0" destOrd="0" presId="urn:microsoft.com/office/officeart/2008/layout/SquareAccentList"/>
    <dgm:cxn modelId="{53FCA2B9-25E4-453F-9420-7E2FF4487BE6}" srcId="{5F4BAF7D-7D6E-4659-A2F7-CE90E3F4E91B}" destId="{B3E203CB-81F2-4D71-8DE7-8885603B7080}" srcOrd="1" destOrd="0" parTransId="{268E78B7-1C4E-4770-B8AC-6DF7C402BACC}" sibTransId="{08DE58CE-42A8-443F-B83A-5D26528C7AA2}"/>
    <dgm:cxn modelId="{F843261F-C1BE-435F-A9F4-C90D81D6FA7A}" srcId="{5F4BAF7D-7D6E-4659-A2F7-CE90E3F4E91B}" destId="{CF1D1147-B189-4B7E-87D6-656C3C60503E}" srcOrd="0" destOrd="0" parTransId="{C8705035-D5EF-4833-9BF5-B3FBB6DA774D}" sibTransId="{231A9EFB-B11E-43CD-A1D4-2A8D230C5010}"/>
    <dgm:cxn modelId="{F1AB00A9-5C7B-48F3-8837-2D8589910BFA}" srcId="{F3457490-6835-4D4D-B898-F2DDA6614FEB}" destId="{5F4BAF7D-7D6E-4659-A2F7-CE90E3F4E91B}" srcOrd="0" destOrd="0" parTransId="{338EBA6F-55DE-4FAB-AC85-232440C0771D}" sibTransId="{214B84BE-2D0F-42FC-A099-E94F122AF519}"/>
    <dgm:cxn modelId="{826918BE-A8AE-4C6F-8A62-66583D5CDFB0}" type="presOf" srcId="{F3457490-6835-4D4D-B898-F2DDA6614FEB}" destId="{CD88F6B2-6439-4790-B5BC-7107C2F03FF1}" srcOrd="0" destOrd="0" presId="urn:microsoft.com/office/officeart/2008/layout/SquareAccentList"/>
    <dgm:cxn modelId="{492726BD-EEA4-44D4-985D-32ABECA9CC93}" srcId="{5F4BAF7D-7D6E-4659-A2F7-CE90E3F4E91B}" destId="{B0233E73-7288-4FC9-A18B-CD3914111DD4}" srcOrd="2" destOrd="0" parTransId="{37E94087-A6E7-4EBC-B350-34F808C44C77}" sibTransId="{D91BA4EB-78DC-49EE-97A0-42A281528004}"/>
    <dgm:cxn modelId="{85614933-58A5-401A-AD0E-980001B36C2B}" srcId="{F3457490-6835-4D4D-B898-F2DDA6614FEB}" destId="{4A3D1097-631F-4A69-9E87-D72B8BE10BF2}" srcOrd="1" destOrd="0" parTransId="{4B844B8D-9587-4CA5-B747-BF4E3C9EFA6C}" sibTransId="{2E0B9770-D03B-4297-B45E-967354A2CEA1}"/>
    <dgm:cxn modelId="{673257FE-CEB9-4FC4-B9EB-F049AEC3B315}" type="presOf" srcId="{B3E203CB-81F2-4D71-8DE7-8885603B7080}" destId="{27D01737-C5D2-4D37-9A43-0109C0DB8D05}" srcOrd="0" destOrd="0" presId="urn:microsoft.com/office/officeart/2008/layout/SquareAccentList"/>
    <dgm:cxn modelId="{50A563F6-D65B-4118-8D85-3382E05BF983}" type="presOf" srcId="{F2804F48-F1FB-47F8-8D0C-3E1851FCB0E0}" destId="{69E3F26B-096D-4F30-8EC3-A17AD6CE9667}" srcOrd="0" destOrd="0" presId="urn:microsoft.com/office/officeart/2008/layout/SquareAccentList"/>
    <dgm:cxn modelId="{987AB4F9-6928-4D65-9215-D6F337C2562C}" type="presOf" srcId="{5F4BAF7D-7D6E-4659-A2F7-CE90E3F4E91B}" destId="{9170F2D2-7F56-48A9-8AD3-F82107C70EFF}" srcOrd="0" destOrd="0" presId="urn:microsoft.com/office/officeart/2008/layout/SquareAccentList"/>
    <dgm:cxn modelId="{188A2A97-6E7D-4A9A-A5E6-FA5B9CBB8B89}" type="presOf" srcId="{4A3D1097-631F-4A69-9E87-D72B8BE10BF2}" destId="{5CFCE7BD-CF2A-479C-BE4F-3BD1C32DD30E}" srcOrd="0" destOrd="0" presId="urn:microsoft.com/office/officeart/2008/layout/SquareAccentList"/>
    <dgm:cxn modelId="{498874B6-186E-48A1-B191-7325297BFA5F}" srcId="{4A3D1097-631F-4A69-9E87-D72B8BE10BF2}" destId="{F2804F48-F1FB-47F8-8D0C-3E1851FCB0E0}" srcOrd="0" destOrd="0" parTransId="{A5D6E399-4495-479C-B645-334BF8852A1F}" sibTransId="{B66BEC66-C13B-4161-8422-BF330E3AAA2A}"/>
    <dgm:cxn modelId="{8E668DB3-F6DD-424A-8B94-3E29F327A215}" type="presOf" srcId="{B0233E73-7288-4FC9-A18B-CD3914111DD4}" destId="{58E42DB9-EDA3-4A0B-8DE9-61744320CD30}" srcOrd="0" destOrd="0" presId="urn:microsoft.com/office/officeart/2008/layout/SquareAccentList"/>
    <dgm:cxn modelId="{00CC3567-0790-4F20-9552-34DBE891D8B9}" type="presParOf" srcId="{CD88F6B2-6439-4790-B5BC-7107C2F03FF1}" destId="{C6B1806F-3B3F-41B1-82D4-7362EC63740E}" srcOrd="0" destOrd="0" presId="urn:microsoft.com/office/officeart/2008/layout/SquareAccentList"/>
    <dgm:cxn modelId="{DC54EEC9-AE1F-43F6-A051-32E283FDECDD}" type="presParOf" srcId="{C6B1806F-3B3F-41B1-82D4-7362EC63740E}" destId="{640243AF-B336-45D1-8CC3-EA316C4BE19C}" srcOrd="0" destOrd="0" presId="urn:microsoft.com/office/officeart/2008/layout/SquareAccentList"/>
    <dgm:cxn modelId="{BA0C3072-A6BD-46DD-A4D4-1173E6D978E9}" type="presParOf" srcId="{640243AF-B336-45D1-8CC3-EA316C4BE19C}" destId="{5C5D3872-3D03-4773-B80D-D213A543FD7A}" srcOrd="0" destOrd="0" presId="urn:microsoft.com/office/officeart/2008/layout/SquareAccentList"/>
    <dgm:cxn modelId="{5E48F02D-AFA2-415C-9917-BD80FEA063E2}" type="presParOf" srcId="{640243AF-B336-45D1-8CC3-EA316C4BE19C}" destId="{9BA913DA-09D4-4D86-B6F9-C1090C48D9B6}" srcOrd="1" destOrd="0" presId="urn:microsoft.com/office/officeart/2008/layout/SquareAccentList"/>
    <dgm:cxn modelId="{139A73C3-759F-4C2D-9284-C3FDACE2C480}" type="presParOf" srcId="{640243AF-B336-45D1-8CC3-EA316C4BE19C}" destId="{9170F2D2-7F56-48A9-8AD3-F82107C70EFF}" srcOrd="2" destOrd="0" presId="urn:microsoft.com/office/officeart/2008/layout/SquareAccentList"/>
    <dgm:cxn modelId="{0B36D7A4-76CA-4622-8A6C-B7203DF293BA}" type="presParOf" srcId="{C6B1806F-3B3F-41B1-82D4-7362EC63740E}" destId="{26A0AED7-3584-4141-AB6E-CE99E4F595BC}" srcOrd="1" destOrd="0" presId="urn:microsoft.com/office/officeart/2008/layout/SquareAccentList"/>
    <dgm:cxn modelId="{A3C99E2A-9D2D-4AC4-BF20-53BB68B42F53}" type="presParOf" srcId="{26A0AED7-3584-4141-AB6E-CE99E4F595BC}" destId="{EC66B7B2-6F02-4DB8-A223-24FA3B26698A}" srcOrd="0" destOrd="0" presId="urn:microsoft.com/office/officeart/2008/layout/SquareAccentList"/>
    <dgm:cxn modelId="{452E8DA7-B9BD-44A7-A39C-2D5BF1211E03}" type="presParOf" srcId="{EC66B7B2-6F02-4DB8-A223-24FA3B26698A}" destId="{AA4D4A49-C7F1-4668-95D0-BF11FE5052C8}" srcOrd="0" destOrd="0" presId="urn:microsoft.com/office/officeart/2008/layout/SquareAccentList"/>
    <dgm:cxn modelId="{EF8CEEDE-2E7A-4EA8-819F-1ED8932EB3CB}" type="presParOf" srcId="{EC66B7B2-6F02-4DB8-A223-24FA3B26698A}" destId="{27E0E1C1-5751-4045-9ECF-22440A3DD23A}" srcOrd="1" destOrd="0" presId="urn:microsoft.com/office/officeart/2008/layout/SquareAccentList"/>
    <dgm:cxn modelId="{C52FED34-43FB-4010-A4C8-2FFE6EEA0F0A}" type="presParOf" srcId="{26A0AED7-3584-4141-AB6E-CE99E4F595BC}" destId="{FAF0C26F-D9AB-4708-B888-49D9600C8880}" srcOrd="1" destOrd="0" presId="urn:microsoft.com/office/officeart/2008/layout/SquareAccentList"/>
    <dgm:cxn modelId="{9ACBAD30-6CF2-4D20-963F-D774D5C06B3C}" type="presParOf" srcId="{FAF0C26F-D9AB-4708-B888-49D9600C8880}" destId="{6CAAD9A6-83BA-4B35-8F94-0E916E96B429}" srcOrd="0" destOrd="0" presId="urn:microsoft.com/office/officeart/2008/layout/SquareAccentList"/>
    <dgm:cxn modelId="{3B7D3279-25C4-45CD-B8E7-216FDED1FA50}" type="presParOf" srcId="{FAF0C26F-D9AB-4708-B888-49D9600C8880}" destId="{27D01737-C5D2-4D37-9A43-0109C0DB8D05}" srcOrd="1" destOrd="0" presId="urn:microsoft.com/office/officeart/2008/layout/SquareAccentList"/>
    <dgm:cxn modelId="{3966DEB5-7354-4DF2-83B2-8724F4E032A6}" type="presParOf" srcId="{26A0AED7-3584-4141-AB6E-CE99E4F595BC}" destId="{EE3D969F-2534-494A-85AF-F237D2DD1800}" srcOrd="2" destOrd="0" presId="urn:microsoft.com/office/officeart/2008/layout/SquareAccentList"/>
    <dgm:cxn modelId="{5CF72E78-924B-4098-BE24-C50F8F9507CB}" type="presParOf" srcId="{EE3D969F-2534-494A-85AF-F237D2DD1800}" destId="{696DDBF5-B943-4712-B75D-1683FC5138D8}" srcOrd="0" destOrd="0" presId="urn:microsoft.com/office/officeart/2008/layout/SquareAccentList"/>
    <dgm:cxn modelId="{B71DB0AF-BDC6-4FB3-B8A5-8B4092522BD2}" type="presParOf" srcId="{EE3D969F-2534-494A-85AF-F237D2DD1800}" destId="{58E42DB9-EDA3-4A0B-8DE9-61744320CD30}" srcOrd="1" destOrd="0" presId="urn:microsoft.com/office/officeart/2008/layout/SquareAccentList"/>
    <dgm:cxn modelId="{E34BA307-873E-496D-BC6A-DCA420890B31}" type="presParOf" srcId="{CD88F6B2-6439-4790-B5BC-7107C2F03FF1}" destId="{99B61F3B-3401-4767-B596-1E941ECACFA9}" srcOrd="1" destOrd="0" presId="urn:microsoft.com/office/officeart/2008/layout/SquareAccentList"/>
    <dgm:cxn modelId="{BA9E9BE8-08D4-4500-9BB2-8B3087F57AD5}" type="presParOf" srcId="{99B61F3B-3401-4767-B596-1E941ECACFA9}" destId="{D806C91E-71DA-4E3C-8BA0-8357F1037CC4}" srcOrd="0" destOrd="0" presId="urn:microsoft.com/office/officeart/2008/layout/SquareAccentList"/>
    <dgm:cxn modelId="{AC7C1E62-483D-4D33-B3B1-ACD77DFE2F35}" type="presParOf" srcId="{D806C91E-71DA-4E3C-8BA0-8357F1037CC4}" destId="{17D003E7-A107-4661-B2E4-0E4DBBAE7718}" srcOrd="0" destOrd="0" presId="urn:microsoft.com/office/officeart/2008/layout/SquareAccentList"/>
    <dgm:cxn modelId="{22D4BD9A-3A3F-45CD-8B2C-EF2BF13571EB}" type="presParOf" srcId="{D806C91E-71DA-4E3C-8BA0-8357F1037CC4}" destId="{BE13ED7D-6840-4077-89C5-065F8274C91B}" srcOrd="1" destOrd="0" presId="urn:microsoft.com/office/officeart/2008/layout/SquareAccentList"/>
    <dgm:cxn modelId="{9BDA2F74-AA84-4E8D-AD53-70208EB8DF1A}" type="presParOf" srcId="{D806C91E-71DA-4E3C-8BA0-8357F1037CC4}" destId="{5CFCE7BD-CF2A-479C-BE4F-3BD1C32DD30E}" srcOrd="2" destOrd="0" presId="urn:microsoft.com/office/officeart/2008/layout/SquareAccentList"/>
    <dgm:cxn modelId="{183E2F73-36F8-4506-A6B0-FF7DDFDACE70}" type="presParOf" srcId="{99B61F3B-3401-4767-B596-1E941ECACFA9}" destId="{7024EABB-A38D-4DF6-8445-D13A6098E976}" srcOrd="1" destOrd="0" presId="urn:microsoft.com/office/officeart/2008/layout/SquareAccentList"/>
    <dgm:cxn modelId="{EBD5F387-6E50-45C4-8EDE-7F23031E48B6}" type="presParOf" srcId="{7024EABB-A38D-4DF6-8445-D13A6098E976}" destId="{E1749588-C8A2-4DC0-90E7-1E689327AC22}" srcOrd="0" destOrd="0" presId="urn:microsoft.com/office/officeart/2008/layout/SquareAccentList"/>
    <dgm:cxn modelId="{0A32BBE9-7996-42A0-8189-DFD338D1EB55}" type="presParOf" srcId="{E1749588-C8A2-4DC0-90E7-1E689327AC22}" destId="{F88C88EA-33B1-4820-9372-F30677C2774C}" srcOrd="0" destOrd="0" presId="urn:microsoft.com/office/officeart/2008/layout/SquareAccentList"/>
    <dgm:cxn modelId="{4D3070EF-88D6-4397-90A8-36A6C7C84F9C}" type="presParOf" srcId="{E1749588-C8A2-4DC0-90E7-1E689327AC22}" destId="{69E3F26B-096D-4F30-8EC3-A17AD6CE9667}" srcOrd="1" destOrd="0" presId="urn:microsoft.com/office/officeart/2008/layout/SquareAccen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4FD8CD-C9DC-4357-AAD1-48F7398E7266}" type="doc">
      <dgm:prSet loTypeId="urn:microsoft.com/office/officeart/2005/8/layout/default#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A8C7DBB-6254-4D6C-BAFF-6B10BA562D3C}">
      <dgm:prSet phldrT="[Текст]" custT="1"/>
      <dgm:spPr/>
      <dgm:t>
        <a:bodyPr/>
        <a:lstStyle/>
        <a:p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відсутність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більш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вигідних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варіантів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3FB15EF-281E-4E67-B71D-FECCA4BFC1AF}" type="parTrans" cxnId="{93465579-F892-4039-909C-7D21EC4EE459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A6621DDF-FD0D-4613-8568-21AB1BC8E2F5}" type="sibTrans" cxnId="{93465579-F892-4039-909C-7D21EC4EE459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553D59CB-51BF-4C38-8710-35CA8DEC0524}">
      <dgm:prSet phldrT="[Текст]" custT="1"/>
      <dgm:spPr/>
      <dgm:t>
        <a:bodyPr/>
        <a:lstStyle/>
        <a:p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мінімізація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ризику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втрат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інфляції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DC4724D-D240-4E6A-A107-E5DDB8A544EA}" type="parTrans" cxnId="{5B0BD0BF-B577-4E9F-BFAF-80005A41D6AF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438FE6FA-8091-40C9-A2A7-F0242409C6FE}" type="sibTrans" cxnId="{5B0BD0BF-B577-4E9F-BFAF-80005A41D6AF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08FD7EF-BD9B-4D36-AE86-DA937B9BD31A}">
      <dgm:prSet phldrT="[Текст]" custT="1"/>
      <dgm:spPr/>
      <dgm:t>
        <a:bodyPr/>
        <a:lstStyle/>
        <a:p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короткий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термін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окупності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капітальних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вкладень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B5B9D9B-1D24-461E-AF9E-C25B3553A33C}" type="parTrans" cxnId="{A9664C70-76F5-4E16-A394-9FBA5A18AAA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4AF5B457-25B2-47BE-9087-604A3C21B86F}" type="sibTrans" cxnId="{A9664C70-76F5-4E16-A394-9FBA5A18AAA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C3A48858-A6E7-49D8-8D49-6A14718C2C77}">
      <dgm:prSet phldrT="[Текст]" custT="1"/>
      <dgm:spPr/>
      <dgm:t>
        <a:bodyPr/>
        <a:lstStyle/>
        <a:p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невисока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вартість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проєкту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72981DB-668A-4798-A2B3-E8819AC014AB}" type="parTrans" cxnId="{7EDEF7AB-FC17-4269-8409-63DEDE228E9F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366A8262-8257-4F73-9CFE-46E0B9B246D8}" type="sibTrans" cxnId="{7EDEF7AB-FC17-4269-8409-63DEDE228E9F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CE05F29E-7549-4AB4-ABFE-1960CC6E0F3D}">
      <dgm:prSet phldrT="[Текст]" custT="1"/>
      <dgm:spPr/>
      <dgm:t>
        <a:bodyPr/>
        <a:lstStyle/>
        <a:p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висока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доходність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після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дисконтування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0276B73-2B8E-47BD-9EB0-8036580D543E}" type="parTrans" cxnId="{4865233F-A92B-40B5-A057-EB7064CB31A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F8802B57-3746-4D44-B283-A3E0A70E8A0E}" type="sibTrans" cxnId="{4865233F-A92B-40B5-A057-EB7064CB31A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02BA8D30-438A-45A3-A082-583905E04668}">
      <dgm:prSet phldrT="[Текст]" custT="1"/>
      <dgm:spPr/>
      <dgm:t>
        <a:bodyPr/>
        <a:lstStyle/>
        <a:p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висока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рентабельність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інвестиційних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вкладень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підприємства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0CE1269-A2E1-42B7-9C83-BC4DFE366F50}" type="parTrans" cxnId="{26E66CA7-AADE-4FB1-9424-55445956107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5B654551-1C41-4A4D-984B-5E553D73C714}" type="sibTrans" cxnId="{26E66CA7-AADE-4FB1-9424-55445956107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0565FCC7-FDA8-41DC-9FFE-94ABD1C3F999}">
      <dgm:prSet phldrT="[Текст]" custT="1"/>
      <dgm:spPr/>
      <dgm:t>
        <a:bodyPr/>
        <a:lstStyle/>
        <a:p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стабільності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надходження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доходів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проєкту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протягом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err="1" smtClean="0">
              <a:latin typeface="Times New Roman" pitchFamily="18" charset="0"/>
              <a:cs typeface="Times New Roman" pitchFamily="18" charset="0"/>
            </a:rPr>
            <a:t>тривалого</a:t>
          </a:r>
          <a:r>
            <a:rPr lang="en-US" sz="20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часу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7FFBF4C7-F8CF-4EB9-BAD1-87F1E3995FCB}" type="parTrans" cxnId="{AEF3B35B-68C0-44F0-A5D2-8B8B7A788BE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433AEAF1-667A-4983-8763-D3171EA8AE2B}" type="sibTrans" cxnId="{AEF3B35B-68C0-44F0-A5D2-8B8B7A788BE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9CAF863E-542B-4FB3-B2D0-7D3EA10726C1}" type="pres">
      <dgm:prSet presAssocID="{6F4FD8CD-C9DC-4357-AAD1-48F7398E726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B32ECA-A00A-4AB5-A1D9-F8346D2919EF}" type="pres">
      <dgm:prSet presAssocID="{7A8C7DBB-6254-4D6C-BAFF-6B10BA562D3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1EAD5-535E-49D3-BAAF-91A63A572A8E}" type="pres">
      <dgm:prSet presAssocID="{A6621DDF-FD0D-4613-8568-21AB1BC8E2F5}" presName="sibTrans" presStyleCnt="0"/>
      <dgm:spPr/>
    </dgm:pt>
    <dgm:pt modelId="{FA0A5A24-075E-4FCA-9B32-D53F1126F998}" type="pres">
      <dgm:prSet presAssocID="{553D59CB-51BF-4C38-8710-35CA8DEC052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B6DC8-3606-43DC-BCD4-62B06681D214}" type="pres">
      <dgm:prSet presAssocID="{438FE6FA-8091-40C9-A2A7-F0242409C6FE}" presName="sibTrans" presStyleCnt="0"/>
      <dgm:spPr/>
    </dgm:pt>
    <dgm:pt modelId="{A92FA894-257F-4759-BDD3-7D8B3CFC690B}" type="pres">
      <dgm:prSet presAssocID="{B08FD7EF-BD9B-4D36-AE86-DA937B9BD31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63464-FA85-403C-93CD-741037A76D98}" type="pres">
      <dgm:prSet presAssocID="{4AF5B457-25B2-47BE-9087-604A3C21B86F}" presName="sibTrans" presStyleCnt="0"/>
      <dgm:spPr/>
    </dgm:pt>
    <dgm:pt modelId="{B61C1371-DF2D-4EA5-9C34-5899F123240C}" type="pres">
      <dgm:prSet presAssocID="{C3A48858-A6E7-49D8-8D49-6A14718C2C7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0A929-0C07-45C7-A8FA-43BB041BCFF3}" type="pres">
      <dgm:prSet presAssocID="{366A8262-8257-4F73-9CFE-46E0B9B246D8}" presName="sibTrans" presStyleCnt="0"/>
      <dgm:spPr/>
    </dgm:pt>
    <dgm:pt modelId="{4536A2F5-3F5A-47C8-BB04-D292E1BB23E7}" type="pres">
      <dgm:prSet presAssocID="{CE05F29E-7549-4AB4-ABFE-1960CC6E0F3D}" presName="node" presStyleLbl="node1" presStyleIdx="4" presStyleCnt="7" custScaleX="100025" custLinFactNeighborX="1471" custLinFactNeighborY="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5E6E12-989E-4C3D-A019-A7B364766125}" type="pres">
      <dgm:prSet presAssocID="{F8802B57-3746-4D44-B283-A3E0A70E8A0E}" presName="sibTrans" presStyleCnt="0"/>
      <dgm:spPr/>
    </dgm:pt>
    <dgm:pt modelId="{A12F12F3-989E-417C-88EB-D757555A6CDE}" type="pres">
      <dgm:prSet presAssocID="{02BA8D30-438A-45A3-A082-583905E04668}" presName="node" presStyleLbl="node1" presStyleIdx="5" presStyleCnt="7" custScaleY="111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3BF4B4-FF13-4549-8A64-30E6A97C7979}" type="pres">
      <dgm:prSet presAssocID="{5B654551-1C41-4A4D-984B-5E553D73C714}" presName="sibTrans" presStyleCnt="0"/>
      <dgm:spPr/>
    </dgm:pt>
    <dgm:pt modelId="{5ECE76C1-7F9F-4420-A963-DC404541BEAB}" type="pres">
      <dgm:prSet presAssocID="{0565FCC7-FDA8-41DC-9FFE-94ABD1C3F999}" presName="node" presStyleLbl="node1" presStyleIdx="6" presStyleCnt="7" custScaleX="152979" custLinFactNeighborX="-1471" custLinFactNeighborY="-2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664C70-76F5-4E16-A394-9FBA5A18AAA1}" srcId="{6F4FD8CD-C9DC-4357-AAD1-48F7398E7266}" destId="{B08FD7EF-BD9B-4D36-AE86-DA937B9BD31A}" srcOrd="2" destOrd="0" parTransId="{4B5B9D9B-1D24-461E-AF9E-C25B3553A33C}" sibTransId="{4AF5B457-25B2-47BE-9087-604A3C21B86F}"/>
    <dgm:cxn modelId="{03172A8F-64C1-4337-B223-901EE3DFA58A}" type="presOf" srcId="{CE05F29E-7549-4AB4-ABFE-1960CC6E0F3D}" destId="{4536A2F5-3F5A-47C8-BB04-D292E1BB23E7}" srcOrd="0" destOrd="0" presId="urn:microsoft.com/office/officeart/2005/8/layout/default#2"/>
    <dgm:cxn modelId="{BB3C06AF-2A5E-401D-93F8-A966A5D5364E}" type="presOf" srcId="{0565FCC7-FDA8-41DC-9FFE-94ABD1C3F999}" destId="{5ECE76C1-7F9F-4420-A963-DC404541BEAB}" srcOrd="0" destOrd="0" presId="urn:microsoft.com/office/officeart/2005/8/layout/default#2"/>
    <dgm:cxn modelId="{7EDEF7AB-FC17-4269-8409-63DEDE228E9F}" srcId="{6F4FD8CD-C9DC-4357-AAD1-48F7398E7266}" destId="{C3A48858-A6E7-49D8-8D49-6A14718C2C77}" srcOrd="3" destOrd="0" parTransId="{572981DB-668A-4798-A2B3-E8819AC014AB}" sibTransId="{366A8262-8257-4F73-9CFE-46E0B9B246D8}"/>
    <dgm:cxn modelId="{02BD0CB6-B005-40DB-9844-A7790127E484}" type="presOf" srcId="{02BA8D30-438A-45A3-A082-583905E04668}" destId="{A12F12F3-989E-417C-88EB-D757555A6CDE}" srcOrd="0" destOrd="0" presId="urn:microsoft.com/office/officeart/2005/8/layout/default#2"/>
    <dgm:cxn modelId="{3A0C045F-6DC2-43FF-9A7E-E543A8644D86}" type="presOf" srcId="{553D59CB-51BF-4C38-8710-35CA8DEC0524}" destId="{FA0A5A24-075E-4FCA-9B32-D53F1126F998}" srcOrd="0" destOrd="0" presId="urn:microsoft.com/office/officeart/2005/8/layout/default#2"/>
    <dgm:cxn modelId="{F65EF0DD-3D4C-456F-81B0-AB51003CDDA3}" type="presOf" srcId="{6F4FD8CD-C9DC-4357-AAD1-48F7398E7266}" destId="{9CAF863E-542B-4FB3-B2D0-7D3EA10726C1}" srcOrd="0" destOrd="0" presId="urn:microsoft.com/office/officeart/2005/8/layout/default#2"/>
    <dgm:cxn modelId="{26E66CA7-AADE-4FB1-9424-554459561077}" srcId="{6F4FD8CD-C9DC-4357-AAD1-48F7398E7266}" destId="{02BA8D30-438A-45A3-A082-583905E04668}" srcOrd="5" destOrd="0" parTransId="{80CE1269-A2E1-42B7-9C83-BC4DFE366F50}" sibTransId="{5B654551-1C41-4A4D-984B-5E553D73C714}"/>
    <dgm:cxn modelId="{AEF3B35B-68C0-44F0-A5D2-8B8B7A788BE1}" srcId="{6F4FD8CD-C9DC-4357-AAD1-48F7398E7266}" destId="{0565FCC7-FDA8-41DC-9FFE-94ABD1C3F999}" srcOrd="6" destOrd="0" parTransId="{7FFBF4C7-F8CF-4EB9-BAD1-87F1E3995FCB}" sibTransId="{433AEAF1-667A-4983-8763-D3171EA8AE2B}"/>
    <dgm:cxn modelId="{4865233F-A92B-40B5-A057-EB7064CB31A1}" srcId="{6F4FD8CD-C9DC-4357-AAD1-48F7398E7266}" destId="{CE05F29E-7549-4AB4-ABFE-1960CC6E0F3D}" srcOrd="4" destOrd="0" parTransId="{90276B73-2B8E-47BD-9EB0-8036580D543E}" sibTransId="{F8802B57-3746-4D44-B283-A3E0A70E8A0E}"/>
    <dgm:cxn modelId="{4367A9CC-4470-40A5-8C3F-3F77DCE9E2B1}" type="presOf" srcId="{B08FD7EF-BD9B-4D36-AE86-DA937B9BD31A}" destId="{A92FA894-257F-4759-BDD3-7D8B3CFC690B}" srcOrd="0" destOrd="0" presId="urn:microsoft.com/office/officeart/2005/8/layout/default#2"/>
    <dgm:cxn modelId="{406D48D5-C338-45BD-BCB1-DD2620EA729D}" type="presOf" srcId="{7A8C7DBB-6254-4D6C-BAFF-6B10BA562D3C}" destId="{DAB32ECA-A00A-4AB5-A1D9-F8346D2919EF}" srcOrd="0" destOrd="0" presId="urn:microsoft.com/office/officeart/2005/8/layout/default#2"/>
    <dgm:cxn modelId="{5B0BD0BF-B577-4E9F-BFAF-80005A41D6AF}" srcId="{6F4FD8CD-C9DC-4357-AAD1-48F7398E7266}" destId="{553D59CB-51BF-4C38-8710-35CA8DEC0524}" srcOrd="1" destOrd="0" parTransId="{ADC4724D-D240-4E6A-A107-E5DDB8A544EA}" sibTransId="{438FE6FA-8091-40C9-A2A7-F0242409C6FE}"/>
    <dgm:cxn modelId="{93465579-F892-4039-909C-7D21EC4EE459}" srcId="{6F4FD8CD-C9DC-4357-AAD1-48F7398E7266}" destId="{7A8C7DBB-6254-4D6C-BAFF-6B10BA562D3C}" srcOrd="0" destOrd="0" parTransId="{43FB15EF-281E-4E67-B71D-FECCA4BFC1AF}" sibTransId="{A6621DDF-FD0D-4613-8568-21AB1BC8E2F5}"/>
    <dgm:cxn modelId="{799AA737-9574-4337-82CD-692AF9377582}" type="presOf" srcId="{C3A48858-A6E7-49D8-8D49-6A14718C2C77}" destId="{B61C1371-DF2D-4EA5-9C34-5899F123240C}" srcOrd="0" destOrd="0" presId="urn:microsoft.com/office/officeart/2005/8/layout/default#2"/>
    <dgm:cxn modelId="{730C5564-070B-4430-88FD-593125E9BDFB}" type="presParOf" srcId="{9CAF863E-542B-4FB3-B2D0-7D3EA10726C1}" destId="{DAB32ECA-A00A-4AB5-A1D9-F8346D2919EF}" srcOrd="0" destOrd="0" presId="urn:microsoft.com/office/officeart/2005/8/layout/default#2"/>
    <dgm:cxn modelId="{3612DAA7-029C-416B-AAAE-3176143E34E3}" type="presParOf" srcId="{9CAF863E-542B-4FB3-B2D0-7D3EA10726C1}" destId="{AB31EAD5-535E-49D3-BAAF-91A63A572A8E}" srcOrd="1" destOrd="0" presId="urn:microsoft.com/office/officeart/2005/8/layout/default#2"/>
    <dgm:cxn modelId="{EF37F8AB-49EE-48F2-94A5-F6CC05248684}" type="presParOf" srcId="{9CAF863E-542B-4FB3-B2D0-7D3EA10726C1}" destId="{FA0A5A24-075E-4FCA-9B32-D53F1126F998}" srcOrd="2" destOrd="0" presId="urn:microsoft.com/office/officeart/2005/8/layout/default#2"/>
    <dgm:cxn modelId="{F94F1DEB-E6B6-494B-B836-8C607653E632}" type="presParOf" srcId="{9CAF863E-542B-4FB3-B2D0-7D3EA10726C1}" destId="{9B8B6DC8-3606-43DC-BCD4-62B06681D214}" srcOrd="3" destOrd="0" presId="urn:microsoft.com/office/officeart/2005/8/layout/default#2"/>
    <dgm:cxn modelId="{5AF99B53-6C4C-4F7E-8DE3-351238760E2D}" type="presParOf" srcId="{9CAF863E-542B-4FB3-B2D0-7D3EA10726C1}" destId="{A92FA894-257F-4759-BDD3-7D8B3CFC690B}" srcOrd="4" destOrd="0" presId="urn:microsoft.com/office/officeart/2005/8/layout/default#2"/>
    <dgm:cxn modelId="{81E24B53-FE5E-4E8C-9861-15C14815C392}" type="presParOf" srcId="{9CAF863E-542B-4FB3-B2D0-7D3EA10726C1}" destId="{27363464-FA85-403C-93CD-741037A76D98}" srcOrd="5" destOrd="0" presId="urn:microsoft.com/office/officeart/2005/8/layout/default#2"/>
    <dgm:cxn modelId="{0E8F057E-95CE-4848-8878-880E36B62136}" type="presParOf" srcId="{9CAF863E-542B-4FB3-B2D0-7D3EA10726C1}" destId="{B61C1371-DF2D-4EA5-9C34-5899F123240C}" srcOrd="6" destOrd="0" presId="urn:microsoft.com/office/officeart/2005/8/layout/default#2"/>
    <dgm:cxn modelId="{F79EA321-355D-4FF8-BEBB-B9A373C37EA3}" type="presParOf" srcId="{9CAF863E-542B-4FB3-B2D0-7D3EA10726C1}" destId="{D740A929-0C07-45C7-A8FA-43BB041BCFF3}" srcOrd="7" destOrd="0" presId="urn:microsoft.com/office/officeart/2005/8/layout/default#2"/>
    <dgm:cxn modelId="{60795237-8BB3-499A-B840-310E9573D826}" type="presParOf" srcId="{9CAF863E-542B-4FB3-B2D0-7D3EA10726C1}" destId="{4536A2F5-3F5A-47C8-BB04-D292E1BB23E7}" srcOrd="8" destOrd="0" presId="urn:microsoft.com/office/officeart/2005/8/layout/default#2"/>
    <dgm:cxn modelId="{1EBFDF5D-FE1F-40EE-BF6F-B7850520B918}" type="presParOf" srcId="{9CAF863E-542B-4FB3-B2D0-7D3EA10726C1}" destId="{5D5E6E12-989E-4C3D-A019-A7B364766125}" srcOrd="9" destOrd="0" presId="urn:microsoft.com/office/officeart/2005/8/layout/default#2"/>
    <dgm:cxn modelId="{D2F69162-A59E-4D4D-BC4D-3DF388163A39}" type="presParOf" srcId="{9CAF863E-542B-4FB3-B2D0-7D3EA10726C1}" destId="{A12F12F3-989E-417C-88EB-D757555A6CDE}" srcOrd="10" destOrd="0" presId="urn:microsoft.com/office/officeart/2005/8/layout/default#2"/>
    <dgm:cxn modelId="{F4FA9328-A997-4236-B131-FC68A5F45C76}" type="presParOf" srcId="{9CAF863E-542B-4FB3-B2D0-7D3EA10726C1}" destId="{EB3BF4B4-FF13-4549-8A64-30E6A97C7979}" srcOrd="11" destOrd="0" presId="urn:microsoft.com/office/officeart/2005/8/layout/default#2"/>
    <dgm:cxn modelId="{99B8C109-AA9C-4D17-B749-5ABBEE25BBE2}" type="presParOf" srcId="{9CAF863E-542B-4FB3-B2D0-7D3EA10726C1}" destId="{5ECE76C1-7F9F-4420-A963-DC404541BEAB}" srcOrd="12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45967-953A-4B0C-933D-99F0917C5546}">
      <dsp:nvSpPr>
        <dsp:cNvPr id="0" name=""/>
        <dsp:cNvSpPr/>
      </dsp:nvSpPr>
      <dsp:spPr>
        <a:xfrm>
          <a:off x="282297" y="224"/>
          <a:ext cx="3125808" cy="18754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у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ефективності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виробництва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3851" y="91778"/>
        <a:ext cx="2942700" cy="1692376"/>
      </dsp:txXfrm>
    </dsp:sp>
    <dsp:sp modelId="{FA587F87-A66D-4187-AEAD-99F1589BBAF9}">
      <dsp:nvSpPr>
        <dsp:cNvPr id="0" name=""/>
        <dsp:cNvSpPr/>
      </dsp:nvSpPr>
      <dsp:spPr>
        <a:xfrm>
          <a:off x="3720686" y="224"/>
          <a:ext cx="3125808" cy="1875484"/>
        </a:xfrm>
        <a:prstGeom prst="roundRect">
          <a:avLst/>
        </a:prstGeom>
        <a:gradFill rotWithShape="0">
          <a:gsLst>
            <a:gs pos="0">
              <a:schemeClr val="accent3">
                <a:hueOff val="2456355"/>
                <a:satOff val="-29488"/>
                <a:lumOff val="131"/>
                <a:alphaOff val="0"/>
                <a:tint val="45000"/>
                <a:satMod val="200000"/>
              </a:schemeClr>
            </a:gs>
            <a:gs pos="30000">
              <a:schemeClr val="accent3">
                <a:hueOff val="2456355"/>
                <a:satOff val="-29488"/>
                <a:lumOff val="131"/>
                <a:alphaOff val="0"/>
                <a:tint val="61000"/>
                <a:satMod val="200000"/>
              </a:schemeClr>
            </a:gs>
            <a:gs pos="45000">
              <a:schemeClr val="accent3">
                <a:hueOff val="2456355"/>
                <a:satOff val="-29488"/>
                <a:lumOff val="131"/>
                <a:alphaOff val="0"/>
                <a:tint val="66000"/>
                <a:satMod val="200000"/>
              </a:schemeClr>
            </a:gs>
            <a:gs pos="55000">
              <a:schemeClr val="accent3">
                <a:hueOff val="2456355"/>
                <a:satOff val="-29488"/>
                <a:lumOff val="131"/>
                <a:alphaOff val="0"/>
                <a:tint val="66000"/>
                <a:satMod val="200000"/>
              </a:schemeClr>
            </a:gs>
            <a:gs pos="73000">
              <a:schemeClr val="accent3">
                <a:hueOff val="2456355"/>
                <a:satOff val="-29488"/>
                <a:lumOff val="131"/>
                <a:alphaOff val="0"/>
                <a:tint val="61000"/>
                <a:satMod val="200000"/>
              </a:schemeClr>
            </a:gs>
            <a:gs pos="100000">
              <a:schemeClr val="accent3">
                <a:hueOff val="2456355"/>
                <a:satOff val="-29488"/>
                <a:lumOff val="131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у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розширення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виробництва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12240" y="91778"/>
        <a:ext cx="2942700" cy="1692376"/>
      </dsp:txXfrm>
    </dsp:sp>
    <dsp:sp modelId="{5EEC55D3-D60C-4396-AD31-09F9FA7A5857}">
      <dsp:nvSpPr>
        <dsp:cNvPr id="0" name=""/>
        <dsp:cNvSpPr/>
      </dsp:nvSpPr>
      <dsp:spPr>
        <a:xfrm>
          <a:off x="282297" y="2188290"/>
          <a:ext cx="3125808" cy="1875484"/>
        </a:xfrm>
        <a:prstGeom prst="roundRect">
          <a:avLst/>
        </a:prstGeom>
        <a:gradFill rotWithShape="0">
          <a:gsLst>
            <a:gs pos="0">
              <a:schemeClr val="accent3">
                <a:hueOff val="4912711"/>
                <a:satOff val="-58975"/>
                <a:lumOff val="262"/>
                <a:alphaOff val="0"/>
                <a:tint val="45000"/>
                <a:satMod val="200000"/>
              </a:schemeClr>
            </a:gs>
            <a:gs pos="30000">
              <a:schemeClr val="accent3">
                <a:hueOff val="4912711"/>
                <a:satOff val="-58975"/>
                <a:lumOff val="262"/>
                <a:alphaOff val="0"/>
                <a:tint val="61000"/>
                <a:satMod val="200000"/>
              </a:schemeClr>
            </a:gs>
            <a:gs pos="45000">
              <a:schemeClr val="accent3">
                <a:hueOff val="4912711"/>
                <a:satOff val="-58975"/>
                <a:lumOff val="262"/>
                <a:alphaOff val="0"/>
                <a:tint val="66000"/>
                <a:satMod val="200000"/>
              </a:schemeClr>
            </a:gs>
            <a:gs pos="55000">
              <a:schemeClr val="accent3">
                <a:hueOff val="4912711"/>
                <a:satOff val="-58975"/>
                <a:lumOff val="262"/>
                <a:alphaOff val="0"/>
                <a:tint val="66000"/>
                <a:satMod val="200000"/>
              </a:schemeClr>
            </a:gs>
            <a:gs pos="73000">
              <a:schemeClr val="accent3">
                <a:hueOff val="4912711"/>
                <a:satOff val="-58975"/>
                <a:lumOff val="262"/>
                <a:alphaOff val="0"/>
                <a:tint val="61000"/>
                <a:satMod val="200000"/>
              </a:schemeClr>
            </a:gs>
            <a:gs pos="100000">
              <a:schemeClr val="accent3">
                <a:hueOff val="4912711"/>
                <a:satOff val="-58975"/>
                <a:lumOff val="262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у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нових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підприємств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3851" y="2279844"/>
        <a:ext cx="2942700" cy="1692376"/>
      </dsp:txXfrm>
    </dsp:sp>
    <dsp:sp modelId="{FC977948-44F7-4AB4-AADE-D37FE9277DD1}">
      <dsp:nvSpPr>
        <dsp:cNvPr id="0" name=""/>
        <dsp:cNvSpPr/>
      </dsp:nvSpPr>
      <dsp:spPr>
        <a:xfrm>
          <a:off x="3720686" y="2188290"/>
          <a:ext cx="3125808" cy="1875484"/>
        </a:xfrm>
        <a:prstGeom prst="roundRect">
          <a:avLst/>
        </a:prstGeom>
        <a:gradFill rotWithShape="0">
          <a:gsLst>
            <a:gs pos="0">
              <a:schemeClr val="accent3">
                <a:hueOff val="7369066"/>
                <a:satOff val="-88463"/>
                <a:lumOff val="393"/>
                <a:alphaOff val="0"/>
                <a:tint val="45000"/>
                <a:satMod val="200000"/>
              </a:schemeClr>
            </a:gs>
            <a:gs pos="30000">
              <a:schemeClr val="accent3">
                <a:hueOff val="7369066"/>
                <a:satOff val="-88463"/>
                <a:lumOff val="393"/>
                <a:alphaOff val="0"/>
                <a:tint val="61000"/>
                <a:satMod val="200000"/>
              </a:schemeClr>
            </a:gs>
            <a:gs pos="45000">
              <a:schemeClr val="accent3">
                <a:hueOff val="7369066"/>
                <a:satOff val="-88463"/>
                <a:lumOff val="393"/>
                <a:alphaOff val="0"/>
                <a:tint val="66000"/>
                <a:satMod val="200000"/>
              </a:schemeClr>
            </a:gs>
            <a:gs pos="55000">
              <a:schemeClr val="accent3">
                <a:hueOff val="7369066"/>
                <a:satOff val="-88463"/>
                <a:lumOff val="393"/>
                <a:alphaOff val="0"/>
                <a:tint val="66000"/>
                <a:satMod val="200000"/>
              </a:schemeClr>
            </a:gs>
            <a:gs pos="73000">
              <a:schemeClr val="accent3">
                <a:hueOff val="7369066"/>
                <a:satOff val="-88463"/>
                <a:lumOff val="393"/>
                <a:alphaOff val="0"/>
                <a:tint val="61000"/>
                <a:satMod val="200000"/>
              </a:schemeClr>
            </a:gs>
            <a:gs pos="100000">
              <a:schemeClr val="accent3">
                <a:hueOff val="7369066"/>
                <a:satOff val="-88463"/>
                <a:lumOff val="393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заради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задоволення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вимог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державних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органів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i="0" kern="1200" dirty="0" err="1" smtClean="0">
              <a:latin typeface="Times New Roman" pitchFamily="18" charset="0"/>
              <a:cs typeface="Times New Roman" pitchFamily="18" charset="0"/>
            </a:rPr>
            <a:t>управління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12240" y="2279844"/>
        <a:ext cx="2942700" cy="1692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08324-7C67-45B8-8475-0479BDE5BC8F}">
      <dsp:nvSpPr>
        <dsp:cNvPr id="0" name=""/>
        <dsp:cNvSpPr/>
      </dsp:nvSpPr>
      <dsp:spPr>
        <a:xfrm>
          <a:off x="410037" y="1570"/>
          <a:ext cx="7748876" cy="9441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Інвестиційний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проект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існувати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формі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7691" y="29224"/>
        <a:ext cx="7693568" cy="888882"/>
      </dsp:txXfrm>
    </dsp:sp>
    <dsp:sp modelId="{6F86139F-9F06-440F-8206-F6F99B47CD5C}">
      <dsp:nvSpPr>
        <dsp:cNvPr id="0" name=""/>
        <dsp:cNvSpPr/>
      </dsp:nvSpPr>
      <dsp:spPr>
        <a:xfrm>
          <a:off x="410037" y="1115715"/>
          <a:ext cx="944190" cy="944190"/>
        </a:xfrm>
        <a:prstGeom prst="notched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15E6270-A52D-4768-8D08-0B3ED1E91BA4}">
      <dsp:nvSpPr>
        <dsp:cNvPr id="0" name=""/>
        <dsp:cNvSpPr/>
      </dsp:nvSpPr>
      <dsp:spPr>
        <a:xfrm>
          <a:off x="1410880" y="1115715"/>
          <a:ext cx="6748034" cy="94419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нульового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проекту -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утворення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нового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виробництва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56980" y="1161815"/>
        <a:ext cx="6655834" cy="851990"/>
      </dsp:txXfrm>
    </dsp:sp>
    <dsp:sp modelId="{39A60493-C961-4BC7-89A8-1127C6EB07E2}">
      <dsp:nvSpPr>
        <dsp:cNvPr id="0" name=""/>
        <dsp:cNvSpPr/>
      </dsp:nvSpPr>
      <dsp:spPr>
        <a:xfrm>
          <a:off x="410037" y="2173209"/>
          <a:ext cx="944190" cy="944190"/>
        </a:xfrm>
        <a:prstGeom prst="notched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4B51054-2DEB-4A46-8DD0-E4A6D5FEB357}">
      <dsp:nvSpPr>
        <dsp:cNvPr id="0" name=""/>
        <dsp:cNvSpPr/>
      </dsp:nvSpPr>
      <dsp:spPr>
        <a:xfrm>
          <a:off x="1410880" y="2173209"/>
          <a:ext cx="6748034" cy="94419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smtClean="0">
              <a:latin typeface="Times New Roman" pitchFamily="18" charset="0"/>
              <a:cs typeface="Times New Roman" pitchFamily="18" charset="0"/>
            </a:rPr>
            <a:t>реконструкції - впровадження передових технологій без зміни профілю підприємства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56980" y="2219309"/>
        <a:ext cx="6655834" cy="851990"/>
      </dsp:txXfrm>
    </dsp:sp>
    <dsp:sp modelId="{F012CCB9-C01A-4E61-BA04-8F46E3803E8D}">
      <dsp:nvSpPr>
        <dsp:cNvPr id="0" name=""/>
        <dsp:cNvSpPr/>
      </dsp:nvSpPr>
      <dsp:spPr>
        <a:xfrm>
          <a:off x="410037" y="3230702"/>
          <a:ext cx="944190" cy="944190"/>
        </a:xfrm>
        <a:prstGeom prst="notched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CD0F37B-C3B1-4313-B315-F3762AE9FB35}">
      <dsp:nvSpPr>
        <dsp:cNvPr id="0" name=""/>
        <dsp:cNvSpPr/>
      </dsp:nvSpPr>
      <dsp:spPr>
        <a:xfrm>
          <a:off x="1410880" y="3230702"/>
          <a:ext cx="6748034" cy="94419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smtClean="0">
              <a:latin typeface="Times New Roman" pitchFamily="18" charset="0"/>
              <a:cs typeface="Times New Roman" pitchFamily="18" charset="0"/>
            </a:rPr>
            <a:t>реабілітації (перепрофілювання) діючого підприємства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56980" y="3276802"/>
        <a:ext cx="6655834" cy="8519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D5F14-2F11-48FB-BE29-5257A892A0AD}">
      <dsp:nvSpPr>
        <dsp:cNvPr id="0" name=""/>
        <dsp:cNvSpPr/>
      </dsp:nvSpPr>
      <dsp:spPr>
        <a:xfrm>
          <a:off x="0" y="720699"/>
          <a:ext cx="8496944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761A0B-8E33-4C85-BA8E-844A2B3DD318}">
      <dsp:nvSpPr>
        <dsp:cNvPr id="0" name=""/>
        <dsp:cNvSpPr/>
      </dsp:nvSpPr>
      <dsp:spPr>
        <a:xfrm>
          <a:off x="424847" y="26979"/>
          <a:ext cx="6997658" cy="1387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ефективність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реалізації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проекту в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, де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оцінюється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привабливість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інвесторів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вкладень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інвестиційний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проект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2576" y="94708"/>
        <a:ext cx="6862200" cy="1251982"/>
      </dsp:txXfrm>
    </dsp:sp>
    <dsp:sp modelId="{A1164F74-C481-4C79-A9D7-A40D61CCC2A1}">
      <dsp:nvSpPr>
        <dsp:cNvPr id="0" name=""/>
        <dsp:cNvSpPr/>
      </dsp:nvSpPr>
      <dsp:spPr>
        <a:xfrm>
          <a:off x="0" y="2852620"/>
          <a:ext cx="8496944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9033556"/>
              <a:satOff val="-4099"/>
              <a:lumOff val="70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7C229E-BC08-4891-9D5C-526857D1E53F}">
      <dsp:nvSpPr>
        <dsp:cNvPr id="0" name=""/>
        <dsp:cNvSpPr/>
      </dsp:nvSpPr>
      <dsp:spPr>
        <a:xfrm>
          <a:off x="424847" y="2158900"/>
          <a:ext cx="6997658" cy="1387440"/>
        </a:xfrm>
        <a:prstGeom prst="roundRect">
          <a:avLst/>
        </a:prstGeom>
        <a:gradFill rotWithShape="0">
          <a:gsLst>
            <a:gs pos="0">
              <a:schemeClr val="accent2">
                <a:hueOff val="-9033556"/>
                <a:satOff val="-4099"/>
                <a:lumOff val="7058"/>
                <a:alphaOff val="0"/>
                <a:tint val="45000"/>
                <a:satMod val="200000"/>
              </a:schemeClr>
            </a:gs>
            <a:gs pos="30000">
              <a:schemeClr val="accent2">
                <a:hueOff val="-9033556"/>
                <a:satOff val="-4099"/>
                <a:lumOff val="7058"/>
                <a:alphaOff val="0"/>
                <a:tint val="61000"/>
                <a:satMod val="200000"/>
              </a:schemeClr>
            </a:gs>
            <a:gs pos="45000">
              <a:schemeClr val="accent2">
                <a:hueOff val="-9033556"/>
                <a:satOff val="-4099"/>
                <a:lumOff val="7058"/>
                <a:alphaOff val="0"/>
                <a:tint val="66000"/>
                <a:satMod val="200000"/>
              </a:schemeClr>
            </a:gs>
            <a:gs pos="55000">
              <a:schemeClr val="accent2">
                <a:hueOff val="-9033556"/>
                <a:satOff val="-4099"/>
                <a:lumOff val="7058"/>
                <a:alphaOff val="0"/>
                <a:tint val="66000"/>
                <a:satMod val="200000"/>
              </a:schemeClr>
            </a:gs>
            <a:gs pos="73000">
              <a:schemeClr val="accent2">
                <a:hueOff val="-9033556"/>
                <a:satOff val="-4099"/>
                <a:lumOff val="7058"/>
                <a:alphaOff val="0"/>
                <a:tint val="61000"/>
                <a:satMod val="200000"/>
              </a:schemeClr>
            </a:gs>
            <a:gs pos="100000">
              <a:schemeClr val="accent2">
                <a:hueOff val="-9033556"/>
                <a:satOff val="-4099"/>
                <a:lumOff val="7058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фінансова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реалізованість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проекту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схеми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фінансування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2576" y="2226629"/>
        <a:ext cx="6862200" cy="12519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7D616-0ED2-4D00-8475-9B2D4B2FF09B}">
      <dsp:nvSpPr>
        <dsp:cNvPr id="0" name=""/>
        <dsp:cNvSpPr/>
      </dsp:nvSpPr>
      <dsp:spPr>
        <a:xfrm>
          <a:off x="0" y="343147"/>
          <a:ext cx="851325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E42C6-5530-4601-AAC8-00C5E88C1D54}">
      <dsp:nvSpPr>
        <dsp:cNvPr id="0" name=""/>
        <dsp:cNvSpPr/>
      </dsp:nvSpPr>
      <dsp:spPr>
        <a:xfrm>
          <a:off x="425662" y="3667"/>
          <a:ext cx="6823373" cy="6789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247" tIns="0" rIns="2252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середньозважена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вартість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капіталу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806" y="36811"/>
        <a:ext cx="6757085" cy="612672"/>
      </dsp:txXfrm>
    </dsp:sp>
    <dsp:sp modelId="{CCF20889-3FFC-4CB0-AE64-318E5C03AD97}">
      <dsp:nvSpPr>
        <dsp:cNvPr id="0" name=""/>
        <dsp:cNvSpPr/>
      </dsp:nvSpPr>
      <dsp:spPr>
        <a:xfrm>
          <a:off x="0" y="1386427"/>
          <a:ext cx="851325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2456355"/>
              <a:satOff val="-29488"/>
              <a:lumOff val="1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E1C19-5E78-4D6F-B694-664975680BFA}">
      <dsp:nvSpPr>
        <dsp:cNvPr id="0" name=""/>
        <dsp:cNvSpPr/>
      </dsp:nvSpPr>
      <dsp:spPr>
        <a:xfrm>
          <a:off x="425662" y="1046947"/>
          <a:ext cx="6823373" cy="678960"/>
        </a:xfrm>
        <a:prstGeom prst="roundRect">
          <a:avLst/>
        </a:prstGeom>
        <a:gradFill rotWithShape="0">
          <a:gsLst>
            <a:gs pos="0">
              <a:schemeClr val="accent3">
                <a:hueOff val="2456355"/>
                <a:satOff val="-29488"/>
                <a:lumOff val="131"/>
                <a:alphaOff val="0"/>
                <a:tint val="45000"/>
                <a:satMod val="200000"/>
              </a:schemeClr>
            </a:gs>
            <a:gs pos="30000">
              <a:schemeClr val="accent3">
                <a:hueOff val="2456355"/>
                <a:satOff val="-29488"/>
                <a:lumOff val="131"/>
                <a:alphaOff val="0"/>
                <a:tint val="61000"/>
                <a:satMod val="200000"/>
              </a:schemeClr>
            </a:gs>
            <a:gs pos="45000">
              <a:schemeClr val="accent3">
                <a:hueOff val="2456355"/>
                <a:satOff val="-29488"/>
                <a:lumOff val="131"/>
                <a:alphaOff val="0"/>
                <a:tint val="66000"/>
                <a:satMod val="200000"/>
              </a:schemeClr>
            </a:gs>
            <a:gs pos="55000">
              <a:schemeClr val="accent3">
                <a:hueOff val="2456355"/>
                <a:satOff val="-29488"/>
                <a:lumOff val="131"/>
                <a:alphaOff val="0"/>
                <a:tint val="66000"/>
                <a:satMod val="200000"/>
              </a:schemeClr>
            </a:gs>
            <a:gs pos="73000">
              <a:schemeClr val="accent3">
                <a:hueOff val="2456355"/>
                <a:satOff val="-29488"/>
                <a:lumOff val="131"/>
                <a:alphaOff val="0"/>
                <a:tint val="61000"/>
                <a:satMod val="200000"/>
              </a:schemeClr>
            </a:gs>
            <a:gs pos="100000">
              <a:schemeClr val="accent3">
                <a:hueOff val="2456355"/>
                <a:satOff val="-29488"/>
                <a:lumOff val="131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247" tIns="0" rIns="2252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середня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депозитна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кредитна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ставка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806" y="1080091"/>
        <a:ext cx="6757085" cy="612672"/>
      </dsp:txXfrm>
    </dsp:sp>
    <dsp:sp modelId="{41FC5993-7C21-4AF7-B179-415490CCBA0D}">
      <dsp:nvSpPr>
        <dsp:cNvPr id="0" name=""/>
        <dsp:cNvSpPr/>
      </dsp:nvSpPr>
      <dsp:spPr>
        <a:xfrm>
          <a:off x="0" y="2429707"/>
          <a:ext cx="851325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4912711"/>
              <a:satOff val="-58975"/>
              <a:lumOff val="26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D00BE-BEB8-4A3D-9D36-7B149820E5A1}">
      <dsp:nvSpPr>
        <dsp:cNvPr id="0" name=""/>
        <dsp:cNvSpPr/>
      </dsp:nvSpPr>
      <dsp:spPr>
        <a:xfrm>
          <a:off x="425662" y="2090227"/>
          <a:ext cx="6823373" cy="678960"/>
        </a:xfrm>
        <a:prstGeom prst="roundRect">
          <a:avLst/>
        </a:prstGeom>
        <a:gradFill rotWithShape="0">
          <a:gsLst>
            <a:gs pos="0">
              <a:schemeClr val="accent3">
                <a:hueOff val="4912711"/>
                <a:satOff val="-58975"/>
                <a:lumOff val="262"/>
                <a:alphaOff val="0"/>
                <a:tint val="45000"/>
                <a:satMod val="200000"/>
              </a:schemeClr>
            </a:gs>
            <a:gs pos="30000">
              <a:schemeClr val="accent3">
                <a:hueOff val="4912711"/>
                <a:satOff val="-58975"/>
                <a:lumOff val="262"/>
                <a:alphaOff val="0"/>
                <a:tint val="61000"/>
                <a:satMod val="200000"/>
              </a:schemeClr>
            </a:gs>
            <a:gs pos="45000">
              <a:schemeClr val="accent3">
                <a:hueOff val="4912711"/>
                <a:satOff val="-58975"/>
                <a:lumOff val="262"/>
                <a:alphaOff val="0"/>
                <a:tint val="66000"/>
                <a:satMod val="200000"/>
              </a:schemeClr>
            </a:gs>
            <a:gs pos="55000">
              <a:schemeClr val="accent3">
                <a:hueOff val="4912711"/>
                <a:satOff val="-58975"/>
                <a:lumOff val="262"/>
                <a:alphaOff val="0"/>
                <a:tint val="66000"/>
                <a:satMod val="200000"/>
              </a:schemeClr>
            </a:gs>
            <a:gs pos="73000">
              <a:schemeClr val="accent3">
                <a:hueOff val="4912711"/>
                <a:satOff val="-58975"/>
                <a:lumOff val="262"/>
                <a:alphaOff val="0"/>
                <a:tint val="61000"/>
                <a:satMod val="200000"/>
              </a:schemeClr>
            </a:gs>
            <a:gs pos="100000">
              <a:schemeClr val="accent3">
                <a:hueOff val="4912711"/>
                <a:satOff val="-58975"/>
                <a:lumOff val="262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247" tIns="0" rIns="2252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індивідуальна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норма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прибутковості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806" y="2123371"/>
        <a:ext cx="6757085" cy="612672"/>
      </dsp:txXfrm>
    </dsp:sp>
    <dsp:sp modelId="{39435A8E-7C92-4C5C-984E-B03C091A8CC4}">
      <dsp:nvSpPr>
        <dsp:cNvPr id="0" name=""/>
        <dsp:cNvSpPr/>
      </dsp:nvSpPr>
      <dsp:spPr>
        <a:xfrm>
          <a:off x="0" y="3472987"/>
          <a:ext cx="851325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7369066"/>
              <a:satOff val="-88463"/>
              <a:lumOff val="3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93C45B-FF45-4831-9CEC-96BC09EA7BA3}">
      <dsp:nvSpPr>
        <dsp:cNvPr id="0" name=""/>
        <dsp:cNvSpPr/>
      </dsp:nvSpPr>
      <dsp:spPr>
        <a:xfrm>
          <a:off x="425662" y="3133507"/>
          <a:ext cx="6823373" cy="678960"/>
        </a:xfrm>
        <a:prstGeom prst="roundRect">
          <a:avLst/>
        </a:prstGeom>
        <a:gradFill rotWithShape="0">
          <a:gsLst>
            <a:gs pos="0">
              <a:schemeClr val="accent3">
                <a:hueOff val="7369066"/>
                <a:satOff val="-88463"/>
                <a:lumOff val="393"/>
                <a:alphaOff val="0"/>
                <a:tint val="45000"/>
                <a:satMod val="200000"/>
              </a:schemeClr>
            </a:gs>
            <a:gs pos="30000">
              <a:schemeClr val="accent3">
                <a:hueOff val="7369066"/>
                <a:satOff val="-88463"/>
                <a:lumOff val="393"/>
                <a:alphaOff val="0"/>
                <a:tint val="61000"/>
                <a:satMod val="200000"/>
              </a:schemeClr>
            </a:gs>
            <a:gs pos="45000">
              <a:schemeClr val="accent3">
                <a:hueOff val="7369066"/>
                <a:satOff val="-88463"/>
                <a:lumOff val="393"/>
                <a:alphaOff val="0"/>
                <a:tint val="66000"/>
                <a:satMod val="200000"/>
              </a:schemeClr>
            </a:gs>
            <a:gs pos="55000">
              <a:schemeClr val="accent3">
                <a:hueOff val="7369066"/>
                <a:satOff val="-88463"/>
                <a:lumOff val="393"/>
                <a:alphaOff val="0"/>
                <a:tint val="66000"/>
                <a:satMod val="200000"/>
              </a:schemeClr>
            </a:gs>
            <a:gs pos="73000">
              <a:schemeClr val="accent3">
                <a:hueOff val="7369066"/>
                <a:satOff val="-88463"/>
                <a:lumOff val="393"/>
                <a:alphaOff val="0"/>
                <a:tint val="61000"/>
                <a:satMod val="200000"/>
              </a:schemeClr>
            </a:gs>
            <a:gs pos="100000">
              <a:schemeClr val="accent3">
                <a:hueOff val="7369066"/>
                <a:satOff val="-88463"/>
                <a:lumOff val="393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247" tIns="0" rIns="2252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ризиків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ліквідності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kern="120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400" b="0" i="0" kern="1200" dirty="0" smtClean="0">
              <a:latin typeface="Times New Roman" pitchFamily="18" charset="0"/>
              <a:cs typeface="Times New Roman" pitchFamily="18" charset="0"/>
            </a:rPr>
            <a:t> і т. п.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806" y="3166651"/>
        <a:ext cx="6757085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D3872-3D03-4773-B80D-D213A543FD7A}">
      <dsp:nvSpPr>
        <dsp:cNvPr id="0" name=""/>
        <dsp:cNvSpPr/>
      </dsp:nvSpPr>
      <dsp:spPr>
        <a:xfrm>
          <a:off x="1353" y="879420"/>
          <a:ext cx="4161092" cy="4895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A913DA-09D4-4D86-B6F9-C1090C48D9B6}">
      <dsp:nvSpPr>
        <dsp:cNvPr id="0" name=""/>
        <dsp:cNvSpPr/>
      </dsp:nvSpPr>
      <dsp:spPr>
        <a:xfrm>
          <a:off x="1353" y="1063271"/>
          <a:ext cx="305688" cy="3056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70F2D2-7F56-48A9-8AD3-F82107C70EFF}">
      <dsp:nvSpPr>
        <dsp:cNvPr id="0" name=""/>
        <dsp:cNvSpPr/>
      </dsp:nvSpPr>
      <dsp:spPr>
        <a:xfrm>
          <a:off x="1353" y="0"/>
          <a:ext cx="4161092" cy="879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використовується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дисконтування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відносять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53" y="0"/>
        <a:ext cx="4161092" cy="879420"/>
      </dsp:txXfrm>
    </dsp:sp>
    <dsp:sp modelId="{AA4D4A49-C7F1-4668-95D0-BF11FE5052C8}">
      <dsp:nvSpPr>
        <dsp:cNvPr id="0" name=""/>
        <dsp:cNvSpPr/>
      </dsp:nvSpPr>
      <dsp:spPr>
        <a:xfrm>
          <a:off x="1353" y="1855464"/>
          <a:ext cx="305681" cy="3056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7E0E1C1-5751-4045-9ECF-22440A3DD23A}">
      <dsp:nvSpPr>
        <dsp:cNvPr id="0" name=""/>
        <dsp:cNvSpPr/>
      </dsp:nvSpPr>
      <dsp:spPr>
        <a:xfrm>
          <a:off x="292630" y="1572392"/>
          <a:ext cx="3869816" cy="871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метод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розрахунку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приведеного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доходу (NPV)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2630" y="1572392"/>
        <a:ext cx="3869816" cy="871826"/>
      </dsp:txXfrm>
    </dsp:sp>
    <dsp:sp modelId="{6CAAD9A6-83BA-4B35-8F94-0E916E96B429}">
      <dsp:nvSpPr>
        <dsp:cNvPr id="0" name=""/>
        <dsp:cNvSpPr/>
      </dsp:nvSpPr>
      <dsp:spPr>
        <a:xfrm>
          <a:off x="1353" y="2727290"/>
          <a:ext cx="305681" cy="3056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7D01737-C5D2-4D37-9A43-0109C0DB8D05}">
      <dsp:nvSpPr>
        <dsp:cNvPr id="0" name=""/>
        <dsp:cNvSpPr/>
      </dsp:nvSpPr>
      <dsp:spPr>
        <a:xfrm>
          <a:off x="292630" y="2444218"/>
          <a:ext cx="3869816" cy="871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метод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індексу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рентабельності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(PI)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2630" y="2444218"/>
        <a:ext cx="3869816" cy="871826"/>
      </dsp:txXfrm>
    </dsp:sp>
    <dsp:sp modelId="{696DDBF5-B943-4712-B75D-1683FC5138D8}">
      <dsp:nvSpPr>
        <dsp:cNvPr id="0" name=""/>
        <dsp:cNvSpPr/>
      </dsp:nvSpPr>
      <dsp:spPr>
        <a:xfrm>
          <a:off x="1353" y="3599116"/>
          <a:ext cx="305681" cy="3056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8E42DB9-EDA3-4A0B-8DE9-61744320CD30}">
      <dsp:nvSpPr>
        <dsp:cNvPr id="0" name=""/>
        <dsp:cNvSpPr/>
      </dsp:nvSpPr>
      <dsp:spPr>
        <a:xfrm>
          <a:off x="292630" y="3316044"/>
          <a:ext cx="3869816" cy="871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метод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внутрішньої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норми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прибутковості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(IRR)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2630" y="3316044"/>
        <a:ext cx="3869816" cy="871826"/>
      </dsp:txXfrm>
    </dsp:sp>
    <dsp:sp modelId="{17D003E7-A107-4661-B2E4-0E4DBBAE7718}">
      <dsp:nvSpPr>
        <dsp:cNvPr id="0" name=""/>
        <dsp:cNvSpPr/>
      </dsp:nvSpPr>
      <dsp:spPr>
        <a:xfrm>
          <a:off x="4370501" y="879420"/>
          <a:ext cx="4161092" cy="4895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13ED7D-6840-4077-89C5-065F8274C91B}">
      <dsp:nvSpPr>
        <dsp:cNvPr id="0" name=""/>
        <dsp:cNvSpPr/>
      </dsp:nvSpPr>
      <dsp:spPr>
        <a:xfrm>
          <a:off x="4370501" y="1063271"/>
          <a:ext cx="305688" cy="3056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FCE7BD-CF2A-479C-BE4F-3BD1C32DD30E}">
      <dsp:nvSpPr>
        <dsp:cNvPr id="0" name=""/>
        <dsp:cNvSpPr/>
      </dsp:nvSpPr>
      <dsp:spPr>
        <a:xfrm>
          <a:off x="4370501" y="0"/>
          <a:ext cx="4161092" cy="879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передбачають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концепції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дисконтування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відносять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70501" y="0"/>
        <a:ext cx="4161092" cy="879420"/>
      </dsp:txXfrm>
    </dsp:sp>
    <dsp:sp modelId="{F88C88EA-33B1-4820-9372-F30677C2774C}">
      <dsp:nvSpPr>
        <dsp:cNvPr id="0" name=""/>
        <dsp:cNvSpPr/>
      </dsp:nvSpPr>
      <dsp:spPr>
        <a:xfrm>
          <a:off x="4370501" y="1857605"/>
          <a:ext cx="305681" cy="3056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9E3F26B-096D-4F30-8EC3-A17AD6CE9667}">
      <dsp:nvSpPr>
        <dsp:cNvPr id="0" name=""/>
        <dsp:cNvSpPr/>
      </dsp:nvSpPr>
      <dsp:spPr>
        <a:xfrm>
          <a:off x="4661777" y="1572392"/>
          <a:ext cx="3869816" cy="876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метод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терміну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окупності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(РР)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61777" y="1572392"/>
        <a:ext cx="3869816" cy="8761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B32ECA-A00A-4AB5-A1D9-F8346D2919EF}">
      <dsp:nvSpPr>
        <dsp:cNvPr id="0" name=""/>
        <dsp:cNvSpPr/>
      </dsp:nvSpPr>
      <dsp:spPr>
        <a:xfrm>
          <a:off x="427828" y="400"/>
          <a:ext cx="2365399" cy="14192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відсутність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більш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вигідних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варіантів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7828" y="400"/>
        <a:ext cx="2365399" cy="1419239"/>
      </dsp:txXfrm>
    </dsp:sp>
    <dsp:sp modelId="{FA0A5A24-075E-4FCA-9B32-D53F1126F998}">
      <dsp:nvSpPr>
        <dsp:cNvPr id="0" name=""/>
        <dsp:cNvSpPr/>
      </dsp:nvSpPr>
      <dsp:spPr>
        <a:xfrm>
          <a:off x="3029768" y="400"/>
          <a:ext cx="2365399" cy="1419239"/>
        </a:xfrm>
        <a:prstGeom prst="rect">
          <a:avLst/>
        </a:prstGeom>
        <a:gradFill rotWithShape="0">
          <a:gsLst>
            <a:gs pos="0">
              <a:schemeClr val="accent5">
                <a:hueOff val="-255694"/>
                <a:satOff val="-11472"/>
                <a:lumOff val="1569"/>
                <a:alphaOff val="0"/>
                <a:tint val="45000"/>
                <a:satMod val="200000"/>
              </a:schemeClr>
            </a:gs>
            <a:gs pos="30000">
              <a:schemeClr val="accent5">
                <a:hueOff val="-255694"/>
                <a:satOff val="-11472"/>
                <a:lumOff val="1569"/>
                <a:alphaOff val="0"/>
                <a:tint val="61000"/>
                <a:satMod val="200000"/>
              </a:schemeClr>
            </a:gs>
            <a:gs pos="45000">
              <a:schemeClr val="accent5">
                <a:hueOff val="-255694"/>
                <a:satOff val="-11472"/>
                <a:lumOff val="1569"/>
                <a:alphaOff val="0"/>
                <a:tint val="66000"/>
                <a:satMod val="200000"/>
              </a:schemeClr>
            </a:gs>
            <a:gs pos="55000">
              <a:schemeClr val="accent5">
                <a:hueOff val="-255694"/>
                <a:satOff val="-11472"/>
                <a:lumOff val="1569"/>
                <a:alphaOff val="0"/>
                <a:tint val="66000"/>
                <a:satMod val="200000"/>
              </a:schemeClr>
            </a:gs>
            <a:gs pos="73000">
              <a:schemeClr val="accent5">
                <a:hueOff val="-255694"/>
                <a:satOff val="-11472"/>
                <a:lumOff val="1569"/>
                <a:alphaOff val="0"/>
                <a:tint val="61000"/>
                <a:satMod val="200000"/>
              </a:schemeClr>
            </a:gs>
            <a:gs pos="100000">
              <a:schemeClr val="accent5">
                <a:hueOff val="-255694"/>
                <a:satOff val="-11472"/>
                <a:lumOff val="1569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мінімізація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ризику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втрат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інфляції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29768" y="400"/>
        <a:ext cx="2365399" cy="1419239"/>
      </dsp:txXfrm>
    </dsp:sp>
    <dsp:sp modelId="{A92FA894-257F-4759-BDD3-7D8B3CFC690B}">
      <dsp:nvSpPr>
        <dsp:cNvPr id="0" name=""/>
        <dsp:cNvSpPr/>
      </dsp:nvSpPr>
      <dsp:spPr>
        <a:xfrm>
          <a:off x="5631707" y="400"/>
          <a:ext cx="2365399" cy="1419239"/>
        </a:xfrm>
        <a:prstGeom prst="rect">
          <a:avLst/>
        </a:prstGeom>
        <a:gradFill rotWithShape="0">
          <a:gsLst>
            <a:gs pos="0">
              <a:schemeClr val="accent5">
                <a:hueOff val="-511389"/>
                <a:satOff val="-22944"/>
                <a:lumOff val="3137"/>
                <a:alphaOff val="0"/>
                <a:tint val="45000"/>
                <a:satMod val="200000"/>
              </a:schemeClr>
            </a:gs>
            <a:gs pos="30000">
              <a:schemeClr val="accent5">
                <a:hueOff val="-511389"/>
                <a:satOff val="-22944"/>
                <a:lumOff val="3137"/>
                <a:alphaOff val="0"/>
                <a:tint val="61000"/>
                <a:satMod val="200000"/>
              </a:schemeClr>
            </a:gs>
            <a:gs pos="45000">
              <a:schemeClr val="accent5">
                <a:hueOff val="-511389"/>
                <a:satOff val="-22944"/>
                <a:lumOff val="3137"/>
                <a:alphaOff val="0"/>
                <a:tint val="66000"/>
                <a:satMod val="200000"/>
              </a:schemeClr>
            </a:gs>
            <a:gs pos="55000">
              <a:schemeClr val="accent5">
                <a:hueOff val="-511389"/>
                <a:satOff val="-22944"/>
                <a:lumOff val="3137"/>
                <a:alphaOff val="0"/>
                <a:tint val="66000"/>
                <a:satMod val="200000"/>
              </a:schemeClr>
            </a:gs>
            <a:gs pos="73000">
              <a:schemeClr val="accent5">
                <a:hueOff val="-511389"/>
                <a:satOff val="-22944"/>
                <a:lumOff val="3137"/>
                <a:alphaOff val="0"/>
                <a:tint val="61000"/>
                <a:satMod val="200000"/>
              </a:schemeClr>
            </a:gs>
            <a:gs pos="100000">
              <a:schemeClr val="accent5">
                <a:hueOff val="-511389"/>
                <a:satOff val="-22944"/>
                <a:lumOff val="3137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короткий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термін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окупності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капітальних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вкладень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31707" y="400"/>
        <a:ext cx="2365399" cy="1419239"/>
      </dsp:txXfrm>
    </dsp:sp>
    <dsp:sp modelId="{B61C1371-DF2D-4EA5-9C34-5899F123240C}">
      <dsp:nvSpPr>
        <dsp:cNvPr id="0" name=""/>
        <dsp:cNvSpPr/>
      </dsp:nvSpPr>
      <dsp:spPr>
        <a:xfrm>
          <a:off x="427533" y="1738652"/>
          <a:ext cx="2365399" cy="1419239"/>
        </a:xfrm>
        <a:prstGeom prst="rect">
          <a:avLst/>
        </a:prstGeom>
        <a:gradFill rotWithShape="0">
          <a:gsLst>
            <a:gs pos="0">
              <a:schemeClr val="accent5">
                <a:hueOff val="-767083"/>
                <a:satOff val="-34416"/>
                <a:lumOff val="4706"/>
                <a:alphaOff val="0"/>
                <a:tint val="45000"/>
                <a:satMod val="200000"/>
              </a:schemeClr>
            </a:gs>
            <a:gs pos="30000">
              <a:schemeClr val="accent5">
                <a:hueOff val="-767083"/>
                <a:satOff val="-34416"/>
                <a:lumOff val="4706"/>
                <a:alphaOff val="0"/>
                <a:tint val="61000"/>
                <a:satMod val="200000"/>
              </a:schemeClr>
            </a:gs>
            <a:gs pos="45000">
              <a:schemeClr val="accent5">
                <a:hueOff val="-767083"/>
                <a:satOff val="-34416"/>
                <a:lumOff val="4706"/>
                <a:alphaOff val="0"/>
                <a:tint val="66000"/>
                <a:satMod val="200000"/>
              </a:schemeClr>
            </a:gs>
            <a:gs pos="55000">
              <a:schemeClr val="accent5">
                <a:hueOff val="-767083"/>
                <a:satOff val="-34416"/>
                <a:lumOff val="4706"/>
                <a:alphaOff val="0"/>
                <a:tint val="66000"/>
                <a:satMod val="200000"/>
              </a:schemeClr>
            </a:gs>
            <a:gs pos="73000">
              <a:schemeClr val="accent5">
                <a:hueOff val="-767083"/>
                <a:satOff val="-34416"/>
                <a:lumOff val="4706"/>
                <a:alphaOff val="0"/>
                <a:tint val="61000"/>
                <a:satMod val="200000"/>
              </a:schemeClr>
            </a:gs>
            <a:gs pos="100000">
              <a:schemeClr val="accent5">
                <a:hueOff val="-767083"/>
                <a:satOff val="-34416"/>
                <a:lumOff val="4706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невисока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вартість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проекту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7533" y="1738652"/>
        <a:ext cx="2365399" cy="1419239"/>
      </dsp:txXfrm>
    </dsp:sp>
    <dsp:sp modelId="{4536A2F5-3F5A-47C8-BB04-D292E1BB23E7}">
      <dsp:nvSpPr>
        <dsp:cNvPr id="0" name=""/>
        <dsp:cNvSpPr/>
      </dsp:nvSpPr>
      <dsp:spPr>
        <a:xfrm>
          <a:off x="3064267" y="1752390"/>
          <a:ext cx="2365990" cy="1419239"/>
        </a:xfrm>
        <a:prstGeom prst="rect">
          <a:avLst/>
        </a:prstGeom>
        <a:gradFill rotWithShape="0">
          <a:gsLst>
            <a:gs pos="0">
              <a:schemeClr val="accent5">
                <a:hueOff val="-1022777"/>
                <a:satOff val="-45889"/>
                <a:lumOff val="6275"/>
                <a:alphaOff val="0"/>
                <a:tint val="45000"/>
                <a:satMod val="200000"/>
              </a:schemeClr>
            </a:gs>
            <a:gs pos="30000">
              <a:schemeClr val="accent5">
                <a:hueOff val="-1022777"/>
                <a:satOff val="-45889"/>
                <a:lumOff val="6275"/>
                <a:alphaOff val="0"/>
                <a:tint val="61000"/>
                <a:satMod val="200000"/>
              </a:schemeClr>
            </a:gs>
            <a:gs pos="45000">
              <a:schemeClr val="accent5">
                <a:hueOff val="-1022777"/>
                <a:satOff val="-45889"/>
                <a:lumOff val="6275"/>
                <a:alphaOff val="0"/>
                <a:tint val="66000"/>
                <a:satMod val="200000"/>
              </a:schemeClr>
            </a:gs>
            <a:gs pos="55000">
              <a:schemeClr val="accent5">
                <a:hueOff val="-1022777"/>
                <a:satOff val="-45889"/>
                <a:lumOff val="6275"/>
                <a:alphaOff val="0"/>
                <a:tint val="66000"/>
                <a:satMod val="200000"/>
              </a:schemeClr>
            </a:gs>
            <a:gs pos="73000">
              <a:schemeClr val="accent5">
                <a:hueOff val="-1022777"/>
                <a:satOff val="-45889"/>
                <a:lumOff val="6275"/>
                <a:alphaOff val="0"/>
                <a:tint val="61000"/>
                <a:satMod val="200000"/>
              </a:schemeClr>
            </a:gs>
            <a:gs pos="100000">
              <a:schemeClr val="accent5">
                <a:hueOff val="-1022777"/>
                <a:satOff val="-45889"/>
                <a:lumOff val="6275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висока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доходність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інвестицій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після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дисконтування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тощо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4267" y="1752390"/>
        <a:ext cx="2365990" cy="1419239"/>
      </dsp:txXfrm>
    </dsp:sp>
    <dsp:sp modelId="{A12F12F3-989E-417C-88EB-D757555A6CDE}">
      <dsp:nvSpPr>
        <dsp:cNvPr id="0" name=""/>
        <dsp:cNvSpPr/>
      </dsp:nvSpPr>
      <dsp:spPr>
        <a:xfrm>
          <a:off x="5632003" y="1656180"/>
          <a:ext cx="2365399" cy="1584183"/>
        </a:xfrm>
        <a:prstGeom prst="rect">
          <a:avLst/>
        </a:prstGeom>
        <a:gradFill rotWithShape="0">
          <a:gsLst>
            <a:gs pos="0">
              <a:schemeClr val="accent5">
                <a:hueOff val="-1278472"/>
                <a:satOff val="-57361"/>
                <a:lumOff val="7843"/>
                <a:alphaOff val="0"/>
                <a:tint val="45000"/>
                <a:satMod val="200000"/>
              </a:schemeClr>
            </a:gs>
            <a:gs pos="30000">
              <a:schemeClr val="accent5">
                <a:hueOff val="-1278472"/>
                <a:satOff val="-57361"/>
                <a:lumOff val="7843"/>
                <a:alphaOff val="0"/>
                <a:tint val="61000"/>
                <a:satMod val="200000"/>
              </a:schemeClr>
            </a:gs>
            <a:gs pos="45000">
              <a:schemeClr val="accent5">
                <a:hueOff val="-1278472"/>
                <a:satOff val="-57361"/>
                <a:lumOff val="7843"/>
                <a:alphaOff val="0"/>
                <a:tint val="66000"/>
                <a:satMod val="200000"/>
              </a:schemeClr>
            </a:gs>
            <a:gs pos="55000">
              <a:schemeClr val="accent5">
                <a:hueOff val="-1278472"/>
                <a:satOff val="-57361"/>
                <a:lumOff val="7843"/>
                <a:alphaOff val="0"/>
                <a:tint val="66000"/>
                <a:satMod val="200000"/>
              </a:schemeClr>
            </a:gs>
            <a:gs pos="73000">
              <a:schemeClr val="accent5">
                <a:hueOff val="-1278472"/>
                <a:satOff val="-57361"/>
                <a:lumOff val="7843"/>
                <a:alphaOff val="0"/>
                <a:tint val="61000"/>
                <a:satMod val="200000"/>
              </a:schemeClr>
            </a:gs>
            <a:gs pos="100000">
              <a:schemeClr val="accent5">
                <a:hueOff val="-1278472"/>
                <a:satOff val="-57361"/>
                <a:lumOff val="7843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висока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рентабельність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інвестиційних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вкладень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підприємства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32003" y="1656180"/>
        <a:ext cx="2365399" cy="1584183"/>
      </dsp:txXfrm>
    </dsp:sp>
    <dsp:sp modelId="{5ECE76C1-7F9F-4420-A963-DC404541BEAB}">
      <dsp:nvSpPr>
        <dsp:cNvPr id="0" name=""/>
        <dsp:cNvSpPr/>
      </dsp:nvSpPr>
      <dsp:spPr>
        <a:xfrm>
          <a:off x="2368390" y="3435376"/>
          <a:ext cx="3618564" cy="1419239"/>
        </a:xfrm>
        <a:prstGeom prst="rect">
          <a:avLst/>
        </a:prstGeom>
        <a:gradFill rotWithShape="0">
          <a:gsLst>
            <a:gs pos="0">
              <a:schemeClr val="accent5">
                <a:hueOff val="-1534166"/>
                <a:satOff val="-68833"/>
                <a:lumOff val="9412"/>
                <a:alphaOff val="0"/>
                <a:tint val="45000"/>
                <a:satMod val="200000"/>
              </a:schemeClr>
            </a:gs>
            <a:gs pos="30000">
              <a:schemeClr val="accent5">
                <a:hueOff val="-1534166"/>
                <a:satOff val="-68833"/>
                <a:lumOff val="9412"/>
                <a:alphaOff val="0"/>
                <a:tint val="61000"/>
                <a:satMod val="200000"/>
              </a:schemeClr>
            </a:gs>
            <a:gs pos="45000">
              <a:schemeClr val="accent5">
                <a:hueOff val="-1534166"/>
                <a:satOff val="-68833"/>
                <a:lumOff val="9412"/>
                <a:alphaOff val="0"/>
                <a:tint val="66000"/>
                <a:satMod val="200000"/>
              </a:schemeClr>
            </a:gs>
            <a:gs pos="55000">
              <a:schemeClr val="accent5">
                <a:hueOff val="-1534166"/>
                <a:satOff val="-68833"/>
                <a:lumOff val="9412"/>
                <a:alphaOff val="0"/>
                <a:tint val="66000"/>
                <a:satMod val="200000"/>
              </a:schemeClr>
            </a:gs>
            <a:gs pos="73000">
              <a:schemeClr val="accent5">
                <a:hueOff val="-1534166"/>
                <a:satOff val="-68833"/>
                <a:lumOff val="9412"/>
                <a:alphaOff val="0"/>
                <a:tint val="61000"/>
                <a:satMod val="200000"/>
              </a:schemeClr>
            </a:gs>
            <a:gs pos="100000">
              <a:schemeClr val="accent5">
                <a:hueOff val="-1534166"/>
                <a:satOff val="-68833"/>
                <a:lumOff val="9412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стабільності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надходження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доходів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проекту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протягом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err="1" smtClean="0">
              <a:latin typeface="Times New Roman" pitchFamily="18" charset="0"/>
              <a:cs typeface="Times New Roman" pitchFamily="18" charset="0"/>
            </a:rPr>
            <a:t>тривалого</a:t>
          </a:r>
          <a:r>
            <a:rPr lang="en-US" sz="20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часу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8390" y="3435376"/>
        <a:ext cx="3618564" cy="1419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FEDDD3E-032E-4F81-B7A8-5D5A41D66E17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0F87E22-CCE8-41C3-BC18-2D3D892EF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Обгрунтування</a:t>
            </a:r>
            <a:r>
              <a:rPr lang="ru-RU" sz="5400" b="1" cap="all" dirty="0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400" b="1" cap="all" dirty="0" err="1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5400" b="1" cap="all" dirty="0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all" dirty="0" err="1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5400" b="1" cap="all" dirty="0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all" dirty="0" err="1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5400" b="1" cap="all" dirty="0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all" dirty="0" err="1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sz="5400" b="1" cap="all" dirty="0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про</a:t>
            </a:r>
            <a:r>
              <a:rPr lang="uk-UA" sz="5400" b="1" cap="all" dirty="0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5400" b="1" cap="all" dirty="0" err="1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32000" endPos="34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ктів</a:t>
            </a:r>
            <a:endParaRPr lang="ru-RU" sz="5400" b="1" cap="all" dirty="0"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accent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10000" stA="32000" endPos="34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6768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Метод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чистої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приведеної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net present value)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порівнянні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поточною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оцінкою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чистих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роки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7994" y="2492896"/>
            <a:ext cx="8388932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Правило методу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чистої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приведеної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(ЧПВ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NPV):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чистих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поточну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доцільний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193449"/>
            <a:ext cx="4032448" cy="2232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отриманої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дисконтування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річними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відтоками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притоками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грошей,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накопичуються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70365" y="4193449"/>
            <a:ext cx="3960440" cy="22322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Чиста приведена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(NPV)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 сума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дисконтованих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ставкою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дохідності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дисконтованої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вкладених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16767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428604"/>
            <a:ext cx="83169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чистого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приведеного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доходу (NPV)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такою формулою: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131840" y="2060848"/>
                <a:ext cx="4392488" cy="95051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𝑁𝑃𝑉</m:t>
                    </m:r>
                    <m:r>
                      <a:rPr lang="en-US" sz="3600" b="0" i="1" smtClean="0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3600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(1+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en-US" sz="3600" dirty="0" smtClean="0"/>
                  <a:t> - IC</a:t>
                </a:r>
                <a:endParaRPr lang="ru-RU" sz="36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060848"/>
                <a:ext cx="4392488" cy="95051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251520" y="3284984"/>
            <a:ext cx="65527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дисконтна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ставка;</a:t>
            </a: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стартові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0986" y="5013176"/>
            <a:ext cx="8712968" cy="1015663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NPV &gt; 0,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NPV &lt; 0,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відхилити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збитковим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NPV = 0,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прибутковим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не 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збитковим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невизначеності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="" xmlns:p14="http://schemas.microsoft.com/office/powerpoint/2010/main" val="259089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500042"/>
            <a:ext cx="83169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чистого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приведеного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доходу (NPV)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 такою формулою: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82180" y="2317133"/>
                <a:ext cx="8538292" cy="84504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𝑁𝑃𝑉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32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2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3200" b="0" i="1" smtClean="0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sup>
                      <m:e>
                        <m:f>
                          <m:f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/>
                                  </a:rPr>
                                  <m:t>𝐶𝐹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32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1+</m:t>
                                    </m:r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𝑡</m:t>
                                </m:r>
                              </m:sup>
                            </m:sSup>
                          </m:den>
                        </m:f>
                        <m:r>
                          <a:rPr lang="en-US" sz="3200" b="0" i="1" smtClean="0">
                            <a:latin typeface="Cambria Math"/>
                          </a:rPr>
                          <m:t>= </m:t>
                        </m:r>
                        <m:nary>
                          <m:naryPr>
                            <m:chr m:val="∑"/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3200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=0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𝑇</m:t>
                            </m:r>
                          </m:sup>
                          <m:e>
                            <m:f>
                              <m:fPr>
                                <m:ctrlPr>
                                  <a:rPr lang="en-US" sz="32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sz="32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3200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3200" b="0" i="1" smtClean="0">
                                            <a:latin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3200" b="0" i="1" smtClean="0">
                                <a:latin typeface="Cambria Math"/>
                              </a:rPr>
                              <m:t> − </m:t>
                            </m:r>
                            <m:nary>
                              <m:naryPr>
                                <m:chr m:val="∑"/>
                                <m:ctrlPr>
                                  <a:rPr lang="en-US" sz="3200" b="0" i="1" smtClean="0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3200" b="0" i="1" smtClean="0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𝑇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sz="3200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32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200" b="0" i="1" smtClean="0">
                                            <a:latin typeface="Cambria Math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en-US" sz="3200" b="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3200" b="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3200" b="0" i="1" smtClean="0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/>
                                              </a:rPr>
                                              <m:t>1+</m:t>
                                            </m:r>
                                            <m:r>
                                              <a:rPr lang="en-US" sz="3200" b="0" i="1" smtClean="0"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nary>
                          </m:e>
                        </m:nary>
                      </m:e>
                    </m:nary>
                  </m:oMath>
                </a14:m>
                <a:r>
                  <a:rPr lang="en-US" sz="3200" dirty="0" smtClean="0"/>
                  <a:t/>
                </a:r>
                <a:endParaRPr lang="ru-RU" sz="3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80" y="2317133"/>
                <a:ext cx="8538292" cy="8450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302001" y="3429000"/>
            <a:ext cx="845839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чистого грошового потоку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часу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грош. 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грош. од.;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грош. 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роки,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ставки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дисконтування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дисконтної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ставки).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4842" y="5313694"/>
            <a:ext cx="8712968" cy="1015663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NPV &gt; 0,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NPV &lt; 0,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відхилити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збитковим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NPV = 0,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прибутковим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не 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збитковим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невизначеності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="" xmlns:p14="http://schemas.microsoft.com/office/powerpoint/2010/main" val="15969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42852"/>
            <a:ext cx="8856984" cy="5509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NPV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віднести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ураховує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грошей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конкретного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ураховує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увесь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недоліків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обмежень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віднести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абсолютному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вимірі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(як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ринкової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), але не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наскільки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реальна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дохідність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проєкти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варіантами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портфельних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відомою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доходністю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порівнювати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взаємовиключаючі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проєкти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відмінними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інвестиційними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термінами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782534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71480"/>
            <a:ext cx="841106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3. Метод оцінки інвестиційних проектів –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індекс прибутковості (РІ),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який ще інколи називається співвідношенням витрат і доходів.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637" y="2420888"/>
            <a:ext cx="3672408" cy="20882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очікуваних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початкові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5639" y="2204864"/>
            <a:ext cx="3672408" cy="25202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NPV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співставити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них</a:t>
            </a:r>
          </a:p>
        </p:txBody>
      </p:sp>
    </p:spTree>
    <p:extLst>
      <p:ext uri="{BB962C8B-B14F-4D97-AF65-F5344CB8AC3E}">
        <p14:creationId xmlns="" xmlns:p14="http://schemas.microsoft.com/office/powerpoint/2010/main" val="401166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131840" y="2060848"/>
                <a:ext cx="4392488" cy="95051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P</a:t>
                </a:r>
                <a:r>
                  <a:rPr lang="en-US" sz="3600" dirty="0" smtClean="0"/>
                  <a:t>I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3600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(1+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en-US" sz="3600" dirty="0" smtClean="0"/>
                  <a:t> : IC</a:t>
                </a:r>
                <a:endParaRPr lang="ru-RU" sz="36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060848"/>
                <a:ext cx="4392488" cy="95051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285720" y="285728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оказник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PI 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величина, яка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такою формулою: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861048"/>
            <a:ext cx="6516724" cy="2246769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Правило методу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індекса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РІ&gt;1, 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доцільно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впроваджувати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РК=1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відхилити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PI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особливі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обгрунтування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69818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Показник PI - це відносна величина, яка характеризує рівень прибутковості інвестицій і визначається за такою формулою: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11760" y="4293096"/>
            <a:ext cx="6516724" cy="2246769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Правило методу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індекса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РІ&gt;1, 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доцільний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РК=1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то проект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відхилити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PI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особливі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обгрунтування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439682" y="2204864"/>
                <a:ext cx="3262879" cy="153753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0" dirty="0" smtClean="0"/>
                  <a:t>PI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3600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=0</m:t>
                            </m:r>
                          </m:sub>
                          <m:sup>
                            <m:r>
                              <a:rPr lang="en-US" sz="3600" b="0" i="1" smtClean="0">
                                <a:latin typeface="Cambria Math"/>
                              </a:rPr>
                              <m:t>𝑇</m:t>
                            </m:r>
                          </m:sup>
                          <m:e>
                            <m:f>
                              <m:fPr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3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(1+</m:t>
                                    </m:r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p>
                                </m:sSup>
                              </m:den>
                            </m:f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3600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=0</m:t>
                            </m:r>
                          </m:sub>
                          <m:sup>
                            <m:r>
                              <a:rPr lang="en-US" sz="3600" b="0" i="1" smtClean="0">
                                <a:latin typeface="Cambria Math"/>
                              </a:rPr>
                              <m:t>𝑇</m:t>
                            </m:r>
                          </m:sup>
                          <m:e>
                            <m:f>
                              <m:fPr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3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(1+</m:t>
                                    </m:r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p>
                                </m:sSup>
                              </m:den>
                            </m:f>
                          </m:e>
                        </m:nary>
                      </m:den>
                    </m:f>
                  </m:oMath>
                </a14:m>
                <a:r>
                  <a:rPr lang="en-US" sz="3600" dirty="0" smtClean="0"/>
                  <a:t/>
                </a:r>
                <a:endParaRPr lang="ru-RU" sz="36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682" y="2204864"/>
                <a:ext cx="3262879" cy="15375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42844" y="2357430"/>
            <a:ext cx="50540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грош. од.;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грош. од.</a:t>
            </a:r>
          </a:p>
        </p:txBody>
      </p:sp>
    </p:spTree>
    <p:extLst>
      <p:ext uri="{BB962C8B-B14F-4D97-AF65-F5344CB8AC3E}">
        <p14:creationId xmlns="" xmlns:p14="http://schemas.microsoft.com/office/powerpoint/2010/main" val="231492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Метод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метод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ставки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дисконту,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теперішньої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очікуваних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IRR)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максимально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допустимий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межу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процентної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ставки,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фірма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окупити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вкладені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717032"/>
            <a:ext cx="8462744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IRR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трактуватися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нижній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середню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секторі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інвестиційної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рекомендований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40166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85728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норму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знаходять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рівності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приведеної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приведеної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PV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Р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формулою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779912" y="2708920"/>
                <a:ext cx="3386953" cy="89896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𝐼𝑅𝑅</m:t>
                      </m:r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𝑁𝑃𝑉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100%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708920"/>
                <a:ext cx="3386953" cy="89896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8575">
                <a:solidFill>
                  <a:schemeClr val="accent3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480596" y="4077072"/>
            <a:ext cx="8159856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IRR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норма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доходності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NPV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приведений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сума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(приведена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теперішньої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здійснювались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часу);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роки.</a:t>
            </a:r>
          </a:p>
        </p:txBody>
      </p:sp>
    </p:spTree>
    <p:extLst>
      <p:ext uri="{BB962C8B-B14F-4D97-AF65-F5344CB8AC3E}">
        <p14:creationId xmlns="" xmlns:p14="http://schemas.microsoft.com/office/powerpoint/2010/main" val="338957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57148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норму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формулою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843808" y="2427261"/>
                <a:ext cx="5576270" cy="87684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𝐼𝑅𝑅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𝑟</m:t>
                    </m:r>
                    <m:r>
                      <a:rPr lang="en-US" sz="3200" b="0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3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200" dirty="0" smtClean="0"/>
                  <a:t> *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ru-RU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427261"/>
                <a:ext cx="5576270" cy="876843"/>
              </a:xfrm>
              <a:prstGeom prst="rect">
                <a:avLst/>
              </a:prstGeom>
              <a:blipFill rotWithShape="1">
                <a:blip r:embed="rId2"/>
                <a:stretch>
                  <a:fillRect b="-1370"/>
                </a:stretch>
              </a:blipFill>
              <a:ln>
                <a:solidFill>
                  <a:schemeClr val="accent3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14282" y="3714752"/>
            <a:ext cx="8313504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Практичне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зводиться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того,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вибирається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ставки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дисконту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r1 &lt; r2 так,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інтервалі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(r1, r2 )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NVP = f (r)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змінювала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«+» на «-»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</p:spTree>
    <p:extLst>
      <p:ext uri="{BB962C8B-B14F-4D97-AF65-F5344CB8AC3E}">
        <p14:creationId xmlns="" xmlns:p14="http://schemas.microsoft.com/office/powerpoint/2010/main" val="22046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785794"/>
            <a:ext cx="8501122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Інвестиційний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- це системно обмежений і закінчений комплекс заходів, документів і робіт, фінансовим результатом якого є прибуток (дохід), матеріально-речовим результатом - нові або реконструйовані основні фонди (комплекси об'єктів), або придбання та використання фінансових інструментів чи нематеріальних активів із подальшим отриманням доходу чи соціального ефекту.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553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cap="all" dirty="0" smtClean="0">
                <a:ln w="9000" cmpd="sng">
                  <a:solidFill>
                    <a:schemeClr val="bg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 Сутність Інвестиційного </a:t>
            </a:r>
            <a:r>
              <a:rPr lang="uk-UA" sz="3200" b="1" cap="all" dirty="0" err="1" smtClean="0">
                <a:ln w="9000" cmpd="sng">
                  <a:solidFill>
                    <a:schemeClr val="bg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проєкту</a:t>
            </a:r>
            <a:endParaRPr lang="ru-RU" sz="3200" b="1" cap="all" dirty="0">
              <a:ln w="9000" cmpd="sng">
                <a:solidFill>
                  <a:schemeClr val="bg1">
                    <a:lumMod val="50000"/>
                    <a:lumOff val="5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786190"/>
            <a:ext cx="857256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інвестиційним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проєктом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слід розуміти сферу діяльності із утворення або зміни технічної, економічної або соціальної систем, а також розробку нової структури управління або програми науково-дослідних робіт.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5213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920962" y="2564904"/>
            <a:ext cx="1728192" cy="87921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 w="38100"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ru-RU">
                <a:noFill/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4282" y="357166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окупності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недисконтовані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прогнозні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перевищують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недисконтовану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суму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59532" y="3444119"/>
                <a:ext cx="4104456" cy="1241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Де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𝐷</m:t>
                        </m:r>
                      </m:e>
                    </m:ba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середньорічна сума грошового потоку, яка визначається по формулі: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32" y="3444119"/>
                <a:ext cx="4104456" cy="1241430"/>
              </a:xfrm>
              <a:prstGeom prst="rect">
                <a:avLst/>
              </a:prstGeom>
              <a:blipFill rotWithShape="1">
                <a:blip r:embed="rId3"/>
                <a:stretch>
                  <a:fillRect l="-2377" t="-490" r="-2229" b="-10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355976" y="4382762"/>
                <a:ext cx="2932138" cy="70807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sz="3600" b="0" i="1" smtClean="0">
                            <a:latin typeface="Cambria Math"/>
                          </a:rPr>
                          <m:t>𝐷</m:t>
                        </m:r>
                      </m:e>
                    </m:bar>
                  </m:oMath>
                </a14:m>
                <a:r>
                  <a:rPr lang="en-US" sz="3600" dirty="0" smtClean="0"/>
                  <a:t/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3600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/>
                          </a:rPr>
                          <m:t>: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𝑛</m:t>
                        </m:r>
                      </m:e>
                    </m:nary>
                  </m:oMath>
                </a14:m>
                <a:endParaRPr lang="ru-RU" sz="36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382762"/>
                <a:ext cx="2932138" cy="7080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8656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85728"/>
            <a:ext cx="8856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780649144"/>
              </p:ext>
            </p:extLst>
          </p:nvPr>
        </p:nvGraphicFramePr>
        <p:xfrm>
          <a:off x="395536" y="1700808"/>
          <a:ext cx="842493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6462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3655916828"/>
              </p:ext>
            </p:extLst>
          </p:nvPr>
        </p:nvGraphicFramePr>
        <p:xfrm>
          <a:off x="1043608" y="1988840"/>
          <a:ext cx="71287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50004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Інвестиційний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 це об'єкт реального інвестування, який може бути представленим у вигляді інвестицій: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953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092841677"/>
              </p:ext>
            </p:extLst>
          </p:nvPr>
        </p:nvGraphicFramePr>
        <p:xfrm>
          <a:off x="323528" y="357166"/>
          <a:ext cx="8568952" cy="537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553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124744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схемі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3548" y="35535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cap="all" dirty="0" smtClean="0">
                <a:ln w="9000" cmpd="sng">
                  <a:solidFill>
                    <a:schemeClr val="bg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2. Оцінка ефективності Інвестиційного </a:t>
            </a:r>
            <a:r>
              <a:rPr lang="uk-UA" sz="3200" b="1" cap="all" dirty="0" err="1" smtClean="0">
                <a:ln w="9000" cmpd="sng">
                  <a:solidFill>
                    <a:schemeClr val="bg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проєкту</a:t>
            </a:r>
            <a:endParaRPr lang="ru-RU" sz="3200" b="1" cap="all" dirty="0">
              <a:ln w="9000" cmpd="sng">
                <a:solidFill>
                  <a:schemeClr val="bg1">
                    <a:lumMod val="50000"/>
                    <a:lumOff val="5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3925792618"/>
              </p:ext>
            </p:extLst>
          </p:nvPr>
        </p:nvGraphicFramePr>
        <p:xfrm>
          <a:off x="287524" y="2000240"/>
          <a:ext cx="8496944" cy="3836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17905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75756" y="2643182"/>
            <a:ext cx="4392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належать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5363" y="1269543"/>
            <a:ext cx="2736304" cy="13681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розгляд</a:t>
            </a:r>
            <a:r>
              <a:rPr lang="ru-RU" dirty="0"/>
              <a:t> і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 smtClean="0"/>
              <a:t>проєкту</a:t>
            </a:r>
            <a:r>
              <a:rPr lang="ru-RU" dirty="0" smtClean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циклу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60732" y="2795642"/>
            <a:ext cx="2003756" cy="13681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моделювання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5363" y="4264548"/>
            <a:ext cx="2736304" cy="13681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зіставлення</a:t>
            </a:r>
            <a:r>
              <a:rPr lang="ru-RU" dirty="0"/>
              <a:t> </a:t>
            </a:r>
            <a:r>
              <a:rPr lang="ru-RU" dirty="0" smtClean="0"/>
              <a:t>умов для 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 smtClean="0"/>
              <a:t>проєктів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28184" y="1268760"/>
            <a:ext cx="2736304" cy="13681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принцип </a:t>
            </a:r>
            <a:r>
              <a:rPr lang="ru-RU" dirty="0" err="1"/>
              <a:t>позитивності</a:t>
            </a:r>
            <a:r>
              <a:rPr lang="ru-RU" dirty="0"/>
              <a:t> і максимуму </a:t>
            </a:r>
            <a:r>
              <a:rPr lang="ru-RU" dirty="0" err="1"/>
              <a:t>ефекту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16316" y="4653136"/>
            <a:ext cx="2736304" cy="13681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порівняння</a:t>
            </a:r>
            <a:r>
              <a:rPr lang="ru-RU" dirty="0"/>
              <a:t> "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 smtClean="0"/>
              <a:t>проєктом</a:t>
            </a:r>
            <a:r>
              <a:rPr lang="ru-RU" dirty="0"/>
              <a:t>" і "без </a:t>
            </a:r>
            <a:r>
              <a:rPr lang="ru-RU" dirty="0" err="1" smtClean="0"/>
              <a:t>проєкту</a:t>
            </a:r>
            <a:r>
              <a:rPr lang="ru-RU" dirty="0"/>
              <a:t>"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28184" y="4293096"/>
            <a:ext cx="2736304" cy="13681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урахування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і </a:t>
            </a:r>
            <a:r>
              <a:rPr lang="ru-RU" dirty="0" err="1"/>
              <a:t>надходжень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5084" y="2795642"/>
            <a:ext cx="2016224" cy="13681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урахування</a:t>
            </a:r>
            <a:r>
              <a:rPr lang="ru-RU" dirty="0"/>
              <a:t> </a:t>
            </a:r>
            <a:r>
              <a:rPr lang="ru-RU" dirty="0" err="1"/>
              <a:t>чинника</a:t>
            </a:r>
            <a:r>
              <a:rPr lang="ru-RU" dirty="0"/>
              <a:t> часу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357166"/>
            <a:ext cx="2736304" cy="13681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урахування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розробки</a:t>
            </a:r>
            <a:r>
              <a:rPr lang="ru-RU" dirty="0" smtClean="0"/>
              <a:t> </a:t>
            </a:r>
            <a:r>
              <a:rPr lang="ru-RU" dirty="0" err="1" smtClean="0"/>
              <a:t>проєкту</a:t>
            </a:r>
            <a:r>
              <a:rPr lang="ru-RU" dirty="0" smtClean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інфляції</a:t>
            </a:r>
            <a:r>
              <a:rPr lang="ru-RU" dirty="0"/>
              <a:t> і </a:t>
            </a:r>
            <a:r>
              <a:rPr lang="ru-RU" dirty="0" err="1"/>
              <a:t>ризику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9270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217" y="428604"/>
            <a:ext cx="83169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Для розрахунку показника ефективності інвестицій як ставки відсотка, яка вибирається для дисконтування, можуть бути використані: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98398494"/>
              </p:ext>
            </p:extLst>
          </p:nvPr>
        </p:nvGraphicFramePr>
        <p:xfrm>
          <a:off x="315373" y="2348880"/>
          <a:ext cx="8513254" cy="4056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437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959256451"/>
              </p:ext>
            </p:extLst>
          </p:nvPr>
        </p:nvGraphicFramePr>
        <p:xfrm>
          <a:off x="285720" y="214290"/>
          <a:ext cx="8532948" cy="5663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2675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553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cap="all" dirty="0" smtClean="0">
                <a:ln w="9000" cmpd="sng">
                  <a:solidFill>
                    <a:schemeClr val="bg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3. Показники Оцінки ефективності Інвестиційного </a:t>
            </a:r>
            <a:r>
              <a:rPr lang="uk-UA" sz="3200" b="1" cap="all" dirty="0" err="1" smtClean="0">
                <a:ln w="9000" cmpd="sng">
                  <a:solidFill>
                    <a:schemeClr val="bg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проєкту</a:t>
            </a:r>
            <a:endParaRPr lang="ru-RU" sz="3200" b="1" cap="all" dirty="0">
              <a:ln w="9000" cmpd="sng">
                <a:solidFill>
                  <a:schemeClr val="bg1">
                    <a:lumMod val="50000"/>
                    <a:lumOff val="5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768" y="1340768"/>
            <a:ext cx="8748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абсолютний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статичний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грошового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виграшу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одержуваного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учасниками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інвесторами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кредиторами 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.):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195736" y="3084028"/>
                <a:ext cx="6120680" cy="657616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NV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6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6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3600" b="0" i="1" smtClean="0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sz="3600" b="0" i="1" smtClean="0">
                            <a:latin typeface="Cambria Math"/>
                          </a:rPr>
                          <m:t>𝑇</m:t>
                        </m:r>
                      </m:sup>
                      <m:e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𝐶𝐹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600" b="0" i="1" dirty="0" smtClean="0">
                            <a:latin typeface="Cambria Math"/>
                          </a:rPr>
                          <m:t>𝑡</m:t>
                        </m:r>
                        <m:r>
                          <a:rPr lang="en-US" sz="3600" b="0" i="1" dirty="0" smtClean="0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sz="3600" b="0" i="1" dirty="0" smtClean="0">
                            <a:latin typeface="Cambria Math"/>
                          </a:rPr>
                          <m:t>𝑇</m:t>
                        </m:r>
                      </m:sup>
                      <m:e>
                        <m:r>
                          <a:rPr lang="en-US" sz="3600" b="0" i="1" dirty="0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36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3600" b="0" i="1" dirty="0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36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3600" b="0" i="1" dirty="0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endParaRPr lang="ru-RU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084028"/>
                <a:ext cx="6120680" cy="6576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8575">
                <a:solidFill>
                  <a:schemeClr val="accent3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285720" y="3929066"/>
            <a:ext cx="8458395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чистого грошового потоку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часу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грош. 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грош. од.;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грош. 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проекту, роки,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ставки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дисконтування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дисконтної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ставки).</a:t>
            </a:r>
          </a:p>
        </p:txBody>
      </p:sp>
    </p:spTree>
    <p:extLst>
      <p:ext uri="{BB962C8B-B14F-4D97-AF65-F5344CB8AC3E}">
        <p14:creationId xmlns="" xmlns:p14="http://schemas.microsoft.com/office/powerpoint/2010/main" val="153901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TM01859862[[fn=Поп-музыка]]</Template>
  <TotalTime>182</TotalTime>
  <Words>1273</Words>
  <Application>Microsoft Office PowerPoint</Application>
  <PresentationFormat>Экран (4:3)</PresentationFormat>
  <Paragraphs>122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Urban Pop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Asya</dc:creator>
  <cp:lastModifiedBy>Хозяин</cp:lastModifiedBy>
  <cp:revision>19</cp:revision>
  <dcterms:created xsi:type="dcterms:W3CDTF">2019-04-24T09:43:56Z</dcterms:created>
  <dcterms:modified xsi:type="dcterms:W3CDTF">2021-09-02T15:27:18Z</dcterms:modified>
</cp:coreProperties>
</file>