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896619-76C2-4E40-A466-FCD359E54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10B0459-2A55-4720-A112-F550F82B9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4828D7-BA9F-4706-8816-0D44055F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ADCAF8-0887-4DBE-8658-ACDFE55B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3A53C2-2A4C-4ACF-A321-5318DD9F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219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7D6787-9D84-4801-A758-2C6ECAF39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5C511E6-FAD3-43BF-92ED-FE8116EE2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48773B1-D16D-429F-94F1-40F1D510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B94F18-8D08-4B14-979D-A2B9AB32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874C28-6A79-43AE-A6A6-391BDA4A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075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323180B-D624-4A6C-98FC-513A428F2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58FF13E-39BA-4311-B634-E7807B6CE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248EE9-5F6D-4F78-B330-F50A5D13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B31814-C42C-4D9D-81C3-67DEB166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360833-D330-4146-97ED-D6B1FDEC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106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23E135-80CF-4A03-A6BC-2C844B1D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1801F9-8647-4DB4-9E78-23A57DEC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CEE3E08-DA4A-459C-A770-AA905545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29A3ACA-CE39-495E-B818-587ABF19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187954-79F4-4539-8424-31660840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7076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6259FE-B631-4C87-BDDB-C9B8BD3B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44EC832-0659-4656-BEF8-1DD85FA57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DD5D98-3A09-4A9C-8C9A-12920796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317FE6-3F5B-4172-91AC-B0E15FA4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BD6CB-6CB4-40BE-AEEB-99F70AF9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474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0B6BD2-3A5B-429F-B77F-0C65526A8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A4FE8D-8F63-43FC-B58C-3BD7C33DA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30D8069-7F9A-4002-90A0-8241D3198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9ECBFD1-29FB-457D-943F-0B657994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B1E5496-24B4-427D-97EA-4FAA753E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2977CE-9953-41C4-B341-5C19104F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915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1676CA-57AD-49F3-8533-16222655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C5FCEFA-068E-4E8E-B2A6-9E52251E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C093D3D-79E1-4493-BA84-C78E02B16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9A6EC2E-201D-447E-951F-BC84FFA2A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F7A7D82-28B1-49BC-A4AE-82C5BE9C0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429E4E4-CC94-4DAD-8156-1B7F71ED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117B949-5B16-499A-A811-CEFF9983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AE285DD-EE9B-4558-B94D-E24603C3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435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F78258-8B93-41B9-BC96-2CA93C65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C2D9208-EF9E-48E0-A040-CC2D6DDF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B4649B3-2360-4132-902A-11AF48FE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FAF2DDE-466D-4F80-A685-5999A11B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13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ACBC6E6-3C8A-4CB8-A2C3-A59A521B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48F225F-CE32-4B98-A454-D305D0F8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320BDF7-02E4-4DBE-AEA7-C5CB81BF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431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00FC1-F9EE-4B40-94A6-DBFC808E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4365BF-9755-4EB1-94F1-2264DF12A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D8DD5A-4A23-4D87-95CC-0AB66A6C2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A521E54-4BBF-4477-9FB6-8E42C0D4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357664-9866-482E-8B21-C198B7DD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FE35F04-8FBF-48DB-8D43-BFAA05B3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623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0FABF6-D89F-46B0-B765-C33900A5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6197F11-CF28-4E25-AFF7-C3EA28ECE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DD49BC8-D245-473B-AD07-9384C3A2C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6793B91-CA6A-464D-9A77-E17C8D53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86324BC-B3FE-4ECB-82FD-F1D3CCCA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7682E9C-7CAF-4903-B494-8B716B29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760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46BA06-C31E-4DC0-841A-00668158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665B42D-77AA-4A71-8C57-A6F3341A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38AD7EB-E7CD-47BB-B481-55AF3A01B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B2D7-8278-43E4-AFA3-FE4880F31234}" type="datetimeFigureOut">
              <a:rPr lang="x-none" smtClean="0"/>
              <a:t>05.03.2024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E9326AA-33AE-4ED2-B82F-4F70A055D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704B14-4ED1-4D54-950B-CDB6B0078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0875-481E-4705-B028-19C4A575F0E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03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94879A1-68C3-4BC0-A9B7-970B8E6884DE}"/>
              </a:ext>
            </a:extLst>
          </p:cNvPr>
          <p:cNvSpPr/>
          <p:nvPr/>
        </p:nvSpPr>
        <p:spPr>
          <a:xfrm>
            <a:off x="672720" y="501133"/>
            <a:ext cx="111928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</a:t>
            </a:r>
            <a:r>
              <a:rPr lang="ru-RU" sz="5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5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синтаксису</a:t>
            </a:r>
            <a:endParaRPr lang="x-none" sz="54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FA28256-CB12-40E1-AFA2-8C5212E8DD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" t="10915" r="7808" b="23045"/>
          <a:stretch/>
        </p:blipFill>
        <p:spPr>
          <a:xfrm>
            <a:off x="0" y="1756229"/>
            <a:ext cx="12192000" cy="510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5720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B4B8DB8-DB43-4128-AA07-7CB34A84366E}"/>
              </a:ext>
            </a:extLst>
          </p:cNvPr>
          <p:cNvSpPr/>
          <p:nvPr/>
        </p:nvSpPr>
        <p:spPr>
          <a:xfrm>
            <a:off x="300111" y="486236"/>
            <a:ext cx="115917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представлені 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 та 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діалогічних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полілогічних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компонентах художніх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Ниє-омліває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тут уже й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непроглядна темнота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Марина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мертва. Коли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щось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хату,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ледве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дочко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ж це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Де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барилася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Благодать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божа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Яка благодать?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засвітите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засвітила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Килина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нею стояла, 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Килини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аж пять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снопів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пшениці лежало.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це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дочко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аж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скрикнула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току,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панському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току, де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Там під купами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попелу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снопів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зосталось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115E9C8D-8382-4DC3-9039-62A4D219BE18}"/>
              </a:ext>
            </a:extLst>
          </p:cNvPr>
          <p:cNvSpPr/>
          <p:nvPr/>
        </p:nvSpPr>
        <p:spPr>
          <a:xfrm>
            <a:off x="3786983" y="1452489"/>
            <a:ext cx="8860301" cy="54055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повязаність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їх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сферою мовлення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місце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стилістичних засобів синтаксису.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означено-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особові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неозначено-особові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узагальнено-особові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інфінітивні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номінативні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x-none" sz="2400" b="1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8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71D4B8A6-CEF5-4687-BAA4-43CF57382943}"/>
              </a:ext>
            </a:extLst>
          </p:cNvPr>
          <p:cNvSpPr/>
          <p:nvPr/>
        </p:nvSpPr>
        <p:spPr>
          <a:xfrm>
            <a:off x="7610621" y="3752201"/>
            <a:ext cx="4445391" cy="19389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70A697E0-012F-4BD0-9B0B-C2D12DA26F7D}"/>
              </a:ext>
            </a:extLst>
          </p:cNvPr>
          <p:cNvSpPr/>
          <p:nvPr/>
        </p:nvSpPr>
        <p:spPr>
          <a:xfrm>
            <a:off x="740899" y="5479129"/>
            <a:ext cx="5772442" cy="129452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5811982-6DAF-42A4-B2A7-91E81038E777}"/>
              </a:ext>
            </a:extLst>
          </p:cNvPr>
          <p:cNvSpPr/>
          <p:nvPr/>
        </p:nvSpPr>
        <p:spPr>
          <a:xfrm>
            <a:off x="2944837" y="144502"/>
            <a:ext cx="6302326" cy="17162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631C6AA-5B02-447C-A750-A01D6AE35269}"/>
              </a:ext>
            </a:extLst>
          </p:cNvPr>
          <p:cNvSpPr/>
          <p:nvPr/>
        </p:nvSpPr>
        <p:spPr>
          <a:xfrm>
            <a:off x="3052689" y="41483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означено-</a:t>
            </a:r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однини або множини.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AAF0795-32F6-4BFE-AEDB-41B1CB620A2A}"/>
              </a:ext>
            </a:extLst>
          </p:cNvPr>
          <p:cNvSpPr/>
          <p:nvPr/>
        </p:nvSpPr>
        <p:spPr>
          <a:xfrm>
            <a:off x="150055" y="2669737"/>
            <a:ext cx="3788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акценту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13F35332-80DD-4A23-A5F3-53B70049E60C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044504" y="1860760"/>
            <a:ext cx="3751386" cy="808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0A7567F-46D5-485E-A910-D2E910FE4C75}"/>
              </a:ext>
            </a:extLst>
          </p:cNvPr>
          <p:cNvSpPr/>
          <p:nvPr/>
        </p:nvSpPr>
        <p:spPr>
          <a:xfrm>
            <a:off x="7498080" y="2390982"/>
            <a:ext cx="4693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 текстах, часом і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DD01083F-01BB-400E-99B3-AAA5AE8D8E1F}"/>
              </a:ext>
            </a:extLst>
          </p:cNvPr>
          <p:cNvCxnSpPr>
            <a:cxnSpLocks/>
          </p:cNvCxnSpPr>
          <p:nvPr/>
        </p:nvCxnSpPr>
        <p:spPr>
          <a:xfrm>
            <a:off x="5795890" y="1860760"/>
            <a:ext cx="3981156" cy="56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730E859-66A2-4179-B8A5-23B0200FF5B9}"/>
              </a:ext>
            </a:extLst>
          </p:cNvPr>
          <p:cNvSpPr/>
          <p:nvPr/>
        </p:nvSpPr>
        <p:spPr>
          <a:xfrm>
            <a:off x="2166425" y="4121533"/>
            <a:ext cx="5130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науковому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стилеві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F922966-49FA-43AC-90E3-1435F44CA9A5}"/>
              </a:ext>
            </a:extLst>
          </p:cNvPr>
          <p:cNvSpPr/>
          <p:nvPr/>
        </p:nvSpPr>
        <p:spPr>
          <a:xfrm>
            <a:off x="7634067" y="3752201"/>
            <a:ext cx="44219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Прокидаюся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незрозумілій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тривозі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сідаю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ліжку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що ж</a:t>
            </a:r>
          </a:p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сталось? Телефон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дзвонить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 й уперто.</a:t>
            </a:r>
            <a:endParaRPr lang="x-non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04164086-D64A-45AF-B583-9CEF775E178F}"/>
              </a:ext>
            </a:extLst>
          </p:cNvPr>
          <p:cNvCxnSpPr/>
          <p:nvPr/>
        </p:nvCxnSpPr>
        <p:spPr>
          <a:xfrm flipH="1">
            <a:off x="5181599" y="1860760"/>
            <a:ext cx="614291" cy="2148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C14276D-9253-46DB-9A66-1095B0EE24E5}"/>
              </a:ext>
            </a:extLst>
          </p:cNvPr>
          <p:cNvSpPr/>
          <p:nvPr/>
        </p:nvSpPr>
        <p:spPr>
          <a:xfrm>
            <a:off x="740899" y="5479129"/>
            <a:ext cx="57724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Побудувавши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фігури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дістанемо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фігури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5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2C59FBF-3731-4122-B57B-D55C772161AB}"/>
              </a:ext>
            </a:extLst>
          </p:cNvPr>
          <p:cNvSpPr/>
          <p:nvPr/>
        </p:nvSpPr>
        <p:spPr>
          <a:xfrm>
            <a:off x="2039815" y="579094"/>
            <a:ext cx="8112369" cy="19694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Неозначено-особові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не становить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 у таких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собою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множини. </a:t>
            </a:r>
            <a:endParaRPr lang="x-none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E4BB26E-9D51-46EC-8273-0EFC8F08A475}"/>
              </a:ext>
            </a:extLst>
          </p:cNvPr>
          <p:cNvSpPr/>
          <p:nvPr/>
        </p:nvSpPr>
        <p:spPr>
          <a:xfrm>
            <a:off x="173502" y="2828835"/>
            <a:ext cx="11844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 та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(особливо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заголовках) та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ж там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подейкують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базарі?Які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(Ю. Смолич);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Подейкували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Наливайка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(І. Ле).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D1BFE6D-9BDF-4D8D-AAAC-C8CB8A76EB42}"/>
              </a:ext>
            </a:extLst>
          </p:cNvPr>
          <p:cNvSpPr/>
          <p:nvPr/>
        </p:nvSpPr>
        <p:spPr>
          <a:xfrm>
            <a:off x="349348" y="4589691"/>
            <a:ext cx="11493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референдум; Генерала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просять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Відроджують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забуті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(газ.);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насіння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насіння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гірчиці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гірчичну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ефірну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Розчинюючи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одержують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гірчичний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спирт, який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розтирань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0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872732BF-9ACF-48EB-8318-ED5D9267D0DB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2785405" y="1896178"/>
            <a:ext cx="3169918" cy="847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646B42FB-42A1-4A00-A2CA-17BC4FCC78D3}"/>
              </a:ext>
            </a:extLst>
          </p:cNvPr>
          <p:cNvCxnSpPr/>
          <p:nvPr/>
        </p:nvCxnSpPr>
        <p:spPr>
          <a:xfrm>
            <a:off x="5725551" y="1896178"/>
            <a:ext cx="3193366" cy="847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DF707D57-6A4E-48D2-816B-DBAE92692B37}"/>
              </a:ext>
            </a:extLst>
          </p:cNvPr>
          <p:cNvSpPr/>
          <p:nvPr/>
        </p:nvSpPr>
        <p:spPr>
          <a:xfrm>
            <a:off x="2658794" y="239151"/>
            <a:ext cx="6471139" cy="1744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40AEDA4-8F93-4FB1-A64C-947E30326F62}"/>
              </a:ext>
            </a:extLst>
          </p:cNvPr>
          <p:cNvSpPr/>
          <p:nvPr/>
        </p:nvSpPr>
        <p:spPr>
          <a:xfrm>
            <a:off x="2991728" y="326518"/>
            <a:ext cx="59271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Узагальнено-особовим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стан.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DD6609D-3D2D-4DD2-A188-DF5BE4B942DC}"/>
              </a:ext>
            </a:extLst>
          </p:cNvPr>
          <p:cNvSpPr/>
          <p:nvPr/>
        </p:nvSpPr>
        <p:spPr>
          <a:xfrm>
            <a:off x="267285" y="2743427"/>
            <a:ext cx="53035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(здебільшого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прислів’ях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дров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возять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колодязь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ллють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Голкою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криниці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викопаєш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пройдеш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поколовши;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загориться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погасиш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3376D2F-7490-4125-A197-A588F68BBB37}"/>
              </a:ext>
            </a:extLst>
          </p:cNvPr>
          <p:cNvSpPr/>
          <p:nvPr/>
        </p:nvSpPr>
        <p:spPr>
          <a:xfrm>
            <a:off x="6096000" y="2743654"/>
            <a:ext cx="53035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Пор.: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погано, те й лишиться поганим, але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вдієш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Коцюбинський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попадя. –  То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вдіяти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недуги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тішать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(Марко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15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4FDE2574-9D5B-4F1B-91EF-3FDB757D1B25}"/>
              </a:ext>
            </a:extLst>
          </p:cNvPr>
          <p:cNvSpPr/>
          <p:nvPr/>
        </p:nvSpPr>
        <p:spPr>
          <a:xfrm>
            <a:off x="2743199" y="140676"/>
            <a:ext cx="6316394" cy="13504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chemeClr val="tx1"/>
                </a:solidFill>
              </a:rPr>
              <a:t>Різноманітні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стилістичні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функції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виконують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інфінітивні</a:t>
            </a:r>
            <a:r>
              <a:rPr lang="ru-RU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highlight>
                  <a:srgbClr val="FFFF00"/>
                </a:highlight>
              </a:rPr>
              <a:t>речення</a:t>
            </a:r>
            <a:r>
              <a:rPr lang="ru-RU" sz="3200" dirty="0" smtClean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endParaRPr lang="x-none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8ED9442-A27D-46E4-A596-6FE254B6C585}"/>
              </a:ext>
            </a:extLst>
          </p:cNvPr>
          <p:cNvSpPr/>
          <p:nvPr/>
        </p:nvSpPr>
        <p:spPr>
          <a:xfrm>
            <a:off x="225082" y="1823677"/>
            <a:ext cx="11746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України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Про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кордон України ввести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його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Доручити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України: до 1 лютого 1992 року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правового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державами, у тому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 РСР,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кордону 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 України). 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C3CA60E-5F06-46DD-8C0A-A78BAB518C54}"/>
              </a:ext>
            </a:extLst>
          </p:cNvPr>
          <p:cNvSpPr/>
          <p:nvPr/>
        </p:nvSpPr>
        <p:spPr>
          <a:xfrm>
            <a:off x="225082" y="4727974"/>
            <a:ext cx="11746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художньо-белетристичному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змалюванню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людини,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розгубленості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навпаки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окличною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0248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3399FEC4-536D-4E60-BEA6-61DD5EED165E}"/>
              </a:ext>
            </a:extLst>
          </p:cNvPr>
          <p:cNvSpPr/>
          <p:nvPr/>
        </p:nvSpPr>
        <p:spPr>
          <a:xfrm>
            <a:off x="1516966" y="182879"/>
            <a:ext cx="9158067" cy="24618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безособових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стан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співвідносяться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 у таких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вечоріє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смеркає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морозить)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спиться,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хилить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сон,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знесло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водою)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 на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 -то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B1BBD3-1762-4356-A324-FA76ACE17F3F}"/>
              </a:ext>
            </a:extLst>
          </p:cNvPr>
          <p:cNvSpPr/>
          <p:nvPr/>
        </p:nvSpPr>
        <p:spPr>
          <a:xfrm>
            <a:off x="677592" y="3429000"/>
            <a:ext cx="44711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видів їх із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стилями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лексично-семантичного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1D31096-8B15-4C43-8FCE-774E12F535E7}"/>
              </a:ext>
            </a:extLst>
          </p:cNvPr>
          <p:cNvSpPr/>
          <p:nvPr/>
        </p:nvSpPr>
        <p:spPr>
          <a:xfrm>
            <a:off x="5514535" y="3991707"/>
            <a:ext cx="6149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мовлення є те, що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221B1530-45BC-44C7-B18A-07E3ACEC4619}"/>
              </a:ext>
            </a:extLst>
          </p:cNvPr>
          <p:cNvCxnSpPr>
            <a:stCxn id="3" idx="2"/>
          </p:cNvCxnSpPr>
          <p:nvPr/>
        </p:nvCxnSpPr>
        <p:spPr>
          <a:xfrm>
            <a:off x="6096000" y="2644725"/>
            <a:ext cx="2493497" cy="1223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71095DF1-CB02-450E-A531-F9BA7629F41C}"/>
              </a:ext>
            </a:extLst>
          </p:cNvPr>
          <p:cNvCxnSpPr>
            <a:stCxn id="3" idx="2"/>
          </p:cNvCxnSpPr>
          <p:nvPr/>
        </p:nvCxnSpPr>
        <p:spPr>
          <a:xfrm flipH="1">
            <a:off x="3390314" y="2644725"/>
            <a:ext cx="2705686" cy="784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1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: вправо 5">
            <a:extLst>
              <a:ext uri="{FF2B5EF4-FFF2-40B4-BE49-F238E27FC236}">
                <a16:creationId xmlns="" xmlns:a16="http://schemas.microsoft.com/office/drawing/2014/main" id="{70DB85DB-2E1B-4A3E-8132-53BF6362477D}"/>
              </a:ext>
            </a:extLst>
          </p:cNvPr>
          <p:cNvSpPr/>
          <p:nvPr/>
        </p:nvSpPr>
        <p:spPr>
          <a:xfrm rot="1525944">
            <a:off x="4953969" y="1485665"/>
            <a:ext cx="1247411" cy="11816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80B952E8-C056-4FD4-9193-EDC04D4EA25D}"/>
              </a:ext>
            </a:extLst>
          </p:cNvPr>
          <p:cNvSpPr/>
          <p:nvPr/>
        </p:nvSpPr>
        <p:spPr>
          <a:xfrm>
            <a:off x="0" y="0"/>
            <a:ext cx="5387926" cy="21382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-но,-то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dirty="0"/>
          </a:p>
        </p:txBody>
      </p:sp>
      <p:sp>
        <p:nvSpPr>
          <p:cNvPr id="3" name="Стрелка: вправо 2">
            <a:extLst>
              <a:ext uri="{FF2B5EF4-FFF2-40B4-BE49-F238E27FC236}">
                <a16:creationId xmlns="" xmlns:a16="http://schemas.microsoft.com/office/drawing/2014/main" id="{220541E6-FD85-4960-8F53-210E9E952C57}"/>
              </a:ext>
            </a:extLst>
          </p:cNvPr>
          <p:cNvSpPr/>
          <p:nvPr/>
        </p:nvSpPr>
        <p:spPr>
          <a:xfrm rot="5400000">
            <a:off x="1952772" y="2051245"/>
            <a:ext cx="1144758" cy="13188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97C9D81-91E7-4FE6-8F77-1F43B28F7D5C}"/>
              </a:ext>
            </a:extLst>
          </p:cNvPr>
          <p:cNvSpPr/>
          <p:nvPr/>
        </p:nvSpPr>
        <p:spPr>
          <a:xfrm>
            <a:off x="154745" y="3321733"/>
            <a:ext cx="55848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У таких текстах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подій у момент мовлення: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багатопартійності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саморозпуск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Руху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відкладається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й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одноголосно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обговорюватиметься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усіх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низових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(газ.).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AB11D89-D597-4C06-85E4-3A1BE03F1601}"/>
              </a:ext>
            </a:extLst>
          </p:cNvPr>
          <p:cNvSpPr/>
          <p:nvPr/>
        </p:nvSpPr>
        <p:spPr>
          <a:xfrm>
            <a:off x="6111828" y="182412"/>
            <a:ext cx="5791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стилю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перебільшити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їх мала для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утрата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народ без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одно, що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Виявилося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ставив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церкву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живив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самобутності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Субтельний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1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41EB7F0-A102-4DDA-8326-5805CD405517}"/>
              </a:ext>
            </a:extLst>
          </p:cNvPr>
          <p:cNvSpPr/>
          <p:nvPr/>
        </p:nvSpPr>
        <p:spPr>
          <a:xfrm>
            <a:off x="192259" y="211015"/>
            <a:ext cx="76153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Широковживані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Наорано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насіяно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(нар. творчість);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жито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Копитами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березою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Козаченька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вбито.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убито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вбито,</a:t>
            </a:r>
          </a:p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Затягнено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жито,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китайкою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Личенько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накрито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94515B7-C71B-4D0C-942E-C075A197751B}"/>
              </a:ext>
            </a:extLst>
          </p:cNvPr>
          <p:cNvSpPr/>
          <p:nvPr/>
        </p:nvSpPr>
        <p:spPr>
          <a:xfrm>
            <a:off x="192259" y="4890075"/>
            <a:ext cx="11554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Вельми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доречні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людини, коли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природою: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під берегом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темрявім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затишку, де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найвужчою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найглибшою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сунулась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темнолискучою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незамітною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вперед,  там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грало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небесним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Кобилянська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9AC4BC9-8638-42EA-AF76-F6C11DEBC1BA}"/>
              </a:ext>
            </a:extLst>
          </p:cNvPr>
          <p:cNvSpPr/>
          <p:nvPr/>
        </p:nvSpPr>
        <p:spPr>
          <a:xfrm>
            <a:off x="5233182" y="1209820"/>
            <a:ext cx="6513341" cy="31089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можуть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колорит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невимушеності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співчутливості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спинився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Будинок великий,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гілля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саду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вгиналось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яблук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всюди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входжено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загороджено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(С. Колесник).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3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FB33B054-DC08-47B6-AB58-9CFF47C918D5}"/>
              </a:ext>
            </a:extLst>
          </p:cNvPr>
          <p:cNvSpPr/>
          <p:nvPr/>
        </p:nvSpPr>
        <p:spPr>
          <a:xfrm>
            <a:off x="539261" y="281354"/>
            <a:ext cx="11113477" cy="16459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яких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язаний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номінативні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роль головного члена в них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субстантивована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мови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EC181C0-11D4-4A20-8A34-F728980F806D}"/>
              </a:ext>
            </a:extLst>
          </p:cNvPr>
          <p:cNvSpPr/>
          <p:nvPr/>
        </p:nvSpPr>
        <p:spPr>
          <a:xfrm>
            <a:off x="1946029" y="1927274"/>
            <a:ext cx="8299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137B826-5D82-4AD4-8D8B-FB104FF9519E}"/>
              </a:ext>
            </a:extLst>
          </p:cNvPr>
          <p:cNvSpPr/>
          <p:nvPr/>
        </p:nvSpPr>
        <p:spPr>
          <a:xfrm>
            <a:off x="539259" y="2758271"/>
            <a:ext cx="111134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твору або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які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йтиметься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далі. Це так званий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селянства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і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1861 р.,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кріпаків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габсбурзькій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1848 р.,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піднісши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полегшило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становища.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крилась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життя й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Субтельний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34FB021-5A28-4AEA-9BF9-A669B90F3835}"/>
              </a:ext>
            </a:extLst>
          </p:cNvPr>
          <p:cNvSpPr/>
          <p:nvPr/>
        </p:nvSpPr>
        <p:spPr>
          <a:xfrm>
            <a:off x="539259" y="5288340"/>
            <a:ext cx="111134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красному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письменстві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добором мовних засобів: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Священна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науки, до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шкільництва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супроводжувала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 народ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тернистого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Самчук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: вправо 6">
            <a:extLst>
              <a:ext uri="{FF2B5EF4-FFF2-40B4-BE49-F238E27FC236}">
                <a16:creationId xmlns="" xmlns:a16="http://schemas.microsoft.com/office/drawing/2014/main" id="{E5DA4267-2961-4C9A-B469-D15C2166AEA3}"/>
              </a:ext>
            </a:extLst>
          </p:cNvPr>
          <p:cNvSpPr/>
          <p:nvPr/>
        </p:nvSpPr>
        <p:spPr>
          <a:xfrm rot="16200000">
            <a:off x="7937695" y="3202159"/>
            <a:ext cx="1754946" cy="100232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Стрелка: вправо 2">
            <a:extLst>
              <a:ext uri="{FF2B5EF4-FFF2-40B4-BE49-F238E27FC236}">
                <a16:creationId xmlns="" xmlns:a16="http://schemas.microsoft.com/office/drawing/2014/main" id="{B3B63411-9E36-4BBB-9EE5-46BA2995C7EB}"/>
              </a:ext>
            </a:extLst>
          </p:cNvPr>
          <p:cNvSpPr/>
          <p:nvPr/>
        </p:nvSpPr>
        <p:spPr>
          <a:xfrm rot="5400000">
            <a:off x="1667022" y="2356339"/>
            <a:ext cx="1645920" cy="10480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F0820410-B2C3-409B-A7F9-C1FA4E8D9D0F}"/>
              </a:ext>
            </a:extLst>
          </p:cNvPr>
          <p:cNvSpPr/>
          <p:nvPr/>
        </p:nvSpPr>
        <p:spPr>
          <a:xfrm>
            <a:off x="147711" y="182623"/>
            <a:ext cx="7576037" cy="26306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Номінативні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u="sng" dirty="0">
                <a:solidFill>
                  <a:schemeClr val="tx1"/>
                </a:solidFill>
              </a:rPr>
              <a:t>можуть </a:t>
            </a:r>
            <a:r>
              <a:rPr lang="ru-RU" sz="2400" u="sng" dirty="0" err="1">
                <a:solidFill>
                  <a:schemeClr val="tx1"/>
                </a:solidFill>
              </a:rPr>
              <a:t>переривати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оповідь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уповільнити</a:t>
            </a:r>
            <a:r>
              <a:rPr lang="ru-RU" sz="2400" dirty="0">
                <a:solidFill>
                  <a:schemeClr val="tx1"/>
                </a:solidFill>
              </a:rPr>
              <a:t> її, </a:t>
            </a:r>
            <a:r>
              <a:rPr lang="ru-RU" sz="2400" dirty="0" err="1">
                <a:solidFill>
                  <a:schemeClr val="tx1"/>
                </a:solidFill>
              </a:rPr>
              <a:t>зупинитися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окремих</a:t>
            </a:r>
            <a:r>
              <a:rPr lang="ru-RU" sz="2400" dirty="0">
                <a:solidFill>
                  <a:schemeClr val="tx1"/>
                </a:solidFill>
              </a:rPr>
              <a:t> деталях, </a:t>
            </a:r>
            <a:r>
              <a:rPr lang="ru-RU" sz="2400" dirty="0" err="1">
                <a:solidFill>
                  <a:schemeClr val="tx1"/>
                </a:solidFill>
              </a:rPr>
              <a:t>звернути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увагу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довкілля</a:t>
            </a:r>
            <a:r>
              <a:rPr lang="ru-RU" sz="2400" dirty="0">
                <a:solidFill>
                  <a:schemeClr val="tx1"/>
                </a:solidFill>
              </a:rPr>
              <a:t>, яке </a:t>
            </a:r>
            <a:r>
              <a:rPr lang="ru-RU" sz="2400" dirty="0" err="1">
                <a:solidFill>
                  <a:schemeClr val="tx1"/>
                </a:solidFill>
              </a:rPr>
              <a:t>стає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тлом</a:t>
            </a:r>
            <a:r>
              <a:rPr lang="ru-RU" sz="2400" dirty="0">
                <a:solidFill>
                  <a:schemeClr val="tx1"/>
                </a:solidFill>
              </a:rPr>
              <a:t> подій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</a:rPr>
              <a:t>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авторових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роздумів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Такий спосіб </a:t>
            </a:r>
            <a:r>
              <a:rPr lang="ru-RU" sz="2400" dirty="0" err="1">
                <a:solidFill>
                  <a:schemeClr val="tx1"/>
                </a:solidFill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</a:rPr>
              <a:t> характерний для </a:t>
            </a:r>
            <a:r>
              <a:rPr lang="ru-RU" sz="2400" u="sng" dirty="0" err="1">
                <a:solidFill>
                  <a:schemeClr val="tx1"/>
                </a:solidFill>
              </a:rPr>
              <a:t>публіцистичного</a:t>
            </a:r>
            <a:r>
              <a:rPr lang="ru-RU" sz="2400" dirty="0">
                <a:solidFill>
                  <a:schemeClr val="tx1"/>
                </a:solidFill>
              </a:rPr>
              <a:t> й особливо для </a:t>
            </a:r>
            <a:r>
              <a:rPr lang="ru-RU" sz="2400" u="sng" dirty="0" err="1">
                <a:solidFill>
                  <a:schemeClr val="tx1"/>
                </a:solidFill>
              </a:rPr>
              <a:t>художнього</a:t>
            </a:r>
            <a:r>
              <a:rPr lang="ru-RU" sz="2400" u="sng" dirty="0">
                <a:solidFill>
                  <a:schemeClr val="tx1"/>
                </a:solidFill>
              </a:rPr>
              <a:t> стилю. </a:t>
            </a:r>
            <a:endParaRPr lang="x-none" sz="2400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8101A3-DF4A-4383-A5B2-AE00C55D4A66}"/>
              </a:ext>
            </a:extLst>
          </p:cNvPr>
          <p:cNvSpPr/>
          <p:nvPr/>
        </p:nvSpPr>
        <p:spPr>
          <a:xfrm>
            <a:off x="543950" y="3410902"/>
            <a:ext cx="648051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відкотилось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 колесо,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туманну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таку я пережив одну,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таке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памяті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відбилось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Дорога. Ранок. Тиша.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яр,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черемхою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залитий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Гроза минула,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пахучі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квіти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краплинах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Ллється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з-поза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тепле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голубувате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Рильський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850B2F10-E51E-4EFD-BB98-F865D9A90ECA}"/>
              </a:ext>
            </a:extLst>
          </p:cNvPr>
          <p:cNvSpPr/>
          <p:nvPr/>
        </p:nvSpPr>
        <p:spPr>
          <a:xfrm>
            <a:off x="5572788" y="4097215"/>
            <a:ext cx="6161650" cy="2760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Такий спосіб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допомагає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якнайрельєфніше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грань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баченого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уявного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93ABA42-1860-45E7-96A7-4BAA04A62CBB}"/>
              </a:ext>
            </a:extLst>
          </p:cNvPr>
          <p:cNvSpPr/>
          <p:nvPr/>
        </p:nvSpPr>
        <p:spPr>
          <a:xfrm>
            <a:off x="7929490" y="170947"/>
            <a:ext cx="6096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Розлогі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Затишок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ними тихо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плещеться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замріяна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струнка</a:t>
            </a:r>
          </a:p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сонячнім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промінні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нас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лунка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(В. Симоненко)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34EDD99-F7D3-4788-B50E-7EEA3368814F}"/>
              </a:ext>
            </a:extLst>
          </p:cNvPr>
          <p:cNvSpPr/>
          <p:nvPr/>
        </p:nvSpPr>
        <p:spPr>
          <a:xfrm>
            <a:off x="251898" y="154744"/>
            <a:ext cx="5069058" cy="2025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(гр.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28E014D-8672-4E8F-9E88-83B31EE09584}"/>
              </a:ext>
            </a:extLst>
          </p:cNvPr>
          <p:cNvSpPr/>
          <p:nvPr/>
        </p:nvSpPr>
        <p:spPr>
          <a:xfrm>
            <a:off x="6096000" y="154744"/>
            <a:ext cx="5669279" cy="2025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інтонаційно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5DA0FFE-BF42-4472-BBC0-4A4A8E0539A9}"/>
              </a:ext>
            </a:extLst>
          </p:cNvPr>
          <p:cNvSpPr/>
          <p:nvPr/>
        </p:nvSpPr>
        <p:spPr>
          <a:xfrm>
            <a:off x="135988" y="2533250"/>
            <a:ext cx="116292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стильового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прикріплених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мовлення. Той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тип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належать, як правило,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засобів, використовуються в різних сферах. Тут можна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мовлення, а не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повязаність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стилем.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32315FE-630D-4971-85FE-61621797CBD9}"/>
              </a:ext>
            </a:extLst>
          </p:cNvPr>
          <p:cNvSpPr/>
          <p:nvPr/>
        </p:nvSpPr>
        <p:spPr>
          <a:xfrm>
            <a:off x="135988" y="4856597"/>
            <a:ext cx="1162929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досить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нього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кількості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поділяються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центром)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або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0530B4FF-0765-4EF4-811E-C888B103A4A5}"/>
              </a:ext>
            </a:extLst>
          </p:cNvPr>
          <p:cNvSpPr/>
          <p:nvPr/>
        </p:nvSpPr>
        <p:spPr>
          <a:xfrm>
            <a:off x="182880" y="239150"/>
            <a:ext cx="5641145" cy="26165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стилістично-синтаксичну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називний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відмінок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думки на початок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76C8384-849C-4B7B-81A4-C589B19E4A2A}"/>
              </a:ext>
            </a:extLst>
          </p:cNvPr>
          <p:cNvSpPr/>
          <p:nvPr/>
        </p:nvSpPr>
        <p:spPr>
          <a:xfrm>
            <a:off x="182880" y="3202530"/>
            <a:ext cx="56411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пам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Контекст, що йде далі,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Як правило,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арвленістю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2968A36-0B19-4ABA-9A1B-10C6EA10298A}"/>
              </a:ext>
            </a:extLst>
          </p:cNvPr>
          <p:cNvSpPr/>
          <p:nvPr/>
        </p:nvSpPr>
        <p:spPr>
          <a:xfrm>
            <a:off x="5824025" y="8692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 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29F5269-9A00-4ADF-B0FA-C60465F89D5F}"/>
              </a:ext>
            </a:extLst>
          </p:cNvPr>
          <p:cNvSpPr/>
          <p:nvPr/>
        </p:nvSpPr>
        <p:spPr>
          <a:xfrm>
            <a:off x="6513341" y="524874"/>
            <a:ext cx="53926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Використовуються 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Ниюча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рана.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характер, і мова,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чуб у нього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батька, або, точніше, без батька.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сьомім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ворон забрав батька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сибірськими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(газ.).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ECD0AAE-74D8-4B33-B8EA-11340E139598}"/>
              </a:ext>
            </a:extLst>
          </p:cNvPr>
          <p:cNvSpPr/>
          <p:nvPr/>
        </p:nvSpPr>
        <p:spPr>
          <a:xfrm>
            <a:off x="6743114" y="3941194"/>
            <a:ext cx="62835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жадань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сум'ять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знади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Усе, усе, водою з-під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плач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сладо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Журись журбою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Вінграновський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17DE8C72-5154-4300-B9D6-1CE9C27C3A9A}"/>
              </a:ext>
            </a:extLst>
          </p:cNvPr>
          <p:cNvCxnSpPr>
            <a:endCxn id="5" idx="1"/>
          </p:cNvCxnSpPr>
          <p:nvPr/>
        </p:nvCxnSpPr>
        <p:spPr>
          <a:xfrm flipV="1">
            <a:off x="5824025" y="1863702"/>
            <a:ext cx="689316" cy="1968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50861457-1407-498D-8790-B5A0286A7E74}"/>
              </a:ext>
            </a:extLst>
          </p:cNvPr>
          <p:cNvCxnSpPr/>
          <p:nvPr/>
        </p:nvCxnSpPr>
        <p:spPr>
          <a:xfrm>
            <a:off x="5824025" y="3832624"/>
            <a:ext cx="919089" cy="95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2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DC5E0E6-34CA-40B1-80BA-92C0604B93FB}"/>
              </a:ext>
            </a:extLst>
          </p:cNvPr>
          <p:cNvSpPr/>
          <p:nvPr/>
        </p:nvSpPr>
        <p:spPr>
          <a:xfrm>
            <a:off x="531054" y="2067951"/>
            <a:ext cx="5282419" cy="4568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28C2938-4147-47B1-8D27-D1A960BD0323}"/>
              </a:ext>
            </a:extLst>
          </p:cNvPr>
          <p:cNvSpPr/>
          <p:nvPr/>
        </p:nvSpPr>
        <p:spPr>
          <a:xfrm>
            <a:off x="614289" y="221958"/>
            <a:ext cx="4421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СКЛАДНЕ РЕЧЕННЯ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EAE2376-5F22-41D9-A192-2AC646364744}"/>
              </a:ext>
            </a:extLst>
          </p:cNvPr>
          <p:cNvSpPr/>
          <p:nvPr/>
        </p:nvSpPr>
        <p:spPr>
          <a:xfrm>
            <a:off x="248528" y="396519"/>
            <a:ext cx="119434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поділяються на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складнопідрядні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складносурядні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безсполучникові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E98343B-7934-4F11-941F-FCC243994472}"/>
              </a:ext>
            </a:extLst>
          </p:cNvPr>
          <p:cNvSpPr/>
          <p:nvPr/>
        </p:nvSpPr>
        <p:spPr>
          <a:xfrm>
            <a:off x="531054" y="2029498"/>
            <a:ext cx="528241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центри яких (разом із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тільки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зеленіє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хатою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вишневий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садок, що його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намалював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маляр,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цвітуть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буйним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цвітом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аж під саму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стріху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так щедро наляпав би він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фарбою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(А. Головко).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34DFDB4-7CEB-4576-B5E0-334C801C5621}"/>
              </a:ext>
            </a:extLst>
          </p:cNvPr>
          <p:cNvSpPr/>
          <p:nvPr/>
        </p:nvSpPr>
        <p:spPr>
          <a:xfrm>
            <a:off x="6274191" y="2653751"/>
            <a:ext cx="5386755" cy="31834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складносурядних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тиші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густий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гай легко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день тепло, і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пашіло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з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Коцюбинський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FD9E061-984F-4AC9-857F-0A65A4B372D1}"/>
              </a:ext>
            </a:extLst>
          </p:cNvPr>
          <p:cNvSpPr/>
          <p:nvPr/>
        </p:nvSpPr>
        <p:spPr>
          <a:xfrm>
            <a:off x="494713" y="1962910"/>
            <a:ext cx="11202573" cy="4668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Безсполучникові</a:t>
            </a:r>
            <a:r>
              <a:rPr lang="ru-RU" sz="2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highlight>
                  <a:srgbClr val="FFFF00"/>
                </a:highlight>
              </a:rPr>
              <a:t>речення</a:t>
            </a:r>
            <a:r>
              <a:rPr lang="ru-RU" sz="2800" dirty="0" smtClean="0">
                <a:solidFill>
                  <a:schemeClr val="tx1"/>
                </a:solidFill>
                <a:highlight>
                  <a:srgbClr val="FFFF00"/>
                </a:highlight>
              </a:rPr>
              <a:t> –  </a:t>
            </a:r>
            <a:r>
              <a:rPr lang="ru-RU" sz="2800" dirty="0">
                <a:solidFill>
                  <a:schemeClr val="tx1"/>
                </a:solidFill>
              </a:rPr>
              <a:t>тип </a:t>
            </a:r>
            <a:r>
              <a:rPr lang="ru-RU" sz="2800" dirty="0" err="1">
                <a:solidFill>
                  <a:schemeClr val="tx1"/>
                </a:solidFill>
              </a:rPr>
              <a:t>складних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речень</a:t>
            </a:r>
            <a:r>
              <a:rPr lang="ru-RU" sz="2800" dirty="0">
                <a:solidFill>
                  <a:schemeClr val="tx1"/>
                </a:solidFill>
              </a:rPr>
              <a:t>, у яких</a:t>
            </a:r>
          </a:p>
          <a:p>
            <a:pPr algn="ctr"/>
            <a:r>
              <a:rPr lang="ru-RU" sz="2800" dirty="0" err="1">
                <a:solidFill>
                  <a:schemeClr val="tx1"/>
                </a:solidFill>
              </a:rPr>
              <a:t>залежність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між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частинами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виражається</a:t>
            </a:r>
            <a:r>
              <a:rPr lang="ru-RU" sz="2800" dirty="0">
                <a:solidFill>
                  <a:schemeClr val="tx1"/>
                </a:solidFill>
              </a:rPr>
              <a:t> порядком </a:t>
            </a:r>
            <a:r>
              <a:rPr lang="ru-RU" sz="2800" dirty="0" err="1">
                <a:solidFill>
                  <a:schemeClr val="tx1"/>
                </a:solidFill>
              </a:rPr>
              <a:t>компонентів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інтонацією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видочасовою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узгодженістю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присудків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Частина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безсполучникових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речень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співвідносна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складнопідрядними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 err="1">
                <a:solidFill>
                  <a:schemeClr val="tx1"/>
                </a:solidFill>
              </a:rPr>
              <a:t>Чоловіки</a:t>
            </a:r>
            <a:r>
              <a:rPr lang="ru-RU" sz="2800" i="1" dirty="0">
                <a:solidFill>
                  <a:schemeClr val="tx1"/>
                </a:solidFill>
              </a:rPr>
              <a:t>, в кого є </a:t>
            </a:r>
            <a:r>
              <a:rPr lang="ru-RU" sz="2800" i="1" dirty="0" err="1">
                <a:solidFill>
                  <a:schemeClr val="tx1"/>
                </a:solidFill>
              </a:rPr>
              <a:t>худобина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>
                <a:solidFill>
                  <a:schemeClr val="tx1"/>
                </a:solidFill>
              </a:rPr>
              <a:t>обкошують</a:t>
            </a:r>
            <a:r>
              <a:rPr lang="ru-RU" sz="2800" i="1" dirty="0">
                <a:solidFill>
                  <a:schemeClr val="tx1"/>
                </a:solidFill>
              </a:rPr>
              <a:t> осоку </a:t>
            </a:r>
            <a:r>
              <a:rPr lang="ru-RU" sz="2800" i="1" dirty="0" err="1">
                <a:solidFill>
                  <a:schemeClr val="tx1"/>
                </a:solidFill>
              </a:rPr>
              <a:t>навколо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кущів</a:t>
            </a:r>
            <a:r>
              <a:rPr lang="ru-RU" sz="2800" i="1" dirty="0" smtClean="0">
                <a:solidFill>
                  <a:schemeClr val="tx1"/>
                </a:solidFill>
              </a:rPr>
              <a:t> – </a:t>
            </a:r>
            <a:r>
              <a:rPr lang="ru-RU" sz="2800" i="1" dirty="0" err="1" smtClean="0">
                <a:solidFill>
                  <a:schemeClr val="tx1"/>
                </a:solidFill>
              </a:rPr>
              <a:t>правління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chemeClr val="tx1"/>
                </a:solidFill>
              </a:rPr>
              <a:t>дозволило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Григір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Тютюнник</a:t>
            </a:r>
            <a:r>
              <a:rPr lang="ru-RU" sz="2800" dirty="0">
                <a:solidFill>
                  <a:schemeClr val="tx1"/>
                </a:solidFill>
              </a:rPr>
              <a:t>). </a:t>
            </a:r>
            <a:r>
              <a:rPr lang="ru-RU" sz="2800" i="1" dirty="0" err="1">
                <a:solidFill>
                  <a:schemeClr val="tx1"/>
                </a:solidFill>
              </a:rPr>
              <a:t>Інші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співвідносяться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зі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складносурядними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реченнями</a:t>
            </a:r>
            <a:r>
              <a:rPr lang="ru-RU" sz="2800" i="1" dirty="0">
                <a:solidFill>
                  <a:schemeClr val="tx1"/>
                </a:solidFill>
              </a:rPr>
              <a:t>: </a:t>
            </a:r>
            <a:r>
              <a:rPr lang="ru-RU" sz="2800" i="1" dirty="0" err="1">
                <a:solidFill>
                  <a:schemeClr val="tx1"/>
                </a:solidFill>
              </a:rPr>
              <a:t>Рипіли</a:t>
            </a:r>
            <a:r>
              <a:rPr lang="ru-RU" sz="2800" i="1" dirty="0">
                <a:solidFill>
                  <a:schemeClr val="tx1"/>
                </a:solidFill>
              </a:rPr>
              <a:t> вози, висла над </a:t>
            </a:r>
            <a:r>
              <a:rPr lang="ru-RU" sz="2800" i="1" dirty="0" err="1">
                <a:solidFill>
                  <a:schemeClr val="tx1"/>
                </a:solidFill>
              </a:rPr>
              <a:t>Україною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прощальна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пісня</a:t>
            </a:r>
            <a:r>
              <a:rPr lang="ru-RU" sz="2800" i="1" dirty="0">
                <a:solidFill>
                  <a:schemeClr val="tx1"/>
                </a:solidFill>
              </a:rPr>
              <a:t>, падала в </a:t>
            </a:r>
            <a:r>
              <a:rPr lang="ru-RU" sz="2800" i="1" dirty="0" err="1">
                <a:solidFill>
                  <a:schemeClr val="tx1"/>
                </a:solidFill>
              </a:rPr>
              <a:t>холодні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тумани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>
                <a:solidFill>
                  <a:schemeClr val="tx1"/>
                </a:solidFill>
              </a:rPr>
              <a:t>тягнулись</a:t>
            </a:r>
            <a:r>
              <a:rPr lang="ru-RU" sz="2800" i="1" dirty="0">
                <a:solidFill>
                  <a:schemeClr val="tx1"/>
                </a:solidFill>
              </a:rPr>
              <a:t> валкою </a:t>
            </a:r>
            <a:r>
              <a:rPr lang="ru-RU" sz="2800" i="1" dirty="0" err="1">
                <a:solidFill>
                  <a:schemeClr val="tx1"/>
                </a:solidFill>
              </a:rPr>
              <a:t>сімсот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сімей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козацьких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ізгоїв</a:t>
            </a:r>
            <a:r>
              <a:rPr lang="ru-RU" sz="2800" i="1" dirty="0">
                <a:solidFill>
                  <a:schemeClr val="tx1"/>
                </a:solidFill>
              </a:rPr>
              <a:t> у </a:t>
            </a:r>
            <a:r>
              <a:rPr lang="ru-RU" sz="2800" i="1" dirty="0" err="1">
                <a:solidFill>
                  <a:schemeClr val="tx1"/>
                </a:solidFill>
              </a:rPr>
              <a:t>Білгород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присягати</a:t>
            </a:r>
            <a:r>
              <a:rPr lang="ru-RU" sz="2800" i="1" dirty="0">
                <a:solidFill>
                  <a:schemeClr val="tx1"/>
                </a:solidFill>
              </a:rPr>
              <a:t> на </a:t>
            </a:r>
            <a:r>
              <a:rPr lang="ru-RU" sz="2800" i="1" dirty="0" err="1">
                <a:solidFill>
                  <a:schemeClr val="tx1"/>
                </a:solidFill>
              </a:rPr>
              <a:t>вірність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сусідові</a:t>
            </a:r>
            <a:r>
              <a:rPr lang="ru-RU" sz="2800" i="1" dirty="0">
                <a:solidFill>
                  <a:schemeClr val="tx1"/>
                </a:solidFill>
              </a:rPr>
              <a:t>... </a:t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(Р. </a:t>
            </a:r>
            <a:r>
              <a:rPr lang="ru-RU" sz="2800" dirty="0" err="1">
                <a:solidFill>
                  <a:schemeClr val="tx1"/>
                </a:solidFill>
              </a:rPr>
              <a:t>Іваничук</a:t>
            </a:r>
            <a:r>
              <a:rPr lang="ru-RU" sz="2800" dirty="0">
                <a:solidFill>
                  <a:schemeClr val="tx1"/>
                </a:solidFill>
              </a:rPr>
              <a:t>). </a:t>
            </a:r>
            <a:endParaRPr lang="x-non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6323329-035A-4096-83C9-A4555F2E2760}"/>
              </a:ext>
            </a:extLst>
          </p:cNvPr>
          <p:cNvSpPr/>
          <p:nvPr/>
        </p:nvSpPr>
        <p:spPr>
          <a:xfrm>
            <a:off x="337625" y="152183"/>
            <a:ext cx="11240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Але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безсполучниковість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якимось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і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та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Ящірка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обніжок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бджоли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гуцуть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медом,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ховрашок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свистить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цвіркунці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пиляють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скрипки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(Ю.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Яновський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A05C510-BF34-4D98-9986-C1BBCBCA3AD9}"/>
              </a:ext>
            </a:extLst>
          </p:cNvPr>
          <p:cNvSpPr/>
          <p:nvPr/>
        </p:nvSpPr>
        <p:spPr>
          <a:xfrm>
            <a:off x="337625" y="2091175"/>
            <a:ext cx="112400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найуживаніші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книжній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мові.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 це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що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узгоджуються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такою </a:t>
            </a:r>
            <a:r>
              <a:rPr lang="ru-RU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книжного мовлення, як </a:t>
            </a:r>
            <a:r>
              <a:rPr lang="ru-RU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здебільшого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загальновживані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лексично-морфологічне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може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B4E5DC3-3717-4F37-A3E1-314008B65708}"/>
              </a:ext>
            </a:extLst>
          </p:cNvPr>
          <p:cNvSpPr/>
          <p:nvPr/>
        </p:nvSpPr>
        <p:spPr>
          <a:xfrm>
            <a:off x="337625" y="5288340"/>
            <a:ext cx="112400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логічно-поняттєві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із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понад 80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усіх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FFEF5A09-D136-4EB2-94B4-00F68192809E}"/>
              </a:ext>
            </a:extLst>
          </p:cNvPr>
          <p:cNvSpPr/>
          <p:nvPr/>
        </p:nvSpPr>
        <p:spPr>
          <a:xfrm>
            <a:off x="196948" y="168812"/>
            <a:ext cx="9762978" cy="3601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та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причиново-наслідкових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різних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досить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 огляду на те, що; завдяки тому, що;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як;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що;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те, що;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що;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под.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F3CC75D-BB68-4190-8E70-6332CFA9CA21}"/>
              </a:ext>
            </a:extLst>
          </p:cNvPr>
          <p:cNvSpPr/>
          <p:nvPr/>
        </p:nvSpPr>
        <p:spPr>
          <a:xfrm>
            <a:off x="1744395" y="3770141"/>
            <a:ext cx="9889588" cy="291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Знижують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мовлення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невмотивовані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мови, здебільшого кальки типу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сполучниково-прийменникового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часом,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завдяки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под.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72615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91888624-9444-4957-9902-CEB4F71BE276}"/>
              </a:ext>
            </a:extLst>
          </p:cNvPr>
          <p:cNvSpPr/>
          <p:nvPr/>
        </p:nvSpPr>
        <p:spPr>
          <a:xfrm>
            <a:off x="208670" y="182880"/>
            <a:ext cx="6234333" cy="33481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181271F-2D87-4C9B-87D3-F86FAC5878A9}"/>
              </a:ext>
            </a:extLst>
          </p:cNvPr>
          <p:cNvSpPr/>
          <p:nvPr/>
        </p:nvSpPr>
        <p:spPr>
          <a:xfrm>
            <a:off x="208670" y="35454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мовленні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складносурядних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тісніший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ніж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складносурядному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706C813-CA43-4D07-B4B2-38BEF8376E72}"/>
              </a:ext>
            </a:extLst>
          </p:cNvPr>
          <p:cNvSpPr/>
          <p:nvPr/>
        </p:nvSpPr>
        <p:spPr>
          <a:xfrm>
            <a:off x="269632" y="3611213"/>
            <a:ext cx="11713698" cy="30639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Офіційно-ділове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ніж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складнопідрядних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йому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розмірковування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місце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 вони тут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мови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висловлення,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2D2C269-BB27-492B-A29F-A5C197A2D3FB}"/>
              </a:ext>
            </a:extLst>
          </p:cNvPr>
          <p:cNvSpPr/>
          <p:nvPr/>
        </p:nvSpPr>
        <p:spPr>
          <a:xfrm>
            <a:off x="6738425" y="458625"/>
            <a:ext cx="4811150" cy="2838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98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C364B7-15D4-47DC-AEDF-C4C14E330D6B}"/>
              </a:ext>
            </a:extLst>
          </p:cNvPr>
          <p:cNvSpPr/>
          <p:nvPr/>
        </p:nvSpPr>
        <p:spPr>
          <a:xfrm>
            <a:off x="508781" y="459885"/>
            <a:ext cx="111744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доречні</a:t>
            </a:r>
            <a:r>
              <a:rPr lang="ru-RU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sz="28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контексту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його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сприймача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її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всі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наукової мови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усіх її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Використовуються вони і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мови, але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науковому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літератури, що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пізнання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адбанням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1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D8D8662E-D9A6-48F9-9093-1775FC778EC3}"/>
              </a:ext>
            </a:extLst>
          </p:cNvPr>
          <p:cNvSpPr/>
          <p:nvPr/>
        </p:nvSpPr>
        <p:spPr>
          <a:xfrm>
            <a:off x="1038664" y="196948"/>
            <a:ext cx="10114671" cy="24477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використовуються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їх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така, як у художніх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фігурами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нехудожніх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послуговуються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емоційно-зображальних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легшому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дохідливішому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істин.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="" xmlns:a16="http://schemas.microsoft.com/office/drawing/2014/main" id="{1FEBBC41-12B4-4E06-ADEF-54BB443C5C4B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899138" y="2644726"/>
            <a:ext cx="4196862" cy="600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1530CFC-7725-4F5B-8894-62E1470CDEED}"/>
              </a:ext>
            </a:extLst>
          </p:cNvPr>
          <p:cNvSpPr/>
          <p:nvPr/>
        </p:nvSpPr>
        <p:spPr>
          <a:xfrm>
            <a:off x="389206" y="3244732"/>
            <a:ext cx="5237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Анафора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позначуваному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перетворення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вражень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чуттєві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словник).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6B89126-6E3D-4B34-B85B-CD3CC091AEEF}"/>
              </a:ext>
            </a:extLst>
          </p:cNvPr>
          <p:cNvSpPr/>
          <p:nvPr/>
        </p:nvSpPr>
        <p:spPr>
          <a:xfrm>
            <a:off x="7137010" y="3244732"/>
            <a:ext cx="47830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широко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текстах: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залежними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нього словами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дієприслівниковий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234203D6-974B-4308-B590-E1289725F645}"/>
              </a:ext>
            </a:extLst>
          </p:cNvPr>
          <p:cNvSpPr/>
          <p:nvPr/>
        </p:nvSpPr>
        <p:spPr>
          <a:xfrm>
            <a:off x="5374537" y="4249508"/>
            <a:ext cx="1758462" cy="7033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8933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D96DE6C-12E3-49B2-8537-CC9C4F095D3D}"/>
              </a:ext>
            </a:extLst>
          </p:cNvPr>
          <p:cNvSpPr/>
          <p:nvPr/>
        </p:nvSpPr>
        <p:spPr>
          <a:xfrm>
            <a:off x="375138" y="321606"/>
            <a:ext cx="43938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уривка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епіфора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дно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посудини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насипають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(наприклад, хлорид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натрію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тіосульфат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натрію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наповнюють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посудину водою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опускають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плаває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Незабаром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вгору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дифузію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розчиненої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рідині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F0EFB80-D6A1-4725-B871-3E3B83AA7309}"/>
              </a:ext>
            </a:extLst>
          </p:cNvPr>
          <p:cNvSpPr/>
          <p:nvPr/>
        </p:nvSpPr>
        <p:spPr>
          <a:xfrm>
            <a:off x="5345723" y="321606"/>
            <a:ext cx="6330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такою самою метою використовується й </a:t>
            </a:r>
            <a:r>
              <a:rPr lang="ru-RU" sz="2400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епанафора</a:t>
            </a:r>
            <a:r>
              <a:rPr lang="ru-RU" sz="24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стик):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східця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Ламарк назвав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градацією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Градація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до складного,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573A9D1-83B2-4F22-9768-8C3F8D1FFB54}"/>
              </a:ext>
            </a:extLst>
          </p:cNvPr>
          <p:cNvSpPr/>
          <p:nvPr/>
        </p:nvSpPr>
        <p:spPr>
          <a:xfrm>
            <a:off x="4881488" y="3489407"/>
            <a:ext cx="7104185" cy="30469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 і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знати, яка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утворилася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сітка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густа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 це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Густоту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вулканізаційної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сітки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можна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еластичності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4739150-A6FE-470A-9AB8-F022A7AF5616}"/>
              </a:ext>
            </a:extLst>
          </p:cNvPr>
          <p:cNvSpPr/>
          <p:nvPr/>
        </p:nvSpPr>
        <p:spPr>
          <a:xfrm>
            <a:off x="279732" y="318254"/>
            <a:ext cx="4792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 ЧЛЕНИ РЕЧЕННЯ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AA34631-8685-44F3-83A5-57D2EC82401A}"/>
              </a:ext>
            </a:extLst>
          </p:cNvPr>
          <p:cNvSpPr/>
          <p:nvPr/>
        </p:nvSpPr>
        <p:spPr>
          <a:xfrm>
            <a:off x="279733" y="779919"/>
            <a:ext cx="117481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члени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члена,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Спосіб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указівок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підкреслює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означувані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673A7AB-B33A-48CF-BF81-0B36DD86F018}"/>
              </a:ext>
            </a:extLst>
          </p:cNvPr>
          <p:cNvSpPr/>
          <p:nvPr/>
        </p:nvSpPr>
        <p:spPr>
          <a:xfrm>
            <a:off x="1073023" y="2765077"/>
            <a:ext cx="10161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</a:p>
          <a:p>
            <a:pPr algn="ctr"/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однорідними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усіх сферах мовлення. </a:t>
            </a:r>
            <a:endParaRPr lang="x-none" sz="24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9B73768-65FE-410C-823E-3A5708E02FED}"/>
              </a:ext>
            </a:extLst>
          </p:cNvPr>
          <p:cNvSpPr/>
          <p:nvPr/>
        </p:nvSpPr>
        <p:spPr>
          <a:xfrm>
            <a:off x="422031" y="4026549"/>
            <a:ext cx="50721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нехудожніх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члени тут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це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ститил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566B7C-37FA-44DC-925A-198337467992}"/>
              </a:ext>
            </a:extLst>
          </p:cNvPr>
          <p:cNvSpPr/>
          <p:nvPr/>
        </p:nvSpPr>
        <p:spPr>
          <a:xfrm>
            <a:off x="422031" y="3770142"/>
            <a:ext cx="10954855" cy="2934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1" dirty="0">
                <a:solidFill>
                  <a:schemeClr val="tx1"/>
                </a:solidFill>
              </a:rPr>
              <a:t>У </a:t>
            </a:r>
            <a:r>
              <a:rPr lang="ru-RU" sz="2400" i="1" dirty="0" err="1">
                <a:solidFill>
                  <a:schemeClr val="tx1"/>
                </a:solidFill>
              </a:rPr>
              <a:t>територіальному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морі</a:t>
            </a:r>
            <a:r>
              <a:rPr lang="ru-RU" sz="2400" i="1" dirty="0">
                <a:solidFill>
                  <a:schemeClr val="tx1"/>
                </a:solidFill>
              </a:rPr>
              <a:t> і внутрішніх водах України </a:t>
            </a:r>
            <a:r>
              <a:rPr lang="ru-RU" sz="2400" i="1" dirty="0" err="1">
                <a:solidFill>
                  <a:schemeClr val="tx1"/>
                </a:solidFill>
              </a:rPr>
              <a:t>Прикордонні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війська</a:t>
            </a:r>
            <a:r>
              <a:rPr lang="ru-RU" sz="2400" i="1" dirty="0">
                <a:solidFill>
                  <a:schemeClr val="tx1"/>
                </a:solidFill>
              </a:rPr>
              <a:t> України при </a:t>
            </a:r>
            <a:r>
              <a:rPr lang="ru-RU" sz="2400" i="1" dirty="0" err="1">
                <a:solidFill>
                  <a:schemeClr val="tx1"/>
                </a:solidFill>
              </a:rPr>
              <a:t>виконанні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покладених</a:t>
            </a:r>
            <a:r>
              <a:rPr lang="ru-RU" sz="2400" i="1" dirty="0">
                <a:solidFill>
                  <a:schemeClr val="tx1"/>
                </a:solidFill>
              </a:rPr>
              <a:t> на них </a:t>
            </a:r>
            <a:r>
              <a:rPr lang="ru-RU" sz="2400" i="1" dirty="0" err="1">
                <a:solidFill>
                  <a:schemeClr val="tx1"/>
                </a:solidFill>
              </a:rPr>
              <a:t>завдань</a:t>
            </a:r>
            <a:r>
              <a:rPr lang="ru-RU" sz="2400" i="1" dirty="0">
                <a:solidFill>
                  <a:schemeClr val="tx1"/>
                </a:solidFill>
              </a:rPr>
              <a:t> щодо </a:t>
            </a:r>
            <a:r>
              <a:rPr lang="ru-RU" sz="2400" i="1" dirty="0" err="1">
                <a:solidFill>
                  <a:schemeClr val="tx1"/>
                </a:solidFill>
              </a:rPr>
              <a:t>іноземних</a:t>
            </a:r>
            <a:r>
              <a:rPr lang="ru-RU" sz="2400" i="1" dirty="0">
                <a:solidFill>
                  <a:schemeClr val="tx1"/>
                </a:solidFill>
              </a:rPr>
              <a:t> і </a:t>
            </a:r>
            <a:r>
              <a:rPr lang="ru-RU" sz="2400" i="1" dirty="0" err="1">
                <a:solidFill>
                  <a:schemeClr val="tx1"/>
                </a:solidFill>
              </a:rPr>
              <a:t>українських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невійськових</a:t>
            </a:r>
            <a:r>
              <a:rPr lang="ru-RU" sz="2400" i="1" dirty="0">
                <a:solidFill>
                  <a:schemeClr val="tx1"/>
                </a:solidFill>
              </a:rPr>
              <a:t> суден </a:t>
            </a:r>
            <a:r>
              <a:rPr lang="ru-RU" sz="2400" i="1" dirty="0" err="1">
                <a:solidFill>
                  <a:schemeClr val="tx1"/>
                </a:solidFill>
              </a:rPr>
              <a:t>мають</a:t>
            </a:r>
            <a:r>
              <a:rPr lang="ru-RU" sz="2400" i="1" dirty="0">
                <a:solidFill>
                  <a:schemeClr val="tx1"/>
                </a:solidFill>
              </a:rPr>
              <a:t> право: 1) </a:t>
            </a:r>
            <a:r>
              <a:rPr lang="ru-RU" sz="2400" i="1" dirty="0" err="1">
                <a:solidFill>
                  <a:schemeClr val="tx1"/>
                </a:solidFill>
              </a:rPr>
              <a:t>запропонувати</a:t>
            </a:r>
            <a:r>
              <a:rPr lang="ru-RU" sz="2400" i="1" dirty="0">
                <a:solidFill>
                  <a:schemeClr val="tx1"/>
                </a:solidFill>
              </a:rPr>
              <a:t> судну </a:t>
            </a:r>
            <a:r>
              <a:rPr lang="ru-RU" sz="2400" i="1" dirty="0" err="1">
                <a:solidFill>
                  <a:schemeClr val="tx1"/>
                </a:solidFill>
              </a:rPr>
              <a:t>показати</a:t>
            </a:r>
            <a:r>
              <a:rPr lang="ru-RU" sz="2400" i="1" dirty="0">
                <a:solidFill>
                  <a:schemeClr val="tx1"/>
                </a:solidFill>
              </a:rPr>
              <a:t> національний прапор, якщо його не </a:t>
            </a:r>
            <a:r>
              <a:rPr lang="ru-RU" sz="2400" i="1" dirty="0" err="1">
                <a:solidFill>
                  <a:schemeClr val="tx1"/>
                </a:solidFill>
              </a:rPr>
              <a:t>піднято</a:t>
            </a:r>
            <a:r>
              <a:rPr lang="ru-RU" sz="2400" i="1" dirty="0">
                <a:solidFill>
                  <a:schemeClr val="tx1"/>
                </a:solidFill>
              </a:rPr>
              <a:t>; 2) </a:t>
            </a:r>
            <a:r>
              <a:rPr lang="ru-RU" sz="2400" i="1" dirty="0" err="1">
                <a:solidFill>
                  <a:schemeClr val="tx1"/>
                </a:solidFill>
              </a:rPr>
              <a:t>запропонувати</a:t>
            </a:r>
            <a:r>
              <a:rPr lang="ru-RU" sz="2400" i="1" dirty="0">
                <a:solidFill>
                  <a:schemeClr val="tx1"/>
                </a:solidFill>
              </a:rPr>
              <a:t> судну </a:t>
            </a:r>
            <a:r>
              <a:rPr lang="ru-RU" sz="2400" i="1" dirty="0" err="1">
                <a:solidFill>
                  <a:schemeClr val="tx1"/>
                </a:solidFill>
              </a:rPr>
              <a:t>змінити</a:t>
            </a:r>
            <a:r>
              <a:rPr lang="ru-RU" sz="2400" i="1" dirty="0">
                <a:solidFill>
                  <a:schemeClr val="tx1"/>
                </a:solidFill>
              </a:rPr>
              <a:t> курс, якщо він </a:t>
            </a:r>
            <a:r>
              <a:rPr lang="ru-RU" sz="2400" i="1" dirty="0" err="1">
                <a:solidFill>
                  <a:schemeClr val="tx1"/>
                </a:solidFill>
              </a:rPr>
              <a:t>веде</a:t>
            </a:r>
            <a:r>
              <a:rPr lang="ru-RU" sz="2400" i="1" dirty="0">
                <a:solidFill>
                  <a:schemeClr val="tx1"/>
                </a:solidFill>
              </a:rPr>
              <a:t> в </a:t>
            </a:r>
            <a:r>
              <a:rPr lang="ru-RU" sz="2400" i="1" dirty="0" err="1">
                <a:solidFill>
                  <a:schemeClr val="tx1"/>
                </a:solidFill>
              </a:rPr>
              <a:t>закритий</a:t>
            </a:r>
            <a:r>
              <a:rPr lang="ru-RU" sz="2400" i="1" dirty="0">
                <a:solidFill>
                  <a:schemeClr val="tx1"/>
                </a:solidFill>
              </a:rPr>
              <a:t> для </a:t>
            </a:r>
            <a:r>
              <a:rPr lang="ru-RU" sz="2400" i="1" dirty="0" err="1">
                <a:solidFill>
                  <a:schemeClr val="tx1"/>
                </a:solidFill>
              </a:rPr>
              <a:t>плавання</a:t>
            </a:r>
            <a:r>
              <a:rPr lang="ru-RU" sz="2400" i="1" dirty="0">
                <a:solidFill>
                  <a:schemeClr val="tx1"/>
                </a:solidFill>
              </a:rPr>
              <a:t> район; 3) </a:t>
            </a:r>
            <a:r>
              <a:rPr lang="ru-RU" sz="2400" i="1" dirty="0" err="1">
                <a:solidFill>
                  <a:schemeClr val="tx1"/>
                </a:solidFill>
              </a:rPr>
              <a:t>зупинити</a:t>
            </a:r>
            <a:r>
              <a:rPr lang="ru-RU" sz="2400" i="1" dirty="0">
                <a:solidFill>
                  <a:schemeClr val="tx1"/>
                </a:solidFill>
              </a:rPr>
              <a:t> судно і провести його </a:t>
            </a:r>
            <a:r>
              <a:rPr lang="ru-RU" sz="2400" i="1" dirty="0" err="1">
                <a:solidFill>
                  <a:schemeClr val="tx1"/>
                </a:solidFill>
              </a:rPr>
              <a:t>огляд</a:t>
            </a:r>
            <a:r>
              <a:rPr lang="ru-RU" sz="2400" i="1" dirty="0">
                <a:solidFill>
                  <a:schemeClr val="tx1"/>
                </a:solidFill>
              </a:rPr>
              <a:t>, якщо </a:t>
            </a:r>
            <a:r>
              <a:rPr lang="ru-RU" sz="2400" i="1" dirty="0" err="1">
                <a:solidFill>
                  <a:schemeClr val="tx1"/>
                </a:solidFill>
              </a:rPr>
              <a:t>воно</a:t>
            </a:r>
            <a:r>
              <a:rPr lang="ru-RU" sz="2400" i="1" dirty="0">
                <a:solidFill>
                  <a:schemeClr val="tx1"/>
                </a:solidFill>
              </a:rPr>
              <a:t> не </a:t>
            </a:r>
            <a:r>
              <a:rPr lang="ru-RU" sz="2400" i="1" dirty="0" err="1">
                <a:solidFill>
                  <a:schemeClr val="tx1"/>
                </a:solidFill>
              </a:rPr>
              <a:t>відповідає</a:t>
            </a:r>
            <a:r>
              <a:rPr lang="ru-RU" sz="2400" i="1" dirty="0">
                <a:solidFill>
                  <a:schemeClr val="tx1"/>
                </a:solidFill>
              </a:rPr>
              <a:t> на сигнал </a:t>
            </a:r>
            <a:r>
              <a:rPr lang="ru-RU" sz="2400" i="1" dirty="0" err="1" smtClean="0">
                <a:solidFill>
                  <a:schemeClr val="tx1"/>
                </a:solidFill>
              </a:rPr>
              <a:t>запиту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>
                <a:solidFill>
                  <a:schemeClr val="tx1"/>
                </a:solidFill>
              </a:rPr>
              <a:t>Відомості</a:t>
            </a:r>
            <a:r>
              <a:rPr lang="ru-RU" sz="2400" dirty="0">
                <a:solidFill>
                  <a:schemeClr val="tx1"/>
                </a:solidFill>
              </a:rPr>
              <a:t> ВР Укра</a:t>
            </a:r>
            <a:r>
              <a:rPr lang="uk-UA" sz="2400" dirty="0" err="1">
                <a:solidFill>
                  <a:schemeClr val="tx1"/>
                </a:solidFill>
              </a:rPr>
              <a:t>їни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  <a:endParaRPr lang="x-non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9DD45F3-28B5-4650-9DEF-46D6086F5B64}"/>
              </a:ext>
            </a:extLst>
          </p:cNvPr>
          <p:cNvSpPr/>
          <p:nvPr/>
        </p:nvSpPr>
        <p:spPr>
          <a:xfrm>
            <a:off x="243839" y="315300"/>
            <a:ext cx="11704321" cy="20960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нехудожніх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різнопланові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можна, наприклад,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фізико-математичних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молока та проблемам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вихавання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B7ED554-C81C-47EC-893A-419B18F189B9}"/>
              </a:ext>
            </a:extLst>
          </p:cNvPr>
          <p:cNvSpPr/>
          <p:nvPr/>
        </p:nvSpPr>
        <p:spPr>
          <a:xfrm>
            <a:off x="759655" y="2595490"/>
            <a:ext cx="106211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й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стилях, 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використовується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він повинен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чуттів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чуттів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нюху,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смаку,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чуттів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механо-рецептори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хеморецептори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осморецептори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пропріорецептори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суглобів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сухожиль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4F861DD-5928-4D9F-894D-150C2389F32B}"/>
              </a:ext>
            </a:extLst>
          </p:cNvPr>
          <p:cNvSpPr/>
          <p:nvPr/>
        </p:nvSpPr>
        <p:spPr>
          <a:xfrm>
            <a:off x="218048" y="5087918"/>
            <a:ext cx="117043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всі члени ряду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форми, такий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 місце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дисертанта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відведено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(журн.).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1B2872E-C3CE-4FB7-9D1D-8C1E97F8EF64}"/>
              </a:ext>
            </a:extLst>
          </p:cNvPr>
          <p:cNvSpPr/>
          <p:nvPr/>
        </p:nvSpPr>
        <p:spPr>
          <a:xfrm>
            <a:off x="1148862" y="7398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 РЕЧЕННЯ </a:t>
            </a:r>
            <a:endParaRPr lang="x-none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89BC350-D298-4686-B0CC-DDE6180E1D49}"/>
              </a:ext>
            </a:extLst>
          </p:cNvPr>
          <p:cNvSpPr/>
          <p:nvPr/>
        </p:nvSpPr>
        <p:spPr>
          <a:xfrm>
            <a:off x="135988" y="89355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стилістичних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435955C-F759-47CF-98DC-1203DE6226B6}"/>
              </a:ext>
            </a:extLst>
          </p:cNvPr>
          <p:cNvSpPr/>
          <p:nvPr/>
        </p:nvSpPr>
        <p:spPr>
          <a:xfrm>
            <a:off x="304799" y="3685736"/>
            <a:ext cx="665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Один із засобів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стилістичного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забарвленняи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синонімія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присудка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9C42525F-B351-4BCF-8049-46B4F5DDA8AD}"/>
              </a:ext>
            </a:extLst>
          </p:cNvPr>
          <p:cNvSpPr/>
          <p:nvPr/>
        </p:nvSpPr>
        <p:spPr>
          <a:xfrm rot="5400000">
            <a:off x="5484488" y="4294599"/>
            <a:ext cx="653283" cy="97067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3248CE8-A1EA-4395-811E-9715064BBD52}"/>
              </a:ext>
            </a:extLst>
          </p:cNvPr>
          <p:cNvSpPr/>
          <p:nvPr/>
        </p:nvSpPr>
        <p:spPr>
          <a:xfrm>
            <a:off x="335552" y="5311350"/>
            <a:ext cx="115964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дієслівно-іменні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стилям –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6FE3031A-C6B4-4EE8-BCD6-1555BF8B2C83}"/>
              </a:ext>
            </a:extLst>
          </p:cNvPr>
          <p:cNvSpPr/>
          <p:nvPr/>
        </p:nvSpPr>
        <p:spPr>
          <a:xfrm>
            <a:off x="824427" y="73983"/>
            <a:ext cx="6658709" cy="63905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1.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спрацьованості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(журн.).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Імпералісти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мастей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чинили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одчайдушний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визвольним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(газ).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затянула до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садочка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усвідомила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собі, що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пишноті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стирчатиме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тільки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бадилля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з-під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мота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опертися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болючому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Вільде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вам так не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догодити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я: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надійтеся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мене, як на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кам’яну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Кропивницький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B68BECE-A013-4968-84AA-856E9538766A}"/>
              </a:ext>
            </a:extLst>
          </p:cNvPr>
          <p:cNvSpPr/>
          <p:nvPr/>
        </p:nvSpPr>
        <p:spPr>
          <a:xfrm>
            <a:off x="7158700" y="707304"/>
            <a:ext cx="4825803" cy="3745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Порівняймо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чинити</a:t>
            </a:r>
            <a:r>
              <a:rPr lang="ru-RU" sz="2400" dirty="0" smtClean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покладати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надії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боку, і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опиратися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надіятися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сподіватися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 другого.</a:t>
            </a:r>
          </a:p>
          <a:p>
            <a:pPr algn="just"/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1B4F9EA-A84B-4E51-B9B8-51D177675CE1}"/>
              </a:ext>
            </a:extLst>
          </p:cNvPr>
          <p:cNvSpPr/>
          <p:nvPr/>
        </p:nvSpPr>
        <p:spPr>
          <a:xfrm>
            <a:off x="332936" y="267513"/>
            <a:ext cx="11427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особливо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 науковому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явища,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 є одним із засобів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емоційно-експресивних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AA83259-7819-4551-A740-CBF610FD998F}"/>
              </a:ext>
            </a:extLst>
          </p:cNvPr>
          <p:cNvSpPr/>
          <p:nvPr/>
        </p:nvSpPr>
        <p:spPr>
          <a:xfrm>
            <a:off x="332936" y="2313862"/>
            <a:ext cx="11371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роль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семантично-стилістичних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вмістищем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яке можна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все, про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є одним із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позамовного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Вибір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стилістичних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автора. У науковому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уміщені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17451E-4142-4472-80B6-9A491794579E}"/>
              </a:ext>
            </a:extLst>
          </p:cNvPr>
          <p:cNvSpPr/>
          <p:nvPr/>
        </p:nvSpPr>
        <p:spPr>
          <a:xfrm>
            <a:off x="389206" y="4991518"/>
            <a:ext cx="113713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стиль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може також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слова типу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всюди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скрізь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ніде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ніколи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28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DC6EDB6-92D3-4FB3-BC5B-482898945680}"/>
              </a:ext>
            </a:extLst>
          </p:cNvPr>
          <p:cNvSpPr/>
          <p:nvPr/>
        </p:nvSpPr>
        <p:spPr>
          <a:xfrm>
            <a:off x="473612" y="3204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ВІДОКРЕМЛЕНІ ЧЛЕНИ РЕЧЕННЯ</a:t>
            </a:r>
            <a:endParaRPr 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01CC56E-1F35-4EA9-BB52-3A6989A9A7FC}"/>
              </a:ext>
            </a:extLst>
          </p:cNvPr>
          <p:cNvSpPr/>
          <p:nvPr/>
        </p:nvSpPr>
        <p:spPr>
          <a:xfrm>
            <a:off x="337625" y="782096"/>
            <a:ext cx="113807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виділення тих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допомогою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засобів. Виділення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відокремлюваному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означення,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дієприкметникові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5D70BF5-E5EE-49FD-83C0-9F2CB65A002B}"/>
              </a:ext>
            </a:extLst>
          </p:cNvPr>
          <p:cNvSpPr/>
          <p:nvPr/>
        </p:nvSpPr>
        <p:spPr>
          <a:xfrm>
            <a:off x="337625" y="3636616"/>
            <a:ext cx="11380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применшуються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BCA7A360-3CEE-4E2E-A366-EFFDB45BF145}"/>
              </a:ext>
            </a:extLst>
          </p:cNvPr>
          <p:cNvSpPr/>
          <p:nvPr/>
        </p:nvSpPr>
        <p:spPr>
          <a:xfrm>
            <a:off x="947224" y="953575"/>
            <a:ext cx="11244776" cy="3995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та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стилях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не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увиразнення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виступає здебільшого як деталь повідомлення,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algn="just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Етимологія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макрогідроніма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Данапріс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принаймні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осетинське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вода),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авестійське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давньоіндійське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(роса) тощо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(журн.).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1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F6AF9F-0AFE-4B1D-9BF0-819B5108A1EA}"/>
              </a:ext>
            </a:extLst>
          </p:cNvPr>
          <p:cNvSpPr/>
          <p:nvPr/>
        </p:nvSpPr>
        <p:spPr>
          <a:xfrm>
            <a:off x="239151" y="253219"/>
            <a:ext cx="7188591" cy="3910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 можуть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набагато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ніж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науковому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діловому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стилях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повідомлення, а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00DFB1F0-DCA6-4EA3-B3A1-EEF9D8EBECA5}"/>
              </a:ext>
            </a:extLst>
          </p:cNvPr>
          <p:cNvSpPr/>
          <p:nvPr/>
        </p:nvSpPr>
        <p:spPr>
          <a:xfrm>
            <a:off x="536979" y="3514424"/>
            <a:ext cx="7226104" cy="25321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мови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уподобань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автора, тому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незвичайних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незвичний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DD96039-E9DA-4496-B2D7-BBB7D3FFF5BB}"/>
              </a:ext>
            </a:extLst>
          </p:cNvPr>
          <p:cNvSpPr/>
          <p:nvPr/>
        </p:nvSpPr>
        <p:spPr>
          <a:xfrm>
            <a:off x="7427742" y="729021"/>
            <a:ext cx="8027963" cy="4051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розмовній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мові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здебільшого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розповідях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висловлення думки: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нас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пятниця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 почав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так,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понеділок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сонце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зійде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підеш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Чорний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яр...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Знаєш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Там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привязані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великого дуба, що росте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яру, аж на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Грінченко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88D4D708-16F9-4297-812C-3BF4ECA7B641}"/>
              </a:ext>
            </a:extLst>
          </p:cNvPr>
          <p:cNvSpPr/>
          <p:nvPr/>
        </p:nvSpPr>
        <p:spPr>
          <a:xfrm>
            <a:off x="-276664" y="-363261"/>
            <a:ext cx="7338646" cy="33164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розмовне мовлення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зближує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те, що обидва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послуговуються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колорит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0C287C4-9368-4FD0-B53C-83C6F4E8CDD7}"/>
              </a:ext>
            </a:extLst>
          </p:cNvPr>
          <p:cNvSpPr/>
          <p:nvPr/>
        </p:nvSpPr>
        <p:spPr>
          <a:xfrm>
            <a:off x="365760" y="232845"/>
            <a:ext cx="114651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Особливо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типу.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означення,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означуваним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Прикладкове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елементи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може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уточнювальну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58A7B56-4E81-4737-95DB-10BB5A30E340}"/>
              </a:ext>
            </a:extLst>
          </p:cNvPr>
          <p:cNvSpPr/>
          <p:nvPr/>
        </p:nvSpPr>
        <p:spPr>
          <a:xfrm>
            <a:off x="1022252" y="1912258"/>
            <a:ext cx="10597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велике значення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прикладка. 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C7EC0E7-0931-408E-918C-79A6BA561411}"/>
              </a:ext>
            </a:extLst>
          </p:cNvPr>
          <p:cNvSpPr/>
          <p:nvPr/>
        </p:nvSpPr>
        <p:spPr>
          <a:xfrm>
            <a:off x="168812" y="2483676"/>
            <a:ext cx="5519225" cy="2826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нехудожніх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прикладки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типу)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компактного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висловлення, яке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думок.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91568A2-61B9-4B1B-9483-DA9EF53FCFC7}"/>
              </a:ext>
            </a:extLst>
          </p:cNvPr>
          <p:cNvSpPr/>
          <p:nvPr/>
        </p:nvSpPr>
        <p:spPr>
          <a:xfrm>
            <a:off x="5688037" y="3066757"/>
            <a:ext cx="6503963" cy="37912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стилях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науково-навчальних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прикладки, як правило,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Іванович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Костомаров, 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організаторів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Кирило-Мефодіївського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таємної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належав і Тарас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</a:t>
            </a:r>
            <a:r>
              <a:rPr lang="uk-UA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5763E85-A314-4315-A423-28F65D516408}"/>
              </a:ext>
            </a:extLst>
          </p:cNvPr>
          <p:cNvSpPr/>
          <p:nvPr/>
        </p:nvSpPr>
        <p:spPr>
          <a:xfrm>
            <a:off x="2797126" y="9546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A79A73A5-B192-49E7-988C-45C563D12025}"/>
              </a:ext>
            </a:extLst>
          </p:cNvPr>
          <p:cNvSpPr/>
          <p:nvPr/>
        </p:nvSpPr>
        <p:spPr>
          <a:xfrm>
            <a:off x="363415" y="676089"/>
            <a:ext cx="11465169" cy="23695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слово або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називає особу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предмет, до яких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мовець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слухача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слова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повязаних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передусім стилістичною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5F92D70-A234-45DA-B8AB-E55A70FC32BC}"/>
              </a:ext>
            </a:extLst>
          </p:cNvPr>
          <p:cNvSpPr/>
          <p:nvPr/>
        </p:nvSpPr>
        <p:spPr>
          <a:xfrm>
            <a:off x="363414" y="3212179"/>
            <a:ext cx="11465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діалогічному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полілогічному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моленні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риторичні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монологічному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F7A452A-7163-4A8C-870D-2FC8AEA68E89}"/>
              </a:ext>
            </a:extLst>
          </p:cNvPr>
          <p:cNvSpPr/>
          <p:nvPr/>
        </p:nvSpPr>
        <p:spPr>
          <a:xfrm>
            <a:off x="363414" y="4602418"/>
            <a:ext cx="11465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до 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мовлення. Вони використовуються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художніх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текстах, у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листуванні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розмовній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мові. Можуть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можуть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до 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яких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B6EF5CB-6D01-4F2B-87B6-885A8C9CB0D9}"/>
              </a:ext>
            </a:extLst>
          </p:cNvPr>
          <p:cNvSpPr/>
          <p:nvPr/>
        </p:nvSpPr>
        <p:spPr>
          <a:xfrm>
            <a:off x="363415" y="676090"/>
            <a:ext cx="11465168" cy="5865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Порівняймо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Лисенка до різних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Високоповажний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добродію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радий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перечути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 про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 і заходи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співацьких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Галичині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-таки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заворушивсь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музичної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етнографії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з’являтися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збірки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записаних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пісень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народу...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Щирим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поважанням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свідчуся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Вас. М.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Лисенко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Коханий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серцю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милий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Борисе!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спочуваю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твому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горю щодо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незабутнього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Тадея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на мене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упав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несподівано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Цілую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обнімаю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тебе од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серця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Твій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Микола.</a:t>
            </a:r>
            <a:endParaRPr lang="x-none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7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B4F800D-C8F7-4EAB-BC04-D0AD265F1D28}"/>
              </a:ext>
            </a:extLst>
          </p:cNvPr>
          <p:cNvSpPr/>
          <p:nvPr/>
        </p:nvSpPr>
        <p:spPr>
          <a:xfrm>
            <a:off x="604911" y="182495"/>
            <a:ext cx="110853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будь-яких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понять.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Риторичні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звертання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подій,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читача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слухача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представлені в красному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письменстві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(особливо в поезії),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ораторському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3A7E14B-4D9C-4E62-B8D8-B2D0BCD57BD5}"/>
              </a:ext>
            </a:extLst>
          </p:cNvPr>
          <p:cNvSpPr/>
          <p:nvPr/>
        </p:nvSpPr>
        <p:spPr>
          <a:xfrm>
            <a:off x="3948332" y="307116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Верни до мене, пам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яте моя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ляже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ваготою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земля 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рахманною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журбою,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Хай сходить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олов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гаю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нічному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Пам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яте, верни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чебреця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із липня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жаротою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Хай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яблука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осіннього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достою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червонобокі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виснуть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(В. Стус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11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C940B5-2603-49EA-8397-766A594F9128}"/>
              </a:ext>
            </a:extLst>
          </p:cNvPr>
          <p:cNvSpPr/>
          <p:nvPr/>
        </p:nvSpPr>
        <p:spPr>
          <a:xfrm>
            <a:off x="539512" y="346389"/>
            <a:ext cx="599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ВСТАВНІ І ВСТАВЛЕНІ КОНСТРУКЦІЇ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8D3D812-BE57-473C-92E4-B5CD654E0DA4}"/>
              </a:ext>
            </a:extLst>
          </p:cNvPr>
          <p:cNvSpPr/>
          <p:nvPr/>
        </p:nvSpPr>
        <p:spPr>
          <a:xfrm>
            <a:off x="215955" y="1069144"/>
            <a:ext cx="9997190" cy="41921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найхарактернішими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вставні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що вказують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такий спосіб, насамперед, передусім,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насамкінець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висловлення думки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імовірніше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точніше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джерело повідомлення 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результатами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(як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припустімо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гадати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сумнівом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напевне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мабуть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 жаль, на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649BA35-E5A5-415F-BE80-69BC404685AD}"/>
              </a:ext>
            </a:extLst>
          </p:cNvPr>
          <p:cNvSpPr/>
          <p:nvPr/>
        </p:nvSpPr>
        <p:spPr>
          <a:xfrm>
            <a:off x="3174300" y="710419"/>
            <a:ext cx="9462868" cy="45508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Художня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тощо: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скрипка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гучна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півуча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Пішла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із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світ: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Ходила по людях,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міцна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живуча,</a:t>
            </a:r>
          </a:p>
          <a:p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Либонь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сотнями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Щоголів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5B558DA-B238-44CD-804F-1A6F5473D274}"/>
              </a:ext>
            </a:extLst>
          </p:cNvPr>
          <p:cNvSpPr/>
          <p:nvPr/>
        </p:nvSpPr>
        <p:spPr>
          <a:xfrm>
            <a:off x="478302" y="309489"/>
            <a:ext cx="110572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Особливо широко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в </a:t>
            </a:r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наснаженості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Може, тут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мою хату снарядом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рознесло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спалило? 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селянин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такого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Правда, проходили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цигани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село та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Негуляйвітренка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вкрали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Ото і вся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так усе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Тютюник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15C65A1-D7D2-480B-AD5D-CA62BBFF6A1E}"/>
              </a:ext>
            </a:extLst>
          </p:cNvPr>
          <p:cNvSpPr/>
          <p:nvPr/>
        </p:nvSpPr>
        <p:spPr>
          <a:xfrm>
            <a:off x="295423" y="2433711"/>
            <a:ext cx="6189784" cy="2792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Вставлені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з одним із його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вказують на джерело повідомлення тому не можуть  бути на початку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7F11DDA-A33D-4357-B6C0-657B87BF30A3}"/>
              </a:ext>
            </a:extLst>
          </p:cNvPr>
          <p:cNvSpPr/>
          <p:nvPr/>
        </p:nvSpPr>
        <p:spPr>
          <a:xfrm>
            <a:off x="834685" y="964378"/>
            <a:ext cx="10700823" cy="49588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</a:t>
            </a:r>
            <a:r>
              <a:rPr lang="ru-RU" sz="24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його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повідомлення.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побіжні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з’являються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висловлення думки: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(принцип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принцип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етнографічних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будь-яких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значення: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конгресового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королівства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званого царства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захоплюють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східній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непольські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південному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Холмської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Підляшшя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провінцій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досить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приєднаних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провінцій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віденським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конгресом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північному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литовську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жмудську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між ними невеликий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шматочок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Грушевський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E12DB3B-C9B1-4634-AB62-CC83D5E257C0}"/>
              </a:ext>
            </a:extLst>
          </p:cNvPr>
          <p:cNvSpPr/>
          <p:nvPr/>
        </p:nvSpPr>
        <p:spPr>
          <a:xfrm>
            <a:off x="250873" y="136713"/>
            <a:ext cx="112963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 </a:t>
            </a:r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плану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як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срібний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птах!..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(Що слова, коли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спіши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лети по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сяйних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світах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ненадійний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над нами, й під нами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горять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внизу,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вгорі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О, який же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(Є. Плужник)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F109318-06A5-4B3E-9814-106D34BBF41C}"/>
              </a:ext>
            </a:extLst>
          </p:cNvPr>
          <p:cNvSpPr/>
          <p:nvPr/>
        </p:nvSpPr>
        <p:spPr>
          <a:xfrm>
            <a:off x="7324578" y="1798707"/>
            <a:ext cx="3507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 Й НЕПРЯМА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В ТЕКСТІ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F7363C1-3DCE-452B-80C4-803841DD5D37}"/>
              </a:ext>
            </a:extLst>
          </p:cNvPr>
          <p:cNvSpPr/>
          <p:nvPr/>
        </p:nvSpPr>
        <p:spPr>
          <a:xfrm>
            <a:off x="2937802" y="3733523"/>
            <a:ext cx="6316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із видів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мови є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цитування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наводжу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твору, наведений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усіх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джерело.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39FFE75B-F1C4-406D-A9F0-4080F0B19415}"/>
              </a:ext>
            </a:extLst>
          </p:cNvPr>
          <p:cNvCxnSpPr>
            <a:stCxn id="6" idx="2"/>
          </p:cNvCxnSpPr>
          <p:nvPr/>
        </p:nvCxnSpPr>
        <p:spPr>
          <a:xfrm flipH="1">
            <a:off x="7709095" y="2629704"/>
            <a:ext cx="1369256" cy="1103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5F544998-5F8F-4FF8-8EDE-50EEEF1457CD}"/>
              </a:ext>
            </a:extLst>
          </p:cNvPr>
          <p:cNvSpPr/>
          <p:nvPr/>
        </p:nvSpPr>
        <p:spPr>
          <a:xfrm>
            <a:off x="6611876" y="2696051"/>
            <a:ext cx="7793502" cy="33457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характерна для </a:t>
            </a:r>
            <a:r>
              <a:rPr lang="ru-RU" sz="24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язковою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першоджерелу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гр.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authentikos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будови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7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F43523F-80FC-4DAA-9079-53A0681D1030}"/>
              </a:ext>
            </a:extLst>
          </p:cNvPr>
          <p:cNvSpPr/>
          <p:nvPr/>
        </p:nvSpPr>
        <p:spPr>
          <a:xfrm>
            <a:off x="297765" y="299783"/>
            <a:ext cx="115964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мови,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автора за допомогою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7DA87C3-1602-49B8-9D5C-B189DE2D21F6}"/>
              </a:ext>
            </a:extLst>
          </p:cNvPr>
          <p:cNvSpPr/>
          <p:nvPr/>
        </p:nvSpPr>
        <p:spPr>
          <a:xfrm>
            <a:off x="290731" y="1734430"/>
            <a:ext cx="115964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нехудожніх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використовується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чийогось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такому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чужого мовлення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емоційно-експресивні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елементи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стилю.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A715B87-1F6F-44E0-9F4C-E965A8C6380F}"/>
              </a:ext>
            </a:extLst>
          </p:cNvPr>
          <p:cNvSpPr/>
          <p:nvPr/>
        </p:nvSpPr>
        <p:spPr>
          <a:xfrm>
            <a:off x="290731" y="4757723"/>
            <a:ext cx="1158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Непряма мова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художньо-белетристичному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наукового)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мовлення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30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CF3D852-28BE-49B5-8679-4141040B9CB6}"/>
              </a:ext>
            </a:extLst>
          </p:cNvPr>
          <p:cNvSpPr/>
          <p:nvPr/>
        </p:nvSpPr>
        <p:spPr>
          <a:xfrm>
            <a:off x="436270" y="3903345"/>
            <a:ext cx="536447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подорожувати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нез’явлення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 </a:t>
            </a:r>
          </a:p>
          <a:p>
            <a:pPr algn="ctr"/>
            <a:endParaRPr lang="x-none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CB3F5B8-69AA-4AE1-B7DD-9CAE182193C6}"/>
              </a:ext>
            </a:extLst>
          </p:cNvPr>
          <p:cNvSpPr/>
          <p:nvPr/>
        </p:nvSpPr>
        <p:spPr>
          <a:xfrm>
            <a:off x="7057121" y="161779"/>
            <a:ext cx="46986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під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через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кордон України проводиться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 України).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B10C566-7865-4E93-AFA5-1BDCF33585F8}"/>
              </a:ext>
            </a:extLst>
          </p:cNvPr>
          <p:cNvSpPr/>
          <p:nvPr/>
        </p:nvSpPr>
        <p:spPr>
          <a:xfrm>
            <a:off x="206327" y="161779"/>
            <a:ext cx="6443005" cy="3419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простого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вигук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легко 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дурному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згори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бігти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(Марко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Вовчок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Заридала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Катерина та бух йому в ноги (Т. Шевченко); Та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че, та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дзвякотить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тупочетупоче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далі як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заплаче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(Марко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Вовчок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="" xmlns:a16="http://schemas.microsoft.com/office/drawing/2014/main" id="{1436DCBA-CAFD-4791-8232-73851251EF87}"/>
              </a:ext>
            </a:extLst>
          </p:cNvPr>
          <p:cNvSpPr/>
          <p:nvPr/>
        </p:nvSpPr>
        <p:spPr>
          <a:xfrm>
            <a:off x="5800749" y="5055426"/>
            <a:ext cx="3413589" cy="116761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741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4BD3D22-1ACD-4D38-B4AA-E91E264F00B7}"/>
              </a:ext>
            </a:extLst>
          </p:cNvPr>
          <p:cNvSpPr/>
          <p:nvPr/>
        </p:nvSpPr>
        <p:spPr>
          <a:xfrm>
            <a:off x="194603" y="223304"/>
            <a:ext cx="118027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стилістично-семантичних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формами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належать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бути, стати,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значення, вказують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на час та спосіб: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небо  так само,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сонце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обливало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помаранчеві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сади по горбах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Коцюбинський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Автокефалія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споконвічною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устрою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Вселенської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Церкви.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Царгородський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патріарх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сторіччя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носить титул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Вселенського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патріарха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це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йому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Царгорода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Вселенської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Церкви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(газ.).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Стилістичною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заміна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мові не використовується.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AADDEF7-021E-411E-BDDD-28B66D28C419}"/>
              </a:ext>
            </a:extLst>
          </p:cNvPr>
          <p:cNvSpPr/>
          <p:nvPr/>
        </p:nvSpPr>
        <p:spPr>
          <a:xfrm>
            <a:off x="194603" y="3801513"/>
            <a:ext cx="1180279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значення, тому аж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байдуже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з 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Наприклад,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(став, ставав,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увижався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здавався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видавався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став, ставав,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її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стану;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можливо,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видавався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здавався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34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430DDC8-A7E2-446B-BCBA-5CA9593A2763}"/>
              </a:ext>
            </a:extLst>
          </p:cNvPr>
          <p:cNvSpPr/>
          <p:nvPr/>
        </p:nvSpPr>
        <p:spPr>
          <a:xfrm>
            <a:off x="262596" y="855395"/>
            <a:ext cx="11666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мов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Наприклад,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«Слава Шевченка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переставляючи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243F24B-26D5-4B8C-BE57-03E390A7D0B8}"/>
              </a:ext>
            </a:extLst>
          </p:cNvPr>
          <p:cNvSpPr/>
          <p:nvPr/>
        </p:nvSpPr>
        <p:spPr>
          <a:xfrm>
            <a:off x="1134793" y="20906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3BD7EE8-9D60-4545-A3F7-02A81C193BF3}"/>
              </a:ext>
            </a:extLst>
          </p:cNvPr>
          <p:cNvSpPr/>
          <p:nvPr/>
        </p:nvSpPr>
        <p:spPr>
          <a:xfrm>
            <a:off x="164123" y="2588455"/>
            <a:ext cx="6349219" cy="40604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вчителя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вчителя);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«Тихий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світанок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номінативне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«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Світанок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тихий»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двоскладне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опущеним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12C5984-3B9F-478E-BFAF-2344F5D22261}"/>
              </a:ext>
            </a:extLst>
          </p:cNvPr>
          <p:cNvSpPr/>
          <p:nvPr/>
        </p:nvSpPr>
        <p:spPr>
          <a:xfrm>
            <a:off x="6724358" y="3429000"/>
            <a:ext cx="5106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прикладах 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значення, він є одним із засобів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316B8F4-5758-42A1-A19A-950D9C260202}"/>
              </a:ext>
            </a:extLst>
          </p:cNvPr>
          <p:cNvSpPr/>
          <p:nvPr/>
        </p:nvSpPr>
        <p:spPr>
          <a:xfrm>
            <a:off x="182879" y="1553841"/>
            <a:ext cx="6316395" cy="50311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65A7F3E-FF91-43D0-BFD6-81CE30C0F86E}"/>
              </a:ext>
            </a:extLst>
          </p:cNvPr>
          <p:cNvSpPr/>
          <p:nvPr/>
        </p:nvSpPr>
        <p:spPr>
          <a:xfrm>
            <a:off x="375138" y="180929"/>
            <a:ext cx="11610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переставляння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того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компонента.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66AAA07-DE9B-4679-A75F-886EA6CF12A2}"/>
              </a:ext>
            </a:extLst>
          </p:cNvPr>
          <p:cNvSpPr/>
          <p:nvPr/>
        </p:nvSpPr>
        <p:spPr>
          <a:xfrm>
            <a:off x="182879" y="2057399"/>
            <a:ext cx="63163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прямому порядку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означення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означуваним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характерний для наукового,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системах, наприклад,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ботанічній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елементи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костриця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лучна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деревій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тисячолистий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жовтець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багатоквітковий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77890A7-789C-47C8-86BF-DE3AA8E5425C}"/>
              </a:ext>
            </a:extLst>
          </p:cNvPr>
          <p:cNvSpPr/>
          <p:nvPr/>
        </p:nvSpPr>
        <p:spPr>
          <a:xfrm>
            <a:off x="6611816" y="2016891"/>
            <a:ext cx="5397305" cy="4105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інверсія</a:t>
            </a:r>
            <a:r>
              <a:rPr lang="ru-RU" sz="24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конфесійному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</a:p>
          <a:p>
            <a:pPr algn="ctr"/>
            <a:r>
              <a:rPr lang="ru-RU" sz="2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інверсії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початок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Інверсія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6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13D8168-598C-4279-913C-3F55E4D11822}"/>
              </a:ext>
            </a:extLst>
          </p:cNvPr>
          <p:cNvSpPr/>
          <p:nvPr/>
        </p:nvSpPr>
        <p:spPr>
          <a:xfrm>
            <a:off x="196947" y="112541"/>
            <a:ext cx="122388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Неабиякі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двоскладні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Розгляньмо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фрагменти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як би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твоєї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усмішки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колихання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тремтіння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озері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ряботіння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одсоння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Тичина)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десятьлітній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 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пульсувала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екстатичних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сонць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кружала</a:t>
            </a:r>
          </a:p>
          <a:p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Злітали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неба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голубий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плафон.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Зеров)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341FBEEF-BED9-4487-8F29-E170B607979A}"/>
              </a:ext>
            </a:extLst>
          </p:cNvPr>
          <p:cNvSpPr/>
          <p:nvPr/>
        </p:nvSpPr>
        <p:spPr>
          <a:xfrm>
            <a:off x="5486402" y="1997612"/>
            <a:ext cx="6316394" cy="40936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спробуємо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не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твоєї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усмішки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«То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щасливий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десятилітній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сон»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питально-окличною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8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E6812B-FBEE-4A5B-9DB2-EEE6DD5049E9}"/>
              </a:ext>
            </a:extLst>
          </p:cNvPr>
          <p:cNvSpPr/>
          <p:nvPr/>
        </p:nvSpPr>
        <p:spPr>
          <a:xfrm>
            <a:off x="207515" y="136549"/>
            <a:ext cx="117512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книжно-писемній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художніх текстів,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розмовне мовлення,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із найбільш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двоскладного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 переважають стилістично нейтральні речення з підметом, у ролі якого виступає здебільшого іменник: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Бактерії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розмножуються подвійним поділом. Розмноження брунькуванням трапляється як виняток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(Довідник з біології);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Прикордонні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фінансуються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республіканського бюджету України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(Відомості ВР України).  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у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розмовному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експресивно-емоційні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мови: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дощ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перестояти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(нар. творчість);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Ловить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смішна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Глібов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молода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Руденко).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17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5918</Words>
  <Application>Microsoft Office PowerPoint</Application>
  <PresentationFormat>Широкоэкранный</PresentationFormat>
  <Paragraphs>280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kolomiets.alenka.98@gmail.com</dc:creator>
  <cp:lastModifiedBy>MIYA</cp:lastModifiedBy>
  <cp:revision>347</cp:revision>
  <dcterms:created xsi:type="dcterms:W3CDTF">2020-05-03T12:47:52Z</dcterms:created>
  <dcterms:modified xsi:type="dcterms:W3CDTF">2024-03-05T17:21:08Z</dcterms:modified>
</cp:coreProperties>
</file>