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18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108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50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18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6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73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45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00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748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504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106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FCF7-7AE4-4E14-AD70-8B8F43682F97}" type="datetimeFigureOut">
              <a:rPr lang="ru-UA" smtClean="0"/>
              <a:t>07.09.2023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EE3C-9D35-4F75-8A02-1B49339E64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33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ТОВАРИ (ВИРОБИ ТА ПОСЛУГИ) В МАРКЕТИНГОВІЙ ДІЯЛЬНОСТІ</a:t>
            </a:r>
            <a:endParaRPr lang="ru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064896" cy="3960440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Поняття</a:t>
            </a:r>
            <a:r>
              <a:rPr lang="ru-RU" dirty="0" smtClean="0">
                <a:solidFill>
                  <a:schemeClr val="tx1"/>
                </a:solidFill>
              </a:rPr>
              <a:t> товару у маркетингу. </a:t>
            </a:r>
            <a:r>
              <a:rPr lang="ru-RU" dirty="0" err="1" smtClean="0">
                <a:solidFill>
                  <a:schemeClr val="tx1"/>
                </a:solidFill>
              </a:rPr>
              <a:t>Класифікація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товарів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Показники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товарної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номенклатури</a:t>
            </a:r>
            <a:r>
              <a:rPr lang="ru-RU" dirty="0" smtClean="0">
                <a:solidFill>
                  <a:schemeClr val="tx1"/>
                </a:solidFill>
              </a:rPr>
              <a:t> і товарного </a:t>
            </a:r>
            <a:r>
              <a:rPr lang="ru-RU" dirty="0" err="1" smtClean="0">
                <a:solidFill>
                  <a:schemeClr val="tx1"/>
                </a:solidFill>
              </a:rPr>
              <a:t>асортименту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12879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гармонійність</a:t>
            </a:r>
            <a:r>
              <a:rPr lang="uk-UA" sz="2400" dirty="0" smtClean="0"/>
              <a:t> - характеризує рівень подібності товарів різних асортиментних груп (за призначенням, технологією виготовлення, характеристиками, методами збуту). Так всі згадані верстати можуть реалізовуватися споживачам методом прямого збуту, тобто за методами збуту номенклатура продукції є гармонійною.</a:t>
            </a:r>
          </a:p>
          <a:p>
            <a:pPr algn="just"/>
            <a:r>
              <a:rPr lang="uk-UA" sz="2400" dirty="0" smtClean="0"/>
              <a:t>Аналогічні показники можуть бути застосовані для аналізу товарного асортименту який є частиною товарної номенклатури.</a:t>
            </a:r>
          </a:p>
          <a:p>
            <a:pPr algn="just"/>
            <a:r>
              <a:rPr lang="uk-UA" sz="2400" dirty="0" smtClean="0"/>
              <a:t>Рішення про формування товарного асортименту і товарної номенклатури приймають виходячи з ситуації, що склалася на ринку, загальноекономічної і маркетингової стратегії підприємства, його ресурсних можливостей.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860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UA" sz="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712968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UA" sz="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Широкий і глибокий асортимент продукції, яка орієнтована на запити різних груп споживачів збільшує адаптаційні можливості підприємства до змін ситуації на ринку і зменшує ризик не реалізації продукції, однак, у цій ситуації значно </a:t>
            </a:r>
            <a:r>
              <a:rPr lang="uk-UA" sz="3600" dirty="0" err="1" smtClean="0"/>
              <a:t>ускладнюється</a:t>
            </a:r>
            <a:r>
              <a:rPr lang="uk-UA" sz="3600" dirty="0" smtClean="0"/>
              <a:t> організація виробництва і збуту, а також система управління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31875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Поглиблення асортименту забезпечує більший ступінь урахування специфіки запитів різних груп споживачів. На цьому базується стратегія диференціація, як одна з двох основних конкурентних стратегій. Іншою є стратегія лідерства за витратами, що передбачає виробництво стандартизованих дешевих товарів.</a:t>
            </a:r>
          </a:p>
          <a:p>
            <a:r>
              <a:rPr lang="uk-UA" sz="2400" dirty="0" smtClean="0"/>
              <a:t>Розширення асортименту збільшує стійкість підприємства на ринку, особливо якщо товарні лінії різко різняться за галуззю використання і цільовими групами споживачів. У цьому випадку при падінні інтересу споживачів до одних товарних ліній (наприклад, при зміні споживацьких запитів), підприємство може виживати і розвиватися за рахунок інших, виводячи з асортименту (модернізуючи) види продукції, що не користуються попитом споживачів і вводячи нові (модернізуючи складові комплексу маркетингу). Ревізія товарної номенклатури і товарної політики повинна здійснюватися постійно і приводитися у відповідність до нових ринкових можливостей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409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До розширення асортименту продукції слід підходити досить обережно і враховувати наступні зауваження]:</a:t>
            </a:r>
          </a:p>
          <a:p>
            <a:r>
              <a:rPr lang="uk-UA" sz="2400" dirty="0" smtClean="0"/>
              <a:t>•	розширення асортименту не обов'язково супроводжується наслідуванням цінностей вихідної торгової марки;</a:t>
            </a:r>
          </a:p>
          <a:p>
            <a:r>
              <a:rPr lang="uk-UA" sz="2400" dirty="0" smtClean="0"/>
              <a:t>•	розширювати асортимент доцільно тоді, коли добавлення нового товару в асортимент збільшує цінності вихідної марки і всього асортименту;</a:t>
            </a:r>
          </a:p>
          <a:p>
            <a:r>
              <a:rPr lang="uk-UA" sz="2400" dirty="0" smtClean="0"/>
              <a:t>•	цінності вихідної торгової марки повинні підходити для нових ринків чи їх сегментів;</a:t>
            </a:r>
          </a:p>
          <a:p>
            <a:r>
              <a:rPr lang="uk-UA" sz="2400" dirty="0" smtClean="0"/>
              <a:t>•	розширення асортименту менш ризиковане і затратне ніж введення нової торгової марки, однак, як правило, є менш доходним;</a:t>
            </a:r>
          </a:p>
          <a:p>
            <a:r>
              <a:rPr lang="uk-UA" sz="2400" dirty="0" smtClean="0"/>
              <a:t>•	різні торгові марки володіють різною еластичністю, тобто здатністю переносити свої цінності на нові ринки чи сегменти.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040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Загалом, </a:t>
            </a:r>
            <a:r>
              <a:rPr lang="uk-UA" sz="2400" b="1" dirty="0" smtClean="0"/>
              <a:t>товар у маркетингу </a:t>
            </a:r>
            <a:r>
              <a:rPr lang="uk-UA" sz="2400" dirty="0" smtClean="0"/>
              <a:t>слід розуміти як набір споживчих якостей втілений у матеріальні та духовні продукти, або послуги, що здатні задовольняти потреби і запити споживачів, і які вони отримують шляхом обміну</a:t>
            </a:r>
          </a:p>
          <a:p>
            <a:pPr algn="just"/>
            <a:r>
              <a:rPr lang="uk-UA" sz="2400" dirty="0" smtClean="0"/>
              <a:t>Тобто, товар це те, що об'єднує споживача і товаровиробника, задовольняючи запити одних і приносячи прибуток іншим, забезпечуючи їм взаємні вигоди. Товарами можуть бути матеріальні речі (автомобілі, одяг, інструменти, обладнання тощо), продукти духовної праці (картини, музичні твори, комп'ютерні програми, ноу- хау і </a:t>
            </a:r>
            <a:r>
              <a:rPr lang="uk-UA" sz="2400" dirty="0" err="1" smtClean="0"/>
              <a:t>т.д</a:t>
            </a:r>
            <a:r>
              <a:rPr lang="uk-UA" sz="2400" dirty="0" smtClean="0"/>
              <a:t>), послуги (консультації юриста чи економіста, лікарські послуги, пошив одягу, курортні чи туристичні послуги і </a:t>
            </a:r>
            <a:r>
              <a:rPr lang="uk-UA" sz="2400" dirty="0" err="1" smtClean="0"/>
              <a:t>т.п</a:t>
            </a:r>
            <a:r>
              <a:rPr lang="uk-UA" sz="2400" dirty="0" smtClean="0"/>
              <a:t>.).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80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різні класифікації товарів:</a:t>
            </a:r>
          </a:p>
          <a:p>
            <a:pPr algn="just"/>
            <a:r>
              <a:rPr lang="ru-RU" dirty="0" smtClean="0"/>
              <a:t>1.	</a:t>
            </a:r>
            <a:r>
              <a:rPr lang="ru-RU" b="1" dirty="0" smtClean="0"/>
              <a:t>За </a:t>
            </a:r>
            <a:r>
              <a:rPr lang="ru-RU" b="1" dirty="0" err="1" smtClean="0"/>
              <a:t>ступенем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відчутності</a:t>
            </a:r>
            <a:r>
              <a:rPr lang="ru-RU" b="1" dirty="0" smtClean="0"/>
              <a:t>:</a:t>
            </a:r>
          </a:p>
          <a:p>
            <a:pPr algn="just"/>
            <a:r>
              <a:rPr lang="ru-RU" dirty="0" smtClean="0"/>
              <a:t>•	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(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•	</a:t>
            </a:r>
            <a:r>
              <a:rPr lang="ru-RU" dirty="0" err="1" smtClean="0"/>
              <a:t>продукти</a:t>
            </a:r>
            <a:r>
              <a:rPr lang="ru-RU" dirty="0" smtClean="0"/>
              <a:t> духовного </a:t>
            </a:r>
            <a:r>
              <a:rPr lang="ru-RU" dirty="0" err="1" smtClean="0"/>
              <a:t>виробництва</a:t>
            </a:r>
            <a:r>
              <a:rPr lang="ru-RU" dirty="0" smtClean="0"/>
              <a:t> (твори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навчальна</a:t>
            </a:r>
            <a:r>
              <a:rPr lang="ru-RU" dirty="0" smtClean="0"/>
              <a:t> і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знання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•	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потреби і </a:t>
            </a:r>
            <a:r>
              <a:rPr lang="ru-RU" dirty="0" err="1" smtClean="0"/>
              <a:t>запити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матеріальні</a:t>
            </a:r>
            <a:r>
              <a:rPr lang="ru-RU" dirty="0" smtClean="0"/>
              <a:t>,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предметну</a:t>
            </a:r>
            <a:r>
              <a:rPr lang="ru-RU" dirty="0" smtClean="0"/>
              <a:t> форму (</a:t>
            </a:r>
            <a:r>
              <a:rPr lang="ru-RU" dirty="0" err="1" smtClean="0"/>
              <a:t>побутові</a:t>
            </a:r>
            <a:r>
              <a:rPr lang="ru-RU" dirty="0" smtClean="0"/>
              <a:t>, </a:t>
            </a:r>
            <a:r>
              <a:rPr lang="ru-RU" dirty="0" err="1" smtClean="0"/>
              <a:t>транспортні</a:t>
            </a:r>
            <a:r>
              <a:rPr lang="ru-RU" dirty="0" smtClean="0"/>
              <a:t>, </a:t>
            </a:r>
            <a:r>
              <a:rPr lang="ru-RU" dirty="0" err="1" smtClean="0"/>
              <a:t>торгові</a:t>
            </a:r>
            <a:r>
              <a:rPr lang="ru-RU" dirty="0" smtClean="0"/>
              <a:t>, </a:t>
            </a:r>
            <a:r>
              <a:rPr lang="ru-RU" dirty="0" err="1" smtClean="0"/>
              <a:t>комунальні</a:t>
            </a:r>
            <a:r>
              <a:rPr lang="ru-RU" dirty="0" smtClean="0"/>
              <a:t>,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), та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(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санітарно-курортні</a:t>
            </a:r>
            <a:r>
              <a:rPr lang="ru-RU" dirty="0" smtClean="0"/>
              <a:t>, </a:t>
            </a:r>
            <a:r>
              <a:rPr lang="ru-RU" dirty="0" err="1" smtClean="0"/>
              <a:t>фізична</a:t>
            </a:r>
            <a:r>
              <a:rPr lang="ru-RU" dirty="0" smtClean="0"/>
              <a:t> культура, спорт, </a:t>
            </a:r>
            <a:r>
              <a:rPr lang="ru-RU" dirty="0" err="1" smtClean="0"/>
              <a:t>освіта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2.	</a:t>
            </a:r>
            <a:r>
              <a:rPr lang="ru-RU" b="1" dirty="0" smtClean="0"/>
              <a:t>За </a:t>
            </a:r>
            <a:r>
              <a:rPr lang="ru-RU" b="1" dirty="0" err="1" smtClean="0"/>
              <a:t>ступенем</a:t>
            </a:r>
            <a:r>
              <a:rPr lang="ru-RU" b="1" dirty="0" smtClean="0"/>
              <a:t> </a:t>
            </a:r>
            <a:r>
              <a:rPr lang="ru-RU" b="1" dirty="0" err="1" smtClean="0"/>
              <a:t>довговічності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•	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багаторазове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(</a:t>
            </a:r>
            <a:r>
              <a:rPr lang="ru-RU" dirty="0" err="1" smtClean="0"/>
              <a:t>будинки</a:t>
            </a:r>
            <a:r>
              <a:rPr lang="ru-RU" dirty="0" smtClean="0"/>
              <a:t>, </a:t>
            </a:r>
            <a:r>
              <a:rPr lang="ru-RU" dirty="0" err="1" smtClean="0"/>
              <a:t>верстати</a:t>
            </a:r>
            <a:r>
              <a:rPr lang="ru-RU" dirty="0" smtClean="0"/>
              <a:t> й </a:t>
            </a:r>
            <a:r>
              <a:rPr lang="ru-RU" dirty="0" err="1" smtClean="0"/>
              <a:t>інструменти</a:t>
            </a:r>
            <a:r>
              <a:rPr lang="ru-RU" dirty="0" smtClean="0"/>
              <a:t>, холодильники, </a:t>
            </a:r>
            <a:r>
              <a:rPr lang="ru-RU" dirty="0" err="1" smtClean="0"/>
              <a:t>телевізори</a:t>
            </a:r>
            <a:r>
              <a:rPr lang="ru-RU" dirty="0" smtClean="0"/>
              <a:t>,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 і т.д.);	9</a:t>
            </a:r>
          </a:p>
          <a:p>
            <a:pPr algn="just"/>
            <a:r>
              <a:rPr lang="ru-RU" dirty="0" smtClean="0"/>
              <a:t>•	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короткочасного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-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споживаються</a:t>
            </a:r>
            <a:r>
              <a:rPr lang="ru-RU" dirty="0" smtClean="0"/>
              <a:t> за один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(</a:t>
            </a:r>
            <a:r>
              <a:rPr lang="ru-RU" dirty="0" err="1" smtClean="0"/>
              <a:t>паливо</a:t>
            </a:r>
            <a:r>
              <a:rPr lang="ru-RU" dirty="0" smtClean="0"/>
              <a:t>, мило, </a:t>
            </a:r>
            <a:r>
              <a:rPr lang="ru-RU" dirty="0" err="1" smtClean="0"/>
              <a:t>зубна</a:t>
            </a:r>
            <a:r>
              <a:rPr lang="ru-RU" dirty="0" smtClean="0"/>
              <a:t> паста, </a:t>
            </a:r>
            <a:r>
              <a:rPr lang="ru-RU" dirty="0" err="1" smtClean="0"/>
              <a:t>сіль</a:t>
            </a:r>
            <a:r>
              <a:rPr lang="ru-RU" dirty="0" smtClean="0"/>
              <a:t>, пиво, </a:t>
            </a:r>
            <a:r>
              <a:rPr lang="ru-RU" dirty="0" err="1" smtClean="0"/>
              <a:t>медичні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серветки</a:t>
            </a:r>
            <a:r>
              <a:rPr lang="ru-RU" dirty="0" smtClean="0"/>
              <a:t>, </a:t>
            </a:r>
            <a:r>
              <a:rPr lang="ru-RU" dirty="0" err="1" smtClean="0"/>
              <a:t>одноразовий</a:t>
            </a:r>
            <a:r>
              <a:rPr lang="ru-RU" dirty="0" smtClean="0"/>
              <a:t> </a:t>
            </a:r>
            <a:r>
              <a:rPr lang="ru-RU" dirty="0" err="1" smtClean="0"/>
              <a:t>пластиковий</a:t>
            </a:r>
            <a:r>
              <a:rPr lang="ru-RU" dirty="0" smtClean="0"/>
              <a:t> посуд і т.д.).</a:t>
            </a:r>
          </a:p>
          <a:p>
            <a:pPr algn="ctr"/>
            <a:r>
              <a:rPr lang="uk-UA" dirty="0" smtClean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26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40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3.	</a:t>
            </a:r>
            <a:r>
              <a:rPr lang="uk-UA" b="1" dirty="0" smtClean="0"/>
              <a:t>За характером кінцевого використання</a:t>
            </a:r>
            <a:r>
              <a:rPr lang="uk-UA" dirty="0" smtClean="0"/>
              <a:t>:</a:t>
            </a:r>
          </a:p>
          <a:p>
            <a:r>
              <a:rPr lang="uk-UA" dirty="0" smtClean="0"/>
              <a:t>•	товари споживчого використання, у </a:t>
            </a:r>
            <a:r>
              <a:rPr lang="uk-UA" dirty="0" err="1" smtClean="0"/>
              <a:t>т.ч</a:t>
            </a:r>
            <a:r>
              <a:rPr lang="uk-UA" dirty="0" smtClean="0"/>
              <a:t>.:</a:t>
            </a:r>
          </a:p>
          <a:p>
            <a:r>
              <a:rPr lang="uk-UA" dirty="0" smtClean="0"/>
              <a:t>-	товари повсякденного попиту (основні товари - хліб, вода, мило, зубна паста; повсякденного попиту попереднього вибору - журнали, газети, цукерки, чай; повсякденного попиту для екстрених випадків - парасольки під час дощів, лопати для чищення снігу під час заметів; імпульсної купівлі, які купують </a:t>
            </a:r>
            <a:r>
              <a:rPr lang="uk-UA" dirty="0" err="1" smtClean="0"/>
              <a:t>незаплановано</a:t>
            </a:r>
            <a:r>
              <a:rPr lang="uk-UA" dirty="0" smtClean="0"/>
              <a:t>, - сувеніри, збірники кросвордів);</a:t>
            </a:r>
          </a:p>
          <a:p>
            <a:r>
              <a:rPr lang="uk-UA" dirty="0" smtClean="0"/>
              <a:t>-	товари попереднього вибору (меблі, одяг, основні електропобутові товари);</a:t>
            </a:r>
          </a:p>
          <a:p>
            <a:r>
              <a:rPr lang="uk-UA" dirty="0" smtClean="0"/>
              <a:t>-	товари особливого попиту (дорогі престижні і спеціальні автомобілі, окремі види </a:t>
            </a:r>
            <a:r>
              <a:rPr lang="uk-UA" dirty="0" err="1" smtClean="0"/>
              <a:t>аудио</a:t>
            </a:r>
            <a:r>
              <a:rPr lang="uk-UA" dirty="0" smtClean="0"/>
              <a:t> і -відеоапаратури, фотоапаратів);</a:t>
            </a:r>
          </a:p>
          <a:p>
            <a:r>
              <a:rPr lang="uk-UA" dirty="0" smtClean="0"/>
              <a:t>-	товари пасивного попиту, тобто товари про які споживач не знає, чи знає, але особливо не задумується про їх застосування (індикатори радіоактивності чи газів, поховальний інвентар);</a:t>
            </a:r>
          </a:p>
          <a:p>
            <a:r>
              <a:rPr lang="uk-UA" dirty="0" smtClean="0"/>
              <a:t>                   послуги, у </a:t>
            </a:r>
            <a:r>
              <a:rPr lang="uk-UA" dirty="0" err="1" smtClean="0"/>
              <a:t>т.ч</a:t>
            </a:r>
            <a:r>
              <a:rPr lang="uk-UA" dirty="0" smtClean="0"/>
              <a:t>.: </a:t>
            </a:r>
          </a:p>
          <a:p>
            <a:r>
              <a:rPr lang="uk-UA" dirty="0" smtClean="0"/>
              <a:t>особисті - курортні, туристичні, розважальні, ремонт особистого майна; </a:t>
            </a:r>
          </a:p>
          <a:p>
            <a:r>
              <a:rPr lang="uk-UA" dirty="0" smtClean="0"/>
              <a:t>орендні - товари напрокат; </a:t>
            </a:r>
          </a:p>
          <a:p>
            <a:r>
              <a:rPr lang="uk-UA" dirty="0" smtClean="0"/>
              <a:t>професійні - консалтингові, банківські, недержавна медицина; </a:t>
            </a:r>
          </a:p>
          <a:p>
            <a:r>
              <a:rPr lang="uk-UA" dirty="0" smtClean="0"/>
              <a:t>громадські - освіта, медичні, засоби масової інформації, культура, громадський транспорт, зв'язок, торгівля;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1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товари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призначення</a:t>
            </a:r>
            <a:r>
              <a:rPr lang="ru-RU" sz="2000" b="1" dirty="0" smtClean="0"/>
              <a:t>, </a:t>
            </a:r>
            <a:r>
              <a:rPr lang="ru-RU" sz="2000" dirty="0" smtClean="0"/>
              <a:t>у </a:t>
            </a:r>
            <a:r>
              <a:rPr lang="ru-RU" sz="2000" dirty="0" err="1" smtClean="0"/>
              <a:t>т.ч</a:t>
            </a:r>
            <a:r>
              <a:rPr lang="ru-RU" sz="2000" dirty="0" smtClean="0"/>
              <a:t>.:</a:t>
            </a:r>
          </a:p>
          <a:p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і </a:t>
            </a:r>
            <a:r>
              <a:rPr lang="ru-RU" sz="2000" dirty="0" err="1" smtClean="0"/>
              <a:t>техногенної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антропогенної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подальшого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Природна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розподіляється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мінеральну</a:t>
            </a:r>
            <a:r>
              <a:rPr lang="ru-RU" sz="2000" dirty="0" smtClean="0"/>
              <a:t>, у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000" dirty="0" err="1" smtClean="0"/>
              <a:t>паливно</a:t>
            </a:r>
            <a:r>
              <a:rPr lang="ru-RU" sz="2000" dirty="0" smtClean="0"/>
              <a:t>- </a:t>
            </a:r>
            <a:r>
              <a:rPr lang="ru-RU" sz="2000" dirty="0" err="1" smtClean="0"/>
              <a:t>енергетичну</a:t>
            </a:r>
            <a:r>
              <a:rPr lang="ru-RU" sz="2000" dirty="0" smtClean="0"/>
              <a:t> (</a:t>
            </a:r>
            <a:r>
              <a:rPr lang="ru-RU" sz="2000" dirty="0" err="1" smtClean="0"/>
              <a:t>нафта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газ,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радіоактивні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), </a:t>
            </a:r>
            <a:r>
              <a:rPr lang="ru-RU" sz="2000" dirty="0" err="1" smtClean="0"/>
              <a:t>гірничо-хімічну</a:t>
            </a:r>
            <a:r>
              <a:rPr lang="ru-RU" sz="2000" dirty="0" smtClean="0"/>
              <a:t> (</a:t>
            </a:r>
            <a:r>
              <a:rPr lang="ru-RU" sz="2000" dirty="0" err="1" smtClean="0"/>
              <a:t>руди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хімічної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натуральну</a:t>
            </a:r>
            <a:r>
              <a:rPr lang="ru-RU" sz="2000" dirty="0" smtClean="0"/>
              <a:t> (</a:t>
            </a:r>
            <a:r>
              <a:rPr lang="ru-RU" sz="2000" dirty="0" err="1" smtClean="0"/>
              <a:t>лісопродукти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морепродукти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скотарства</a:t>
            </a:r>
            <a:r>
              <a:rPr lang="ru-RU" sz="2000" dirty="0" smtClean="0"/>
              <a:t> і т.д.). </a:t>
            </a:r>
          </a:p>
          <a:p>
            <a:r>
              <a:rPr lang="uk-UA" sz="2000" b="1" dirty="0" smtClean="0"/>
              <a:t>напівфабрикати </a:t>
            </a:r>
            <a:r>
              <a:rPr lang="uk-UA" sz="2000" dirty="0" smtClean="0"/>
              <a:t>- кінцеві результати певної діяльності, що підлягають подальшому використанню для виготовлення певної  продукції: заготовки для ключів, чавунні чушки, м'ясний фарш, вироби з тіста;</a:t>
            </a:r>
          </a:p>
          <a:p>
            <a:r>
              <a:rPr lang="uk-UA" sz="2000" b="1" dirty="0" smtClean="0"/>
              <a:t>матеріали -</a:t>
            </a:r>
            <a:r>
              <a:rPr lang="uk-UA" sz="2000" dirty="0" smtClean="0"/>
              <a:t> результати переробки сировини призначені для виготовлення виробів: металопрокат, будівельні матеріали, пряжа; паливо і мастильні матеріали: бензин, солярка, машинне мастило;</a:t>
            </a:r>
          </a:p>
          <a:p>
            <a:r>
              <a:rPr lang="uk-UA" sz="2000" dirty="0" smtClean="0"/>
              <a:t> </a:t>
            </a:r>
            <a:r>
              <a:rPr lang="uk-UA" sz="2000" b="1" dirty="0" smtClean="0"/>
              <a:t>деталі і вузли </a:t>
            </a:r>
            <a:r>
              <a:rPr lang="uk-UA" sz="2000" dirty="0" smtClean="0"/>
              <a:t>- комплектуючі частини готових виробів: болти, гайки, контрольно-вимірювальні прилади для автомобільної і авіаційної техніки, реле для пральних машин, автомобільні шини, двигуни. 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9967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55" y="40466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капітальне обладнання</a:t>
            </a:r>
            <a:r>
              <a:rPr lang="uk-UA" sz="2000" dirty="0" smtClean="0"/>
              <a:t>, воно не змінюється у процесі виробництва і не присутнє у готовій продукції: будинки, верстати, важкі агрегати, транспортні засоби, комп'ютери;</a:t>
            </a:r>
          </a:p>
          <a:p>
            <a:r>
              <a:rPr lang="uk-UA" sz="2000" b="1" dirty="0" smtClean="0"/>
              <a:t>допоміжне обладнання </a:t>
            </a:r>
            <a:r>
              <a:rPr lang="uk-UA" sz="2000" dirty="0" smtClean="0"/>
              <a:t>включає рухоме заводське майно: ручний інструмент, офісні меблі і обладнання, </a:t>
            </a:r>
            <a:r>
              <a:rPr lang="uk-UA" sz="2000" dirty="0" err="1" smtClean="0"/>
              <a:t>автопогрузчики</a:t>
            </a:r>
            <a:r>
              <a:rPr lang="uk-UA" sz="2000" dirty="0" smtClean="0"/>
              <a:t>; допоміжні вироби і витратні матеріали, які у явному вигляді у готових виробах не присутні. </a:t>
            </a:r>
          </a:p>
          <a:p>
            <a:r>
              <a:rPr lang="uk-UA" sz="2000" b="1" dirty="0" smtClean="0"/>
              <a:t>Вироби:</a:t>
            </a:r>
            <a:r>
              <a:rPr lang="uk-UA" sz="2000" dirty="0" smtClean="0"/>
              <a:t> оргтехніка, папір для друку, олівці. Витратні матеріали: матеріали для ремонту виробничих і допоміжних приміщень (фарба, гвіздки), картриджі для принтерів і ксероксів;</a:t>
            </a:r>
          </a:p>
          <a:p>
            <a:r>
              <a:rPr lang="uk-UA" sz="2000" dirty="0" smtClean="0"/>
              <a:t>-	інформаційні продукти: комп'ютерні програми, ноу-хау, патенти, ліцензії тощо;</a:t>
            </a:r>
          </a:p>
          <a:p>
            <a:r>
              <a:rPr lang="uk-UA" sz="2000" dirty="0" smtClean="0"/>
              <a:t>-	послуги, у </a:t>
            </a:r>
            <a:r>
              <a:rPr lang="uk-UA" sz="2000" dirty="0" err="1" smtClean="0"/>
              <a:t>т.ч</a:t>
            </a:r>
            <a:r>
              <a:rPr lang="uk-UA" sz="2000" dirty="0" smtClean="0"/>
              <a:t>.: виробничі - встановлення, налагодження, ремонт і обслуговування обладнання; допоміжні - прибирання і охорона приміщень; розподільчі - транспорт, зв'язок, торгівля; ділові: інжинірингові і реінжинірингові послуги, рекламні, банківські, страхові, лізингові; консалтингові - з менеджменту, маркетингу, персоналу, виробництва, фінансів матеріально-технічного забезпечення, досліджень тощо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17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888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369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675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. ТОВАРИ (ВИРОБИ ТА ПОСЛУГИ) В МАРКЕТИНГОВІЙ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ТОВАРИ (ВИРОБИ ТА ПОСЛУГИ) В МАРКЕТИНГОВІЙ ДІЯЛЬНОСТІ</dc:title>
  <dc:creator>uzver</dc:creator>
  <cp:lastModifiedBy>uzver</cp:lastModifiedBy>
  <cp:revision>5</cp:revision>
  <dcterms:created xsi:type="dcterms:W3CDTF">2023-09-07T04:55:57Z</dcterms:created>
  <dcterms:modified xsi:type="dcterms:W3CDTF">2023-09-07T05:42:02Z</dcterms:modified>
</cp:coreProperties>
</file>