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35A36-2CF5-4CBD-931B-7A47A59F8E74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E6773-F7CF-4E71-BF32-C44BFA162A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E6773-F7CF-4E71-BF32-C44BFA162A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4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7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7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23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9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60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9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6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4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5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7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8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6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8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2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4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A538B-CB56-4DC7-9356-770585522BC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9C7DCB-04BE-4733-B820-38FA433F9DD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6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9840" y="272534"/>
            <a:ext cx="5444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АНАЛІЗ ДІЛОВОЇ АКТИВНОСТІ ПІДПРИЄМСТВА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05" y="1319212"/>
            <a:ext cx="4929188" cy="3711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7281" y="5657671"/>
            <a:ext cx="2534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Роботу </a:t>
            </a:r>
            <a:r>
              <a:rPr lang="ru-RU" dirty="0" err="1"/>
              <a:t>виконав</a:t>
            </a:r>
            <a:r>
              <a:rPr lang="ru-RU" dirty="0"/>
              <a:t> студент 4 курсу </a:t>
            </a:r>
            <a:r>
              <a:rPr lang="ru-RU" dirty="0" err="1"/>
              <a:t>групи</a:t>
            </a:r>
            <a:r>
              <a:rPr lang="ru-RU" dirty="0"/>
              <a:t> 6.0728 Шаповалов Богдан </a:t>
            </a:r>
          </a:p>
        </p:txBody>
      </p:sp>
    </p:spTree>
    <p:extLst>
      <p:ext uri="{BB962C8B-B14F-4D97-AF65-F5344CB8AC3E}">
        <p14:creationId xmlns:p14="http://schemas.microsoft.com/office/powerpoint/2010/main" val="42351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2900" y="179844"/>
            <a:ext cx="9309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Реалізація</a:t>
            </a:r>
            <a:r>
              <a:rPr lang="ru-RU" dirty="0"/>
              <a:t> другого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  <a:r>
              <a:rPr lang="ru-RU" dirty="0" err="1"/>
              <a:t>Розрізняють</a:t>
            </a:r>
            <a:r>
              <a:rPr lang="ru-RU" dirty="0"/>
              <a:t> три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:</a:t>
            </a:r>
          </a:p>
          <a:p>
            <a:r>
              <a:rPr lang="ru-RU" dirty="0"/>
              <a:t>—	</a:t>
            </a:r>
            <a:r>
              <a:rPr lang="ru-RU" dirty="0" err="1"/>
              <a:t>матеріальні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трудові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фінансові</a:t>
            </a:r>
            <a:endParaRPr lang="ru-RU" dirty="0"/>
          </a:p>
          <a:p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матеріальними</a:t>
            </a:r>
            <a:r>
              <a:rPr lang="ru-RU" dirty="0"/>
              <a:t> ресурсами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матеріально-технічну</a:t>
            </a:r>
            <a:r>
              <a:rPr lang="ru-RU" dirty="0"/>
              <a:t> базу </a:t>
            </a:r>
            <a:r>
              <a:rPr lang="ru-RU" dirty="0" err="1"/>
              <a:t>підприємства</a:t>
            </a:r>
            <a:r>
              <a:rPr lang="ru-RU" dirty="0"/>
              <a:t>, і тому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оцінними</a:t>
            </a:r>
            <a:r>
              <a:rPr lang="ru-RU" dirty="0"/>
              <a:t> </a:t>
            </a:r>
            <a:r>
              <a:rPr lang="ru-RU" dirty="0" err="1"/>
              <a:t>показ¬никами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є: </a:t>
            </a:r>
            <a:r>
              <a:rPr lang="ru-RU" dirty="0" err="1"/>
              <a:t>матеріаловіддача</a:t>
            </a:r>
            <a:r>
              <a:rPr lang="ru-RU" dirty="0"/>
              <a:t>, </a:t>
            </a:r>
            <a:r>
              <a:rPr lang="ru-RU" dirty="0" err="1"/>
              <a:t>фон¬довіддача</a:t>
            </a:r>
            <a:r>
              <a:rPr lang="ru-RU" dirty="0"/>
              <a:t>.</a:t>
            </a:r>
          </a:p>
          <a:p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характеризує¬ться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(у </a:t>
            </a:r>
            <a:r>
              <a:rPr lang="ru-RU" dirty="0" err="1"/>
              <a:t>вартісному</a:t>
            </a:r>
            <a:r>
              <a:rPr lang="ru-RU" dirty="0"/>
              <a:t> </a:t>
            </a:r>
            <a:r>
              <a:rPr lang="ru-RU" dirty="0" err="1"/>
              <a:t>вимірі</a:t>
            </a:r>
            <a:r>
              <a:rPr lang="ru-RU" dirty="0"/>
              <a:t>) на одного </a:t>
            </a:r>
            <a:r>
              <a:rPr lang="ru-RU" dirty="0" err="1"/>
              <a:t>робітника</a:t>
            </a:r>
            <a:r>
              <a:rPr lang="ru-RU" dirty="0"/>
              <a:t>.</a:t>
            </a:r>
          </a:p>
          <a:p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в межах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оборотними</a:t>
            </a:r>
            <a:r>
              <a:rPr lang="ru-RU" dirty="0"/>
              <a:t> активами.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481" y="4411662"/>
            <a:ext cx="2801937" cy="21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2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6100" y="297240"/>
            <a:ext cx="9105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Узагальнюючим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викорис¬тання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є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ресурсовіддачі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розраховується</a:t>
            </a:r>
            <a:r>
              <a:rPr lang="ru-RU" dirty="0"/>
              <a:t> за формулою: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реалізованої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на </a:t>
            </a:r>
            <a:r>
              <a:rPr lang="ru-RU" dirty="0" err="1"/>
              <a:t>грошову</a:t>
            </a:r>
            <a:r>
              <a:rPr lang="ru-RU" dirty="0"/>
              <a:t>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вкладених</a:t>
            </a:r>
            <a:r>
              <a:rPr lang="ru-RU" dirty="0"/>
              <a:t> у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в </a:t>
            </a:r>
            <a:r>
              <a:rPr lang="ru-RU" dirty="0" err="1"/>
              <a:t>динаміці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пози¬тивна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81" y="1141026"/>
            <a:ext cx="1379538" cy="111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0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200" y="378242"/>
            <a:ext cx="9156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мети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доцільним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обчислення</a:t>
            </a:r>
            <a:r>
              <a:rPr lang="ru-RU" dirty="0"/>
              <a:t> </a:t>
            </a:r>
            <a:r>
              <a:rPr lang="ru-RU" dirty="0" err="1"/>
              <a:t>пока¬зників</a:t>
            </a:r>
            <a:r>
              <a:rPr lang="ru-RU" dirty="0"/>
              <a:t>:</a:t>
            </a:r>
          </a:p>
          <a:p>
            <a:r>
              <a:rPr lang="ru-RU" dirty="0"/>
              <a:t>♦</a:t>
            </a:r>
            <a:r>
              <a:rPr lang="ru-RU" dirty="0" err="1"/>
              <a:t>фондовіддача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 </a:t>
            </a:r>
            <a:r>
              <a:rPr lang="ru-RU" dirty="0" err="1"/>
              <a:t>нематеріальних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 </a:t>
            </a:r>
            <a:r>
              <a:rPr lang="ru-RU" dirty="0" err="1"/>
              <a:t>необоротних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♦</a:t>
            </a:r>
            <a:r>
              <a:rPr lang="ru-RU" dirty="0" err="1"/>
              <a:t>оборотність</a:t>
            </a:r>
            <a:r>
              <a:rPr lang="ru-RU" dirty="0"/>
              <a:t>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♦</a:t>
            </a:r>
            <a:r>
              <a:rPr lang="ru-RU" dirty="0" err="1"/>
              <a:t>рентабельність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, </a:t>
            </a:r>
            <a:r>
              <a:rPr lang="ru-RU" dirty="0" err="1"/>
              <a:t>трудових</a:t>
            </a:r>
            <a:r>
              <a:rPr lang="ru-RU" dirty="0"/>
              <a:t>,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та </a:t>
            </a:r>
            <a:r>
              <a:rPr lang="ru-RU" dirty="0" err="1"/>
              <a:t>репутацію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на </a:t>
            </a:r>
            <a:r>
              <a:rPr lang="ru-RU" dirty="0" err="1"/>
              <a:t>фінансовому</a:t>
            </a:r>
            <a:r>
              <a:rPr lang="ru-RU" dirty="0"/>
              <a:t> ринку,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ре¬сурсів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593" y="3810207"/>
            <a:ext cx="3449913" cy="24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2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9529" y="218663"/>
            <a:ext cx="101379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цілої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та </a:t>
            </a:r>
            <a:r>
              <a:rPr lang="ru-RU" dirty="0" err="1"/>
              <a:t>вимірюється</a:t>
            </a:r>
            <a:r>
              <a:rPr lang="ru-RU" dirty="0"/>
              <a:t> одним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результативність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авансованих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(</a:t>
            </a:r>
            <a:r>
              <a:rPr lang="ru-RU" dirty="0" err="1"/>
              <a:t>витрат</a:t>
            </a:r>
            <a:r>
              <a:rPr lang="ru-RU" dirty="0"/>
              <a:t>)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</a:t>
            </a:r>
          </a:p>
          <a:p>
            <a:r>
              <a:rPr lang="ru-RU" dirty="0"/>
              <a:t>1.	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запланованих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росту та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r>
              <a:rPr lang="ru-RU" dirty="0"/>
              <a:t>2.	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544" y="3413678"/>
            <a:ext cx="40386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5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2296" y="437466"/>
            <a:ext cx="10084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автоматично </a:t>
            </a:r>
            <a:r>
              <a:rPr lang="ru-RU" dirty="0" err="1"/>
              <a:t>відносить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22711" y="1769382"/>
            <a:ext cx="9064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у першу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: </a:t>
            </a:r>
            <a:r>
              <a:rPr lang="ru-RU" dirty="0" err="1"/>
              <a:t>швидкість</a:t>
            </a:r>
            <a:r>
              <a:rPr lang="ru-RU" dirty="0"/>
              <a:t> обороту </a:t>
            </a:r>
            <a:r>
              <a:rPr lang="ru-RU" dirty="0" err="1"/>
              <a:t>матеріальних</a:t>
            </a:r>
            <a:r>
              <a:rPr lang="ru-RU" dirty="0"/>
              <a:t> та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за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обороту </a:t>
            </a:r>
            <a:r>
              <a:rPr lang="ru-RU" dirty="0" err="1"/>
              <a:t>вкладеного</a:t>
            </a:r>
            <a:r>
              <a:rPr lang="ru-RU" dirty="0"/>
              <a:t> в них </a:t>
            </a:r>
            <a:r>
              <a:rPr lang="ru-RU" dirty="0" err="1"/>
              <a:t>капіталу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7354" y="3101299"/>
            <a:ext cx="73152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Аналіз</a:t>
            </a:r>
            <a:r>
              <a:rPr lang="ru-RU" dirty="0"/>
              <a:t> стану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названих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оборотності</a:t>
            </a:r>
            <a:r>
              <a:rPr lang="ru-RU" dirty="0"/>
              <a:t>, </a:t>
            </a:r>
            <a:r>
              <a:rPr lang="ru-RU" dirty="0" err="1"/>
              <a:t>дозволяє</a:t>
            </a:r>
            <a:r>
              <a:rPr lang="ru-RU" dirty="0"/>
              <a:t>:</a:t>
            </a:r>
          </a:p>
          <a:p>
            <a:r>
              <a:rPr lang="ru-RU" dirty="0"/>
              <a:t>♦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</a:t>
            </a:r>
          </a:p>
          <a:p>
            <a:r>
              <a:rPr lang="ru-RU" dirty="0"/>
              <a:t>♦</a:t>
            </a:r>
            <a:r>
              <a:rPr lang="ru-RU" dirty="0" err="1"/>
              <a:t>з'ясувати</a:t>
            </a:r>
            <a:r>
              <a:rPr lang="ru-RU" dirty="0"/>
              <a:t>, 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вкладаються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циклу;</a:t>
            </a:r>
          </a:p>
          <a:p>
            <a:r>
              <a:rPr lang="ru-RU" dirty="0"/>
              <a:t>♦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та реально </a:t>
            </a:r>
            <a:r>
              <a:rPr lang="ru-RU" dirty="0" err="1"/>
              <a:t>вжити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стану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60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202" y="544974"/>
            <a:ext cx="93162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</a:t>
            </a:r>
            <a:r>
              <a:rPr lang="ru-RU" sz="2400" dirty="0" err="1"/>
              <a:t>оцінки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ділової</a:t>
            </a:r>
            <a:r>
              <a:rPr lang="ru-RU" sz="2400" dirty="0"/>
              <a:t> </a:t>
            </a:r>
            <a:r>
              <a:rPr lang="ru-RU" sz="2400" dirty="0" err="1"/>
              <a:t>активності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особливо </a:t>
            </a:r>
            <a:r>
              <a:rPr lang="ru-RU" sz="2400" dirty="0" err="1"/>
              <a:t>важливого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набувають</a:t>
            </a:r>
            <a:r>
              <a:rPr lang="ru-RU" sz="2400" dirty="0"/>
              <a:t> </a:t>
            </a:r>
            <a:r>
              <a:rPr lang="ru-RU" sz="2400" dirty="0" err="1"/>
              <a:t>показники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характеризують</a:t>
            </a:r>
            <a:r>
              <a:rPr lang="ru-RU" sz="2400" dirty="0"/>
              <a:t>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оборотності</a:t>
            </a:r>
            <a:r>
              <a:rPr lang="ru-RU" sz="2400" dirty="0"/>
              <a:t> </a:t>
            </a:r>
            <a:r>
              <a:rPr lang="ru-RU" sz="2400" dirty="0" err="1"/>
              <a:t>капіталу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и </a:t>
            </a:r>
            <a:r>
              <a:rPr lang="ru-RU" sz="2400" dirty="0" err="1"/>
              <a:t>цілому</a:t>
            </a:r>
            <a:r>
              <a:rPr lang="ru-RU" sz="2400" dirty="0"/>
              <a:t>,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оборотності</a:t>
            </a:r>
            <a:r>
              <a:rPr lang="ru-RU" sz="2400" dirty="0"/>
              <a:t> </a:t>
            </a:r>
            <a:r>
              <a:rPr lang="ru-RU" sz="2400" dirty="0" err="1"/>
              <a:t>власного</a:t>
            </a:r>
            <a:r>
              <a:rPr lang="ru-RU" sz="2400" dirty="0"/>
              <a:t> </a:t>
            </a:r>
            <a:r>
              <a:rPr lang="ru-RU" sz="2400" dirty="0" err="1"/>
              <a:t>капіталу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оборотності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кредиторської</a:t>
            </a:r>
            <a:r>
              <a:rPr lang="ru-RU" sz="2400" dirty="0"/>
              <a:t> </a:t>
            </a:r>
            <a:r>
              <a:rPr lang="ru-RU" sz="2400" dirty="0" err="1"/>
              <a:t>заборгованості</a:t>
            </a:r>
            <a:r>
              <a:rPr lang="ru-RU" sz="2400" dirty="0"/>
              <a:t> — </a:t>
            </a:r>
            <a:r>
              <a:rPr lang="ru-RU" sz="2400" dirty="0" err="1"/>
              <a:t>поточної</a:t>
            </a:r>
            <a:r>
              <a:rPr lang="ru-RU" sz="2400" dirty="0"/>
              <a:t> </a:t>
            </a:r>
            <a:r>
              <a:rPr lang="ru-RU" sz="2400" dirty="0" err="1"/>
              <a:t>заборгованості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перед кредиторами.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841" y="3621087"/>
            <a:ext cx="57150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3686" y="987795"/>
            <a:ext cx="91837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оборотності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обороту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оборотності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обороту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характер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оборотності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обороту (</a:t>
            </a:r>
            <a:r>
              <a:rPr lang="ru-RU" dirty="0" err="1"/>
              <a:t>реалізації</a:t>
            </a:r>
            <a:r>
              <a:rPr lang="ru-RU" dirty="0"/>
              <a:t>)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а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— про </a:t>
            </a:r>
            <a:r>
              <a:rPr lang="ru-RU" dirty="0" err="1"/>
              <a:t>затоварювання</a:t>
            </a:r>
            <a:r>
              <a:rPr lang="ru-RU" dirty="0"/>
              <a:t> </a:t>
            </a:r>
            <a:r>
              <a:rPr lang="ru-RU" dirty="0" err="1"/>
              <a:t>складів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власною</a:t>
            </a:r>
            <a:r>
              <a:rPr lang="ru-RU" dirty="0"/>
              <a:t> </a:t>
            </a:r>
            <a:r>
              <a:rPr lang="ru-RU" dirty="0" err="1"/>
              <a:t>продукцією</a:t>
            </a:r>
            <a:r>
              <a:rPr lang="ru-RU" dirty="0"/>
              <a:t> через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неконкурентоздатність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Тривалість</a:t>
            </a:r>
            <a:r>
              <a:rPr lang="ru-RU" dirty="0"/>
              <a:t> обороту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виготовленої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оборотності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рухливість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розпорядженні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в </a:t>
            </a:r>
            <a:r>
              <a:rPr lang="ru-RU" dirty="0" err="1"/>
              <a:t>діях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яка </a:t>
            </a:r>
            <a:r>
              <a:rPr lang="ru-RU" dirty="0" err="1"/>
              <a:t>виражається</a:t>
            </a:r>
            <a:r>
              <a:rPr lang="ru-RU" dirty="0"/>
              <a:t> </a:t>
            </a:r>
            <a:r>
              <a:rPr lang="ru-RU" dirty="0" err="1"/>
              <a:t>вкладенням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у </a:t>
            </a:r>
            <a:r>
              <a:rPr lang="ru-RU" dirty="0" err="1"/>
              <a:t>активи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621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528241"/>
            <a:ext cx="916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поточними</a:t>
            </a:r>
            <a:r>
              <a:rPr lang="ru-RU" dirty="0"/>
              <a:t> активами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</a:t>
            </a:r>
            <a:r>
              <a:rPr lang="ru-RU" dirty="0" err="1"/>
              <a:t>оборотності</a:t>
            </a:r>
            <a:r>
              <a:rPr lang="ru-RU" dirty="0"/>
              <a:t> </a:t>
            </a:r>
            <a:r>
              <a:rPr lang="ru-RU" dirty="0" err="1"/>
              <a:t>дебіторської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.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оборотності</a:t>
            </a:r>
            <a:r>
              <a:rPr lang="ru-RU" dirty="0"/>
              <a:t> </a:t>
            </a:r>
            <a:r>
              <a:rPr lang="ru-RU" dirty="0" err="1"/>
              <a:t>дебіторської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обороту </a:t>
            </a:r>
            <a:r>
              <a:rPr lang="ru-RU" dirty="0" err="1"/>
              <a:t>дебіторської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відображати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продажу в кредит, а </a:t>
            </a:r>
            <a:r>
              <a:rPr lang="ru-RU" dirty="0" err="1"/>
              <a:t>зниження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—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кредиту,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замовникам</a:t>
            </a:r>
            <a:r>
              <a:rPr lang="ru-RU" dirty="0"/>
              <a:t>. </a:t>
            </a:r>
            <a:r>
              <a:rPr lang="ru-RU" dirty="0" err="1"/>
              <a:t>Тривалість</a:t>
            </a:r>
            <a:r>
              <a:rPr lang="ru-RU" dirty="0"/>
              <a:t> обороту </a:t>
            </a:r>
            <a:r>
              <a:rPr lang="ru-RU" dirty="0" err="1"/>
              <a:t>дебіторської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інкасації</a:t>
            </a:r>
            <a:r>
              <a:rPr lang="ru-RU" dirty="0"/>
              <a:t> (</a:t>
            </a:r>
            <a:r>
              <a:rPr lang="ru-RU" dirty="0" err="1"/>
              <a:t>погашення</a:t>
            </a:r>
            <a:r>
              <a:rPr lang="ru-RU" dirty="0"/>
              <a:t>) </a:t>
            </a:r>
            <a:r>
              <a:rPr lang="ru-RU" dirty="0" err="1"/>
              <a:t>дебіторської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, тому позитивно </a:t>
            </a:r>
            <a:r>
              <a:rPr lang="ru-RU" dirty="0" err="1"/>
              <a:t>оцінюється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3384550"/>
            <a:ext cx="381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0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00" y="43315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наведеними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і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ділову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,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 </a:t>
            </a:r>
            <a:r>
              <a:rPr lang="ru-RU" dirty="0" err="1"/>
              <a:t>операційного</a:t>
            </a:r>
            <a:r>
              <a:rPr lang="ru-RU" dirty="0"/>
              <a:t>, </a:t>
            </a:r>
            <a:r>
              <a:rPr lang="ru-RU" dirty="0" err="1"/>
              <a:t>виробничого</a:t>
            </a:r>
            <a:r>
              <a:rPr lang="ru-RU" dirty="0"/>
              <a:t> та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 </a:t>
            </a:r>
            <a:r>
              <a:rPr lang="ru-RU" dirty="0" err="1"/>
              <a:t>виробничо-господарського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Операційний</a:t>
            </a:r>
            <a:r>
              <a:rPr lang="ru-RU" dirty="0"/>
              <a:t> цикл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собою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обороту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форм, </a:t>
            </a:r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період</a:t>
            </a:r>
            <a:r>
              <a:rPr lang="ru-RU" dirty="0"/>
              <a:t> часу </a:t>
            </a:r>
            <a:r>
              <a:rPr lang="ru-RU" dirty="0" err="1"/>
              <a:t>від</a:t>
            </a:r>
            <a:r>
              <a:rPr lang="ru-RU" dirty="0"/>
              <a:t> моменту </a:t>
            </a:r>
            <a:r>
              <a:rPr lang="ru-RU" dirty="0" err="1"/>
              <a:t>витрачання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до </a:t>
            </a:r>
            <a:r>
              <a:rPr lang="ru-RU" dirty="0" err="1"/>
              <a:t>надходження</a:t>
            </a:r>
            <a:r>
              <a:rPr lang="ru-RU" dirty="0"/>
              <a:t> грошей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дебіторів</a:t>
            </a:r>
            <a:r>
              <a:rPr lang="ru-RU" dirty="0"/>
              <a:t> за </a:t>
            </a:r>
            <a:r>
              <a:rPr lang="ru-RU" dirty="0" err="1"/>
              <a:t>реалізовану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Виробничий</a:t>
            </a:r>
            <a:r>
              <a:rPr lang="ru-RU" dirty="0"/>
              <a:t> цикл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обороту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моменту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матеріалів</a:t>
            </a:r>
            <a:r>
              <a:rPr lang="ru-RU" dirty="0"/>
              <a:t> та </a:t>
            </a:r>
            <a:r>
              <a:rPr lang="ru-RU" dirty="0" err="1"/>
              <a:t>напівфабрикатів</a:t>
            </a:r>
            <a:r>
              <a:rPr lang="ru-RU" dirty="0"/>
              <a:t> на </a:t>
            </a:r>
            <a:r>
              <a:rPr lang="ru-RU" dirty="0" err="1"/>
              <a:t>підприємство</a:t>
            </a:r>
            <a:r>
              <a:rPr lang="ru-RU" dirty="0"/>
              <a:t> й </a:t>
            </a:r>
            <a:r>
              <a:rPr lang="ru-RU" dirty="0" err="1"/>
              <a:t>закінчуючи</a:t>
            </a:r>
            <a:r>
              <a:rPr lang="ru-RU" dirty="0"/>
              <a:t> моментом </a:t>
            </a:r>
            <a:r>
              <a:rPr lang="ru-RU" dirty="0" err="1"/>
              <a:t>відвантаження</a:t>
            </a:r>
            <a:r>
              <a:rPr lang="ru-RU" dirty="0"/>
              <a:t> </a:t>
            </a:r>
            <a:r>
              <a:rPr lang="ru-RU" dirty="0" err="1"/>
              <a:t>виготовленої</a:t>
            </a:r>
            <a:r>
              <a:rPr lang="ru-RU" dirty="0"/>
              <a:t> з них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замовникам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Фінансовий</a:t>
            </a:r>
            <a:r>
              <a:rPr lang="ru-RU" dirty="0"/>
              <a:t> цикл </a:t>
            </a:r>
            <a:r>
              <a:rPr lang="ru-RU" dirty="0" err="1"/>
              <a:t>підприємства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обороту </a:t>
            </a:r>
            <a:r>
              <a:rPr lang="ru-RU" dirty="0" err="1"/>
              <a:t>грошових</a:t>
            </a:r>
            <a:r>
              <a:rPr lang="ru-RU" dirty="0"/>
              <a:t> ко-</a:t>
            </a:r>
            <a:r>
              <a:rPr lang="ru-RU" dirty="0" err="1"/>
              <a:t>штів</a:t>
            </a:r>
            <a:r>
              <a:rPr lang="ru-RU" dirty="0"/>
              <a:t>, </a:t>
            </a:r>
            <a:r>
              <a:rPr lang="ru-RU" dirty="0" err="1"/>
              <a:t>інвестованих</a:t>
            </a:r>
            <a:r>
              <a:rPr lang="ru-RU" dirty="0"/>
              <a:t> в </a:t>
            </a:r>
            <a:r>
              <a:rPr lang="ru-RU" dirty="0" err="1"/>
              <a:t>оборотні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моменту </a:t>
            </a:r>
            <a:r>
              <a:rPr lang="ru-RU" dirty="0" err="1"/>
              <a:t>погашення</a:t>
            </a:r>
            <a:r>
              <a:rPr lang="ru-RU" dirty="0"/>
              <a:t> </a:t>
            </a:r>
            <a:r>
              <a:rPr lang="ru-RU" dirty="0" err="1"/>
              <a:t>кредиторської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 за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сировину</a:t>
            </a:r>
            <a:r>
              <a:rPr lang="ru-RU" dirty="0"/>
              <a:t>, </a:t>
            </a:r>
            <a:r>
              <a:rPr lang="ru-RU" dirty="0" err="1"/>
              <a:t>матеріали</a:t>
            </a:r>
            <a:r>
              <a:rPr lang="ru-RU" dirty="0"/>
              <a:t> та </a:t>
            </a:r>
            <a:r>
              <a:rPr lang="ru-RU" dirty="0" err="1"/>
              <a:t>напівфабрикати</a:t>
            </a:r>
            <a:r>
              <a:rPr lang="ru-RU" dirty="0"/>
              <a:t> і </a:t>
            </a:r>
            <a:r>
              <a:rPr lang="ru-RU" dirty="0" err="1"/>
              <a:t>закінчуючи</a:t>
            </a:r>
            <a:r>
              <a:rPr lang="ru-RU" dirty="0"/>
              <a:t> </a:t>
            </a:r>
            <a:r>
              <a:rPr lang="ru-RU" dirty="0" err="1"/>
              <a:t>повною</a:t>
            </a:r>
            <a:r>
              <a:rPr lang="ru-RU" dirty="0"/>
              <a:t> </a:t>
            </a:r>
            <a:r>
              <a:rPr lang="ru-RU" dirty="0" err="1"/>
              <a:t>інкасацією</a:t>
            </a:r>
            <a:r>
              <a:rPr lang="ru-RU" dirty="0"/>
              <a:t> </a:t>
            </a:r>
            <a:r>
              <a:rPr lang="ru-RU" dirty="0" err="1"/>
              <a:t>дебіторської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 за </a:t>
            </a:r>
            <a:r>
              <a:rPr lang="ru-RU" dirty="0" err="1"/>
              <a:t>поставлену</a:t>
            </a:r>
            <a:r>
              <a:rPr lang="ru-RU" dirty="0"/>
              <a:t> </a:t>
            </a:r>
            <a:r>
              <a:rPr lang="ru-RU" dirty="0" err="1"/>
              <a:t>готову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28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500" y="992644"/>
            <a:ext cx="8877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характеристики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акціонерних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в </a:t>
            </a:r>
            <a:r>
              <a:rPr lang="ru-RU" dirty="0" err="1"/>
              <a:t>обліково-аналітичній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темпових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розраховується</a:t>
            </a:r>
            <a:r>
              <a:rPr lang="ru-RU" dirty="0"/>
              <a:t> за формулою: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де П — 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; Д — </a:t>
            </a:r>
            <a:r>
              <a:rPr lang="ru-RU" dirty="0" err="1"/>
              <a:t>дивіденди</a:t>
            </a:r>
            <a:r>
              <a:rPr lang="ru-RU" dirty="0"/>
              <a:t>; ВК —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 </a:t>
            </a:r>
            <a:r>
              <a:rPr lang="ru-RU" dirty="0" err="1"/>
              <a:t>акціонерної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збільшуватися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реінвестування</a:t>
            </a:r>
            <a:r>
              <a:rPr lang="ru-RU" dirty="0"/>
              <a:t> </a:t>
            </a:r>
            <a:r>
              <a:rPr lang="ru-RU" dirty="0" err="1"/>
              <a:t>отриманого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 Таким чином,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темпами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капі¬тал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фінансово-господарської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а не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акціонерного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12" y="2308265"/>
            <a:ext cx="24424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1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3400" y="495638"/>
            <a:ext cx="871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Ділова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у </a:t>
            </a:r>
            <a:r>
              <a:rPr lang="ru-RU" dirty="0" err="1"/>
              <a:t>динамічному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досягненні</a:t>
            </a:r>
            <a:r>
              <a:rPr lang="ru-RU" dirty="0"/>
              <a:t> ним </a:t>
            </a:r>
            <a:r>
              <a:rPr lang="ru-RU" dirty="0" err="1"/>
              <a:t>поставленої</a:t>
            </a:r>
            <a:r>
              <a:rPr lang="ru-RU" dirty="0"/>
              <a:t> мети. </a:t>
            </a:r>
            <a:r>
              <a:rPr lang="ru-RU" dirty="0" err="1"/>
              <a:t>Осно¬вним</a:t>
            </a:r>
            <a:r>
              <a:rPr lang="ru-RU" dirty="0"/>
              <a:t>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є: широта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, </a:t>
            </a:r>
            <a:r>
              <a:rPr lang="ru-RU" dirty="0" err="1"/>
              <a:t>стабільна</a:t>
            </a:r>
            <a:r>
              <a:rPr lang="ru-RU" dirty="0"/>
              <a:t> </a:t>
            </a:r>
            <a:r>
              <a:rPr lang="ru-RU" dirty="0" err="1"/>
              <a:t>репутація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на ринку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3400" y="1972966"/>
            <a:ext cx="911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Під</a:t>
            </a:r>
            <a:r>
              <a:rPr lang="ru-RU" dirty="0"/>
              <a:t> час поточного </a:t>
            </a:r>
            <a:r>
              <a:rPr lang="ru-RU" dirty="0" err="1"/>
              <a:t>аналізу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як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прибуток</a:t>
            </a:r>
            <a:r>
              <a:rPr lang="ru-RU" dirty="0"/>
              <a:t>, величину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авансованого</a:t>
            </a:r>
            <a:r>
              <a:rPr lang="ru-RU" dirty="0"/>
              <a:t> в </a:t>
            </a:r>
            <a:r>
              <a:rPr lang="ru-RU" dirty="0" err="1"/>
              <a:t>активи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,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враховують</a:t>
            </a:r>
            <a:r>
              <a:rPr lang="ru-RU" dirty="0"/>
              <a:t>, так </a:t>
            </a:r>
            <a:r>
              <a:rPr lang="ru-RU" dirty="0" err="1"/>
              <a:t>зване</a:t>
            </a:r>
            <a:r>
              <a:rPr lang="ru-RU" dirty="0"/>
              <a:t>, «золоте правило»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повинен </a:t>
            </a:r>
            <a:r>
              <a:rPr lang="ru-RU" dirty="0" err="1"/>
              <a:t>зростати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 темпами,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вартість</a:t>
            </a:r>
            <a:r>
              <a:rPr lang="ru-RU" dirty="0"/>
              <a:t> майна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знижуватись</a:t>
            </a:r>
            <a:r>
              <a:rPr lang="ru-RU" dirty="0"/>
              <a:t>, І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використовуватись</a:t>
            </a:r>
            <a:r>
              <a:rPr lang="ru-RU" dirty="0"/>
              <a:t> </a:t>
            </a:r>
            <a:r>
              <a:rPr lang="ru-RU" dirty="0" err="1"/>
              <a:t>ефективніше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Оптимальним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наступне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:</a:t>
            </a:r>
          </a:p>
          <a:p>
            <a:r>
              <a:rPr lang="ru-RU" dirty="0"/>
              <a:t>ТПР &gt; ТР &gt; </a:t>
            </a:r>
            <a:r>
              <a:rPr lang="ru-RU" dirty="0" err="1"/>
              <a:t>Тк</a:t>
            </a:r>
            <a:r>
              <a:rPr lang="ru-RU" dirty="0"/>
              <a:t> &gt; 100 %,	</a:t>
            </a:r>
          </a:p>
          <a:p>
            <a:endParaRPr lang="ru-RU" dirty="0"/>
          </a:p>
          <a:p>
            <a:r>
              <a:rPr lang="ru-RU" dirty="0"/>
              <a:t>де </a:t>
            </a:r>
            <a:r>
              <a:rPr lang="ru-RU" dirty="0" err="1"/>
              <a:t>ТПр</a:t>
            </a:r>
            <a:r>
              <a:rPr lang="ru-RU" dirty="0"/>
              <a:t> — темп росту </a:t>
            </a:r>
            <a:r>
              <a:rPr lang="ru-RU" dirty="0" err="1"/>
              <a:t>прибутку</a:t>
            </a:r>
            <a:r>
              <a:rPr lang="ru-RU" dirty="0"/>
              <a:t> до </a:t>
            </a:r>
            <a:r>
              <a:rPr lang="ru-RU" dirty="0" err="1"/>
              <a:t>оподаткування</a:t>
            </a:r>
            <a:r>
              <a:rPr lang="ru-RU" dirty="0"/>
              <a:t>, %;</a:t>
            </a:r>
          </a:p>
          <a:p>
            <a:r>
              <a:rPr lang="ru-RU" dirty="0"/>
              <a:t>ТР — темп росту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, %;</a:t>
            </a:r>
          </a:p>
          <a:p>
            <a:r>
              <a:rPr lang="ru-RU" dirty="0" err="1"/>
              <a:t>Тк</a:t>
            </a:r>
            <a:r>
              <a:rPr lang="ru-RU" dirty="0"/>
              <a:t> — темп росту </a:t>
            </a:r>
            <a:r>
              <a:rPr lang="ru-RU" dirty="0" err="1"/>
              <a:t>авансованого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, %.</a:t>
            </a:r>
          </a:p>
        </p:txBody>
      </p:sp>
    </p:spTree>
    <p:extLst>
      <p:ext uri="{BB962C8B-B14F-4D97-AF65-F5344CB8AC3E}">
        <p14:creationId xmlns:p14="http://schemas.microsoft.com/office/powerpoint/2010/main" val="96155171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1050</Words>
  <Application>Microsoft Office PowerPoint</Application>
  <PresentationFormat>Широкий екран</PresentationFormat>
  <Paragraphs>66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Легкий дым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petrovich anatol</cp:lastModifiedBy>
  <cp:revision>36</cp:revision>
  <dcterms:created xsi:type="dcterms:W3CDTF">2021-10-25T08:10:57Z</dcterms:created>
  <dcterms:modified xsi:type="dcterms:W3CDTF">2021-11-03T07:55:52Z</dcterms:modified>
</cp:coreProperties>
</file>