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C6FE33-8E43-4CE0-9602-7F3E7979C4F3}" type="doc">
      <dgm:prSet loTypeId="urn:microsoft.com/office/officeart/2005/8/layout/target3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5E0EB80-821C-42E1-A92C-B9E7560AC109}">
      <dgm:prSet phldrT="[Текст]"/>
      <dgm:spPr/>
      <dgm:t>
        <a:bodyPr/>
        <a:lstStyle/>
        <a:p>
          <a:r>
            <a:rPr lang="uk-UA" dirty="0" smtClean="0"/>
            <a:t>мода</a:t>
          </a:r>
          <a:endParaRPr lang="ru-RU" dirty="0"/>
        </a:p>
      </dgm:t>
    </dgm:pt>
    <dgm:pt modelId="{A327F245-3628-430A-AA40-FF34C82950DA}" type="parTrans" cxnId="{1124C3A6-D579-45B2-BF10-12BD0DAF5443}">
      <dgm:prSet/>
      <dgm:spPr/>
      <dgm:t>
        <a:bodyPr/>
        <a:lstStyle/>
        <a:p>
          <a:endParaRPr lang="ru-RU"/>
        </a:p>
      </dgm:t>
    </dgm:pt>
    <dgm:pt modelId="{EBA104C0-29C6-43D6-A7A0-E1FDF350E564}" type="sibTrans" cxnId="{1124C3A6-D579-45B2-BF10-12BD0DAF5443}">
      <dgm:prSet/>
      <dgm:spPr/>
      <dgm:t>
        <a:bodyPr/>
        <a:lstStyle/>
        <a:p>
          <a:endParaRPr lang="ru-RU"/>
        </a:p>
      </dgm:t>
    </dgm:pt>
    <dgm:pt modelId="{D967A309-F7E0-49B1-A001-E059B5D75FCA}">
      <dgm:prSet phldrT="[Текст]"/>
      <dgm:spPr/>
      <dgm:t>
        <a:bodyPr/>
        <a:lstStyle/>
        <a:p>
          <a:r>
            <a:rPr lang="uk-UA" dirty="0" smtClean="0"/>
            <a:t>медіана</a:t>
          </a:r>
          <a:endParaRPr lang="ru-RU" dirty="0"/>
        </a:p>
      </dgm:t>
    </dgm:pt>
    <dgm:pt modelId="{91B51AEF-C16F-4819-8A63-33FD74C17B28}" type="parTrans" cxnId="{517DECA6-93DF-446F-9978-BE4A2792A923}">
      <dgm:prSet/>
      <dgm:spPr/>
      <dgm:t>
        <a:bodyPr/>
        <a:lstStyle/>
        <a:p>
          <a:endParaRPr lang="ru-RU"/>
        </a:p>
      </dgm:t>
    </dgm:pt>
    <dgm:pt modelId="{317FB7FF-C724-4F6A-B490-0C9F249E1399}" type="sibTrans" cxnId="{517DECA6-93DF-446F-9978-BE4A2792A923}">
      <dgm:prSet/>
      <dgm:spPr/>
      <dgm:t>
        <a:bodyPr/>
        <a:lstStyle/>
        <a:p>
          <a:endParaRPr lang="ru-RU"/>
        </a:p>
      </dgm:t>
    </dgm:pt>
    <dgm:pt modelId="{D00F039F-0B16-44AE-AD62-7B00B55F1892}">
      <dgm:prSet phldrT="[Текст]"/>
      <dgm:spPr/>
      <dgm:t>
        <a:bodyPr/>
        <a:lstStyle/>
        <a:p>
          <a:r>
            <a:rPr lang="uk-UA" dirty="0" smtClean="0"/>
            <a:t>середнє арифметичне</a:t>
          </a:r>
        </a:p>
      </dgm:t>
    </dgm:pt>
    <dgm:pt modelId="{8A4491B3-C469-4DA1-8A80-3A04DAA07D99}" type="parTrans" cxnId="{4B3693D1-FC33-46D3-8CEF-0B7E8CB9471C}">
      <dgm:prSet/>
      <dgm:spPr/>
      <dgm:t>
        <a:bodyPr/>
        <a:lstStyle/>
        <a:p>
          <a:endParaRPr lang="ru-RU"/>
        </a:p>
      </dgm:t>
    </dgm:pt>
    <dgm:pt modelId="{F3D81E39-CEB1-457D-8938-F8510CBF671A}" type="sibTrans" cxnId="{4B3693D1-FC33-46D3-8CEF-0B7E8CB9471C}">
      <dgm:prSet/>
      <dgm:spPr/>
      <dgm:t>
        <a:bodyPr/>
        <a:lstStyle/>
        <a:p>
          <a:endParaRPr lang="ru-RU"/>
        </a:p>
      </dgm:t>
    </dgm:pt>
    <dgm:pt modelId="{8DEBAD46-73C6-4E43-B097-5EDB22F4196E}" type="pres">
      <dgm:prSet presAssocID="{19C6FE33-8E43-4CE0-9602-7F3E7979C4F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0CDE8F4-AC4F-4557-867B-352049CE0181}" type="pres">
      <dgm:prSet presAssocID="{55E0EB80-821C-42E1-A92C-B9E7560AC109}" presName="circle1" presStyleLbl="node1" presStyleIdx="0" presStyleCnt="3"/>
      <dgm:spPr/>
    </dgm:pt>
    <dgm:pt modelId="{DAF0303C-EF48-4DAE-8933-65FC0CD2AD8D}" type="pres">
      <dgm:prSet presAssocID="{55E0EB80-821C-42E1-A92C-B9E7560AC109}" presName="space" presStyleCnt="0"/>
      <dgm:spPr/>
    </dgm:pt>
    <dgm:pt modelId="{1F0004DB-79FE-4BA3-8B92-D219A3189636}" type="pres">
      <dgm:prSet presAssocID="{55E0EB80-821C-42E1-A92C-B9E7560AC109}" presName="rect1" presStyleLbl="alignAcc1" presStyleIdx="0" presStyleCnt="3"/>
      <dgm:spPr/>
    </dgm:pt>
    <dgm:pt modelId="{429F8A47-EFE2-4E7B-BDC4-C01919624B58}" type="pres">
      <dgm:prSet presAssocID="{D967A309-F7E0-49B1-A001-E059B5D75FCA}" presName="vertSpace2" presStyleLbl="node1" presStyleIdx="0" presStyleCnt="3"/>
      <dgm:spPr/>
    </dgm:pt>
    <dgm:pt modelId="{15DC14C9-0214-4D59-8ED7-AD04FC0D05FC}" type="pres">
      <dgm:prSet presAssocID="{D967A309-F7E0-49B1-A001-E059B5D75FCA}" presName="circle2" presStyleLbl="node1" presStyleIdx="1" presStyleCnt="3"/>
      <dgm:spPr/>
    </dgm:pt>
    <dgm:pt modelId="{5EC37E5F-1112-4F5C-9B43-5289260A51F1}" type="pres">
      <dgm:prSet presAssocID="{D967A309-F7E0-49B1-A001-E059B5D75FCA}" presName="rect2" presStyleLbl="alignAcc1" presStyleIdx="1" presStyleCnt="3"/>
      <dgm:spPr/>
    </dgm:pt>
    <dgm:pt modelId="{BF58BA5D-C315-4AF7-93F3-EDA181E71B71}" type="pres">
      <dgm:prSet presAssocID="{D00F039F-0B16-44AE-AD62-7B00B55F1892}" presName="vertSpace3" presStyleLbl="node1" presStyleIdx="1" presStyleCnt="3"/>
      <dgm:spPr/>
    </dgm:pt>
    <dgm:pt modelId="{27E8FF65-E771-48EB-BD05-458D1EC24C82}" type="pres">
      <dgm:prSet presAssocID="{D00F039F-0B16-44AE-AD62-7B00B55F1892}" presName="circle3" presStyleLbl="node1" presStyleIdx="2" presStyleCnt="3"/>
      <dgm:spPr/>
    </dgm:pt>
    <dgm:pt modelId="{03761795-B2E0-4FC3-BA9D-865B71BD902F}" type="pres">
      <dgm:prSet presAssocID="{D00F039F-0B16-44AE-AD62-7B00B55F1892}" presName="rect3" presStyleLbl="alignAcc1" presStyleIdx="2" presStyleCnt="3"/>
      <dgm:spPr/>
    </dgm:pt>
    <dgm:pt modelId="{F2D05A86-2C68-46D2-8617-30F82869F5FC}" type="pres">
      <dgm:prSet presAssocID="{55E0EB80-821C-42E1-A92C-B9E7560AC109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2003EC37-2904-471D-8999-81B58D7C9B21}" type="pres">
      <dgm:prSet presAssocID="{D967A309-F7E0-49B1-A001-E059B5D75FCA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559D5BE3-5CDD-4793-86FE-C03148AF44DF}" type="pres">
      <dgm:prSet presAssocID="{D00F039F-0B16-44AE-AD62-7B00B55F1892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1124C3A6-D579-45B2-BF10-12BD0DAF5443}" srcId="{19C6FE33-8E43-4CE0-9602-7F3E7979C4F3}" destId="{55E0EB80-821C-42E1-A92C-B9E7560AC109}" srcOrd="0" destOrd="0" parTransId="{A327F245-3628-430A-AA40-FF34C82950DA}" sibTransId="{EBA104C0-29C6-43D6-A7A0-E1FDF350E564}"/>
    <dgm:cxn modelId="{5A526D1A-317E-424D-9C06-BF01CA197009}" type="presOf" srcId="{D00F039F-0B16-44AE-AD62-7B00B55F1892}" destId="{03761795-B2E0-4FC3-BA9D-865B71BD902F}" srcOrd="0" destOrd="0" presId="urn:microsoft.com/office/officeart/2005/8/layout/target3"/>
    <dgm:cxn modelId="{4B3693D1-FC33-46D3-8CEF-0B7E8CB9471C}" srcId="{19C6FE33-8E43-4CE0-9602-7F3E7979C4F3}" destId="{D00F039F-0B16-44AE-AD62-7B00B55F1892}" srcOrd="2" destOrd="0" parTransId="{8A4491B3-C469-4DA1-8A80-3A04DAA07D99}" sibTransId="{F3D81E39-CEB1-457D-8938-F8510CBF671A}"/>
    <dgm:cxn modelId="{03E32CDA-701E-4A0A-BE87-34BF813DABBF}" type="presOf" srcId="{D00F039F-0B16-44AE-AD62-7B00B55F1892}" destId="{559D5BE3-5CDD-4793-86FE-C03148AF44DF}" srcOrd="1" destOrd="0" presId="urn:microsoft.com/office/officeart/2005/8/layout/target3"/>
    <dgm:cxn modelId="{813EF52F-BF14-4698-833E-033DC5FB5C24}" type="presOf" srcId="{55E0EB80-821C-42E1-A92C-B9E7560AC109}" destId="{F2D05A86-2C68-46D2-8617-30F82869F5FC}" srcOrd="1" destOrd="0" presId="urn:microsoft.com/office/officeart/2005/8/layout/target3"/>
    <dgm:cxn modelId="{BF08AF97-7430-45A4-953C-B5FD0E14C5CE}" type="presOf" srcId="{55E0EB80-821C-42E1-A92C-B9E7560AC109}" destId="{1F0004DB-79FE-4BA3-8B92-D219A3189636}" srcOrd="0" destOrd="0" presId="urn:microsoft.com/office/officeart/2005/8/layout/target3"/>
    <dgm:cxn modelId="{07B2DD54-4F4C-4D8E-B945-125E89B7CEA1}" type="presOf" srcId="{D967A309-F7E0-49B1-A001-E059B5D75FCA}" destId="{5EC37E5F-1112-4F5C-9B43-5289260A51F1}" srcOrd="0" destOrd="0" presId="urn:microsoft.com/office/officeart/2005/8/layout/target3"/>
    <dgm:cxn modelId="{517DECA6-93DF-446F-9978-BE4A2792A923}" srcId="{19C6FE33-8E43-4CE0-9602-7F3E7979C4F3}" destId="{D967A309-F7E0-49B1-A001-E059B5D75FCA}" srcOrd="1" destOrd="0" parTransId="{91B51AEF-C16F-4819-8A63-33FD74C17B28}" sibTransId="{317FB7FF-C724-4F6A-B490-0C9F249E1399}"/>
    <dgm:cxn modelId="{86BBACBB-B524-49F3-AB7F-33EB25E4CAC0}" type="presOf" srcId="{D967A309-F7E0-49B1-A001-E059B5D75FCA}" destId="{2003EC37-2904-471D-8999-81B58D7C9B21}" srcOrd="1" destOrd="0" presId="urn:microsoft.com/office/officeart/2005/8/layout/target3"/>
    <dgm:cxn modelId="{59BBAF12-E743-4D4D-87D6-15F08E44C15D}" type="presOf" srcId="{19C6FE33-8E43-4CE0-9602-7F3E7979C4F3}" destId="{8DEBAD46-73C6-4E43-B097-5EDB22F4196E}" srcOrd="0" destOrd="0" presId="urn:microsoft.com/office/officeart/2005/8/layout/target3"/>
    <dgm:cxn modelId="{F388BC96-5E30-47A1-AC2A-BD26322569A1}" type="presParOf" srcId="{8DEBAD46-73C6-4E43-B097-5EDB22F4196E}" destId="{80CDE8F4-AC4F-4557-867B-352049CE0181}" srcOrd="0" destOrd="0" presId="urn:microsoft.com/office/officeart/2005/8/layout/target3"/>
    <dgm:cxn modelId="{BDDF2E76-CCF8-4BCC-AFB9-70816208B762}" type="presParOf" srcId="{8DEBAD46-73C6-4E43-B097-5EDB22F4196E}" destId="{DAF0303C-EF48-4DAE-8933-65FC0CD2AD8D}" srcOrd="1" destOrd="0" presId="urn:microsoft.com/office/officeart/2005/8/layout/target3"/>
    <dgm:cxn modelId="{BC79AE24-958F-489A-9218-8E01795B8520}" type="presParOf" srcId="{8DEBAD46-73C6-4E43-B097-5EDB22F4196E}" destId="{1F0004DB-79FE-4BA3-8B92-D219A3189636}" srcOrd="2" destOrd="0" presId="urn:microsoft.com/office/officeart/2005/8/layout/target3"/>
    <dgm:cxn modelId="{8DA0E4D6-9796-4977-AD87-684AC4386B9A}" type="presParOf" srcId="{8DEBAD46-73C6-4E43-B097-5EDB22F4196E}" destId="{429F8A47-EFE2-4E7B-BDC4-C01919624B58}" srcOrd="3" destOrd="0" presId="urn:microsoft.com/office/officeart/2005/8/layout/target3"/>
    <dgm:cxn modelId="{2867E07D-1656-44C4-A331-92983DA699E8}" type="presParOf" srcId="{8DEBAD46-73C6-4E43-B097-5EDB22F4196E}" destId="{15DC14C9-0214-4D59-8ED7-AD04FC0D05FC}" srcOrd="4" destOrd="0" presId="urn:microsoft.com/office/officeart/2005/8/layout/target3"/>
    <dgm:cxn modelId="{682100E6-2123-49F7-B9AB-AB9527AE321B}" type="presParOf" srcId="{8DEBAD46-73C6-4E43-B097-5EDB22F4196E}" destId="{5EC37E5F-1112-4F5C-9B43-5289260A51F1}" srcOrd="5" destOrd="0" presId="urn:microsoft.com/office/officeart/2005/8/layout/target3"/>
    <dgm:cxn modelId="{3A9811DF-286F-4710-90E3-1370F3908746}" type="presParOf" srcId="{8DEBAD46-73C6-4E43-B097-5EDB22F4196E}" destId="{BF58BA5D-C315-4AF7-93F3-EDA181E71B71}" srcOrd="6" destOrd="0" presId="urn:microsoft.com/office/officeart/2005/8/layout/target3"/>
    <dgm:cxn modelId="{3FD7956A-0E46-4787-938B-99BEB44AFE22}" type="presParOf" srcId="{8DEBAD46-73C6-4E43-B097-5EDB22F4196E}" destId="{27E8FF65-E771-48EB-BD05-458D1EC24C82}" srcOrd="7" destOrd="0" presId="urn:microsoft.com/office/officeart/2005/8/layout/target3"/>
    <dgm:cxn modelId="{3B5BBA4B-95FD-44D7-93FF-EF910985DC15}" type="presParOf" srcId="{8DEBAD46-73C6-4E43-B097-5EDB22F4196E}" destId="{03761795-B2E0-4FC3-BA9D-865B71BD902F}" srcOrd="8" destOrd="0" presId="urn:microsoft.com/office/officeart/2005/8/layout/target3"/>
    <dgm:cxn modelId="{570B5777-0760-429F-A73F-A32E26EFB827}" type="presParOf" srcId="{8DEBAD46-73C6-4E43-B097-5EDB22F4196E}" destId="{F2D05A86-2C68-46D2-8617-30F82869F5FC}" srcOrd="9" destOrd="0" presId="urn:microsoft.com/office/officeart/2005/8/layout/target3"/>
    <dgm:cxn modelId="{32382799-5C6A-4F66-997C-21CAAE5E40D9}" type="presParOf" srcId="{8DEBAD46-73C6-4E43-B097-5EDB22F4196E}" destId="{2003EC37-2904-471D-8999-81B58D7C9B21}" srcOrd="10" destOrd="0" presId="urn:microsoft.com/office/officeart/2005/8/layout/target3"/>
    <dgm:cxn modelId="{CA1DA54A-73EB-43AA-8A6B-6BA3B4A3D434}" type="presParOf" srcId="{8DEBAD46-73C6-4E43-B097-5EDB22F4196E}" destId="{559D5BE3-5CDD-4793-86FE-C03148AF44DF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CDE8F4-AC4F-4557-867B-352049CE0181}">
      <dsp:nvSpPr>
        <dsp:cNvPr id="0" name=""/>
        <dsp:cNvSpPr/>
      </dsp:nvSpPr>
      <dsp:spPr>
        <a:xfrm>
          <a:off x="0" y="0"/>
          <a:ext cx="3779519" cy="377951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0004DB-79FE-4BA3-8B92-D219A3189636}">
      <dsp:nvSpPr>
        <dsp:cNvPr id="0" name=""/>
        <dsp:cNvSpPr/>
      </dsp:nvSpPr>
      <dsp:spPr>
        <a:xfrm>
          <a:off x="1889759" y="0"/>
          <a:ext cx="6675119" cy="37795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мода</a:t>
          </a:r>
          <a:endParaRPr lang="ru-RU" sz="4600" kern="1200" dirty="0"/>
        </a:p>
      </dsp:txBody>
      <dsp:txXfrm>
        <a:off x="1889759" y="0"/>
        <a:ext cx="6675119" cy="1133858"/>
      </dsp:txXfrm>
    </dsp:sp>
    <dsp:sp modelId="{15DC14C9-0214-4D59-8ED7-AD04FC0D05FC}">
      <dsp:nvSpPr>
        <dsp:cNvPr id="0" name=""/>
        <dsp:cNvSpPr/>
      </dsp:nvSpPr>
      <dsp:spPr>
        <a:xfrm>
          <a:off x="661417" y="1133858"/>
          <a:ext cx="2456685" cy="245668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C37E5F-1112-4F5C-9B43-5289260A51F1}">
      <dsp:nvSpPr>
        <dsp:cNvPr id="0" name=""/>
        <dsp:cNvSpPr/>
      </dsp:nvSpPr>
      <dsp:spPr>
        <a:xfrm>
          <a:off x="1889759" y="1133858"/>
          <a:ext cx="6675119" cy="24566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медіана</a:t>
          </a:r>
          <a:endParaRPr lang="ru-RU" sz="4600" kern="1200" dirty="0"/>
        </a:p>
      </dsp:txBody>
      <dsp:txXfrm>
        <a:off x="1889759" y="1133858"/>
        <a:ext cx="6675119" cy="1133854"/>
      </dsp:txXfrm>
    </dsp:sp>
    <dsp:sp modelId="{27E8FF65-E771-48EB-BD05-458D1EC24C82}">
      <dsp:nvSpPr>
        <dsp:cNvPr id="0" name=""/>
        <dsp:cNvSpPr/>
      </dsp:nvSpPr>
      <dsp:spPr>
        <a:xfrm>
          <a:off x="1322832" y="2267713"/>
          <a:ext cx="1133854" cy="113385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761795-B2E0-4FC3-BA9D-865B71BD902F}">
      <dsp:nvSpPr>
        <dsp:cNvPr id="0" name=""/>
        <dsp:cNvSpPr/>
      </dsp:nvSpPr>
      <dsp:spPr>
        <a:xfrm>
          <a:off x="1889759" y="2267713"/>
          <a:ext cx="6675119" cy="11338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kern="1200" dirty="0" smtClean="0"/>
            <a:t>середнє арифметичне</a:t>
          </a:r>
        </a:p>
      </dsp:txBody>
      <dsp:txXfrm>
        <a:off x="1889759" y="2267713"/>
        <a:ext cx="6675119" cy="1133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6CA4D-3372-44EF-8ABA-82085B4BC2E9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C973A-B7DD-4622-B1B3-787906082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70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EC277-540D-4864-A1AA-083DE2622C0E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86996-F2D4-4E9E-BF38-9617A51E0F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7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86996-F2D4-4E9E-BF38-9617A51E0FC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22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4F66-4909-48BA-A0EC-E4495F583E26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32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2EBCA-C19A-4702-B241-D28DAAB6EE58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3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DBA3-52D6-4071-B69D-D046D59269FE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18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EE08-82A3-48C7-917B-F3810C7FE2C2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41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5E1A-A022-4C5F-950F-287307E30689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20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9997-5A94-460B-ADFA-392E1D689CA4}" type="datetime1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98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D92B1-E358-48F4-9B34-358313DD21B6}" type="datetime1">
              <a:rPr lang="ru-RU" smtClean="0"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76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F908D-DB9D-4A9B-A1EA-CF03CBBE3DDA}" type="datetime1">
              <a:rPr lang="ru-RU" smtClean="0"/>
              <a:t>27.02.2020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2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D17C-BB51-489A-AA98-7F9CFCC9F9F9}" type="datetime1">
              <a:rPr lang="ru-RU" smtClean="0"/>
              <a:t>27.02.2020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1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A022CD4-5F96-4C7E-99F5-DC622F530159}" type="datetime1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BA0A60-A56E-49D2-ADCA-594A97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27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8FB03-C60B-480A-820F-D75B734943AC}" type="datetime1">
              <a:rPr lang="ru-RU" smtClean="0"/>
              <a:t>27.02.2020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6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6C6D2F7-DA35-4FF0-B798-962A347904F0}" type="datetime1">
              <a:rPr lang="ru-RU" smtClean="0"/>
              <a:t>27.02.2020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EBA0A60-A56E-49D2-ADCA-594A97893C08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582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0051" y="1066799"/>
            <a:ext cx="10058400" cy="2505837"/>
          </a:xfrm>
        </p:spPr>
        <p:txBody>
          <a:bodyPr/>
          <a:lstStyle/>
          <a:p>
            <a:pPr algn="ctr"/>
            <a:r>
              <a:rPr lang="uk-UA" b="1" dirty="0"/>
              <a:t>МІРИ ЦЕНТРАЛЬНОЇ ТЕНДЕНЦІЇ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</a:rPr>
              <a:t>Лекція 4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35280"/>
            <a:ext cx="10058400" cy="11176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Приклад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4559" y="1886374"/>
            <a:ext cx="10546080" cy="4023360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Студенти </a:t>
            </a:r>
            <a:r>
              <a:rPr lang="uk-UA" sz="2800" dirty="0" err="1">
                <a:solidFill>
                  <a:schemeClr val="tx1"/>
                </a:solidFill>
              </a:rPr>
              <a:t>академiчної</a:t>
            </a:r>
            <a:r>
              <a:rPr lang="uk-UA" sz="2800" dirty="0">
                <a:solidFill>
                  <a:schemeClr val="tx1"/>
                </a:solidFill>
              </a:rPr>
              <a:t> групи отримали </a:t>
            </a:r>
            <a:r>
              <a:rPr lang="uk-UA" sz="2800" dirty="0" err="1" smtClean="0">
                <a:solidFill>
                  <a:schemeClr val="tx1"/>
                </a:solidFill>
              </a:rPr>
              <a:t>настпуні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 err="1">
                <a:solidFill>
                  <a:schemeClr val="tx1"/>
                </a:solidFill>
              </a:rPr>
              <a:t>оцiнки</a:t>
            </a:r>
            <a:r>
              <a:rPr lang="uk-UA" sz="2800" dirty="0">
                <a:solidFill>
                  <a:schemeClr val="tx1"/>
                </a:solidFill>
              </a:rPr>
              <a:t> на </a:t>
            </a:r>
            <a:r>
              <a:rPr lang="uk-UA" sz="2800" dirty="0" err="1">
                <a:solidFill>
                  <a:schemeClr val="tx1"/>
                </a:solidFill>
              </a:rPr>
              <a:t>екзаменi</a:t>
            </a:r>
            <a:r>
              <a:rPr lang="uk-UA" sz="2800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888418"/>
              </p:ext>
            </p:extLst>
          </p:nvPr>
        </p:nvGraphicFramePr>
        <p:xfrm>
          <a:off x="1097280" y="2584118"/>
          <a:ext cx="10281921" cy="1189254"/>
        </p:xfrm>
        <a:graphic>
          <a:graphicData uri="http://schemas.openxmlformats.org/drawingml/2006/table">
            <a:tbl>
              <a:tblPr firstRow="1" firstCol="1" bandRow="1"/>
              <a:tblGrid>
                <a:gridCol w="3072070">
                  <a:extLst>
                    <a:ext uri="{9D8B030D-6E8A-4147-A177-3AD203B41FA5}">
                      <a16:colId xmlns:a16="http://schemas.microsoft.com/office/drawing/2014/main" val="336913358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3008745087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972677216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17229003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3257586087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1514635724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1671709454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304670574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1856546939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883873650"/>
                    </a:ext>
                  </a:extLst>
                </a:gridCol>
                <a:gridCol w="655347">
                  <a:extLst>
                    <a:ext uri="{9D8B030D-6E8A-4147-A177-3AD203B41FA5}">
                      <a16:colId xmlns:a16="http://schemas.microsoft.com/office/drawing/2014/main" val="3390532931"/>
                    </a:ext>
                  </a:extLst>
                </a:gridCol>
                <a:gridCol w="656381">
                  <a:extLst>
                    <a:ext uri="{9D8B030D-6E8A-4147-A177-3AD203B41FA5}">
                      <a16:colId xmlns:a16="http://schemas.microsoft.com/office/drawing/2014/main" val="3607326756"/>
                    </a:ext>
                  </a:extLst>
                </a:gridCol>
              </a:tblGrid>
              <a:tr h="572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Номер студента у списку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10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>
                          <a:effectLst/>
                        </a:rPr>
                        <a:t>11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1218347"/>
                  </a:ext>
                </a:extLst>
              </a:tr>
              <a:tr h="616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Оцінка на екзамені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«5»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«4»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«5»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«3»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«3»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«2»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«2»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«3»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«5»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«5»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«4»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78367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17880" y="3898054"/>
            <a:ext cx="1084072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Оцiнку</a:t>
            </a:r>
            <a:r>
              <a:rPr lang="uk-U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“2” на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екзаменi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групi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отримали 2 студенти,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оцiнку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“3” – 3,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оцiнку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“4” – 2,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оцiнку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“5” – 4. </a:t>
            </a:r>
            <a:endParaRPr lang="ru-RU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Отже,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найбiльше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студентiв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отримали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оцiнку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“5” i саме вона є модою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цiєї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сукупностi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uk-UA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Mo</a:t>
            </a:r>
            <a:r>
              <a:rPr lang="uk-UA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= 5.</a:t>
            </a:r>
            <a:endParaRPr lang="ru-RU" sz="28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47040"/>
            <a:ext cx="10058400" cy="101600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Приклад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48640" y="1845734"/>
            <a:ext cx="11277600" cy="1517226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Припустимо</a:t>
            </a:r>
            <a:r>
              <a:rPr lang="uk-UA" sz="2800" dirty="0">
                <a:solidFill>
                  <a:schemeClr val="tx1"/>
                </a:solidFill>
              </a:rPr>
              <a:t>, маємо тест з 40 питань для </a:t>
            </a:r>
            <a:r>
              <a:rPr lang="uk-UA" sz="2800" dirty="0" smtClean="0">
                <a:solidFill>
                  <a:schemeClr val="tx1"/>
                </a:solidFill>
              </a:rPr>
              <a:t>визначення типу темпераменту у людини за встановленою методикою.</a:t>
            </a:r>
            <a:endParaRPr lang="ru-RU" sz="2800" dirty="0">
              <a:solidFill>
                <a:schemeClr val="tx1"/>
              </a:solidFill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Нехай за </a:t>
            </a:r>
            <a:r>
              <a:rPr lang="uk-UA" sz="2800" dirty="0" err="1" smtClean="0">
                <a:solidFill>
                  <a:schemeClr val="tx1"/>
                </a:solidFill>
              </a:rPr>
              <a:t>цiєю</a:t>
            </a:r>
            <a:r>
              <a:rPr lang="uk-UA" sz="2800" dirty="0" smtClean="0">
                <a:solidFill>
                  <a:schemeClr val="tx1"/>
                </a:solidFill>
              </a:rPr>
              <a:t> методикою опитано деяку людину</a:t>
            </a:r>
            <a:r>
              <a:rPr lang="uk-UA" sz="3000" dirty="0" smtClean="0">
                <a:solidFill>
                  <a:schemeClr val="tx1"/>
                </a:solidFill>
              </a:rPr>
              <a:t>.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380340"/>
              </p:ext>
            </p:extLst>
          </p:nvPr>
        </p:nvGraphicFramePr>
        <p:xfrm>
          <a:off x="2136139" y="3362960"/>
          <a:ext cx="7980681" cy="118925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463723">
                  <a:extLst>
                    <a:ext uri="{9D8B030D-6E8A-4147-A177-3AD203B41FA5}">
                      <a16:colId xmlns:a16="http://schemas.microsoft.com/office/drawing/2014/main" val="336913358"/>
                    </a:ext>
                  </a:extLst>
                </a:gridCol>
                <a:gridCol w="1310718">
                  <a:extLst>
                    <a:ext uri="{9D8B030D-6E8A-4147-A177-3AD203B41FA5}">
                      <a16:colId xmlns:a16="http://schemas.microsoft.com/office/drawing/2014/main" val="3008745087"/>
                    </a:ext>
                  </a:extLst>
                </a:gridCol>
                <a:gridCol w="1229360">
                  <a:extLst>
                    <a:ext uri="{9D8B030D-6E8A-4147-A177-3AD203B41FA5}">
                      <a16:colId xmlns:a16="http://schemas.microsoft.com/office/drawing/2014/main" val="972677216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17229003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3257586087"/>
                    </a:ext>
                  </a:extLst>
                </a:gridCol>
              </a:tblGrid>
              <a:tr h="572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Тип темпераменту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сангвінік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холерик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флегматик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меланхолік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218347"/>
                  </a:ext>
                </a:extLst>
              </a:tr>
              <a:tr h="6168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Кількість відповідей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23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83678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15358" y="4605887"/>
            <a:ext cx="11019442" cy="1549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800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Модою</a:t>
            </a:r>
            <a:r>
              <a:rPr lang="uk-UA" sz="2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цих даних є тип “флегматик”, оскільки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вiн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найчастiше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зустрiчається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вiдповiдях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. Отже, цей тип переважає в </a:t>
            </a:r>
            <a:r>
              <a:rPr lang="uk-UA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характерi</a:t>
            </a:r>
            <a:r>
              <a:rPr lang="uk-UA" sz="2800" dirty="0">
                <a:ea typeface="Calibri" panose="020F0502020204030204" pitchFamily="34" charset="0"/>
                <a:cs typeface="Times New Roman" panose="02020603050405020304" pitchFamily="18" charset="0"/>
              </a:rPr>
              <a:t> опитаного. </a:t>
            </a:r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99680" y="4004465"/>
            <a:ext cx="558800" cy="4630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11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06400"/>
            <a:ext cx="10058400" cy="105664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Приклад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334216"/>
          </a:xfrm>
        </p:spPr>
        <p:txBody>
          <a:bodyPr>
            <a:normAutofit/>
          </a:bodyPr>
          <a:lstStyle/>
          <a:p>
            <a:pPr algn="just"/>
            <a:r>
              <a:rPr lang="uk-UA" sz="2800" smtClean="0">
                <a:solidFill>
                  <a:schemeClr val="tx1"/>
                </a:solidFill>
              </a:rPr>
              <a:t>Розглянемо результати соцiологiчного дослiдження, здiйсненого з метою встановлення середньої кiлькостi дiтей у сiм’ї. Загалом було опитано 84 сiм’ї. Отримані наступні результати опитування.</a:t>
            </a:r>
            <a:endParaRPr lang="ru-RU" sz="280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35199"/>
              </p:ext>
            </p:extLst>
          </p:nvPr>
        </p:nvGraphicFramePr>
        <p:xfrm>
          <a:off x="3164839" y="3313819"/>
          <a:ext cx="5923281" cy="1004032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58630">
                  <a:extLst>
                    <a:ext uri="{9D8B030D-6E8A-4147-A177-3AD203B41FA5}">
                      <a16:colId xmlns:a16="http://schemas.microsoft.com/office/drawing/2014/main" val="3678165020"/>
                    </a:ext>
                  </a:extLst>
                </a:gridCol>
                <a:gridCol w="549803">
                  <a:extLst>
                    <a:ext uri="{9D8B030D-6E8A-4147-A177-3AD203B41FA5}">
                      <a16:colId xmlns:a16="http://schemas.microsoft.com/office/drawing/2014/main" val="399954783"/>
                    </a:ext>
                  </a:extLst>
                </a:gridCol>
                <a:gridCol w="549803">
                  <a:extLst>
                    <a:ext uri="{9D8B030D-6E8A-4147-A177-3AD203B41FA5}">
                      <a16:colId xmlns:a16="http://schemas.microsoft.com/office/drawing/2014/main" val="2983223810"/>
                    </a:ext>
                  </a:extLst>
                </a:gridCol>
                <a:gridCol w="549803">
                  <a:extLst>
                    <a:ext uri="{9D8B030D-6E8A-4147-A177-3AD203B41FA5}">
                      <a16:colId xmlns:a16="http://schemas.microsoft.com/office/drawing/2014/main" val="2975275404"/>
                    </a:ext>
                  </a:extLst>
                </a:gridCol>
                <a:gridCol w="549803">
                  <a:extLst>
                    <a:ext uri="{9D8B030D-6E8A-4147-A177-3AD203B41FA5}">
                      <a16:colId xmlns:a16="http://schemas.microsoft.com/office/drawing/2014/main" val="813435288"/>
                    </a:ext>
                  </a:extLst>
                </a:gridCol>
                <a:gridCol w="1165439">
                  <a:extLst>
                    <a:ext uri="{9D8B030D-6E8A-4147-A177-3AD203B41FA5}">
                      <a16:colId xmlns:a16="http://schemas.microsoft.com/office/drawing/2014/main" val="721260918"/>
                    </a:ext>
                  </a:extLst>
                </a:gridCol>
              </a:tblGrid>
              <a:tr h="5386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Кількість дітей у сім’ї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4 і більше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299288"/>
                  </a:ext>
                </a:extLst>
              </a:tr>
              <a:tr h="4654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Кількість сімей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23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73511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97280" y="4853355"/>
            <a:ext cx="1005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ea typeface="Calibri" panose="020F0502020204030204" pitchFamily="34" charset="0"/>
              </a:rPr>
              <a:t>У цьому </a:t>
            </a:r>
            <a:r>
              <a:rPr lang="uk-UA" sz="2800" dirty="0" err="1">
                <a:ea typeface="Calibri" panose="020F0502020204030204" pitchFamily="34" charset="0"/>
              </a:rPr>
              <a:t>разi</a:t>
            </a:r>
            <a:r>
              <a:rPr lang="uk-UA" sz="2800" dirty="0">
                <a:ea typeface="Calibri" panose="020F0502020204030204" pitchFamily="34" charset="0"/>
              </a:rPr>
              <a:t> моду </a:t>
            </a:r>
            <a:r>
              <a:rPr lang="uk-UA" sz="2800" dirty="0" err="1">
                <a:ea typeface="Calibri" panose="020F0502020204030204" pitchFamily="34" charset="0"/>
              </a:rPr>
              <a:t>дослiджуваної</a:t>
            </a:r>
            <a:r>
              <a:rPr lang="uk-UA" sz="2800" dirty="0">
                <a:ea typeface="Calibri" panose="020F0502020204030204" pitchFamily="34" charset="0"/>
              </a:rPr>
              <a:t> групи </a:t>
            </a:r>
            <a:r>
              <a:rPr lang="uk-UA" sz="2800" dirty="0" err="1">
                <a:ea typeface="Calibri" panose="020F0502020204030204" pitchFamily="34" charset="0"/>
              </a:rPr>
              <a:t>сiмей</a:t>
            </a:r>
            <a:r>
              <a:rPr lang="uk-UA" sz="2800" dirty="0">
                <a:ea typeface="Calibri" panose="020F0502020204030204" pitchFamily="34" charset="0"/>
              </a:rPr>
              <a:t> утворюють значення 1 i 2: </a:t>
            </a:r>
            <a:r>
              <a:rPr lang="uk-UA" sz="2800" b="1" dirty="0" err="1">
                <a:ea typeface="Calibri" panose="020F0502020204030204" pitchFamily="34" charset="0"/>
              </a:rPr>
              <a:t>Mo</a:t>
            </a:r>
            <a:r>
              <a:rPr lang="uk-UA" sz="2800" b="1" dirty="0">
                <a:ea typeface="Calibri" panose="020F0502020204030204" pitchFamily="34" charset="0"/>
              </a:rPr>
              <a:t> = {1; 2}.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6400800" y="3454400"/>
            <a:ext cx="31496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939280" y="3454400"/>
            <a:ext cx="31496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5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55600"/>
            <a:ext cx="10058400" cy="114808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Медіана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sz="2800" i="1" dirty="0" smtClean="0">
              <a:solidFill>
                <a:schemeClr val="tx1"/>
              </a:solidFill>
            </a:endParaRPr>
          </a:p>
          <a:p>
            <a:r>
              <a:rPr lang="uk-UA" sz="3000" i="1" dirty="0" smtClean="0">
                <a:solidFill>
                  <a:schemeClr val="tx1"/>
                </a:solidFill>
              </a:rPr>
              <a:t>значення</a:t>
            </a:r>
            <a:r>
              <a:rPr lang="uk-UA" sz="3000" i="1" dirty="0">
                <a:solidFill>
                  <a:schemeClr val="tx1"/>
                </a:solidFill>
              </a:rPr>
              <a:t>, яке перебуває на середині упорядкованої послідовності емпіричних даних.</a:t>
            </a:r>
            <a:endParaRPr lang="ru-RU" sz="3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32880" y="1845734"/>
            <a:ext cx="5659120" cy="4023360"/>
          </a:xfrm>
        </p:spPr>
        <p:txBody>
          <a:bodyPr>
            <a:normAutofit/>
          </a:bodyPr>
          <a:lstStyle/>
          <a:p>
            <a:endParaRPr lang="uk-UA" sz="2800" i="1" dirty="0" smtClean="0">
              <a:solidFill>
                <a:schemeClr val="tx1"/>
              </a:solidFill>
            </a:endParaRPr>
          </a:p>
          <a:p>
            <a:r>
              <a:rPr lang="uk-UA" sz="3000" i="1" dirty="0" smtClean="0">
                <a:solidFill>
                  <a:schemeClr val="tx1"/>
                </a:solidFill>
              </a:rPr>
              <a:t>це </a:t>
            </a:r>
            <a:r>
              <a:rPr lang="uk-UA" sz="3000" i="1" dirty="0">
                <a:solidFill>
                  <a:schemeClr val="tx1"/>
                </a:solidFill>
              </a:rPr>
              <a:t>значення, яке ділить упорядковану множину даних навпіл, так що одна половина даних виявляється меншою за медіану, а друга – більшою.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13</a:t>
            </a:fld>
            <a:endParaRPr lang="ru-RU"/>
          </a:p>
        </p:txBody>
      </p:sp>
      <p:pic>
        <p:nvPicPr>
          <p:cNvPr id="8194" name="Picture 2" descr="Картинки по запросу &quot;мода статисти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20" y="3962886"/>
            <a:ext cx="2296160" cy="202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9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При визначенні медіани необхідно дотримуватись таких вимог: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87974"/>
            <a:ext cx="10058400" cy="4023360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>
                <a:solidFill>
                  <a:schemeClr val="tx1"/>
                </a:solidFill>
              </a:rPr>
              <a:t>1)</a:t>
            </a:r>
            <a:r>
              <a:rPr lang="uk-UA" sz="2800" dirty="0">
                <a:solidFill>
                  <a:schemeClr val="tx1"/>
                </a:solidFill>
              </a:rPr>
              <a:t> якщо кількість спостережень у вибірці </a:t>
            </a:r>
            <a:r>
              <a:rPr lang="uk-UA" sz="2800" u="sng" dirty="0">
                <a:solidFill>
                  <a:schemeClr val="tx1"/>
                </a:solidFill>
              </a:rPr>
              <a:t>непарне</a:t>
            </a:r>
            <a:r>
              <a:rPr lang="uk-UA" sz="2800" dirty="0">
                <a:solidFill>
                  <a:schemeClr val="tx1"/>
                </a:solidFill>
              </a:rPr>
              <a:t>, то медіана дорівнює значенню, розташованому точно посередині впорядкованої вибірки.</a:t>
            </a:r>
            <a:endParaRPr lang="ru-RU" sz="2800" dirty="0">
              <a:solidFill>
                <a:schemeClr val="tx1"/>
              </a:solidFill>
            </a:endParaRPr>
          </a:p>
          <a:p>
            <a:pPr algn="just"/>
            <a:r>
              <a:rPr lang="uk-UA" sz="2800" i="1" dirty="0">
                <a:solidFill>
                  <a:schemeClr val="tx1"/>
                </a:solidFill>
              </a:rPr>
              <a:t>Наприклад</a:t>
            </a:r>
            <a:r>
              <a:rPr lang="uk-UA" sz="2800" dirty="0">
                <a:solidFill>
                  <a:schemeClr val="tx1"/>
                </a:solidFill>
              </a:rPr>
              <a:t>: 11, 13, </a:t>
            </a:r>
            <a:r>
              <a:rPr lang="uk-UA" sz="2800" u="sng" dirty="0">
                <a:solidFill>
                  <a:schemeClr val="tx1"/>
                </a:solidFill>
              </a:rPr>
              <a:t>18</a:t>
            </a:r>
            <a:r>
              <a:rPr lang="uk-UA" sz="2800" dirty="0">
                <a:solidFill>
                  <a:schemeClr val="tx1"/>
                </a:solidFill>
              </a:rPr>
              <a:t>, 19, </a:t>
            </a:r>
            <a:r>
              <a:rPr lang="uk-UA" sz="2800" dirty="0" smtClean="0">
                <a:solidFill>
                  <a:schemeClr val="tx1"/>
                </a:solidFill>
              </a:rPr>
              <a:t>20 </a:t>
            </a:r>
            <a:r>
              <a:rPr lang="uk-UA" sz="2800" b="1" dirty="0" err="1" smtClean="0">
                <a:solidFill>
                  <a:schemeClr val="tx1"/>
                </a:solidFill>
              </a:rPr>
              <a:t>Ме</a:t>
            </a:r>
            <a:r>
              <a:rPr lang="uk-UA" sz="2800" b="1" dirty="0" smtClean="0">
                <a:solidFill>
                  <a:schemeClr val="tx1"/>
                </a:solidFill>
              </a:rPr>
              <a:t>=18</a:t>
            </a:r>
          </a:p>
          <a:p>
            <a:pPr algn="just"/>
            <a:endParaRPr lang="uk-UA" sz="2800" dirty="0">
              <a:solidFill>
                <a:schemeClr val="tx1"/>
              </a:solidFill>
            </a:endParaRPr>
          </a:p>
          <a:p>
            <a:pPr algn="ctr"/>
            <a:r>
              <a:rPr lang="uk-UA" sz="2800" i="1" dirty="0">
                <a:solidFill>
                  <a:schemeClr val="tx1"/>
                </a:solidFill>
              </a:rPr>
              <a:t>Якщо обсяг вибірки невеликий, то медіану легко знайти за варіаційним рядом. </a:t>
            </a:r>
            <a:endParaRPr lang="ru-RU" sz="3600" i="1" dirty="0">
              <a:solidFill>
                <a:schemeClr val="tx1"/>
              </a:solidFill>
            </a:endParaRPr>
          </a:p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8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15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032162" y="436880"/>
                <a:ext cx="10535921" cy="56631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uk-UA" sz="2800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Якщо ж вибірка має великий обсяг, то можна розрахувати номер елемента, який є медіаною вибірки з непарною кількістю спостережень, за формулою</a:t>
                </a:r>
                <a:endParaRPr lang="ru-RU" sz="2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uk-UA" sz="3600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Ме</a:t>
                </a:r>
                <a:r>
                  <a:rPr lang="uk-UA" sz="36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= Х</a:t>
                </a:r>
                <a:r>
                  <a:rPr lang="uk-UA" sz="3600" b="1" baseline="-25000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і</a:t>
                </a:r>
                <a:r>
                  <a:rPr lang="ru-RU" sz="2800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FF0000"/>
                        </a:solidFill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𝒊</m:t>
                    </m:r>
                    <m:r>
                      <a:rPr lang="uk-UA" sz="4000" b="1">
                        <a:solidFill>
                          <a:srgbClr val="FF0000"/>
                        </a:solidFill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40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40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uk-UA" sz="40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uk-UA" sz="40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sz="4000" b="1" i="1">
                            <a:solidFill>
                              <a:srgbClr val="FF0000"/>
                            </a:solidFill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ru-RU" sz="20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де </a:t>
                </a:r>
                <a:r>
                  <a:rPr lang="en-US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uk-UA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– об’єм вибірки </a:t>
                </a:r>
                <a:endParaRPr lang="ru-RU" sz="2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b="1" i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Наприклад:</a:t>
                </a:r>
                <a:endParaRPr lang="ru-RU" sz="2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n=127</a:t>
                </a:r>
                <a:endParaRPr lang="ru-RU" sz="2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𝑖</m:t>
                      </m:r>
                      <m:r>
                        <a:rPr lang="uk-UA" sz="2800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chemeClr val="tx1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800" i="1">
                              <a:solidFill>
                                <a:schemeClr val="tx1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127+1</m:t>
                          </m:r>
                        </m:num>
                        <m:den>
                          <m:r>
                            <a:rPr lang="uk-UA" sz="2800">
                              <a:solidFill>
                                <a:schemeClr val="tx1"/>
                              </a:solidFill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uk-UA" sz="2800" i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64</m:t>
                      </m:r>
                    </m:oMath>
                  </m:oMathPara>
                </a14:m>
                <a:endParaRPr lang="ru-RU" sz="2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endParaRPr lang="ru-RU" sz="2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uk-UA" sz="2800" b="1" dirty="0" err="1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Ме</a:t>
                </a:r>
                <a:r>
                  <a:rPr lang="uk-UA" sz="2800" b="1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=Х</a:t>
                </a:r>
                <a:r>
                  <a:rPr lang="uk-UA" sz="2800" b="1" baseline="-25000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64</a:t>
                </a:r>
                <a:r>
                  <a:rPr lang="uk-UA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тобто медіаною є значення, розташоване на 64-му місці у впорядкованій </a:t>
                </a:r>
                <a:r>
                  <a:rPr lang="uk-UA" sz="2800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вибірці</a:t>
                </a:r>
                <a:endParaRPr lang="ru-RU" sz="2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162" y="436880"/>
                <a:ext cx="10535921" cy="5663153"/>
              </a:xfrm>
              <a:prstGeom prst="rect">
                <a:avLst/>
              </a:prstGeom>
              <a:blipFill>
                <a:blip r:embed="rId2"/>
                <a:stretch>
                  <a:fillRect l="-1157" t="-1076" r="-11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288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При визначенні медіани необхідно дотримуватись таких вимог: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977814"/>
                <a:ext cx="10058400" cy="4250266"/>
              </a:xfrm>
            </p:spPr>
            <p:txBody>
              <a:bodyPr>
                <a:normAutofit fontScale="850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uk-UA" sz="3300" b="1" dirty="0" smtClean="0">
                    <a:solidFill>
                      <a:schemeClr val="tx1"/>
                    </a:solidFill>
                  </a:rPr>
                  <a:t>2)</a:t>
                </a:r>
                <a:r>
                  <a:rPr lang="uk-UA" sz="3300" dirty="0">
                    <a:solidFill>
                      <a:schemeClr val="tx1"/>
                    </a:solidFill>
                  </a:rPr>
                  <a:t> якщо кількість спостережень у вибірці </a:t>
                </a:r>
                <a:r>
                  <a:rPr lang="uk-UA" sz="3300" u="sng" dirty="0">
                    <a:solidFill>
                      <a:schemeClr val="tx1"/>
                    </a:solidFill>
                  </a:rPr>
                  <a:t>парне</a:t>
                </a:r>
                <a:r>
                  <a:rPr lang="uk-UA" sz="3300" dirty="0">
                    <a:solidFill>
                      <a:schemeClr val="tx1"/>
                    </a:solidFill>
                  </a:rPr>
                  <a:t>, то медіана дорівнює середньому значенню центральних сусідніх елементів. </a:t>
                </a:r>
                <a:endParaRPr lang="ru-RU" sz="3300" dirty="0">
                  <a:solidFill>
                    <a:schemeClr val="tx1"/>
                  </a:solidFill>
                </a:endParaRPr>
              </a:p>
              <a:p>
                <a:r>
                  <a:rPr lang="uk-UA" sz="2800" dirty="0">
                    <a:solidFill>
                      <a:schemeClr val="tx1"/>
                    </a:solidFill>
                  </a:rPr>
                  <a:t> 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3300" b="1" i="1" smtClean="0">
                          <a:solidFill>
                            <a:srgbClr val="FF0000"/>
                          </a:solidFill>
                        </a:rPr>
                        <m:t>𝑴𝒆</m:t>
                      </m:r>
                      <m:r>
                        <a:rPr lang="uk-UA" sz="3300" b="1" i="1" smtClean="0">
                          <a:solidFill>
                            <a:srgbClr val="FF000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ru-RU" sz="3300" b="1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300" b="1" i="1">
                                  <a:solidFill>
                                    <a:srgbClr val="FF0000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uk-UA" sz="3300" b="1" i="1">
                                  <a:solidFill>
                                    <a:srgbClr val="FF0000"/>
                                  </a:solidFill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uk-UA" sz="3300" b="1" i="1">
                                  <a:solidFill>
                                    <a:srgbClr val="FF0000"/>
                                  </a:solidFill>
                                </a:rPr>
                                <m:t>𝒏</m:t>
                              </m:r>
                              <m:r>
                                <a:rPr lang="ru-RU" sz="3300" b="1" i="1">
                                  <a:solidFill>
                                    <a:srgbClr val="FF0000"/>
                                  </a:solidFill>
                                </a:rPr>
                                <m:t>/</m:t>
                              </m:r>
                              <m:r>
                                <a:rPr lang="ru-RU" sz="3300" b="1" i="1">
                                  <a:solidFill>
                                    <a:srgbClr val="FF0000"/>
                                  </a:solidFill>
                                </a:rPr>
                                <m:t>𝟐</m:t>
                              </m:r>
                            </m:sub>
                          </m:sSub>
                          <m:r>
                            <a:rPr lang="uk-UA" sz="3300" b="1" i="1">
                              <a:solidFill>
                                <a:srgbClr val="FF0000"/>
                              </a:solidFill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300" b="1" i="1">
                                  <a:solidFill>
                                    <a:srgbClr val="FF0000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uk-UA" sz="3300" b="1" i="1">
                                  <a:solidFill>
                                    <a:srgbClr val="FF0000"/>
                                  </a:solidFill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uk-UA" sz="3300" b="1" i="1">
                                  <a:solidFill>
                                    <a:srgbClr val="FF0000"/>
                                  </a:solidFill>
                                </a:rPr>
                                <m:t>(</m:t>
                              </m:r>
                              <m:r>
                                <a:rPr lang="uk-UA" sz="3300" b="1" i="1">
                                  <a:solidFill>
                                    <a:srgbClr val="FF0000"/>
                                  </a:solidFill>
                                </a:rPr>
                                <m:t>𝒏</m:t>
                              </m:r>
                              <m:r>
                                <a:rPr lang="ru-RU" sz="3300" b="1" i="1">
                                  <a:solidFill>
                                    <a:srgbClr val="FF0000"/>
                                  </a:solidFill>
                                </a:rPr>
                                <m:t>/</m:t>
                              </m:r>
                              <m:r>
                                <a:rPr lang="ru-RU" sz="3300" b="1" i="1">
                                  <a:solidFill>
                                    <a:srgbClr val="FF0000"/>
                                  </a:solidFill>
                                </a:rPr>
                                <m:t>𝟐</m:t>
                              </m:r>
                              <m:r>
                                <a:rPr lang="ru-RU" sz="3300" b="1" i="1">
                                  <a:solidFill>
                                    <a:srgbClr val="FF0000"/>
                                  </a:solidFill>
                                </a:rPr>
                                <m:t>)+</m:t>
                              </m:r>
                              <m:r>
                                <a:rPr lang="ru-RU" sz="3300" b="1" i="1">
                                  <a:solidFill>
                                    <a:srgbClr val="FF0000"/>
                                  </a:solidFill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uk-UA" sz="3300" b="1" i="1">
                              <a:solidFill>
                                <a:srgbClr val="FF0000"/>
                              </a:solidFill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3300" b="1" i="1" dirty="0">
                  <a:solidFill>
                    <a:srgbClr val="FF0000"/>
                  </a:solidFill>
                </a:endParaRPr>
              </a:p>
              <a:p>
                <a:r>
                  <a:rPr lang="uk-UA" sz="2800" b="1" i="1" dirty="0">
                    <a:solidFill>
                      <a:schemeClr val="tx1"/>
                    </a:solidFill>
                  </a:rPr>
                  <a:t>Наприклад</a:t>
                </a:r>
                <a:r>
                  <a:rPr lang="uk-UA" sz="2800" dirty="0">
                    <a:solidFill>
                      <a:schemeClr val="tx1"/>
                    </a:solidFill>
                  </a:rPr>
                  <a:t>: 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r>
                  <a:rPr lang="en-US" sz="3100" dirty="0">
                    <a:solidFill>
                      <a:schemeClr val="tx1"/>
                    </a:solidFill>
                  </a:rPr>
                  <a:t>n</a:t>
                </a:r>
                <a:r>
                  <a:rPr lang="ru-RU" sz="3100" dirty="0" smtClean="0">
                    <a:solidFill>
                      <a:schemeClr val="tx1"/>
                    </a:solidFill>
                  </a:rPr>
                  <a:t>=12            3</a:t>
                </a:r>
                <a:r>
                  <a:rPr lang="uk-UA" sz="3100" dirty="0">
                    <a:solidFill>
                      <a:schemeClr val="tx1"/>
                    </a:solidFill>
                  </a:rPr>
                  <a:t>, 3, 3, 4, 4, 4, 5, 5, 5, 6, 6, </a:t>
                </a:r>
                <a:r>
                  <a:rPr lang="uk-UA" sz="3100" dirty="0" smtClean="0">
                    <a:solidFill>
                      <a:schemeClr val="tx1"/>
                    </a:solidFill>
                  </a:rPr>
                  <a:t>7</a:t>
                </a:r>
              </a:p>
              <a:p>
                <a:endParaRPr lang="ru-RU" sz="31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uk-UA" sz="3100" b="1" i="1">
                          <a:solidFill>
                            <a:schemeClr val="tx1"/>
                          </a:solidFill>
                        </a:rPr>
                        <m:t>𝑴𝒆</m:t>
                      </m:r>
                      <m:r>
                        <a:rPr lang="uk-UA" sz="3100" b="1" i="1">
                          <a:solidFill>
                            <a:schemeClr val="tx1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ru-RU" sz="3100" b="1" i="1">
                              <a:solidFill>
                                <a:schemeClr val="tx1"/>
                              </a:solidFill>
                            </a:rPr>
                          </m:ctrlPr>
                        </m:fPr>
                        <m:num>
                          <m:r>
                            <a:rPr lang="uk-UA" sz="3100" b="1" i="1">
                              <a:solidFill>
                                <a:schemeClr val="tx1"/>
                              </a:solidFill>
                            </a:rPr>
                            <m:t>𝟒</m:t>
                          </m:r>
                          <m:r>
                            <a:rPr lang="uk-UA" sz="3100" b="1" i="1">
                              <a:solidFill>
                                <a:schemeClr val="tx1"/>
                              </a:solidFill>
                            </a:rPr>
                            <m:t>+</m:t>
                          </m:r>
                          <m:r>
                            <a:rPr lang="uk-UA" sz="3100" b="1" i="1">
                              <a:solidFill>
                                <a:schemeClr val="tx1"/>
                              </a:solidFill>
                            </a:rPr>
                            <m:t>𝟓</m:t>
                          </m:r>
                        </m:num>
                        <m:den>
                          <m:r>
                            <a:rPr lang="uk-UA" sz="3100" b="1" i="1">
                              <a:solidFill>
                                <a:schemeClr val="tx1"/>
                              </a:solidFill>
                            </a:rPr>
                            <m:t>𝟐</m:t>
                          </m:r>
                        </m:den>
                      </m:f>
                      <m:r>
                        <a:rPr lang="uk-UA" sz="3100" b="1" i="1">
                          <a:solidFill>
                            <a:schemeClr val="tx1"/>
                          </a:solidFill>
                        </a:rPr>
                        <m:t>=</m:t>
                      </m:r>
                      <m:r>
                        <a:rPr lang="uk-UA" sz="3100" b="1" i="1">
                          <a:solidFill>
                            <a:schemeClr val="tx1"/>
                          </a:solidFill>
                        </a:rPr>
                        <m:t>𝟒</m:t>
                      </m:r>
                      <m:r>
                        <a:rPr lang="uk-UA" sz="3100" b="1" i="1">
                          <a:solidFill>
                            <a:schemeClr val="tx1"/>
                          </a:solidFill>
                        </a:rPr>
                        <m:t>,</m:t>
                      </m:r>
                      <m:r>
                        <a:rPr lang="uk-UA" sz="3100" b="1" i="1">
                          <a:solidFill>
                            <a:schemeClr val="tx1"/>
                          </a:solidFill>
                        </a:rPr>
                        <m:t>𝟓</m:t>
                      </m:r>
                    </m:oMath>
                  </m:oMathPara>
                </a14:m>
                <a:endParaRPr lang="ru-RU" sz="3100" b="1" dirty="0">
                  <a:solidFill>
                    <a:schemeClr val="tx1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977814"/>
                <a:ext cx="10058400" cy="4250266"/>
              </a:xfrm>
              <a:blipFill>
                <a:blip r:embed="rId2"/>
                <a:stretch>
                  <a:fillRect l="-1212" t="-1289" r="-21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46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17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822960" y="732440"/>
                <a:ext cx="10769600" cy="4928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600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Для вибірки великого обсягу номера двох елементів, розташованих в середині впорядкованої вибірки, що містить парну кількість значень, обчислюються за допомогою формул:</a:t>
                </a:r>
                <a:endParaRPr lang="ru-RU" sz="2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1" i="1" smtClean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𝒊</m:t>
                      </m:r>
                      <m:r>
                        <a:rPr lang="uk-UA" sz="2400" b="1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FF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400" b="1" i="1">
                              <a:solidFill>
                                <a:srgbClr val="FF0000"/>
                              </a:solidFill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uk-UA" sz="2400" b="1" i="1">
                              <a:solidFill>
                                <a:srgbClr val="FF0000"/>
                              </a:solidFill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uk-UA" sz="2400" i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та       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𝒊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ru-RU" sz="2400" b="1" i="1" smtClean="0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solidFill>
                                <a:srgbClr val="FF0000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400" b="1" i="1">
                              <a:solidFill>
                                <a:srgbClr val="FF0000"/>
                              </a:solidFill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𝒏</m:t>
                          </m:r>
                        </m:num>
                        <m:den>
                          <m:r>
                            <a:rPr lang="uk-UA" sz="2400" b="1" i="1">
                              <a:solidFill>
                                <a:srgbClr val="FF0000"/>
                              </a:solidFill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uk-UA" sz="2400" b="1" i="1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uk-UA" sz="2400" b="1" i="1">
                          <a:solidFill>
                            <a:srgbClr val="FF0000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uk-UA" sz="2400" b="1" i="1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Наприклад</a:t>
                </a:r>
                <a:r>
                  <a:rPr lang="uk-UA" sz="24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ru-RU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6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n=116</a:t>
                </a:r>
                <a:endParaRPr lang="ru-RU" sz="2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6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і=116:2=58</a:t>
                </a:r>
                <a:endParaRPr lang="ru-RU" sz="2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6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і+1=116:2+1=59</a:t>
                </a:r>
                <a:endParaRPr lang="ru-RU" sz="2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600" b="1" dirty="0" err="1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Ме</a:t>
                </a:r>
                <a:r>
                  <a:rPr lang="uk-UA" sz="26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=(х</a:t>
                </a:r>
                <a:r>
                  <a:rPr lang="uk-UA" sz="2600" b="1" baseline="-250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58</a:t>
                </a:r>
                <a:r>
                  <a:rPr lang="uk-UA" sz="26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+х</a:t>
                </a:r>
                <a:r>
                  <a:rPr lang="uk-UA" sz="2600" b="1" baseline="-250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59</a:t>
                </a:r>
                <a:r>
                  <a:rPr lang="uk-UA" sz="26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):2</a:t>
                </a:r>
                <a:r>
                  <a:rPr lang="uk-UA" sz="26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тобто медіана дорівнює середньому значенню величин, розташованих на 58-му і 59-му місцях </a:t>
                </a:r>
                <a:r>
                  <a:rPr lang="uk-UA" sz="2600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впорядкованої </a:t>
                </a:r>
                <a:r>
                  <a:rPr lang="uk-UA" sz="26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вибірці.</a:t>
                </a:r>
                <a:endParaRPr lang="ru-RU" sz="26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" y="732440"/>
                <a:ext cx="10769600" cy="4928850"/>
              </a:xfrm>
              <a:prstGeom prst="rect">
                <a:avLst/>
              </a:prstGeom>
              <a:blipFill>
                <a:blip r:embed="rId2"/>
                <a:stretch>
                  <a:fillRect l="-1019" t="-371" r="-962" b="-17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3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77520"/>
            <a:ext cx="10058400" cy="9652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Наприклад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520" y="2048934"/>
            <a:ext cx="9936480" cy="4023360"/>
          </a:xfrm>
        </p:spPr>
        <p:txBody>
          <a:bodyPr>
            <a:normAutofit/>
          </a:bodyPr>
          <a:lstStyle/>
          <a:p>
            <a:pPr algn="just"/>
            <a:r>
              <a:rPr lang="uk-UA" sz="2800" dirty="0" smtClean="0">
                <a:solidFill>
                  <a:schemeClr val="tx1"/>
                </a:solidFill>
              </a:rPr>
              <a:t>У результаті </a:t>
            </a:r>
            <a:r>
              <a:rPr lang="uk-UA" sz="2800" dirty="0">
                <a:solidFill>
                  <a:schemeClr val="tx1"/>
                </a:solidFill>
              </a:rPr>
              <a:t>тестування відомі </a:t>
            </a:r>
            <a:r>
              <a:rPr lang="en-US" sz="2800" dirty="0">
                <a:solidFill>
                  <a:schemeClr val="tx1"/>
                </a:solidFill>
              </a:rPr>
              <a:t>IQ</a:t>
            </a:r>
            <a:r>
              <a:rPr lang="uk-UA" sz="2800" dirty="0">
                <a:solidFill>
                  <a:schemeClr val="tx1"/>
                </a:solidFill>
              </a:rPr>
              <a:t>-індекси шістьох співробітників компанії</a:t>
            </a:r>
            <a:r>
              <a:rPr lang="uk-UA" sz="28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50329"/>
              </p:ext>
            </p:extLst>
          </p:nvPr>
        </p:nvGraphicFramePr>
        <p:xfrm>
          <a:off x="2486978" y="3261355"/>
          <a:ext cx="7612061" cy="114808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610717">
                  <a:extLst>
                    <a:ext uri="{9D8B030D-6E8A-4147-A177-3AD203B41FA5}">
                      <a16:colId xmlns:a16="http://schemas.microsoft.com/office/drawing/2014/main" val="1383773530"/>
                    </a:ext>
                  </a:extLst>
                </a:gridCol>
                <a:gridCol w="638644">
                  <a:extLst>
                    <a:ext uri="{9D8B030D-6E8A-4147-A177-3AD203B41FA5}">
                      <a16:colId xmlns:a16="http://schemas.microsoft.com/office/drawing/2014/main" val="1229613721"/>
                    </a:ext>
                  </a:extLst>
                </a:gridCol>
                <a:gridCol w="638644">
                  <a:extLst>
                    <a:ext uri="{9D8B030D-6E8A-4147-A177-3AD203B41FA5}">
                      <a16:colId xmlns:a16="http://schemas.microsoft.com/office/drawing/2014/main" val="1605192129"/>
                    </a:ext>
                  </a:extLst>
                </a:gridCol>
                <a:gridCol w="638644">
                  <a:extLst>
                    <a:ext uri="{9D8B030D-6E8A-4147-A177-3AD203B41FA5}">
                      <a16:colId xmlns:a16="http://schemas.microsoft.com/office/drawing/2014/main" val="2030042966"/>
                    </a:ext>
                  </a:extLst>
                </a:gridCol>
                <a:gridCol w="638644">
                  <a:extLst>
                    <a:ext uri="{9D8B030D-6E8A-4147-A177-3AD203B41FA5}">
                      <a16:colId xmlns:a16="http://schemas.microsoft.com/office/drawing/2014/main" val="1177807873"/>
                    </a:ext>
                  </a:extLst>
                </a:gridCol>
                <a:gridCol w="715117">
                  <a:extLst>
                    <a:ext uri="{9D8B030D-6E8A-4147-A177-3AD203B41FA5}">
                      <a16:colId xmlns:a16="http://schemas.microsoft.com/office/drawing/2014/main" val="917362009"/>
                    </a:ext>
                  </a:extLst>
                </a:gridCol>
                <a:gridCol w="731651">
                  <a:extLst>
                    <a:ext uri="{9D8B030D-6E8A-4147-A177-3AD203B41FA5}">
                      <a16:colId xmlns:a16="http://schemas.microsoft.com/office/drawing/2014/main" val="326840774"/>
                    </a:ext>
                  </a:extLst>
                </a:gridCol>
              </a:tblGrid>
              <a:tr h="574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Номер співробітника у списку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1865896"/>
                  </a:ext>
                </a:extLst>
              </a:tr>
              <a:tr h="5740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IQ</a:t>
                      </a:r>
                      <a:r>
                        <a:rPr lang="uk-UA" sz="2000" dirty="0">
                          <a:effectLst/>
                        </a:rPr>
                        <a:t>-індекс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124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131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128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142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132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140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0433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8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19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1005840" y="1026160"/>
                <a:ext cx="10363200" cy="4700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800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Визначимо медіану цих значень. Для цього, упорядкувавши список, отримаємо таку послідовність </a:t>
                </a:r>
                <a:r>
                  <a:rPr lang="en-US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IQ</a:t>
                </a:r>
                <a:r>
                  <a:rPr lang="uk-UA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-індексів:</a:t>
                </a:r>
                <a:endParaRPr lang="ru-RU" sz="2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124, 128, 131, 132, 140, 142</a:t>
                </a:r>
                <a:r>
                  <a:rPr lang="uk-UA" sz="2800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endParaRPr lang="ru-RU" sz="2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Оскільки кількість значень у групі </a:t>
                </a:r>
                <a:r>
                  <a:rPr lang="uk-UA" sz="2800" b="1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парна</a:t>
                </a:r>
                <a:r>
                  <a:rPr lang="uk-UA" sz="2800" dirty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(6 індексів), для визначення медіани потрібно розглянути два числа, які містяться посередні списку – 131 та 132. Отже, обчислюємо медіану</a:t>
                </a:r>
                <a:r>
                  <a:rPr lang="uk-UA" sz="2800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endParaRPr lang="ru-RU" sz="2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1" i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𝑴𝒆</m:t>
                      </m:r>
                      <m:r>
                        <a:rPr lang="uk-UA" sz="2800" b="1" i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00" b="1" i="1">
                              <a:solidFill>
                                <a:schemeClr val="tx1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uk-UA" sz="2800" b="1" i="1">
                              <a:solidFill>
                                <a:schemeClr val="tx1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𝟏𝟑𝟏</m:t>
                          </m:r>
                          <m:r>
                            <a:rPr lang="uk-UA" sz="2800" b="1" i="1">
                              <a:solidFill>
                                <a:schemeClr val="tx1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uk-UA" sz="2800" b="1" i="1">
                              <a:solidFill>
                                <a:schemeClr val="tx1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𝟏𝟑𝟐</m:t>
                          </m:r>
                        </m:num>
                        <m:den>
                          <m:r>
                            <a:rPr lang="uk-UA" sz="2800" b="1" i="1">
                              <a:solidFill>
                                <a:schemeClr val="tx1"/>
                              </a:solidFill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uk-UA" sz="2800" b="1" i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uk-UA" sz="2800" b="1" i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𝟏𝟑𝟏</m:t>
                      </m:r>
                      <m:r>
                        <a:rPr lang="uk-UA" sz="2800" b="1" i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uk-UA" sz="2800" b="1" i="1">
                          <a:solidFill>
                            <a:schemeClr val="tx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ru-RU" sz="20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" y="1026160"/>
                <a:ext cx="10363200" cy="4700967"/>
              </a:xfrm>
              <a:prstGeom prst="rect">
                <a:avLst/>
              </a:prstGeom>
              <a:blipFill>
                <a:blip r:embed="rId2"/>
                <a:stretch>
                  <a:fillRect l="-1176" t="-519" r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7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79" y="105628"/>
            <a:ext cx="10058400" cy="1450757"/>
          </a:xfrm>
        </p:spPr>
        <p:txBody>
          <a:bodyPr/>
          <a:lstStyle/>
          <a:p>
            <a:pPr algn="ctr"/>
            <a:r>
              <a:rPr lang="uk-UA" sz="5400" b="1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4"/>
            <a:ext cx="10361295" cy="4023360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uk-UA" sz="3600" dirty="0">
                <a:solidFill>
                  <a:schemeClr val="tx1"/>
                </a:solidFill>
              </a:rPr>
              <a:t>Мода та її обчислення.</a:t>
            </a:r>
            <a:endParaRPr lang="ru-RU" sz="3600" dirty="0">
              <a:solidFill>
                <a:schemeClr val="tx1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uk-UA" sz="3600" dirty="0">
                <a:solidFill>
                  <a:schemeClr val="tx1"/>
                </a:solidFill>
              </a:rPr>
              <a:t>Медіана та її обчислення. </a:t>
            </a:r>
            <a:endParaRPr lang="ru-RU" sz="3600" dirty="0">
              <a:solidFill>
                <a:schemeClr val="tx1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uk-UA" sz="3600" dirty="0">
                <a:solidFill>
                  <a:schemeClr val="tx1"/>
                </a:solidFill>
              </a:rPr>
              <a:t>Середнє арифметичне: обчислення та властивості. </a:t>
            </a:r>
            <a:endParaRPr lang="ru-RU" sz="3600" dirty="0">
              <a:solidFill>
                <a:schemeClr val="tx1"/>
              </a:solidFill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uk-UA" sz="3600" dirty="0">
                <a:solidFill>
                  <a:schemeClr val="tx1"/>
                </a:solidFill>
              </a:rPr>
              <a:t>Інтерпретація мір центральної тенденції. Вибір міри центральної тенденції. </a:t>
            </a:r>
            <a:endParaRPr lang="ru-RU" sz="36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13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08000"/>
            <a:ext cx="10058400" cy="100584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Середнє арифметичне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uk-UA" sz="2800" b="1" i="1" dirty="0" smtClean="0">
                    <a:solidFill>
                      <a:schemeClr val="tx1"/>
                    </a:solidFill>
                  </a:rPr>
                  <a:t>Середнім значенням вибірки (позначають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800" b="1" i="1">
                            <a:solidFill>
                              <a:schemeClr val="tx1"/>
                            </a:solidFill>
                          </a:rPr>
                        </m:ctrlPr>
                      </m:bar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</a:rPr>
                          <m:t>𝑿</m:t>
                        </m:r>
                      </m:e>
                    </m:bar>
                  </m:oMath>
                </a14:m>
                <a:r>
                  <a:rPr lang="uk-UA" sz="2800" b="1" i="1" dirty="0">
                    <a:solidFill>
                      <a:schemeClr val="tx1"/>
                    </a:solidFill>
                  </a:rPr>
                  <a:t>) називають середнє арифметичне всіх чисел ряду даних </a:t>
                </a:r>
                <a:r>
                  <a:rPr lang="uk-UA" sz="2800" b="1" i="1" dirty="0" smtClean="0">
                    <a:solidFill>
                      <a:schemeClr val="tx1"/>
                    </a:solidFill>
                  </a:rPr>
                  <a:t>вибірки</a:t>
                </a:r>
              </a:p>
              <a:p>
                <a:pPr algn="ctr"/>
                <a:endParaRPr lang="ru-RU" sz="2800" b="1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</a:rPr>
                          </m:ctrlPr>
                        </m:barPr>
                        <m:e>
                          <m:r>
                            <a:rPr lang="uk-UA" sz="3200" b="1" i="1">
                              <a:solidFill>
                                <a:srgbClr val="FF0000"/>
                              </a:solidFill>
                            </a:rPr>
                            <m:t>𝒙</m:t>
                          </m:r>
                        </m:e>
                      </m:bar>
                      <m:r>
                        <a:rPr lang="uk-UA" sz="3200" b="1" i="1">
                          <a:solidFill>
                            <a:srgbClr val="FF000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FF0000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</a:rPr>
                                <m:t>𝟏</m:t>
                              </m:r>
                            </m:sub>
                          </m:sSub>
                          <m:r>
                            <a:rPr lang="uk-UA" sz="3200" b="1" i="1">
                              <a:solidFill>
                                <a:srgbClr val="FF0000"/>
                              </a:solidFill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FF0000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</a:rPr>
                                <m:t>𝟐</m:t>
                              </m:r>
                            </m:sub>
                          </m:sSub>
                          <m:r>
                            <a:rPr lang="uk-UA" sz="3200" b="1" i="1">
                              <a:solidFill>
                                <a:srgbClr val="FF0000"/>
                              </a:solidFill>
                            </a:rPr>
                            <m:t>+…+</m:t>
                          </m:r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FF0000"/>
                                  </a:solidFill>
                                </a:rPr>
                              </m:ctrlPr>
                            </m:sSubPr>
                            <m:e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uk-UA" sz="3200" b="1" i="1">
                              <a:solidFill>
                                <a:srgbClr val="FF0000"/>
                              </a:solidFill>
                            </a:rPr>
                            <m:t>𝒏</m:t>
                          </m:r>
                        </m:den>
                      </m:f>
                      <m:r>
                        <a:rPr lang="uk-UA" sz="3200" b="1" i="1">
                          <a:solidFill>
                            <a:srgbClr val="FF0000"/>
                          </a:solidFill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ru-RU" sz="3200" b="1" i="1">
                                  <a:solidFill>
                                    <a:srgbClr val="FF0000"/>
                                  </a:solidFill>
                                </a:rPr>
                              </m:ctrlPr>
                            </m:naryPr>
                            <m:sub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</a:rPr>
                                <m:t>𝒊</m:t>
                              </m:r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</a:rPr>
                                <m:t>=</m:t>
                              </m:r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</a:rPr>
                                <m:t>𝟏</m:t>
                              </m:r>
                            </m:sub>
                            <m:sup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</a:rPr>
                                <m:t>𝒏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ru-RU" sz="3200" b="1" i="1">
                                      <a:solidFill>
                                        <a:srgbClr val="FF0000"/>
                                      </a:solidFill>
                                    </a:rPr>
                                  </m:ctrlPr>
                                </m:sSubPr>
                                <m:e>
                                  <m:r>
                                    <a:rPr lang="uk-UA" sz="3200" b="1" i="1">
                                      <a:solidFill>
                                        <a:srgbClr val="FF0000"/>
                                      </a:solidFill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uk-UA" sz="3200" b="1" i="1">
                                      <a:solidFill>
                                        <a:srgbClr val="FF0000"/>
                                      </a:solidFill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3200" b="1" dirty="0">
                  <a:solidFill>
                    <a:srgbClr val="FF0000"/>
                  </a:solidFill>
                </a:endParaRPr>
              </a:p>
              <a:p>
                <a:endParaRPr lang="uk-UA" sz="2800" dirty="0" smtClean="0">
                  <a:solidFill>
                    <a:schemeClr val="tx1"/>
                  </a:solidFill>
                </a:endParaRPr>
              </a:p>
              <a:p>
                <a:r>
                  <a:rPr lang="en-US" sz="2800" dirty="0" smtClean="0">
                    <a:solidFill>
                      <a:schemeClr val="tx1"/>
                    </a:solidFill>
                  </a:rPr>
                  <a:t>n</a:t>
                </a:r>
                <a:r>
                  <a:rPr lang="ru-RU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800" dirty="0">
                    <a:solidFill>
                      <a:schemeClr val="tx1"/>
                    </a:solidFill>
                  </a:rPr>
                  <a:t>– </a:t>
                </a:r>
                <a:r>
                  <a:rPr lang="uk-UA" sz="2800" dirty="0">
                    <a:solidFill>
                      <a:schemeClr val="tx1"/>
                    </a:solidFill>
                  </a:rPr>
                  <a:t>об’єм вибірки </a:t>
                </a:r>
                <a:endParaRPr lang="ru-RU" sz="2800" dirty="0">
                  <a:solidFill>
                    <a:schemeClr val="tx1"/>
                  </a:solidFill>
                </a:endParaRPr>
              </a:p>
              <a:p>
                <a:endParaRPr lang="ru-RU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54083" y="629920"/>
            <a:ext cx="10058400" cy="751840"/>
          </a:xfrm>
        </p:spPr>
        <p:txBody>
          <a:bodyPr/>
          <a:lstStyle/>
          <a:p>
            <a:pPr algn="ctr"/>
            <a:r>
              <a:rPr lang="uk-UA" dirty="0" smtClean="0"/>
              <a:t>Наприклад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Объект 6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6560" y="1845734"/>
                <a:ext cx="5618479" cy="4023360"/>
              </a:xfrm>
            </p:spPr>
            <p:txBody>
              <a:bodyPr>
                <a:normAutofit lnSpcReduction="10000"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endPara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uk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3, 3, </a:t>
                </a:r>
                <a:r>
                  <a:rPr lang="uk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5, </a:t>
                </a:r>
                <a:r>
                  <a:rPr lang="uk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5, 9, 9</a:t>
                </a:r>
                <a:endParaRPr lang="ru-RU" sz="2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ru-RU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=7</a:t>
                </a:r>
                <a:endParaRPr lang="ru-RU" sz="2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bar>
                    <m:r>
                      <a:rPr lang="uk-UA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uk-UA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𝟑𝟓</m:t>
                        </m:r>
                      </m:num>
                      <m:den>
                        <m:r>
                          <a:rPr lang="uk-UA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  <m:r>
                      <a:rPr lang="uk-UA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uk-UA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𝟓</m:t>
                    </m:r>
                  </m:oMath>
                </a14:m>
                <a:endParaRPr lang="ru-RU" sz="32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7" name="Объект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6560" y="1845734"/>
                <a:ext cx="5618479" cy="402336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Объект 7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217920" y="1845735"/>
                <a:ext cx="5740400" cy="4023360"/>
              </a:xfrm>
            </p:spPr>
            <p:txBody>
              <a:bodyPr>
                <a:normAutofit lnSpcReduction="10000"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Якщо значення властивості повторюються, то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uk-UA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</m:oMath>
                </a14:m>
                <a:r>
                  <a:rPr lang="uk-UA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розраховується за формулою:</a:t>
                </a:r>
                <a:endParaRPr lang="ru-RU" sz="1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5000"/>
                  </a:lnSpc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uk-UA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bar>
                      <m:r>
                        <a:rPr lang="uk-UA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uk-UA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uk-UA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uk-UA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sub>
                          </m:sSub>
                        </m:num>
                        <m:den>
                          <m:r>
                            <a:rPr lang="uk-UA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де 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+n</a:t>
                </a:r>
                <a:r>
                  <a:rPr lang="en-US" sz="28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+…+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=n</a:t>
                </a:r>
                <a:endParaRPr lang="ru-RU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uk-UA" sz="2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для попереднього прикладу </a:t>
                </a:r>
                <a:endParaRPr lang="ru-RU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uk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bar>
                    <m:r>
                      <a:rPr lang="uk-U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uk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1+3∗2+5∗2+9∗2</m:t>
                        </m:r>
                      </m:num>
                      <m:den>
                        <m:r>
                          <a:rPr lang="uk-UA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uk-UA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ru-RU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8" name="Объект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17920" y="1845735"/>
                <a:ext cx="5740400" cy="4023360"/>
              </a:xfrm>
              <a:blipFill>
                <a:blip r:embed="rId3"/>
                <a:stretch>
                  <a:fillRect l="-1592" t="-1364" r="-31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9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38480"/>
            <a:ext cx="10058400" cy="92456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Приклад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69254"/>
            <a:ext cx="10058400" cy="4023360"/>
          </a:xfrm>
        </p:spPr>
        <p:txBody>
          <a:bodyPr/>
          <a:lstStyle/>
          <a:p>
            <a:r>
              <a:rPr lang="uk-UA" sz="2800" dirty="0">
                <a:solidFill>
                  <a:schemeClr val="tx1"/>
                </a:solidFill>
              </a:rPr>
              <a:t>Обчислити моду, медіану і середнє значення вибірки, поданої у вигляді статистичного розподілу: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429015"/>
              </p:ext>
            </p:extLst>
          </p:nvPr>
        </p:nvGraphicFramePr>
        <p:xfrm>
          <a:off x="3566158" y="3367073"/>
          <a:ext cx="4245295" cy="98068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863035">
                  <a:extLst>
                    <a:ext uri="{9D8B030D-6E8A-4147-A177-3AD203B41FA5}">
                      <a16:colId xmlns:a16="http://schemas.microsoft.com/office/drawing/2014/main" val="1139250445"/>
                    </a:ext>
                  </a:extLst>
                </a:gridCol>
                <a:gridCol w="539834">
                  <a:extLst>
                    <a:ext uri="{9D8B030D-6E8A-4147-A177-3AD203B41FA5}">
                      <a16:colId xmlns:a16="http://schemas.microsoft.com/office/drawing/2014/main" val="2939706232"/>
                    </a:ext>
                  </a:extLst>
                </a:gridCol>
                <a:gridCol w="539834">
                  <a:extLst>
                    <a:ext uri="{9D8B030D-6E8A-4147-A177-3AD203B41FA5}">
                      <a16:colId xmlns:a16="http://schemas.microsoft.com/office/drawing/2014/main" val="3757452441"/>
                    </a:ext>
                  </a:extLst>
                </a:gridCol>
                <a:gridCol w="539834">
                  <a:extLst>
                    <a:ext uri="{9D8B030D-6E8A-4147-A177-3AD203B41FA5}">
                      <a16:colId xmlns:a16="http://schemas.microsoft.com/office/drawing/2014/main" val="1451412744"/>
                    </a:ext>
                  </a:extLst>
                </a:gridCol>
                <a:gridCol w="539834">
                  <a:extLst>
                    <a:ext uri="{9D8B030D-6E8A-4147-A177-3AD203B41FA5}">
                      <a16:colId xmlns:a16="http://schemas.microsoft.com/office/drawing/2014/main" val="686840381"/>
                    </a:ext>
                  </a:extLst>
                </a:gridCol>
                <a:gridCol w="604474">
                  <a:extLst>
                    <a:ext uri="{9D8B030D-6E8A-4147-A177-3AD203B41FA5}">
                      <a16:colId xmlns:a16="http://schemas.microsoft.com/office/drawing/2014/main" val="2156894894"/>
                    </a:ext>
                  </a:extLst>
                </a:gridCol>
                <a:gridCol w="618450">
                  <a:extLst>
                    <a:ext uri="{9D8B030D-6E8A-4147-A177-3AD203B41FA5}">
                      <a16:colId xmlns:a16="http://schemas.microsoft.com/office/drawing/2014/main" val="1305807336"/>
                    </a:ext>
                  </a:extLst>
                </a:gridCol>
              </a:tblGrid>
              <a:tr h="5045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</a:t>
                      </a:r>
                      <a:r>
                        <a:rPr lang="en-US" sz="2000" baseline="-25000" dirty="0">
                          <a:effectLst/>
                        </a:rPr>
                        <a:t>i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994299"/>
                  </a:ext>
                </a:extLst>
              </a:tr>
              <a:tr h="4761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n</a:t>
                      </a:r>
                      <a:r>
                        <a:rPr lang="en-US" sz="2000" baseline="-25000" dirty="0" err="1">
                          <a:effectLst/>
                        </a:rPr>
                        <a:t>i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0799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97280" y="4800318"/>
            <a:ext cx="9977120" cy="119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800" dirty="0"/>
              <a:t>1) модою є таке значення </a:t>
            </a:r>
            <a:r>
              <a:rPr lang="en-US" sz="2800" dirty="0"/>
              <a:t>x</a:t>
            </a:r>
            <a:r>
              <a:rPr lang="en-US" sz="2800" baseline="-25000" dirty="0"/>
              <a:t>i</a:t>
            </a:r>
            <a:r>
              <a:rPr lang="ru-RU" sz="2800" dirty="0"/>
              <a:t>, </a:t>
            </a:r>
            <a:r>
              <a:rPr lang="uk-UA" sz="2800" dirty="0"/>
              <a:t>частота котрого </a:t>
            </a:r>
            <a:r>
              <a:rPr lang="en-US" sz="2800" dirty="0"/>
              <a:t>n</a:t>
            </a:r>
            <a:r>
              <a:rPr lang="uk-UA" sz="2800" baseline="-25000" dirty="0"/>
              <a:t>і</a:t>
            </a:r>
            <a:r>
              <a:rPr lang="ru-RU" sz="2800" dirty="0"/>
              <a:t> є максимальною: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800" b="1" dirty="0" err="1"/>
              <a:t>Мо</a:t>
            </a:r>
            <a:r>
              <a:rPr lang="uk-UA" sz="2800" b="1" dirty="0"/>
              <a:t>=7</a:t>
            </a:r>
            <a:r>
              <a:rPr lang="uk-UA" sz="2800" dirty="0"/>
              <a:t>, оскільки це значення зустрічається найчастіше (4 рази);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0655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47040"/>
            <a:ext cx="10058400" cy="115824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Розв’язання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040" y="1845734"/>
            <a:ext cx="11430000" cy="4392506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dirty="0" smtClean="0">
                <a:solidFill>
                  <a:schemeClr val="tx1"/>
                </a:solidFill>
              </a:rPr>
              <a:t>2) для </a:t>
            </a:r>
            <a:r>
              <a:rPr lang="uk-UA" sz="2400" dirty="0">
                <a:solidFill>
                  <a:schemeClr val="tx1"/>
                </a:solidFill>
              </a:rPr>
              <a:t>визначення медіани спочатку визначимо, скільки значень містить вибірка: </a:t>
            </a:r>
            <a:r>
              <a:rPr lang="en-US" sz="2400" dirty="0">
                <a:solidFill>
                  <a:schemeClr val="tx1"/>
                </a:solidFill>
              </a:rPr>
              <a:t>n</a:t>
            </a:r>
            <a:r>
              <a:rPr lang="ru-RU" sz="2400" dirty="0">
                <a:solidFill>
                  <a:schemeClr val="tx1"/>
                </a:solidFill>
              </a:rPr>
              <a:t>=15 – </a:t>
            </a:r>
            <a:r>
              <a:rPr lang="uk-UA" sz="2400" u="sng" dirty="0">
                <a:solidFill>
                  <a:schemeClr val="tx1"/>
                </a:solidFill>
              </a:rPr>
              <a:t>непарне</a:t>
            </a:r>
            <a:r>
              <a:rPr lang="uk-UA" sz="2400" dirty="0">
                <a:solidFill>
                  <a:schemeClr val="tx1"/>
                </a:solidFill>
              </a:rPr>
              <a:t>. Тоді медіаною буде значення, що розташоване посередині ряду, номер якого дорівнює </a:t>
            </a:r>
            <a:endParaRPr lang="ru-RU" sz="2400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b="1" dirty="0">
                <a:solidFill>
                  <a:schemeClr val="tx1"/>
                </a:solidFill>
              </a:rPr>
              <a:t>і=(</a:t>
            </a:r>
            <a:r>
              <a:rPr lang="en-US" sz="2400" b="1" dirty="0">
                <a:solidFill>
                  <a:schemeClr val="tx1"/>
                </a:solidFill>
              </a:rPr>
              <a:t>n</a:t>
            </a:r>
            <a:r>
              <a:rPr lang="ru-RU" sz="2400" b="1" dirty="0">
                <a:solidFill>
                  <a:schemeClr val="tx1"/>
                </a:solidFill>
              </a:rPr>
              <a:t>+1)</a:t>
            </a:r>
            <a:r>
              <a:rPr lang="uk-UA" sz="2400" b="1" dirty="0">
                <a:solidFill>
                  <a:schemeClr val="tx1"/>
                </a:solidFill>
              </a:rPr>
              <a:t>/2=(15+1)/2=8</a:t>
            </a:r>
            <a:endParaRPr lang="ru-RU" sz="2400" b="1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dirty="0">
                <a:solidFill>
                  <a:schemeClr val="tx1"/>
                </a:solidFill>
              </a:rPr>
              <a:t>Починаємо послідовно складати частоти </a:t>
            </a:r>
            <a:r>
              <a:rPr lang="en-US" sz="2400" dirty="0" err="1">
                <a:solidFill>
                  <a:schemeClr val="tx1"/>
                </a:solidFill>
              </a:rPr>
              <a:t>n</a:t>
            </a:r>
            <a:r>
              <a:rPr lang="en-US" sz="2400" baseline="-25000" dirty="0" err="1">
                <a:solidFill>
                  <a:schemeClr val="tx1"/>
                </a:solidFill>
              </a:rPr>
              <a:t>i</a:t>
            </a:r>
            <a:r>
              <a:rPr lang="uk-UA" sz="2400" dirty="0">
                <a:solidFill>
                  <a:schemeClr val="tx1"/>
                </a:solidFill>
              </a:rPr>
              <a:t>, поки не дістанемось потрібного елемента:</a:t>
            </a:r>
            <a:endParaRPr lang="ru-RU" sz="2400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1"/>
                </a:solidFill>
              </a:rPr>
              <a:t>n</a:t>
            </a:r>
            <a:r>
              <a:rPr lang="en-US" sz="2400" b="1" baseline="-25000" dirty="0">
                <a:solidFill>
                  <a:schemeClr val="tx1"/>
                </a:solidFill>
              </a:rPr>
              <a:t>1</a:t>
            </a:r>
            <a:r>
              <a:rPr lang="en-US" sz="2400" b="1" dirty="0">
                <a:solidFill>
                  <a:schemeClr val="tx1"/>
                </a:solidFill>
              </a:rPr>
              <a:t>+n</a:t>
            </a:r>
            <a:r>
              <a:rPr lang="en-US" sz="2400" b="1" baseline="-25000" dirty="0">
                <a:solidFill>
                  <a:schemeClr val="tx1"/>
                </a:solidFill>
              </a:rPr>
              <a:t>2</a:t>
            </a:r>
            <a:r>
              <a:rPr lang="en-US" sz="2400" b="1" dirty="0">
                <a:solidFill>
                  <a:schemeClr val="tx1"/>
                </a:solidFill>
              </a:rPr>
              <a:t>+n</a:t>
            </a:r>
            <a:r>
              <a:rPr lang="en-US" sz="2400" b="1" baseline="-25000" dirty="0">
                <a:solidFill>
                  <a:schemeClr val="tx1"/>
                </a:solidFill>
              </a:rPr>
              <a:t>3</a:t>
            </a:r>
            <a:r>
              <a:rPr lang="en-US" sz="2400" b="1" dirty="0">
                <a:solidFill>
                  <a:schemeClr val="tx1"/>
                </a:solidFill>
              </a:rPr>
              <a:t>=3+1+3=7</a:t>
            </a:r>
            <a:endParaRPr lang="ru-RU" sz="2400" b="1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dirty="0">
                <a:solidFill>
                  <a:schemeClr val="tx1"/>
                </a:solidFill>
              </a:rPr>
              <a:t>Значить наступним 8 елементом буде значення вибірки, що дорівнює 5.</a:t>
            </a:r>
            <a:endParaRPr lang="ru-RU" sz="2400" dirty="0">
              <a:solidFill>
                <a:schemeClr val="tx1"/>
              </a:solidFill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2400" b="1" dirty="0" err="1" smtClean="0">
                <a:solidFill>
                  <a:schemeClr val="tx1"/>
                </a:solidFill>
              </a:rPr>
              <a:t>Ме</a:t>
            </a:r>
            <a:r>
              <a:rPr lang="uk-UA" sz="2400" b="1" dirty="0" smtClean="0">
                <a:solidFill>
                  <a:schemeClr val="tx1"/>
                </a:solidFill>
              </a:rPr>
              <a:t>=Х</a:t>
            </a:r>
            <a:r>
              <a:rPr lang="uk-UA" sz="2400" b="1" baseline="-25000" dirty="0" smtClean="0">
                <a:solidFill>
                  <a:schemeClr val="tx1"/>
                </a:solidFill>
              </a:rPr>
              <a:t>8</a:t>
            </a:r>
            <a:r>
              <a:rPr lang="uk-UA" sz="2400" b="1" dirty="0" smtClean="0">
                <a:solidFill>
                  <a:schemeClr val="tx1"/>
                </a:solidFill>
              </a:rPr>
              <a:t>=5</a:t>
            </a:r>
            <a:endParaRPr lang="ru-RU" sz="2400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96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47040"/>
            <a:ext cx="10058400" cy="115824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Розв’язання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70854"/>
            <a:ext cx="11308080" cy="1781386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1200" dirty="0" smtClean="0">
                <a:solidFill>
                  <a:schemeClr val="tx1"/>
                </a:solidFill>
              </a:rPr>
              <a:t>3) для визначення середнього значення потрібно кожне значення х</a:t>
            </a:r>
            <a:r>
              <a:rPr lang="uk-UA" sz="11200" baseline="-25000" dirty="0">
                <a:solidFill>
                  <a:schemeClr val="tx1"/>
                </a:solidFill>
              </a:rPr>
              <a:t>і </a:t>
            </a:r>
            <a:r>
              <a:rPr lang="uk-UA" sz="11200" dirty="0">
                <a:solidFill>
                  <a:schemeClr val="tx1"/>
                </a:solidFill>
              </a:rPr>
              <a:t>помножити на його частоту </a:t>
            </a:r>
            <a:r>
              <a:rPr lang="en-US" sz="11200" dirty="0">
                <a:solidFill>
                  <a:schemeClr val="tx1"/>
                </a:solidFill>
              </a:rPr>
              <a:t>n</a:t>
            </a:r>
            <a:r>
              <a:rPr lang="uk-UA" sz="11200" baseline="-25000" dirty="0">
                <a:solidFill>
                  <a:schemeClr val="tx1"/>
                </a:solidFill>
              </a:rPr>
              <a:t>і</a:t>
            </a:r>
            <a:r>
              <a:rPr lang="uk-UA" sz="11200" dirty="0">
                <a:solidFill>
                  <a:schemeClr val="tx1"/>
                </a:solidFill>
              </a:rPr>
              <a:t>, добуток скласти і поділити на об’єм вибірки </a:t>
            </a:r>
            <a:r>
              <a:rPr lang="en-US" sz="11200" dirty="0">
                <a:solidFill>
                  <a:schemeClr val="tx1"/>
                </a:solidFill>
              </a:rPr>
              <a:t>n</a:t>
            </a:r>
            <a:r>
              <a:rPr lang="uk-UA" sz="11200" dirty="0" smtClean="0">
                <a:solidFill>
                  <a:schemeClr val="tx1"/>
                </a:solidFill>
              </a:rPr>
              <a:t>:</a:t>
            </a:r>
          </a:p>
          <a:p>
            <a:pPr lvl="0"/>
            <a:endParaRPr lang="uk-UA" sz="3200" dirty="0" smtClean="0">
              <a:solidFill>
                <a:schemeClr val="tx1"/>
              </a:solidFill>
            </a:endParaRPr>
          </a:p>
          <a:p>
            <a:pPr lvl="0"/>
            <a:endParaRPr lang="ru-RU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 </a:t>
            </a:r>
            <a:endParaRPr lang="ru-RU" sz="2800" dirty="0">
              <a:solidFill>
                <a:schemeClr val="tx1"/>
              </a:solidFill>
            </a:endParaRP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24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671320" y="4200514"/>
                <a:ext cx="8910320" cy="793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ba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uk-UA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𝟕𝟗</m:t>
                          </m:r>
                        </m:num>
                        <m:den>
                          <m:r>
                            <a:rPr lang="uk-UA" sz="24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uk-UA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uk-UA" sz="2400" b="1" i="1">
                          <a:latin typeface="Cambria Math" panose="02040503050406030204" pitchFamily="18" charset="0"/>
                        </a:rPr>
                        <m:t>𝟐𝟔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320" y="4200514"/>
                <a:ext cx="8910320" cy="7936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70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97840"/>
            <a:ext cx="10058400" cy="1016000"/>
          </a:xfrm>
        </p:spPr>
        <p:txBody>
          <a:bodyPr/>
          <a:lstStyle/>
          <a:p>
            <a:pPr algn="ctr"/>
            <a:r>
              <a:rPr lang="uk-UA" b="1" dirty="0"/>
              <a:t>Особливості мір центральної тенденції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/>
              <a:t> </a:t>
            </a:r>
            <a:r>
              <a:rPr lang="uk-UA" sz="2800" dirty="0" smtClean="0"/>
              <a:t>мода </a:t>
            </a:r>
            <a:r>
              <a:rPr lang="uk-UA" sz="2800" dirty="0"/>
              <a:t>вибірки обчислюється просто, її можна визначити «на око». Для дуже великих груп даних мода є досить стабільною мірою центру розподілу; </a:t>
            </a:r>
            <a:endParaRPr lang="ru-RU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/>
              <a:t> </a:t>
            </a:r>
            <a:r>
              <a:rPr lang="uk-UA" sz="2800" dirty="0" smtClean="0"/>
              <a:t>медіана </a:t>
            </a:r>
            <a:r>
              <a:rPr lang="uk-UA" sz="2800" dirty="0"/>
              <a:t>займає проміжне положення між модою і середнім з погляду її підрахунку. Ця міра особливо легко визначається у разі </a:t>
            </a:r>
            <a:r>
              <a:rPr lang="uk-UA" sz="2800" dirty="0" err="1"/>
              <a:t>ранжованих</a:t>
            </a:r>
            <a:r>
              <a:rPr lang="uk-UA" sz="2800" dirty="0"/>
              <a:t> даних; </a:t>
            </a:r>
            <a:endParaRPr lang="ru-RU" sz="28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/>
              <a:t> </a:t>
            </a:r>
            <a:r>
              <a:rPr lang="uk-UA" sz="2800" dirty="0" smtClean="0"/>
              <a:t>середнє </a:t>
            </a:r>
            <a:r>
              <a:rPr lang="uk-UA" sz="2800" dirty="0"/>
              <a:t>арифметичне передбачає використовування всіх значень вибірки, причому всі вони впливають на значення цієї міри. Зазвичай вибіркове середнє застосовується при прагненні до найбільшої точності у визначенні центральної тенденції. 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4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083" y="477520"/>
            <a:ext cx="10058400" cy="995680"/>
          </a:xfrm>
        </p:spPr>
        <p:txBody>
          <a:bodyPr/>
          <a:lstStyle/>
          <a:p>
            <a:pPr algn="ctr"/>
            <a:r>
              <a:rPr lang="uk-UA" b="1" dirty="0"/>
              <a:t>Особливості мір центральної тенденції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115203" cy="4023360"/>
          </a:xfrm>
        </p:spPr>
        <p:txBody>
          <a:bodyPr>
            <a:normAutofit/>
          </a:bodyPr>
          <a:lstStyle/>
          <a:p>
            <a:pPr marL="538163" indent="-355600" algn="just">
              <a:buFont typeface="Wingdings" panose="05000000000000000000" pitchFamily="2" charset="2"/>
              <a:buChar char="Ø"/>
            </a:pPr>
            <a:r>
              <a:rPr lang="uk-UA" sz="2800" dirty="0"/>
              <a:t>Медіана обчислюється в тому випадку, коли у серії є «нетипові» дані, що різко впливають на середнє. </a:t>
            </a:r>
            <a:endParaRPr lang="ru-RU" sz="2800" dirty="0"/>
          </a:p>
          <a:p>
            <a:pPr marL="538163" indent="-355600" algn="just">
              <a:buFont typeface="Wingdings" panose="05000000000000000000" pitchFamily="2" charset="2"/>
              <a:buChar char="Ø"/>
            </a:pPr>
            <a:r>
              <a:rPr lang="uk-UA" sz="2800" dirty="0"/>
              <a:t>Мода використовується в ситуаціях, коли не потрібна висока точність, але важлива швидкість визначення міри центральної тенденції. </a:t>
            </a:r>
            <a:endParaRPr lang="ru-RU" sz="2800" dirty="0"/>
          </a:p>
          <a:p>
            <a:pPr marL="538163" indent="-355600" algn="just">
              <a:buFont typeface="Wingdings" panose="05000000000000000000" pitchFamily="2" charset="2"/>
              <a:buChar char="Ø"/>
            </a:pPr>
            <a:r>
              <a:rPr lang="uk-UA" sz="2800" dirty="0"/>
              <a:t>Обчислення всіх трьох показників проводиться також для оцінки розподілу даних. При нормальному розподілі даних середнє арифметичне значення, медіана і мода однакові або дуже близькі.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Поради, щодо визначення мір центральної тенденції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4023360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uk-UA" sz="3200" dirty="0">
                <a:solidFill>
                  <a:schemeClr val="tx1"/>
                </a:solidFill>
              </a:rPr>
              <a:t>1. Моду та медіану обчислити найпростіше.</a:t>
            </a:r>
            <a:endParaRPr lang="ru-RU" sz="3200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uk-UA" sz="3200" dirty="0">
                <a:solidFill>
                  <a:schemeClr val="tx1"/>
                </a:solidFill>
              </a:rPr>
              <a:t>2. В малих групах мода нестабільна: </a:t>
            </a:r>
            <a:endParaRPr lang="ru-RU" sz="3200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uk-UA" sz="3200" dirty="0" err="1">
                <a:solidFill>
                  <a:schemeClr val="tx1"/>
                </a:solidFill>
              </a:rPr>
              <a:t>Мо</a:t>
            </a:r>
            <a:r>
              <a:rPr lang="uk-UA" sz="3200" dirty="0">
                <a:solidFill>
                  <a:schemeClr val="tx1"/>
                </a:solidFill>
              </a:rPr>
              <a:t>(1, 2, 3, 3, 3, 4, 4, 5)=3; </a:t>
            </a:r>
            <a:r>
              <a:rPr lang="uk-UA" sz="3200" dirty="0" err="1">
                <a:solidFill>
                  <a:schemeClr val="tx1"/>
                </a:solidFill>
              </a:rPr>
              <a:t>Мо</a:t>
            </a:r>
            <a:r>
              <a:rPr lang="uk-UA" sz="3200" dirty="0">
                <a:solidFill>
                  <a:schemeClr val="tx1"/>
                </a:solidFill>
              </a:rPr>
              <a:t>(1, 2, 2, 3, 3, 4, 4, 4)=4 </a:t>
            </a:r>
            <a:endParaRPr lang="ru-RU" sz="3200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uk-UA" sz="3200" dirty="0">
                <a:solidFill>
                  <a:schemeClr val="tx1"/>
                </a:solidFill>
              </a:rPr>
              <a:t>3. На медіану не впливають величини крайніх значень ряду даних.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71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Поради, щодо визначення мір центральної тенденції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86892"/>
            <a:ext cx="10058400" cy="1895828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600"/>
              </a:spcAft>
            </a:pPr>
            <a:r>
              <a:rPr lang="uk-UA" sz="3200" dirty="0">
                <a:solidFill>
                  <a:schemeClr val="tx1"/>
                </a:solidFill>
              </a:rPr>
              <a:t>4. На величину середнього арифметичного впливають значення кожного елементу ряду. Порівняння мір центральної тенденції в рядах, що відрізняються одним значенням</a:t>
            </a:r>
            <a:endParaRPr lang="ru-RU" sz="3200" dirty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28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517893"/>
              </p:ext>
            </p:extLst>
          </p:nvPr>
        </p:nvGraphicFramePr>
        <p:xfrm>
          <a:off x="2163604" y="4173785"/>
          <a:ext cx="7925752" cy="122466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946129">
                  <a:extLst>
                    <a:ext uri="{9D8B030D-6E8A-4147-A177-3AD203B41FA5}">
                      <a16:colId xmlns:a16="http://schemas.microsoft.com/office/drawing/2014/main" val="3870288906"/>
                    </a:ext>
                  </a:extLst>
                </a:gridCol>
                <a:gridCol w="1992902">
                  <a:extLst>
                    <a:ext uri="{9D8B030D-6E8A-4147-A177-3AD203B41FA5}">
                      <a16:colId xmlns:a16="http://schemas.microsoft.com/office/drawing/2014/main" val="402279031"/>
                    </a:ext>
                  </a:extLst>
                </a:gridCol>
                <a:gridCol w="1992902">
                  <a:extLst>
                    <a:ext uri="{9D8B030D-6E8A-4147-A177-3AD203B41FA5}">
                      <a16:colId xmlns:a16="http://schemas.microsoft.com/office/drawing/2014/main" val="2473685191"/>
                    </a:ext>
                  </a:extLst>
                </a:gridCol>
                <a:gridCol w="1993819">
                  <a:extLst>
                    <a:ext uri="{9D8B030D-6E8A-4147-A177-3AD203B41FA5}">
                      <a16:colId xmlns:a16="http://schemas.microsoft.com/office/drawing/2014/main" val="3702324616"/>
                    </a:ext>
                  </a:extLst>
                </a:gridCol>
              </a:tblGrid>
              <a:tr h="408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Медіана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Середнє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328698"/>
                  </a:ext>
                </a:extLst>
              </a:tr>
              <a:tr h="408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1: 1,3,3,5,6,7,8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4,7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4729675"/>
                  </a:ext>
                </a:extLst>
              </a:tr>
              <a:tr h="4082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2: 1,3,3,5,6,7,16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5,9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78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2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Поради, щодо визначення мір центральної тенденції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29</a:t>
            </a:fld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>
              <a:xfrm>
                <a:off x="1154083" y="2086892"/>
                <a:ext cx="10058400" cy="4023360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uk-UA" sz="3200" dirty="0" smtClean="0">
                    <a:solidFill>
                      <a:schemeClr val="tx1"/>
                    </a:solidFill>
                  </a:rPr>
                  <a:t>5. Деякі множини даних можуть не мати реальної міри центральної тенденції:</a:t>
                </a:r>
                <a:endParaRPr lang="ru-RU" sz="32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uk-UA" sz="3000" dirty="0" smtClean="0">
                    <a:solidFill>
                      <a:schemeClr val="tx1"/>
                    </a:solidFill>
                  </a:rPr>
                  <a:t>На лавці сидить 5 чоловіків. Два жебраки з майном 25 копійок. Третій – робітник, його збереження нараховували 5000 грн. Четвертий чоловік мав 100 000 грн. П'ятий – мультимільйонер з прибутком 5 000 000 грн.</a:t>
                </a:r>
              </a:p>
              <a:p>
                <a:r>
                  <a:rPr lang="uk-UA" sz="3000" dirty="0" smtClean="0">
                    <a:solidFill>
                      <a:schemeClr val="tx1"/>
                    </a:solidFill>
                  </a:rPr>
                  <a:t>Таким чином, ряд: 0,25, 0,25, 5000, 100 000, 5 000 000</a:t>
                </a:r>
              </a:p>
              <a:p>
                <a:pPr algn="ctr"/>
                <a:r>
                  <a:rPr lang="uk-UA" sz="3000" dirty="0" err="1" smtClean="0">
                    <a:solidFill>
                      <a:schemeClr val="tx1"/>
                    </a:solidFill>
                  </a:rPr>
                  <a:t>Мо</a:t>
                </a:r>
                <a:r>
                  <a:rPr lang="uk-UA" sz="3000" dirty="0" smtClean="0">
                    <a:solidFill>
                      <a:schemeClr val="tx1"/>
                    </a:solidFill>
                  </a:rPr>
                  <a:t>=0,25         </a:t>
                </a:r>
                <a:r>
                  <a:rPr lang="uk-UA" sz="3000" dirty="0" err="1" smtClean="0">
                    <a:solidFill>
                      <a:schemeClr val="tx1"/>
                    </a:solidFill>
                  </a:rPr>
                  <a:t>Ме</a:t>
                </a:r>
                <a:r>
                  <a:rPr lang="uk-UA" sz="3000" dirty="0" smtClean="0">
                    <a:solidFill>
                      <a:schemeClr val="tx1"/>
                    </a:solidFill>
                  </a:rPr>
                  <a:t>=5000</a:t>
                </a:r>
                <a14:m>
                  <m:oMath xmlns:m="http://schemas.openxmlformats.org/officeDocument/2006/math">
                    <m:r>
                      <a:rPr lang="uk-UA" sz="3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</m:t>
                    </m:r>
                    <m:bar>
                      <m:barPr>
                        <m:pos m:val="top"/>
                        <m:ctrlPr>
                          <a:rPr lang="ru-RU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uk-UA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Х</m:t>
                        </m:r>
                      </m:e>
                    </m:bar>
                  </m:oMath>
                </a14:m>
                <a:r>
                  <a:rPr lang="ru-RU" sz="3000" dirty="0" smtClean="0">
                    <a:solidFill>
                      <a:schemeClr val="tx1"/>
                    </a:solidFill>
                  </a:rPr>
                  <a:t>=1021000</a:t>
                </a:r>
                <a:endParaRPr lang="ru-RU" sz="3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083" y="2086892"/>
                <a:ext cx="10058400" cy="4023360"/>
              </a:xfrm>
              <a:blipFill>
                <a:blip r:embed="rId2"/>
                <a:stretch>
                  <a:fillRect l="-1394" t="-3030" r="-2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5400" b="1" dirty="0" smtClean="0">
                <a:solidFill>
                  <a:schemeClr val="tx1"/>
                </a:solidFill>
              </a:rPr>
              <a:t>Первинні методи </a:t>
            </a:r>
            <a:r>
              <a:rPr lang="uk-UA" sz="5400" b="1" dirty="0">
                <a:solidFill>
                  <a:schemeClr val="tx1"/>
                </a:solidFill>
              </a:rPr>
              <a:t>кількісної обробки </a:t>
            </a:r>
            <a:r>
              <a:rPr lang="uk-UA" sz="5400" b="1" dirty="0" smtClean="0">
                <a:solidFill>
                  <a:schemeClr val="tx1"/>
                </a:solidFill>
              </a:rPr>
              <a:t>даних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1050" y="2221861"/>
            <a:ext cx="6096000" cy="34901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До основних методів первинної статистичної обробки </a:t>
            </a:r>
            <a:r>
              <a:rPr lang="uk-UA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відносяться обчислення: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мір </a:t>
            </a:r>
            <a:r>
              <a:rPr lang="uk-UA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центральної </a:t>
            </a:r>
            <a:r>
              <a:rPr lang="uk-UA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тенденції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мір розкиду 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(мінливості) даних та </a:t>
            </a:r>
            <a:r>
              <a:rPr lang="uk-UA" sz="32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квантилі</a:t>
            </a:r>
            <a:r>
              <a:rPr lang="uk-UA" sz="3200" dirty="0">
                <a:ea typeface="Calibri" panose="020F0502020204030204" pitchFamily="34" charset="0"/>
                <a:cs typeface="Times New Roman" panose="02020603050405020304" pitchFamily="18" charset="0"/>
              </a:rPr>
              <a:t> розподілу. 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среднее значение чисел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150" y="2221861"/>
            <a:ext cx="2332355" cy="1749267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&quot;среднее значение чисел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01" y="3417368"/>
            <a:ext cx="2493264" cy="1869948"/>
          </a:xfrm>
          <a:prstGeom prst="rect">
            <a:avLst/>
          </a:prstGeom>
          <a:noFill/>
          <a:effectLst>
            <a:glow>
              <a:schemeClr val="accent1">
                <a:alpha val="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Поради, щодо визначення мір центральної тенденції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30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54083" y="2086892"/>
            <a:ext cx="10058400" cy="4023360"/>
          </a:xfrm>
        </p:spPr>
        <p:txBody>
          <a:bodyPr>
            <a:normAutofit/>
          </a:bodyPr>
          <a:lstStyle/>
          <a:p>
            <a:pPr algn="just"/>
            <a:r>
              <a:rPr lang="uk-UA" sz="3200" dirty="0" smtClean="0">
                <a:solidFill>
                  <a:schemeClr val="tx1"/>
                </a:solidFill>
              </a:rPr>
              <a:t>6. Вибір </a:t>
            </a:r>
            <a:r>
              <a:rPr lang="uk-UA" sz="3200" dirty="0">
                <a:solidFill>
                  <a:schemeClr val="tx1"/>
                </a:solidFill>
              </a:rPr>
              <a:t>міри центральної тенденції може бути обумовлений типом змінних, які аналізуються: </a:t>
            </a:r>
            <a:endParaRPr lang="ru-RU" sz="3200" dirty="0">
              <a:solidFill>
                <a:schemeClr val="tx1"/>
              </a:solidFill>
            </a:endParaRPr>
          </a:p>
          <a:p>
            <a:pPr algn="just"/>
            <a:endParaRPr lang="ru-RU" sz="3000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397915"/>
              </p:ext>
            </p:extLst>
          </p:nvPr>
        </p:nvGraphicFramePr>
        <p:xfrm>
          <a:off x="2423824" y="3406774"/>
          <a:ext cx="7542212" cy="2327255"/>
        </p:xfrm>
        <a:graphic>
          <a:graphicData uri="http://schemas.openxmlformats.org/drawingml/2006/table">
            <a:tbl>
              <a:tblPr firstRow="1" firstCol="1" bandRow="1"/>
              <a:tblGrid>
                <a:gridCol w="2513837">
                  <a:extLst>
                    <a:ext uri="{9D8B030D-6E8A-4147-A177-3AD203B41FA5}">
                      <a16:colId xmlns:a16="http://schemas.microsoft.com/office/drawing/2014/main" val="4043002122"/>
                    </a:ext>
                  </a:extLst>
                </a:gridCol>
                <a:gridCol w="2513837">
                  <a:extLst>
                    <a:ext uri="{9D8B030D-6E8A-4147-A177-3AD203B41FA5}">
                      <a16:colId xmlns:a16="http://schemas.microsoft.com/office/drawing/2014/main" val="3173664544"/>
                    </a:ext>
                  </a:extLst>
                </a:gridCol>
                <a:gridCol w="2514538">
                  <a:extLst>
                    <a:ext uri="{9D8B030D-6E8A-4147-A177-3AD203B41FA5}">
                      <a16:colId xmlns:a16="http://schemas.microsoft.com/office/drawing/2014/main" val="2230978178"/>
                    </a:ext>
                  </a:extLst>
                </a:gridCol>
              </a:tblGrid>
              <a:tr h="8299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Номінативна шкала (шкала найменувань)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Порядкова шкала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</a:rPr>
                        <a:t>Інтервальна шкала або шкала відношень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5919677"/>
                  </a:ext>
                </a:extLst>
              </a:tr>
              <a:tr h="49910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МОДА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791166"/>
                  </a:ext>
                </a:extLst>
              </a:tr>
              <a:tr h="499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МЕДІАНА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084525"/>
                  </a:ext>
                </a:extLst>
              </a:tr>
              <a:tr h="4991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СЕРЕДНЄ 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96659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6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997200" y="1415748"/>
            <a:ext cx="6482080" cy="4023360"/>
          </a:xfrm>
        </p:spPr>
        <p:txBody>
          <a:bodyPr/>
          <a:lstStyle/>
          <a:p>
            <a:r>
              <a:rPr lang="uk-UA" sz="3200" dirty="0">
                <a:solidFill>
                  <a:schemeClr val="tx1"/>
                </a:solidFill>
              </a:rPr>
              <a:t>1) яке значення найбільш характерне для вибірки</a:t>
            </a:r>
            <a:r>
              <a:rPr lang="uk-UA" sz="3200" dirty="0" smtClean="0">
                <a:solidFill>
                  <a:schemeClr val="tx1"/>
                </a:solidFill>
              </a:rPr>
              <a:t>?</a:t>
            </a:r>
          </a:p>
          <a:p>
            <a:endParaRPr lang="uk-UA" sz="3200" dirty="0" smtClean="0">
              <a:solidFill>
                <a:schemeClr val="tx1"/>
              </a:solidFill>
            </a:endParaRPr>
          </a:p>
          <a:p>
            <a:r>
              <a:rPr lang="uk-UA" sz="3200" dirty="0" smtClean="0">
                <a:solidFill>
                  <a:schemeClr val="tx1"/>
                </a:solidFill>
              </a:rPr>
              <a:t>2</a:t>
            </a:r>
            <a:r>
              <a:rPr lang="uk-UA" sz="3200" dirty="0">
                <a:solidFill>
                  <a:schemeClr val="tx1"/>
                </a:solidFill>
              </a:rPr>
              <a:t>) чи великий розкид даних щодо цього характерного значення, тобто яка варіативність даних? 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8" name="Picture 10" descr="Картинки по запросу &quot;знак вопроса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8" y="1480979"/>
            <a:ext cx="2674342" cy="3565790"/>
          </a:xfrm>
          <a:prstGeom prst="rect">
            <a:avLst/>
          </a:prstGeom>
          <a:noFill/>
        </p:spPr>
      </p:pic>
      <p:sp>
        <p:nvSpPr>
          <p:cNvPr id="8" name="Штриховая стрелка вправо 7"/>
          <p:cNvSpPr/>
          <p:nvPr/>
        </p:nvSpPr>
        <p:spPr>
          <a:xfrm>
            <a:off x="7975600" y="1687731"/>
            <a:ext cx="812800" cy="701040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052560" y="1350517"/>
            <a:ext cx="2367280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Міри центральної тенденції</a:t>
            </a:r>
            <a:endParaRPr lang="ru-RU" sz="2800" b="1" dirty="0"/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6370320" y="4616957"/>
            <a:ext cx="812800" cy="701040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313680" y="5504339"/>
            <a:ext cx="336296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Міри мінливості (розкиду)</a:t>
            </a:r>
            <a:endParaRPr lang="ru-RU" sz="2800" b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083" y="316935"/>
            <a:ext cx="10058400" cy="118872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 smtClean="0">
                <a:solidFill>
                  <a:schemeClr val="tx1"/>
                </a:solidFill>
              </a:rPr>
              <a:t>Міри центральної тенденції</a:t>
            </a:r>
            <a:endParaRPr lang="ru-RU" sz="60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6299021"/>
              </p:ext>
            </p:extLst>
          </p:nvPr>
        </p:nvGraphicFramePr>
        <p:xfrm>
          <a:off x="1676400" y="2092960"/>
          <a:ext cx="8564880" cy="377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1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i="1" dirty="0">
                <a:solidFill>
                  <a:schemeClr val="tx1"/>
                </a:solidFill>
              </a:rPr>
              <a:t>Мода</a:t>
            </a:r>
            <a:r>
              <a:rPr lang="uk-UA" sz="4000" dirty="0">
                <a:solidFill>
                  <a:schemeClr val="tx1"/>
                </a:solidFill>
              </a:rPr>
              <a:t> </a:t>
            </a:r>
            <a:r>
              <a:rPr lang="uk-UA" sz="4000" i="1" dirty="0">
                <a:solidFill>
                  <a:schemeClr val="tx1"/>
                </a:solidFill>
              </a:rPr>
              <a:t>– це значення у множині спостережень, яке зустрічається </a:t>
            </a:r>
            <a:r>
              <a:rPr lang="uk-UA" sz="4000" b="1" i="1" dirty="0">
                <a:solidFill>
                  <a:schemeClr val="tx1"/>
                </a:solidFill>
              </a:rPr>
              <a:t>найчастіше</a:t>
            </a:r>
            <a:r>
              <a:rPr lang="uk-UA" sz="4000" i="1" dirty="0">
                <a:solidFill>
                  <a:schemeClr val="tx1"/>
                </a:solidFill>
              </a:rPr>
              <a:t> 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160" y="1912479"/>
            <a:ext cx="9946640" cy="4372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>
                <a:solidFill>
                  <a:schemeClr val="tx1"/>
                </a:solidFill>
              </a:rPr>
              <a:t>Аналiзується</a:t>
            </a:r>
            <a:r>
              <a:rPr lang="uk-UA" sz="2800" dirty="0" smtClean="0">
                <a:solidFill>
                  <a:schemeClr val="tx1"/>
                </a:solidFill>
              </a:rPr>
              <a:t> </a:t>
            </a:r>
            <a:r>
              <a:rPr lang="uk-UA" sz="2800" dirty="0" err="1">
                <a:solidFill>
                  <a:schemeClr val="tx1"/>
                </a:solidFill>
              </a:rPr>
              <a:t>сукупнiсть</a:t>
            </a:r>
            <a:r>
              <a:rPr lang="uk-UA" sz="2800" dirty="0">
                <a:solidFill>
                  <a:schemeClr val="tx1"/>
                </a:solidFill>
              </a:rPr>
              <a:t> статистичних даних </a:t>
            </a:r>
            <a:endParaRPr lang="ru-RU" sz="2800" dirty="0">
              <a:solidFill>
                <a:schemeClr val="tx1"/>
              </a:solidFill>
            </a:endParaRPr>
          </a:p>
          <a:p>
            <a:pPr algn="ctr"/>
            <a:r>
              <a:rPr lang="uk-UA" sz="2800" dirty="0">
                <a:solidFill>
                  <a:schemeClr val="tx1"/>
                </a:solidFill>
              </a:rPr>
              <a:t>X</a:t>
            </a:r>
            <a:r>
              <a:rPr lang="uk-UA" sz="2800" baseline="-25000" dirty="0">
                <a:solidFill>
                  <a:schemeClr val="tx1"/>
                </a:solidFill>
              </a:rPr>
              <a:t>1</a:t>
            </a:r>
            <a:r>
              <a:rPr lang="uk-UA" sz="2800" dirty="0">
                <a:solidFill>
                  <a:schemeClr val="tx1"/>
                </a:solidFill>
              </a:rPr>
              <a:t>, X</a:t>
            </a:r>
            <a:r>
              <a:rPr lang="uk-UA" sz="2800" baseline="-25000" dirty="0">
                <a:solidFill>
                  <a:schemeClr val="tx1"/>
                </a:solidFill>
              </a:rPr>
              <a:t>2</a:t>
            </a:r>
            <a:r>
              <a:rPr lang="uk-UA" sz="2800" dirty="0">
                <a:solidFill>
                  <a:schemeClr val="tx1"/>
                </a:solidFill>
              </a:rPr>
              <a:t>, . . . , </a:t>
            </a:r>
            <a:r>
              <a:rPr lang="uk-UA" sz="2800" dirty="0" err="1">
                <a:solidFill>
                  <a:schemeClr val="tx1"/>
                </a:solidFill>
              </a:rPr>
              <a:t>X</a:t>
            </a:r>
            <a:r>
              <a:rPr lang="uk-UA" sz="2800" baseline="-25000" dirty="0" err="1">
                <a:solidFill>
                  <a:schemeClr val="tx1"/>
                </a:solidFill>
              </a:rPr>
              <a:t>n</a:t>
            </a:r>
            <a:r>
              <a:rPr lang="uk-UA" sz="2800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uk-UA" dirty="0" smtClean="0">
              <a:solidFill>
                <a:schemeClr val="tx1"/>
              </a:solidFill>
            </a:endParaRPr>
          </a:p>
          <a:p>
            <a:pPr algn="ctr"/>
            <a:r>
              <a:rPr lang="uk-UA" sz="2800" i="1" dirty="0">
                <a:solidFill>
                  <a:schemeClr val="tx1"/>
                </a:solidFill>
              </a:rPr>
              <a:t>Модою</a:t>
            </a:r>
            <a:r>
              <a:rPr lang="uk-UA" sz="2800" dirty="0">
                <a:solidFill>
                  <a:schemeClr val="tx1"/>
                </a:solidFill>
              </a:rPr>
              <a:t> цих даних називають значення, яке зустрічається в </a:t>
            </a:r>
            <a:r>
              <a:rPr lang="uk-UA" sz="2800" dirty="0" err="1">
                <a:solidFill>
                  <a:schemeClr val="tx1"/>
                </a:solidFill>
              </a:rPr>
              <a:t>сукупностi</a:t>
            </a: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u="sng" dirty="0" err="1">
                <a:solidFill>
                  <a:schemeClr val="tx1"/>
                </a:solidFill>
              </a:rPr>
              <a:t>найчастiше</a:t>
            </a:r>
            <a:r>
              <a:rPr lang="uk-UA" sz="2800" dirty="0">
                <a:solidFill>
                  <a:schemeClr val="tx1"/>
                </a:solidFill>
              </a:rPr>
              <a:t>. </a:t>
            </a:r>
            <a:r>
              <a:rPr lang="uk-UA" sz="2800" dirty="0" smtClean="0">
                <a:solidFill>
                  <a:schemeClr val="tx1"/>
                </a:solidFill>
              </a:rPr>
              <a:t>Позначається мода: </a:t>
            </a:r>
            <a:r>
              <a:rPr lang="uk-UA" sz="2800" b="1" u="sng" dirty="0" err="1">
                <a:solidFill>
                  <a:schemeClr val="tx1"/>
                </a:solidFill>
              </a:rPr>
              <a:t>Mo</a:t>
            </a:r>
            <a:r>
              <a:rPr lang="uk-UA" sz="2800" dirty="0">
                <a:solidFill>
                  <a:schemeClr val="tx1"/>
                </a:solidFill>
              </a:rPr>
              <a:t>. </a:t>
            </a:r>
            <a:endParaRPr lang="uk-UA" sz="2800" dirty="0" smtClean="0">
              <a:solidFill>
                <a:schemeClr val="tx1"/>
              </a:solidFill>
            </a:endParaRPr>
          </a:p>
          <a:p>
            <a:pPr algn="just"/>
            <a:endParaRPr lang="uk-UA" dirty="0">
              <a:solidFill>
                <a:schemeClr val="tx1"/>
              </a:solidFill>
            </a:endParaRPr>
          </a:p>
          <a:p>
            <a:pPr algn="ctr"/>
            <a:r>
              <a:rPr lang="uk-UA" sz="2600" dirty="0" smtClean="0">
                <a:solidFill>
                  <a:schemeClr val="tx1"/>
                </a:solidFill>
              </a:rPr>
              <a:t>Мода </a:t>
            </a:r>
            <a:r>
              <a:rPr lang="uk-UA" sz="2600" dirty="0">
                <a:solidFill>
                  <a:schemeClr val="tx1"/>
                </a:solidFill>
              </a:rPr>
              <a:t>– не завжди єдине значення. В окремих випадках мода може складатися з </a:t>
            </a:r>
            <a:r>
              <a:rPr lang="uk-UA" sz="2600" dirty="0" err="1">
                <a:solidFill>
                  <a:schemeClr val="tx1"/>
                </a:solidFill>
              </a:rPr>
              <a:t>кiлькох</a:t>
            </a:r>
            <a:r>
              <a:rPr lang="uk-UA" sz="2600" dirty="0">
                <a:solidFill>
                  <a:schemeClr val="tx1"/>
                </a:solidFill>
              </a:rPr>
              <a:t> чисел, </a:t>
            </a:r>
            <a:r>
              <a:rPr lang="uk-UA" sz="2600" dirty="0" err="1">
                <a:solidFill>
                  <a:schemeClr val="tx1"/>
                </a:solidFill>
              </a:rPr>
              <a:t>якi</a:t>
            </a:r>
            <a:r>
              <a:rPr lang="uk-UA" sz="2600" dirty="0">
                <a:solidFill>
                  <a:schemeClr val="tx1"/>
                </a:solidFill>
              </a:rPr>
              <a:t> </a:t>
            </a:r>
            <a:r>
              <a:rPr lang="uk-UA" sz="2600" dirty="0" err="1">
                <a:solidFill>
                  <a:schemeClr val="tx1"/>
                </a:solidFill>
              </a:rPr>
              <a:t>зустрiчаються</a:t>
            </a:r>
            <a:r>
              <a:rPr lang="uk-UA" sz="2600" dirty="0">
                <a:solidFill>
                  <a:schemeClr val="tx1"/>
                </a:solidFill>
              </a:rPr>
              <a:t> однакову </a:t>
            </a:r>
            <a:r>
              <a:rPr lang="uk-UA" sz="2600" dirty="0" err="1">
                <a:solidFill>
                  <a:schemeClr val="tx1"/>
                </a:solidFill>
              </a:rPr>
              <a:t>кiлькiсть</a:t>
            </a:r>
            <a:r>
              <a:rPr lang="uk-UA" sz="2600" dirty="0">
                <a:solidFill>
                  <a:schemeClr val="tx1"/>
                </a:solidFill>
              </a:rPr>
              <a:t> </a:t>
            </a:r>
            <a:r>
              <a:rPr lang="uk-UA" sz="2600" dirty="0" err="1">
                <a:solidFill>
                  <a:schemeClr val="tx1"/>
                </a:solidFill>
              </a:rPr>
              <a:t>разiв</a:t>
            </a:r>
            <a:r>
              <a:rPr lang="uk-UA" sz="2600" dirty="0">
                <a:solidFill>
                  <a:schemeClr val="tx1"/>
                </a:solidFill>
              </a:rPr>
              <a:t> (але </a:t>
            </a:r>
            <a:r>
              <a:rPr lang="uk-UA" sz="2600" dirty="0" err="1">
                <a:solidFill>
                  <a:schemeClr val="tx1"/>
                </a:solidFill>
              </a:rPr>
              <a:t>найчастiше</a:t>
            </a:r>
            <a:r>
              <a:rPr lang="uk-UA" sz="2600" dirty="0">
                <a:solidFill>
                  <a:schemeClr val="tx1"/>
                </a:solidFill>
              </a:rPr>
              <a:t>).</a:t>
            </a:r>
            <a:endParaRPr lang="ru-RU" sz="2600" dirty="0">
              <a:solidFill>
                <a:schemeClr val="tx1"/>
              </a:solidFill>
            </a:endParaRPr>
          </a:p>
          <a:p>
            <a:pPr algn="just"/>
            <a:endParaRPr lang="ru-RU" sz="2800" dirty="0">
              <a:solidFill>
                <a:schemeClr val="tx1"/>
              </a:solidFill>
            </a:endParaRPr>
          </a:p>
          <a:p>
            <a:pPr algn="ctr"/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При визначенні моди необхідно дотримуватись таких вимог</a:t>
            </a:r>
            <a:r>
              <a:rPr lang="uk-UA" b="1" i="1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083" y="2229132"/>
            <a:ext cx="10058400" cy="4023360"/>
          </a:xfrm>
        </p:spPr>
        <p:txBody>
          <a:bodyPr/>
          <a:lstStyle/>
          <a:p>
            <a:pPr algn="just"/>
            <a:r>
              <a:rPr lang="uk-UA" sz="3200" b="1" dirty="0">
                <a:solidFill>
                  <a:schemeClr val="tx1"/>
                </a:solidFill>
              </a:rPr>
              <a:t>1.</a:t>
            </a:r>
            <a:r>
              <a:rPr lang="uk-UA" sz="3200" dirty="0">
                <a:solidFill>
                  <a:schemeClr val="tx1"/>
                </a:solidFill>
              </a:rPr>
              <a:t> Якщо в даних всі значення зустрічаються однаково часто, кажуть, що в них немає моди: (1, 2, 3, 4</a:t>
            </a:r>
            <a:r>
              <a:rPr lang="uk-UA" sz="3200" dirty="0" smtClean="0">
                <a:solidFill>
                  <a:schemeClr val="tx1"/>
                </a:solidFill>
              </a:rPr>
              <a:t>)</a:t>
            </a:r>
          </a:p>
          <a:p>
            <a:pPr algn="just"/>
            <a:endParaRPr lang="ru-RU" sz="3200" dirty="0">
              <a:solidFill>
                <a:schemeClr val="tx1"/>
              </a:solidFill>
            </a:endParaRPr>
          </a:p>
          <a:p>
            <a:r>
              <a:rPr lang="uk-UA" sz="3200" b="1" i="1" dirty="0">
                <a:solidFill>
                  <a:schemeClr val="tx1"/>
                </a:solidFill>
              </a:rPr>
              <a:t>Наприклад: </a:t>
            </a:r>
            <a:endParaRPr lang="ru-RU" sz="3200" b="1" dirty="0">
              <a:solidFill>
                <a:schemeClr val="tx1"/>
              </a:solidFill>
            </a:endParaRPr>
          </a:p>
          <a:p>
            <a:r>
              <a:rPr lang="uk-UA" sz="3200" dirty="0">
                <a:solidFill>
                  <a:schemeClr val="tx1"/>
                </a:solidFill>
              </a:rPr>
              <a:t>2, 2, 3, 3, 4, 4, 5, 5 </a:t>
            </a:r>
            <a:r>
              <a:rPr lang="uk-UA" sz="3200" i="1" dirty="0">
                <a:solidFill>
                  <a:schemeClr val="tx1"/>
                </a:solidFill>
              </a:rPr>
              <a:t>– моди немає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7</a:t>
            </a:fld>
            <a:endParaRPr lang="ru-RU"/>
          </a:p>
        </p:txBody>
      </p:sp>
      <p:pic>
        <p:nvPicPr>
          <p:cNvPr id="3076" name="Picture 4" descr="Картинки по запросу &quot;мода статисти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931" y="3302158"/>
            <a:ext cx="2708974" cy="237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46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При визначенні моди необхідно дотримуватись таких вимог</a:t>
            </a:r>
            <a:r>
              <a:rPr lang="uk-UA" b="1" i="1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576560" cy="4412826"/>
              </a:xfrm>
            </p:spPr>
            <p:txBody>
              <a:bodyPr>
                <a:normAutofit fontScale="92500"/>
              </a:bodyPr>
              <a:lstStyle/>
              <a:p>
                <a:pPr algn="just"/>
                <a:r>
                  <a:rPr lang="uk-UA" sz="3200" b="1" dirty="0" smtClean="0">
                    <a:solidFill>
                      <a:schemeClr val="tx1"/>
                    </a:solidFill>
                  </a:rPr>
                  <a:t>2.</a:t>
                </a:r>
                <a:r>
                  <a:rPr lang="uk-UA" sz="3200" dirty="0">
                    <a:solidFill>
                      <a:schemeClr val="tx1"/>
                    </a:solidFill>
                  </a:rPr>
                  <a:t> якщо варіанти </a:t>
                </a:r>
                <a:r>
                  <a:rPr lang="uk-UA" sz="3200" u="sng" dirty="0">
                    <a:solidFill>
                      <a:schemeClr val="tx1"/>
                    </a:solidFill>
                  </a:rPr>
                  <a:t>суміжні</a:t>
                </a:r>
                <a:r>
                  <a:rPr lang="uk-UA" sz="3200" dirty="0">
                    <a:solidFill>
                      <a:schemeClr val="tx1"/>
                    </a:solidFill>
                  </a:rPr>
                  <a:t> і мають </a:t>
                </a:r>
                <a:r>
                  <a:rPr lang="uk-UA" sz="3200" u="sng" dirty="0">
                    <a:solidFill>
                      <a:schemeClr val="tx1"/>
                    </a:solidFill>
                  </a:rPr>
                  <a:t>однакову</a:t>
                </a:r>
                <a:r>
                  <a:rPr lang="uk-UA" sz="3200" dirty="0">
                    <a:solidFill>
                      <a:schemeClr val="tx1"/>
                    </a:solidFill>
                  </a:rPr>
                  <a:t> частоту, моду </a:t>
                </a:r>
                <a:r>
                  <a:rPr lang="uk-UA" sz="3200" dirty="0" smtClean="0">
                    <a:solidFill>
                      <a:schemeClr val="tx1"/>
                    </a:solidFill>
                  </a:rPr>
                  <a:t>визначають </a:t>
                </a:r>
                <a:r>
                  <a:rPr lang="uk-UA" sz="3200" dirty="0">
                    <a:solidFill>
                      <a:schemeClr val="tx1"/>
                    </a:solidFill>
                  </a:rPr>
                  <a:t>як </a:t>
                </a:r>
                <a:r>
                  <a:rPr lang="uk-UA" sz="3200" i="1" dirty="0">
                    <a:solidFill>
                      <a:schemeClr val="tx1"/>
                    </a:solidFill>
                  </a:rPr>
                  <a:t>середнє значення сусідніх варіантів</a:t>
                </a:r>
                <a:r>
                  <a:rPr lang="uk-UA" sz="3200" dirty="0">
                    <a:solidFill>
                      <a:schemeClr val="tx1"/>
                    </a:solidFill>
                  </a:rPr>
                  <a:t>:</a:t>
                </a:r>
                <a:endParaRPr lang="ru-RU" sz="3200" dirty="0">
                  <a:solidFill>
                    <a:schemeClr val="tx1"/>
                  </a:solidFill>
                </a:endParaRPr>
              </a:p>
              <a:p>
                <a:r>
                  <a:rPr lang="uk-UA" sz="3200" b="1" i="1" dirty="0">
                    <a:solidFill>
                      <a:schemeClr val="tx1"/>
                    </a:solidFill>
                  </a:rPr>
                  <a:t>Наприклад: </a:t>
                </a:r>
                <a:endParaRPr lang="ru-RU" sz="3200" b="1" dirty="0">
                  <a:solidFill>
                    <a:schemeClr val="tx1"/>
                  </a:solidFill>
                </a:endParaRPr>
              </a:p>
              <a:p>
                <a:r>
                  <a:rPr lang="uk-UA" sz="3200" dirty="0">
                    <a:solidFill>
                      <a:schemeClr val="tx1"/>
                    </a:solidFill>
                  </a:rPr>
                  <a:t>2, 2, 3, </a:t>
                </a:r>
                <a:r>
                  <a:rPr lang="uk-UA" sz="3200" u="sng" dirty="0">
                    <a:solidFill>
                      <a:schemeClr val="tx1"/>
                    </a:solidFill>
                  </a:rPr>
                  <a:t>4, 4, 4</a:t>
                </a:r>
                <a:r>
                  <a:rPr lang="uk-UA" sz="3200" dirty="0">
                    <a:solidFill>
                      <a:schemeClr val="tx1"/>
                    </a:solidFill>
                  </a:rPr>
                  <a:t>, </a:t>
                </a:r>
                <a:r>
                  <a:rPr lang="uk-UA" sz="3200" u="sng" dirty="0">
                    <a:solidFill>
                      <a:schemeClr val="tx1"/>
                    </a:solidFill>
                  </a:rPr>
                  <a:t>5, 5, 5</a:t>
                </a:r>
                <a:r>
                  <a:rPr lang="uk-UA" sz="32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uk-UA" sz="32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uk-UA" sz="3200" b="1" i="1">
                        <a:solidFill>
                          <a:schemeClr val="tx1"/>
                        </a:solidFill>
                      </a:rPr>
                      <m:t>Мо=</m:t>
                    </m:r>
                    <m:f>
                      <m:fPr>
                        <m:ctrlPr>
                          <a:rPr lang="ru-RU" sz="3200" b="1" i="1">
                            <a:solidFill>
                              <a:schemeClr val="tx1"/>
                            </a:solidFill>
                          </a:rPr>
                        </m:ctrlPr>
                      </m:fPr>
                      <m:num>
                        <m:r>
                          <a:rPr lang="uk-UA" sz="3200" b="1" i="1">
                            <a:solidFill>
                              <a:schemeClr val="tx1"/>
                            </a:solidFill>
                          </a:rPr>
                          <m:t>(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</a:rPr>
                          <m:t>𝟒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</a:rPr>
                          <m:t>+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</a:rPr>
                          <m:t>𝟓</m:t>
                        </m:r>
                        <m:r>
                          <a:rPr lang="uk-UA" sz="3200" b="1" i="1">
                            <a:solidFill>
                              <a:schemeClr val="tx1"/>
                            </a:solidFill>
                          </a:rPr>
                          <m:t>)</m:t>
                        </m:r>
                      </m:num>
                      <m:den>
                        <m:r>
                          <a:rPr lang="uk-UA" sz="3200" b="1" i="1">
                            <a:solidFill>
                              <a:schemeClr val="tx1"/>
                            </a:solidFill>
                          </a:rPr>
                          <m:t>𝟐</m:t>
                        </m:r>
                      </m:den>
                    </m:f>
                    <m:r>
                      <a:rPr lang="uk-UA" sz="3200" b="1" i="1">
                        <a:solidFill>
                          <a:schemeClr val="tx1"/>
                        </a:solidFill>
                      </a:rPr>
                      <m:t>=</m:t>
                    </m:r>
                    <m:r>
                      <a:rPr lang="uk-UA" sz="3200" b="1" i="1">
                        <a:solidFill>
                          <a:schemeClr val="tx1"/>
                        </a:solidFill>
                      </a:rPr>
                      <m:t>𝟒</m:t>
                    </m:r>
                    <m:r>
                      <a:rPr lang="uk-UA" sz="3200" b="1" i="1">
                        <a:solidFill>
                          <a:schemeClr val="tx1"/>
                        </a:solidFill>
                      </a:rPr>
                      <m:t>,</m:t>
                    </m:r>
                    <m:r>
                      <a:rPr lang="uk-UA" sz="3200" b="1" i="1">
                        <a:solidFill>
                          <a:schemeClr val="tx1"/>
                        </a:solidFill>
                      </a:rPr>
                      <m:t>𝟓</m:t>
                    </m:r>
                  </m:oMath>
                </a14:m>
                <a:endParaRPr lang="ru-RU" sz="3200" b="1" dirty="0">
                  <a:solidFill>
                    <a:schemeClr val="tx1"/>
                  </a:solidFill>
                </a:endParaRPr>
              </a:p>
              <a:p>
                <a:r>
                  <a:rPr lang="uk-UA" sz="3200" i="1" dirty="0" err="1">
                    <a:solidFill>
                      <a:schemeClr val="tx1"/>
                    </a:solidFill>
                  </a:rPr>
                  <a:t>Мо</a:t>
                </a:r>
                <a:r>
                  <a:rPr lang="uk-UA" sz="3200" i="1" dirty="0">
                    <a:solidFill>
                      <a:schemeClr val="tx1"/>
                    </a:solidFill>
                  </a:rPr>
                  <a:t> (1, 2, </a:t>
                </a:r>
                <a:r>
                  <a:rPr lang="uk-UA" sz="3200" i="1" u="sng" dirty="0">
                    <a:solidFill>
                      <a:schemeClr val="tx1"/>
                    </a:solidFill>
                  </a:rPr>
                  <a:t>2, 3</a:t>
                </a:r>
                <a:r>
                  <a:rPr lang="uk-UA" sz="3200" i="1" dirty="0">
                    <a:solidFill>
                      <a:schemeClr val="tx1"/>
                    </a:solidFill>
                  </a:rPr>
                  <a:t>, 3, 4) = 2,5</a:t>
                </a:r>
                <a:endParaRPr lang="ru-RU" sz="3200" dirty="0">
                  <a:solidFill>
                    <a:schemeClr val="tx1"/>
                  </a:solidFill>
                </a:endParaRPr>
              </a:p>
              <a:p>
                <a:r>
                  <a:rPr lang="uk-UA" sz="3200" i="1" dirty="0" err="1" smtClean="0">
                    <a:solidFill>
                      <a:schemeClr val="tx1"/>
                    </a:solidFill>
                  </a:rPr>
                  <a:t>Мо</a:t>
                </a:r>
                <a:r>
                  <a:rPr lang="uk-UA" sz="3200" i="1" dirty="0" smtClean="0">
                    <a:solidFill>
                      <a:schemeClr val="tx1"/>
                    </a:solidFill>
                  </a:rPr>
                  <a:t> (1, 2, 2, 2, 5, 5, 5, 6) =(</a:t>
                </a:r>
                <a:r>
                  <a:rPr lang="uk-UA" sz="3200" i="1" dirty="0">
                    <a:solidFill>
                      <a:schemeClr val="tx1"/>
                    </a:solidFill>
                  </a:rPr>
                  <a:t>2+5)/2=3,5</a:t>
                </a:r>
                <a:endParaRPr lang="ru-RU" sz="3200" dirty="0">
                  <a:solidFill>
                    <a:schemeClr val="tx1"/>
                  </a:solidFill>
                </a:endParaRPr>
              </a:p>
              <a:p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576560" cy="4412826"/>
              </a:xfrm>
              <a:blipFill>
                <a:blip r:embed="rId2"/>
                <a:stretch>
                  <a:fillRect l="-1326" t="-2762" r="-2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8</a:t>
            </a:fld>
            <a:endParaRPr lang="ru-RU"/>
          </a:p>
        </p:txBody>
      </p:sp>
      <p:pic>
        <p:nvPicPr>
          <p:cNvPr id="5" name="Picture 2" descr="Картинки по запросу &quot;мода статисти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489" y="3738880"/>
            <a:ext cx="2491471" cy="219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0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i="1" dirty="0">
                <a:solidFill>
                  <a:schemeClr val="tx1"/>
                </a:solidFill>
              </a:rPr>
              <a:t>При визначенні моди необхідно дотримуватись таких вимог</a:t>
            </a:r>
            <a:r>
              <a:rPr lang="uk-UA" b="1" i="1" dirty="0" smtClean="0">
                <a:solidFill>
                  <a:schemeClr val="tx1"/>
                </a:solidFill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sz="3200" b="1" dirty="0">
                <a:solidFill>
                  <a:schemeClr val="tx1"/>
                </a:solidFill>
              </a:rPr>
              <a:t>3.</a:t>
            </a:r>
            <a:r>
              <a:rPr lang="uk-UA" sz="3200" dirty="0">
                <a:solidFill>
                  <a:schemeClr val="tx1"/>
                </a:solidFill>
              </a:rPr>
              <a:t> Якщо два несусідні значення мають однакову частоту, то кажуть, що в даних є дві моди, а ряд даних називається </a:t>
            </a:r>
            <a:r>
              <a:rPr lang="uk-UA" sz="3200" b="1" i="1" dirty="0">
                <a:solidFill>
                  <a:schemeClr val="tx1"/>
                </a:solidFill>
              </a:rPr>
              <a:t>бімодальним</a:t>
            </a:r>
            <a:r>
              <a:rPr lang="uk-UA" sz="3200" dirty="0">
                <a:solidFill>
                  <a:schemeClr val="tx1"/>
                </a:solidFill>
              </a:rPr>
              <a:t>: </a:t>
            </a:r>
            <a:endParaRPr lang="uk-UA" sz="3200" dirty="0" smtClean="0">
              <a:solidFill>
                <a:schemeClr val="tx1"/>
              </a:solidFill>
            </a:endParaRPr>
          </a:p>
          <a:p>
            <a:pPr algn="just"/>
            <a:r>
              <a:rPr lang="uk-UA" sz="3200" b="1" i="1" dirty="0">
                <a:solidFill>
                  <a:schemeClr val="tx1"/>
                </a:solidFill>
              </a:rPr>
              <a:t>Наприклад: </a:t>
            </a:r>
            <a:endParaRPr lang="ru-RU" sz="3200" b="1" dirty="0">
              <a:solidFill>
                <a:schemeClr val="tx1"/>
              </a:solidFill>
            </a:endParaRPr>
          </a:p>
          <a:p>
            <a:pPr algn="just"/>
            <a:r>
              <a:rPr lang="uk-UA" sz="3200" dirty="0" err="1" smtClean="0">
                <a:solidFill>
                  <a:schemeClr val="tx1"/>
                </a:solidFill>
              </a:rPr>
              <a:t>Мо</a:t>
            </a:r>
            <a:r>
              <a:rPr lang="uk-UA" sz="3200" dirty="0" smtClean="0">
                <a:solidFill>
                  <a:schemeClr val="tx1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(</a:t>
            </a:r>
            <a:r>
              <a:rPr lang="uk-UA" sz="3200" u="sng" dirty="0">
                <a:solidFill>
                  <a:schemeClr val="tx1"/>
                </a:solidFill>
              </a:rPr>
              <a:t>1, 1, 1,</a:t>
            </a:r>
            <a:r>
              <a:rPr lang="uk-UA" sz="3200" dirty="0">
                <a:solidFill>
                  <a:schemeClr val="tx1"/>
                </a:solidFill>
              </a:rPr>
              <a:t> 2, 3, 4, </a:t>
            </a:r>
            <a:r>
              <a:rPr lang="uk-UA" sz="3200" u="sng" dirty="0">
                <a:solidFill>
                  <a:schemeClr val="tx1"/>
                </a:solidFill>
              </a:rPr>
              <a:t>5, 5, 5</a:t>
            </a:r>
            <a:r>
              <a:rPr lang="uk-UA" sz="3200" dirty="0">
                <a:solidFill>
                  <a:schemeClr val="tx1"/>
                </a:solidFill>
              </a:rPr>
              <a:t>) = 1 та 5 </a:t>
            </a:r>
            <a:endParaRPr lang="uk-UA" sz="3200" dirty="0" smtClean="0">
              <a:solidFill>
                <a:schemeClr val="tx1"/>
              </a:solidFill>
            </a:endParaRPr>
          </a:p>
          <a:p>
            <a:pPr algn="just"/>
            <a:endParaRPr lang="ru-RU" dirty="0">
              <a:solidFill>
                <a:schemeClr val="tx1"/>
              </a:solidFill>
            </a:endParaRPr>
          </a:p>
          <a:p>
            <a:pPr algn="just"/>
            <a:r>
              <a:rPr lang="uk-UA" sz="3200" i="1" dirty="0" err="1">
                <a:solidFill>
                  <a:schemeClr val="tx1"/>
                </a:solidFill>
              </a:rPr>
              <a:t>Мо</a:t>
            </a:r>
            <a:r>
              <a:rPr lang="uk-UA" sz="3200" dirty="0">
                <a:solidFill>
                  <a:schemeClr val="tx1"/>
                </a:solidFill>
              </a:rPr>
              <a:t> (10 </a:t>
            </a:r>
            <a:r>
              <a:rPr lang="uk-UA" sz="3200" u="sng" dirty="0">
                <a:solidFill>
                  <a:schemeClr val="tx1"/>
                </a:solidFill>
              </a:rPr>
              <a:t>11 11 11</a:t>
            </a:r>
            <a:r>
              <a:rPr lang="uk-UA" sz="3200" dirty="0">
                <a:solidFill>
                  <a:schemeClr val="tx1"/>
                </a:solidFill>
              </a:rPr>
              <a:t> 12 13 </a:t>
            </a:r>
            <a:r>
              <a:rPr lang="uk-UA" sz="3200" u="sng" dirty="0">
                <a:solidFill>
                  <a:schemeClr val="tx1"/>
                </a:solidFill>
              </a:rPr>
              <a:t>14 14 14</a:t>
            </a:r>
            <a:r>
              <a:rPr lang="uk-UA" sz="3200" dirty="0">
                <a:solidFill>
                  <a:schemeClr val="tx1"/>
                </a:solidFill>
              </a:rPr>
              <a:t> 17) </a:t>
            </a:r>
            <a:r>
              <a:rPr lang="uk-UA" sz="3200" dirty="0" smtClean="0">
                <a:solidFill>
                  <a:schemeClr val="tx1"/>
                </a:solidFill>
              </a:rPr>
              <a:t>= 11 </a:t>
            </a:r>
            <a:r>
              <a:rPr lang="uk-UA" sz="3200" dirty="0">
                <a:solidFill>
                  <a:schemeClr val="tx1"/>
                </a:solidFill>
              </a:rPr>
              <a:t>и 14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A0A60-A56E-49D2-ADCA-594A97893C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1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226</TotalTime>
  <Words>1880</Words>
  <Application>Microsoft Office PowerPoint</Application>
  <PresentationFormat>Широкоэкранный</PresentationFormat>
  <Paragraphs>279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Ретро</vt:lpstr>
      <vt:lpstr>МІРИ ЦЕНТРАЛЬНОЇ ТЕНДЕНЦІЇ</vt:lpstr>
      <vt:lpstr>План</vt:lpstr>
      <vt:lpstr>Первинні методи кількісної обробки даних</vt:lpstr>
      <vt:lpstr>Презентация PowerPoint</vt:lpstr>
      <vt:lpstr>Міри центральної тенденції</vt:lpstr>
      <vt:lpstr>Мода – це значення у множині спостережень, яке зустрічається найчастіше </vt:lpstr>
      <vt:lpstr>При визначенні моди необхідно дотримуватись таких вимог:</vt:lpstr>
      <vt:lpstr>При визначенні моди необхідно дотримуватись таких вимог:</vt:lpstr>
      <vt:lpstr>При визначенні моди необхідно дотримуватись таких вимог:</vt:lpstr>
      <vt:lpstr>Приклад</vt:lpstr>
      <vt:lpstr>Приклад</vt:lpstr>
      <vt:lpstr>Приклад</vt:lpstr>
      <vt:lpstr>Медіана</vt:lpstr>
      <vt:lpstr>При визначенні медіани необхідно дотримуватись таких вимог:</vt:lpstr>
      <vt:lpstr>Презентация PowerPoint</vt:lpstr>
      <vt:lpstr>При визначенні медіани необхідно дотримуватись таких вимог:</vt:lpstr>
      <vt:lpstr>Презентация PowerPoint</vt:lpstr>
      <vt:lpstr>Наприклад </vt:lpstr>
      <vt:lpstr>Презентация PowerPoint</vt:lpstr>
      <vt:lpstr>Середнє арифметичне</vt:lpstr>
      <vt:lpstr>Наприклад</vt:lpstr>
      <vt:lpstr>Приклад</vt:lpstr>
      <vt:lpstr>Розв’язання</vt:lpstr>
      <vt:lpstr>Розв’язання</vt:lpstr>
      <vt:lpstr>Особливості мір центральної тенденції</vt:lpstr>
      <vt:lpstr>Особливості мір центральної тенденції</vt:lpstr>
      <vt:lpstr>Поради, щодо визначення мір центральної тенденції</vt:lpstr>
      <vt:lpstr>Поради, щодо визначення мір центральної тенденції</vt:lpstr>
      <vt:lpstr>Поради, щодо визначення мір центральної тенденції</vt:lpstr>
      <vt:lpstr>Поради, щодо визначення мір центральної тенденції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МІРИ ЦЕНТРАЛЬНОЇ ТЕНДЕНЦІЇ</dc:title>
  <dc:creator>Пользователь</dc:creator>
  <cp:lastModifiedBy>Пользователь</cp:lastModifiedBy>
  <cp:revision>40</cp:revision>
  <cp:lastPrinted>2020-02-27T18:54:02Z</cp:lastPrinted>
  <dcterms:created xsi:type="dcterms:W3CDTF">2020-02-27T16:39:03Z</dcterms:created>
  <dcterms:modified xsi:type="dcterms:W3CDTF">2020-02-27T20:25:03Z</dcterms:modified>
</cp:coreProperties>
</file>