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458200" cy="1470025"/>
          </a:xfrm>
        </p:spPr>
        <p:txBody>
          <a:bodyPr/>
          <a:lstStyle/>
          <a:p>
            <a:pPr algn="ctr"/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динаміки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algn="ctr"/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err="1" smtClean="0"/>
              <a:t>обопільне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потреб шляхом </a:t>
            </a:r>
            <a:r>
              <a:rPr lang="ru-RU" dirty="0" err="1" smtClean="0"/>
              <a:t>взаємного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098" name="Picture 2" descr="Картинки по запросу обмен энерги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000504"/>
            <a:ext cx="3686183" cy="207088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Простежуючи</a:t>
            </a:r>
            <a:r>
              <a:rPr lang="ru-RU" dirty="0" smtClean="0"/>
              <a:t>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проникнення</a:t>
            </a:r>
            <a:r>
              <a:rPr lang="ru-RU" dirty="0" smtClean="0"/>
              <a:t>, </a:t>
            </a:r>
            <a:r>
              <a:rPr lang="ru-RU" b="1" dirty="0" smtClean="0"/>
              <a:t>І. </a:t>
            </a:r>
            <a:r>
              <a:rPr lang="ru-RU" b="1" dirty="0" err="1" smtClean="0"/>
              <a:t>Альтмен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Д. Тейлор </a:t>
            </a:r>
            <a:r>
              <a:rPr lang="ru-RU" b="1" dirty="0" err="1" smtClean="0"/>
              <a:t>виділяють</a:t>
            </a:r>
            <a:r>
              <a:rPr lang="ru-RU" b="1" dirty="0" smtClean="0"/>
              <a:t> ряд </a:t>
            </a:r>
            <a:r>
              <a:rPr lang="ru-RU" b="1" dirty="0" err="1" smtClean="0"/>
              <a:t>умовних</a:t>
            </a:r>
            <a:r>
              <a:rPr lang="ru-RU" b="1" dirty="0" smtClean="0"/>
              <a:t> </a:t>
            </a:r>
            <a:r>
              <a:rPr lang="ru-RU" b="1" dirty="0" err="1" smtClean="0"/>
              <a:t>етапів</a:t>
            </a:r>
            <a:r>
              <a:rPr lang="ru-RU" b="1" dirty="0" smtClean="0"/>
              <a:t>, через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проходять</a:t>
            </a:r>
            <a:r>
              <a:rPr lang="ru-RU" b="1" dirty="0" smtClean="0"/>
              <a:t> у </a:t>
            </a:r>
            <a:r>
              <a:rPr lang="ru-RU" b="1" dirty="0" err="1" smtClean="0"/>
              <a:t>своєму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в </a:t>
            </a:r>
            <a:r>
              <a:rPr lang="ru-RU" b="1" dirty="0" err="1" smtClean="0"/>
              <a:t>міру</a:t>
            </a:r>
            <a:r>
              <a:rPr lang="ru-RU" b="1" dirty="0" smtClean="0"/>
              <a:t> </a:t>
            </a:r>
            <a:r>
              <a:rPr lang="ru-RU" b="1" dirty="0" err="1" smtClean="0"/>
              <a:t>інтенсифікації</a:t>
            </a:r>
            <a:r>
              <a:rPr lang="ru-RU" b="1" dirty="0" smtClean="0"/>
              <a:t> та </a:t>
            </a:r>
            <a:r>
              <a:rPr lang="ru-RU" b="1" dirty="0" err="1" smtClean="0"/>
              <a:t>розширення</a:t>
            </a:r>
            <a:r>
              <a:rPr lang="ru-RU" b="1" dirty="0" smtClean="0"/>
              <a:t> </a:t>
            </a:r>
            <a:r>
              <a:rPr lang="ru-RU" b="1" dirty="0" err="1" smtClean="0"/>
              <a:t>актів</a:t>
            </a:r>
            <a:r>
              <a:rPr lang="ru-RU" b="1" dirty="0" smtClean="0"/>
              <a:t> </a:t>
            </a:r>
            <a:r>
              <a:rPr lang="ru-RU" b="1" dirty="0" err="1" smtClean="0"/>
              <a:t>обміну</a:t>
            </a:r>
            <a:r>
              <a:rPr lang="ru-RU" b="1" dirty="0" smtClean="0"/>
              <a:t> </a:t>
            </a:r>
            <a:r>
              <a:rPr lang="ru-RU" b="1" dirty="0" err="1" smtClean="0"/>
              <a:t>міжособистісні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відносини</a:t>
            </a:r>
            <a:r>
              <a:rPr lang="ru-RU" b="1" dirty="0" smtClean="0"/>
              <a:t>, а </a:t>
            </a:r>
            <a:r>
              <a:rPr lang="ru-RU" b="1" dirty="0" err="1" smtClean="0"/>
              <a:t>саме</a:t>
            </a:r>
            <a:r>
              <a:rPr lang="ru-RU" b="1" dirty="0" smtClean="0"/>
              <a:t> - </a:t>
            </a:r>
            <a:r>
              <a:rPr lang="ru-RU" b="1" dirty="0" err="1" smtClean="0"/>
              <a:t>стадії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i="1" dirty="0" err="1" smtClean="0"/>
              <a:t>Орієнтації</a:t>
            </a:r>
            <a:r>
              <a:rPr lang="ru-RU" dirty="0" smtClean="0"/>
              <a:t> -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носять</a:t>
            </a:r>
            <a:r>
              <a:rPr lang="ru-RU" dirty="0" smtClean="0"/>
              <a:t> характер </a:t>
            </a:r>
            <a:r>
              <a:rPr lang="ru-RU" dirty="0" err="1" smtClean="0"/>
              <a:t>обмежених</a:t>
            </a:r>
            <a:r>
              <a:rPr lang="ru-RU" dirty="0" smtClean="0"/>
              <a:t>, </a:t>
            </a:r>
            <a:r>
              <a:rPr lang="ru-RU" dirty="0" err="1" smtClean="0"/>
              <a:t>поверхневих</a:t>
            </a:r>
            <a:r>
              <a:rPr lang="ru-RU" dirty="0" smtClean="0"/>
              <a:t> (в основному </a:t>
            </a:r>
            <a:r>
              <a:rPr lang="ru-RU" dirty="0" err="1" smtClean="0"/>
              <a:t>поведінкових</a:t>
            </a:r>
            <a:r>
              <a:rPr lang="ru-RU" dirty="0" smtClean="0"/>
              <a:t>) </a:t>
            </a:r>
            <a:r>
              <a:rPr lang="ru-RU" dirty="0" err="1" smtClean="0"/>
              <a:t>контактів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b="1" i="1" dirty="0" smtClean="0"/>
              <a:t>Пробного </a:t>
            </a:r>
            <a:r>
              <a:rPr lang="ru-RU" b="1" i="1" dirty="0" err="1" smtClean="0"/>
              <a:t>емоційного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обміну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контакти</a:t>
            </a:r>
            <a:r>
              <a:rPr lang="ru-RU" dirty="0" smtClean="0"/>
              <a:t> </a:t>
            </a:r>
            <a:r>
              <a:rPr lang="ru-RU" dirty="0" err="1" smtClean="0"/>
              <a:t>часті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поверхневі</a:t>
            </a:r>
            <a:r>
              <a:rPr lang="ru-RU" dirty="0" smtClean="0"/>
              <a:t> (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членами </a:t>
            </a:r>
            <a:r>
              <a:rPr lang="ru-RU" dirty="0" err="1" smtClean="0"/>
              <a:t>діади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характеру);</a:t>
            </a:r>
          </a:p>
          <a:p>
            <a:pPr>
              <a:buFontTx/>
              <a:buChar char="-"/>
            </a:pPr>
            <a:r>
              <a:rPr lang="ru-RU" b="1" i="1" dirty="0" err="1" smtClean="0"/>
              <a:t>Повного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емоційного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обміну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контакти</a:t>
            </a:r>
            <a:r>
              <a:rPr lang="ru-RU" dirty="0" smtClean="0"/>
              <a:t> </a:t>
            </a:r>
            <a:r>
              <a:rPr lang="ru-RU" dirty="0" err="1" smtClean="0"/>
              <a:t>глибокі</a:t>
            </a:r>
            <a:r>
              <a:rPr lang="ru-RU" dirty="0" smtClean="0"/>
              <a:t>, </a:t>
            </a:r>
            <a:r>
              <a:rPr lang="ru-RU" dirty="0" err="1" smtClean="0"/>
              <a:t>зачіпають</a:t>
            </a:r>
            <a:r>
              <a:rPr lang="ru-RU" dirty="0" smtClean="0"/>
              <a:t>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(при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значущою</a:t>
            </a:r>
            <a:r>
              <a:rPr lang="ru-RU" dirty="0" smtClean="0"/>
              <a:t> для </a:t>
            </a:r>
            <a:r>
              <a:rPr lang="ru-RU" dirty="0" err="1" smtClean="0"/>
              <a:t>індивідів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обмежені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b="1" i="1" dirty="0" err="1" smtClean="0"/>
              <a:t>Усталеного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обміну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контакти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«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» </a:t>
            </a:r>
            <a:r>
              <a:rPr lang="ru-RU" dirty="0" err="1" smtClean="0"/>
              <a:t>спілкуються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розгортаються</a:t>
            </a:r>
            <a:r>
              <a:rPr lang="ru-RU" dirty="0" smtClean="0"/>
              <a:t> як на </a:t>
            </a:r>
            <a:r>
              <a:rPr lang="ru-RU" dirty="0" err="1" smtClean="0"/>
              <a:t>інтимному</a:t>
            </a:r>
            <a:r>
              <a:rPr lang="ru-RU" dirty="0" smtClean="0"/>
              <a:t> (</a:t>
            </a:r>
            <a:r>
              <a:rPr lang="ru-RU" dirty="0" err="1" smtClean="0"/>
              <a:t>глибинному</a:t>
            </a:r>
            <a:r>
              <a:rPr lang="ru-RU" dirty="0" smtClean="0"/>
              <a:t> </a:t>
            </a:r>
            <a:r>
              <a:rPr lang="ru-RU" dirty="0" err="1" smtClean="0"/>
              <a:t>особистісному</a:t>
            </a:r>
            <a:r>
              <a:rPr lang="ru-RU" dirty="0" smtClean="0"/>
              <a:t>), так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поверхневому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зафіксувати</a:t>
            </a:r>
            <a:r>
              <a:rPr lang="ru-RU" dirty="0" smtClean="0"/>
              <a:t> як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b="1" dirty="0" smtClean="0"/>
              <a:t>два </a:t>
            </a:r>
            <a:r>
              <a:rPr lang="ru-RU" b="1" dirty="0" err="1" smtClean="0"/>
              <a:t>рівні</a:t>
            </a:r>
            <a:r>
              <a:rPr lang="ru-RU" b="1" dirty="0" smtClean="0"/>
              <a:t> </a:t>
            </a:r>
            <a:r>
              <a:rPr lang="ru-RU" b="1" dirty="0" err="1" smtClean="0"/>
              <a:t>ціннісного</a:t>
            </a:r>
            <a:r>
              <a:rPr lang="ru-RU" b="1" dirty="0" smtClean="0"/>
              <a:t> </a:t>
            </a:r>
            <a:r>
              <a:rPr lang="ru-RU" b="1" dirty="0" err="1" smtClean="0"/>
              <a:t>обміну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співвідносяться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етапами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i="1" u="sng" dirty="0" err="1" smtClean="0"/>
              <a:t>Діадний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рівень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найтиповіший</a:t>
            </a:r>
            <a:r>
              <a:rPr lang="ru-RU" dirty="0" smtClean="0"/>
              <a:t> для </a:t>
            </a:r>
            <a:r>
              <a:rPr lang="ru-RU" dirty="0" err="1" smtClean="0"/>
              <a:t>початкового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коли вона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склалася</a:t>
            </a:r>
            <a:r>
              <a:rPr lang="ru-RU" dirty="0" smtClean="0"/>
              <a:t> як </a:t>
            </a:r>
            <a:r>
              <a:rPr lang="ru-RU" dirty="0" err="1" smtClean="0"/>
              <a:t>ціле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розгортається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будь-якими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членами </a:t>
            </a:r>
            <a:r>
              <a:rPr lang="ru-RU" dirty="0" err="1" smtClean="0"/>
              <a:t>групи</a:t>
            </a:r>
            <a:r>
              <a:rPr lang="ru-RU" dirty="0" smtClean="0"/>
              <a:t>, а в </a:t>
            </a:r>
            <a:r>
              <a:rPr lang="ru-RU" dirty="0" err="1" smtClean="0"/>
              <a:t>кінцевому</a:t>
            </a:r>
            <a:r>
              <a:rPr lang="ru-RU" dirty="0" smtClean="0"/>
              <a:t> </a:t>
            </a:r>
            <a:r>
              <a:rPr lang="ru-RU" dirty="0" err="1" smtClean="0"/>
              <a:t>рахунку</a:t>
            </a:r>
            <a:r>
              <a:rPr lang="ru-RU" dirty="0" smtClean="0"/>
              <a:t> -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безлічі</a:t>
            </a:r>
            <a:r>
              <a:rPr lang="ru-RU" dirty="0" smtClean="0"/>
              <a:t> </a:t>
            </a:r>
            <a:r>
              <a:rPr lang="ru-RU" dirty="0" err="1" smtClean="0"/>
              <a:t>діад</a:t>
            </a:r>
            <a:r>
              <a:rPr lang="ru-RU" dirty="0" smtClean="0"/>
              <a:t>, </a:t>
            </a:r>
            <a:r>
              <a:rPr lang="ru-RU" dirty="0" err="1" smtClean="0"/>
              <a:t>утворених</a:t>
            </a:r>
            <a:r>
              <a:rPr lang="ru-RU" dirty="0" smtClean="0"/>
              <a:t> партнерами по </a:t>
            </a:r>
            <a:r>
              <a:rPr lang="ru-RU" dirty="0" err="1" smtClean="0"/>
              <a:t>групі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, </a:t>
            </a:r>
            <a:r>
              <a:rPr lang="ru-RU" dirty="0" err="1" smtClean="0"/>
              <a:t>беручи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акцентований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контекст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, </a:t>
            </a:r>
            <a:r>
              <a:rPr lang="ru-RU" dirty="0" err="1" smtClean="0"/>
              <a:t>приписування</a:t>
            </a:r>
            <a:r>
              <a:rPr lang="ru-RU" dirty="0" smtClean="0"/>
              <a:t> </a:t>
            </a:r>
            <a:r>
              <a:rPr lang="ru-RU" dirty="0" err="1" smtClean="0"/>
              <a:t>індивідами</a:t>
            </a:r>
            <a:r>
              <a:rPr lang="ru-RU" dirty="0" smtClean="0"/>
              <a:t> один одному </a:t>
            </a:r>
            <a:r>
              <a:rPr lang="ru-RU" dirty="0" err="1" smtClean="0"/>
              <a:t>певного</a:t>
            </a:r>
            <a:r>
              <a:rPr lang="ru-RU" dirty="0" smtClean="0"/>
              <a:t> статусу.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>
              <a:buNone/>
            </a:pPr>
            <a:r>
              <a:rPr lang="ru-RU" b="1" i="1" u="sng" dirty="0" err="1" smtClean="0"/>
              <a:t>Власне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груповий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рівень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сформовану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той,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за </a:t>
            </a:r>
            <a:r>
              <a:rPr lang="ru-RU" dirty="0" err="1" smtClean="0"/>
              <a:t>вузкодіадні</a:t>
            </a:r>
            <a:r>
              <a:rPr lang="ru-RU" dirty="0" smtClean="0"/>
              <a:t> рамки: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сторін-учасниць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сама </a:t>
            </a:r>
            <a:r>
              <a:rPr lang="ru-RU" dirty="0" err="1" smtClean="0"/>
              <a:t>група</a:t>
            </a:r>
            <a:r>
              <a:rPr lang="ru-RU" dirty="0" smtClean="0"/>
              <a:t>, яка </a:t>
            </a:r>
            <a:r>
              <a:rPr lang="ru-RU" dirty="0" err="1" smtClean="0"/>
              <a:t>виступає</a:t>
            </a:r>
            <a:r>
              <a:rPr lang="ru-RU" dirty="0" smtClean="0"/>
              <a:t> як </a:t>
            </a:r>
            <a:r>
              <a:rPr lang="ru-RU" dirty="0" err="1" smtClean="0"/>
              <a:t>сукупний</a:t>
            </a:r>
            <a:r>
              <a:rPr lang="ru-RU" dirty="0" smtClean="0"/>
              <a:t> </a:t>
            </a:r>
            <a:r>
              <a:rPr lang="ru-RU" dirty="0" err="1" smtClean="0"/>
              <a:t>колективний</a:t>
            </a:r>
            <a:r>
              <a:rPr lang="ru-RU" dirty="0" smtClean="0"/>
              <a:t> </a:t>
            </a:r>
            <a:r>
              <a:rPr lang="ru-RU" dirty="0" err="1" smtClean="0"/>
              <a:t>суб'єкт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в </a:t>
            </a:r>
            <a:r>
              <a:rPr lang="ru-RU" dirty="0" err="1" smtClean="0"/>
              <a:t>підсумку</a:t>
            </a:r>
            <a:r>
              <a:rPr lang="ru-RU" dirty="0" smtClean="0"/>
              <a:t> статус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вкладів</a:t>
            </a:r>
            <a:r>
              <a:rPr lang="ru-RU" dirty="0" smtClean="0"/>
              <a:t> у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Кричевський</a:t>
            </a:r>
            <a:r>
              <a:rPr lang="ru-RU" dirty="0" smtClean="0"/>
              <a:t> Р.Л., </a:t>
            </a:r>
            <a:r>
              <a:rPr lang="ru-RU" dirty="0" err="1" smtClean="0"/>
              <a:t>Дубовська</a:t>
            </a:r>
            <a:r>
              <a:rPr lang="ru-RU" dirty="0" smtClean="0"/>
              <a:t> О.М. «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/>
              <a:t>Групова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динаміка</a:t>
            </a:r>
            <a:r>
              <a:rPr lang="ru-RU" b="1" i="1" dirty="0" smtClean="0"/>
              <a:t> </a:t>
            </a:r>
            <a:r>
              <a:rPr lang="ru-RU" dirty="0" smtClean="0"/>
              <a:t>- 1.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взаємозалежності</a:t>
            </a:r>
            <a:r>
              <a:rPr lang="ru-RU" dirty="0" smtClean="0"/>
              <a:t> та </a:t>
            </a:r>
            <a:r>
              <a:rPr lang="ru-RU" dirty="0" err="1" smtClean="0"/>
              <a:t>взаємовпливу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задоволення</a:t>
            </a:r>
            <a:r>
              <a:rPr lang="ru-RU" dirty="0" smtClean="0"/>
              <a:t> як </a:t>
            </a:r>
            <a:r>
              <a:rPr lang="ru-RU" dirty="0" err="1" smtClean="0"/>
              <a:t>особистих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потреб;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процес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конкретними</a:t>
            </a:r>
            <a:r>
              <a:rPr lang="ru-RU" dirty="0" smtClean="0"/>
              <a:t> </a:t>
            </a:r>
            <a:r>
              <a:rPr lang="ru-RU" dirty="0" err="1" smtClean="0"/>
              <a:t>індивідами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напругу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або</a:t>
            </a:r>
            <a:r>
              <a:rPr lang="ru-RU" dirty="0" smtClean="0"/>
              <a:t> приводить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взаємного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щонайменше</a:t>
            </a:r>
            <a:r>
              <a:rPr lang="ru-RU" dirty="0" smtClean="0"/>
              <a:t> три таких </a:t>
            </a:r>
            <a:r>
              <a:rPr lang="ru-RU" dirty="0" err="1" smtClean="0"/>
              <a:t>механізми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внутрішньогрупових</a:t>
            </a:r>
            <a:r>
              <a:rPr lang="ru-RU" dirty="0" smtClean="0"/>
              <a:t> </a:t>
            </a:r>
            <a:r>
              <a:rPr lang="ru-RU" dirty="0" err="1" smtClean="0"/>
              <a:t>суперечностей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«</a:t>
            </a:r>
            <a:r>
              <a:rPr lang="ru-RU" dirty="0" err="1" smtClean="0"/>
              <a:t>Ідіосинкратичний</a:t>
            </a:r>
            <a:r>
              <a:rPr lang="ru-RU" dirty="0" smtClean="0"/>
              <a:t> кредит»;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3554" name="Picture 2" descr="Картинки по запросу групповая динам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873106"/>
            <a:ext cx="3571884" cy="24407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внутрішньогрупових</a:t>
            </a:r>
            <a:r>
              <a:rPr lang="ru-RU" dirty="0" smtClean="0"/>
              <a:t> </a:t>
            </a:r>
            <a:r>
              <a:rPr lang="ru-RU" dirty="0" err="1" smtClean="0"/>
              <a:t>суперечностей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30369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А. Г. </a:t>
            </a:r>
            <a:r>
              <a:rPr lang="ru-RU" dirty="0" err="1" smtClean="0"/>
              <a:t>Кірпичник</a:t>
            </a:r>
            <a:r>
              <a:rPr lang="ru-RU" dirty="0" smtClean="0"/>
              <a:t> </a:t>
            </a:r>
            <a:r>
              <a:rPr lang="ru-RU" dirty="0" err="1" smtClean="0"/>
              <a:t>звернув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протиріччя</a:t>
            </a:r>
            <a:r>
              <a:rPr lang="ru-RU" dirty="0" smtClean="0"/>
              <a:t>, </a:t>
            </a:r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зростаючими</a:t>
            </a:r>
            <a:r>
              <a:rPr lang="ru-RU" dirty="0" smtClean="0"/>
              <a:t> </a:t>
            </a:r>
            <a:r>
              <a:rPr lang="ru-RU" dirty="0" err="1" smtClean="0"/>
              <a:t>потенційними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актуальною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зростаючим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до </a:t>
            </a:r>
            <a:r>
              <a:rPr lang="ru-RU" dirty="0" err="1" smtClean="0"/>
              <a:t>самореалізації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самоствердження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тенденціями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групову</a:t>
            </a:r>
            <a:r>
              <a:rPr lang="ru-RU" dirty="0" smtClean="0"/>
              <a:t> структуру,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530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4" name="Picture 6" descr="Картинки по запросу противореч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643446"/>
            <a:ext cx="2857500" cy="20383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Ще</a:t>
            </a:r>
            <a:r>
              <a:rPr lang="ru-RU" dirty="0" smtClean="0"/>
              <a:t> один тип </a:t>
            </a:r>
            <a:r>
              <a:rPr lang="ru-RU" dirty="0" err="1" smtClean="0"/>
              <a:t>внутрішньогрупових</a:t>
            </a:r>
            <a:r>
              <a:rPr lang="ru-RU" dirty="0" smtClean="0"/>
              <a:t> </a:t>
            </a:r>
            <a:r>
              <a:rPr lang="ru-RU" dirty="0" err="1" smtClean="0"/>
              <a:t>протиріч</a:t>
            </a:r>
            <a:r>
              <a:rPr lang="ru-RU" dirty="0" smtClean="0"/>
              <a:t>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психоаналітик</a:t>
            </a:r>
            <a:r>
              <a:rPr lang="ru-RU" dirty="0" smtClean="0"/>
              <a:t> Ф. </a:t>
            </a:r>
            <a:r>
              <a:rPr lang="ru-RU" dirty="0" err="1" smtClean="0"/>
              <a:t>Шамбо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i="1" dirty="0" err="1" smtClean="0"/>
              <a:t>Розвиток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є</a:t>
            </a:r>
            <a:r>
              <a:rPr lang="ru-RU" b="1" i="1" dirty="0" smtClean="0"/>
              <a:t> результат </a:t>
            </a:r>
            <a:r>
              <a:rPr lang="ru-RU" b="1" i="1" dirty="0" err="1" smtClean="0"/>
              <a:t>зіткнення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суперечливих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тенденцій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неузгодженості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очікуваннями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пов'язують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діями</a:t>
            </a:r>
            <a:r>
              <a:rPr lang="ru-RU" dirty="0" smtClean="0"/>
              <a:t> </a:t>
            </a:r>
            <a:r>
              <a:rPr lang="ru-RU" dirty="0" err="1" smtClean="0"/>
              <a:t>послідовники</a:t>
            </a:r>
            <a:r>
              <a:rPr lang="ru-RU" dirty="0" smtClean="0"/>
              <a:t>. </a:t>
            </a:r>
            <a:r>
              <a:rPr lang="ru-RU" dirty="0" err="1" smtClean="0"/>
              <a:t>Подібна</a:t>
            </a:r>
            <a:r>
              <a:rPr lang="ru-RU" dirty="0" smtClean="0"/>
              <a:t> </a:t>
            </a:r>
            <a:r>
              <a:rPr lang="ru-RU" dirty="0" err="1" smtClean="0"/>
              <a:t>неузгодженість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до </a:t>
            </a:r>
            <a:r>
              <a:rPr lang="ru-RU" dirty="0" err="1" smtClean="0"/>
              <a:t>дестабілізації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.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настанням</a:t>
            </a:r>
            <a:r>
              <a:rPr lang="ru-RU" dirty="0" smtClean="0"/>
              <a:t> «</a:t>
            </a:r>
            <a:r>
              <a:rPr lang="ru-RU" dirty="0" err="1" smtClean="0"/>
              <a:t>фази</a:t>
            </a:r>
            <a:r>
              <a:rPr lang="ru-RU" dirty="0" smtClean="0"/>
              <a:t> </a:t>
            </a:r>
            <a:r>
              <a:rPr lang="ru-RU" dirty="0" err="1" smtClean="0"/>
              <a:t>гармонії</a:t>
            </a:r>
            <a:r>
              <a:rPr lang="ru-RU" dirty="0" smtClean="0"/>
              <a:t>», яка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стабілізацією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оптимістичною</a:t>
            </a:r>
            <a:r>
              <a:rPr lang="ru-RU" dirty="0" smtClean="0"/>
              <a:t> </a:t>
            </a:r>
            <a:r>
              <a:rPr lang="ru-RU" dirty="0" err="1" smtClean="0"/>
              <a:t>спрямованістю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«</a:t>
            </a:r>
            <a:r>
              <a:rPr lang="ru-RU" dirty="0" err="1" smtClean="0"/>
              <a:t>обурення</a:t>
            </a:r>
            <a:r>
              <a:rPr lang="ru-RU" dirty="0" smtClean="0"/>
              <a:t>» в </a:t>
            </a:r>
            <a:r>
              <a:rPr lang="ru-RU" dirty="0" err="1" smtClean="0"/>
              <a:t>системі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черговими</a:t>
            </a:r>
            <a:r>
              <a:rPr lang="ru-RU" dirty="0" smtClean="0"/>
              <a:t> </a:t>
            </a:r>
            <a:r>
              <a:rPr lang="ru-RU" dirty="0" err="1" smtClean="0"/>
              <a:t>суперечностями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послідовниками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14364"/>
          </a:xfrm>
        </p:spPr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Ідіосинкратичний</a:t>
            </a:r>
            <a:r>
              <a:rPr lang="ru-RU" dirty="0" smtClean="0"/>
              <a:t> кредит»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6186502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 норм,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динаміки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дозвіл</a:t>
            </a:r>
            <a:r>
              <a:rPr lang="ru-RU" dirty="0" smtClean="0"/>
              <a:t> на </a:t>
            </a:r>
            <a:r>
              <a:rPr lang="ru-RU" dirty="0" err="1" smtClean="0"/>
              <a:t>девіантну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членам в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00504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6215106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Е. </a:t>
            </a:r>
            <a:r>
              <a:rPr lang="ru-RU" dirty="0" err="1" smtClean="0"/>
              <a:t>Холландер</a:t>
            </a:r>
            <a:r>
              <a:rPr lang="ru-RU" dirty="0" smtClean="0"/>
              <a:t> </a:t>
            </a:r>
            <a:r>
              <a:rPr lang="ru-RU" dirty="0" err="1" smtClean="0"/>
              <a:t>вказаний</a:t>
            </a:r>
            <a:r>
              <a:rPr lang="ru-RU" dirty="0" smtClean="0"/>
              <a:t> феномен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развитком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не </a:t>
            </a:r>
            <a:r>
              <a:rPr lang="ru-RU" dirty="0" err="1" smtClean="0"/>
              <a:t>пов'язував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розглядав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ракурсі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-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нормативної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(в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вузькому</a:t>
            </a:r>
            <a:r>
              <a:rPr lang="ru-RU" dirty="0" smtClean="0"/>
              <a:t> </a:t>
            </a:r>
            <a:r>
              <a:rPr lang="ru-RU" dirty="0" err="1" smtClean="0"/>
              <a:t>сенсі</a:t>
            </a:r>
            <a:r>
              <a:rPr lang="ru-RU" dirty="0" smtClean="0"/>
              <a:t> - </a:t>
            </a:r>
            <a:r>
              <a:rPr lang="ru-RU" dirty="0" err="1" smtClean="0"/>
              <a:t>конформності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статусу </a:t>
            </a:r>
            <a:r>
              <a:rPr lang="ru-RU" dirty="0" err="1" smtClean="0"/>
              <a:t>індивіда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- </a:t>
            </a:r>
            <a:r>
              <a:rPr lang="ru-RU" dirty="0" err="1" smtClean="0"/>
              <a:t>лідерства</a:t>
            </a:r>
            <a:r>
              <a:rPr lang="ru-RU" dirty="0" smtClean="0"/>
              <a:t>).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змінними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мало не </a:t>
            </a:r>
            <a:r>
              <a:rPr lang="ru-RU" dirty="0" err="1" smtClean="0"/>
              <a:t>лінійна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, </a:t>
            </a:r>
            <a:r>
              <a:rPr lang="ru-RU" dirty="0" err="1" smtClean="0"/>
              <a:t>запропонована</a:t>
            </a:r>
            <a:r>
              <a:rPr lang="ru-RU" dirty="0" smtClean="0"/>
              <a:t> Е. </a:t>
            </a:r>
            <a:r>
              <a:rPr lang="ru-RU" dirty="0" err="1" smtClean="0"/>
              <a:t>Холландером</a:t>
            </a:r>
            <a:r>
              <a:rPr lang="ru-RU" dirty="0" smtClean="0"/>
              <a:t>, модель </a:t>
            </a:r>
            <a:r>
              <a:rPr lang="ru-RU" dirty="0" err="1" smtClean="0"/>
              <a:t>намічає</a:t>
            </a:r>
            <a:r>
              <a:rPr lang="ru-RU" dirty="0" smtClean="0"/>
              <a:t> </a:t>
            </a:r>
            <a:r>
              <a:rPr lang="ru-RU" dirty="0" err="1" smtClean="0"/>
              <a:t>альтернативний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проблеми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458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0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86190"/>
            <a:ext cx="2609829" cy="2609829"/>
          </a:xfrm>
          <a:prstGeom prst="rect">
            <a:avLst/>
          </a:prstGeom>
          <a:noFill/>
        </p:spPr>
      </p:pic>
      <p:pic>
        <p:nvPicPr>
          <p:cNvPr id="19462" name="Picture 6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428736"/>
            <a:ext cx="2476518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Високостатусний</a:t>
            </a:r>
            <a:r>
              <a:rPr lang="ru-RU" dirty="0" smtClean="0"/>
              <a:t> </a:t>
            </a:r>
            <a:r>
              <a:rPr lang="ru-RU" dirty="0" err="1" smtClean="0"/>
              <a:t>суб'єкт</a:t>
            </a:r>
            <a:r>
              <a:rPr lang="ru-RU" dirty="0" smtClean="0"/>
              <a:t> (</a:t>
            </a:r>
            <a:r>
              <a:rPr lang="ru-RU" dirty="0" err="1" smtClean="0"/>
              <a:t>лідер</a:t>
            </a:r>
            <a:r>
              <a:rPr lang="ru-RU" dirty="0" smtClean="0"/>
              <a:t>) не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жорстко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привносить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нововведення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</a:t>
            </a:r>
            <a:r>
              <a:rPr lang="ru-RU" dirty="0" err="1" smtClean="0"/>
              <a:t>відходу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ряду </a:t>
            </a:r>
            <a:r>
              <a:rPr lang="ru-RU" dirty="0" err="1" smtClean="0"/>
              <a:t>колишніх</a:t>
            </a:r>
            <a:r>
              <a:rPr lang="ru-RU" dirty="0" smtClean="0"/>
              <a:t> норм, </a:t>
            </a:r>
            <a:r>
              <a:rPr lang="ru-RU" dirty="0" err="1" smtClean="0"/>
              <a:t>сприяючи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ефективному</a:t>
            </a:r>
            <a:r>
              <a:rPr lang="ru-RU" dirty="0" smtClean="0"/>
              <a:t> </a:t>
            </a:r>
            <a:r>
              <a:rPr lang="ru-RU" dirty="0" err="1" smtClean="0"/>
              <a:t>досягненню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мети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переводячи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на </a:t>
            </a:r>
            <a:r>
              <a:rPr lang="ru-RU" dirty="0" err="1" smtClean="0"/>
              <a:t>інший</a:t>
            </a:r>
            <a:r>
              <a:rPr lang="ru-RU" dirty="0" smtClean="0"/>
              <a:t>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74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, члену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дозволено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 норм </a:t>
            </a:r>
            <a:r>
              <a:rPr lang="ru-RU" dirty="0" err="1" smtClean="0"/>
              <a:t>пропорційно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вкладу в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Феномен «</a:t>
            </a:r>
            <a:r>
              <a:rPr lang="ru-RU" dirty="0" err="1" smtClean="0"/>
              <a:t>Ідіосинкратичного</a:t>
            </a:r>
            <a:r>
              <a:rPr lang="ru-RU" dirty="0" smtClean="0"/>
              <a:t> кредиту», як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описується</a:t>
            </a:r>
            <a:r>
              <a:rPr lang="ru-RU" dirty="0" smtClean="0"/>
              <a:t> Е. </a:t>
            </a:r>
            <a:r>
              <a:rPr lang="ru-RU" dirty="0" err="1" smtClean="0"/>
              <a:t>Холландером</a:t>
            </a:r>
            <a:r>
              <a:rPr lang="ru-RU" dirty="0" smtClean="0"/>
              <a:t>, </a:t>
            </a:r>
            <a:r>
              <a:rPr lang="ru-RU" dirty="0" err="1" smtClean="0"/>
              <a:t>виступає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умов </a:t>
            </a:r>
            <a:r>
              <a:rPr lang="ru-RU" dirty="0" err="1" smtClean="0"/>
              <a:t>впровадження</a:t>
            </a:r>
            <a:r>
              <a:rPr lang="ru-RU" dirty="0" smtClean="0"/>
              <a:t> в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інноваційності</a:t>
            </a:r>
            <a:r>
              <a:rPr lang="ru-RU" dirty="0" smtClean="0"/>
              <a:t>, </a:t>
            </a:r>
            <a:r>
              <a:rPr lang="ru-RU" dirty="0" err="1" smtClean="0"/>
              <a:t>створюючи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передумови</a:t>
            </a:r>
            <a:r>
              <a:rPr lang="ru-RU" dirty="0" smtClean="0"/>
              <a:t> переходу </a:t>
            </a:r>
            <a:r>
              <a:rPr lang="ru-RU" dirty="0" err="1" smtClean="0"/>
              <a:t>групи</a:t>
            </a:r>
            <a:r>
              <a:rPr lang="ru-RU" dirty="0" smtClean="0"/>
              <a:t> на </a:t>
            </a:r>
            <a:r>
              <a:rPr lang="ru-RU" dirty="0" err="1" smtClean="0"/>
              <a:t>нову</a:t>
            </a:r>
            <a:r>
              <a:rPr lang="ru-RU" dirty="0" smtClean="0"/>
              <a:t>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719</Words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Механізми групової динаміки</vt:lpstr>
      <vt:lpstr>Слайд 2</vt:lpstr>
      <vt:lpstr>Слайд 3</vt:lpstr>
      <vt:lpstr>Розв'язання внутрішньогрупових суперечностей</vt:lpstr>
      <vt:lpstr>Слайд 5</vt:lpstr>
      <vt:lpstr>«Ідіосинкратичний кредит»</vt:lpstr>
      <vt:lpstr>Слайд 7</vt:lpstr>
      <vt:lpstr>Слайд 8</vt:lpstr>
      <vt:lpstr>Слайд 9</vt:lpstr>
      <vt:lpstr>Психологічний обмін</vt:lpstr>
      <vt:lpstr>Слайд 11</vt:lpstr>
      <vt:lpstr>Слайд 12</vt:lpstr>
      <vt:lpstr>Слайд 13</vt:lpstr>
      <vt:lpstr>Використана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Механізми групової динаміки</dc:title>
  <cp:lastModifiedBy>PC2</cp:lastModifiedBy>
  <cp:revision>5</cp:revision>
  <dcterms:modified xsi:type="dcterms:W3CDTF">2017-01-25T15:07:24Z</dcterms:modified>
</cp:coreProperties>
</file>