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1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0E40-85F3-4A8C-B2A5-D5A4C5F943DB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F866-51ED-44FE-8CE2-2213DB5F0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96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0E40-85F3-4A8C-B2A5-D5A4C5F943DB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F866-51ED-44FE-8CE2-2213DB5F0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068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0E40-85F3-4A8C-B2A5-D5A4C5F943DB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F866-51ED-44FE-8CE2-2213DB5F0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570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0E40-85F3-4A8C-B2A5-D5A4C5F943DB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F866-51ED-44FE-8CE2-2213DB5F0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105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0E40-85F3-4A8C-B2A5-D5A4C5F943DB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F866-51ED-44FE-8CE2-2213DB5F0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657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0E40-85F3-4A8C-B2A5-D5A4C5F943DB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F866-51ED-44FE-8CE2-2213DB5F0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282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0E40-85F3-4A8C-B2A5-D5A4C5F943DB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F866-51ED-44FE-8CE2-2213DB5F0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299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0E40-85F3-4A8C-B2A5-D5A4C5F943DB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F866-51ED-44FE-8CE2-2213DB5F0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22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0E40-85F3-4A8C-B2A5-D5A4C5F943DB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F866-51ED-44FE-8CE2-2213DB5F0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611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0E40-85F3-4A8C-B2A5-D5A4C5F943DB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F866-51ED-44FE-8CE2-2213DB5F0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791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0E40-85F3-4A8C-B2A5-D5A4C5F943DB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F866-51ED-44FE-8CE2-2213DB5F0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779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00E40-85F3-4A8C-B2A5-D5A4C5F943DB}" type="datetimeFigureOut">
              <a:rPr lang="en-US" smtClean="0"/>
              <a:t>9/8/2023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4F866-51ED-44FE-8CE2-2213DB5F0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765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7 </a:t>
            </a:r>
            <a:r>
              <a:rPr lang="ru-RU" b="1" dirty="0" err="1"/>
              <a:t>Технології</a:t>
            </a:r>
            <a:r>
              <a:rPr lang="ru-RU" b="1" dirty="0"/>
              <a:t> </a:t>
            </a:r>
            <a:r>
              <a:rPr lang="ru-RU" b="1" dirty="0" err="1"/>
              <a:t>ресурсозбереження</a:t>
            </a:r>
            <a:r>
              <a:rPr lang="ru-RU" b="1" dirty="0"/>
              <a:t> в сталеплавильному </a:t>
            </a:r>
            <a:r>
              <a:rPr lang="ru-RU" b="1" dirty="0" err="1"/>
              <a:t>виробництві</a:t>
            </a:r>
            <a:r>
              <a:rPr lang="ru-RU" b="1" dirty="0"/>
              <a:t> 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19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9793" y="405441"/>
            <a:ext cx="10515600" cy="571113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Разом з </a:t>
            </a:r>
            <a:r>
              <a:rPr lang="ru-RU" dirty="0" err="1"/>
              <a:t>тим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експлуатації</a:t>
            </a:r>
            <a:r>
              <a:rPr lang="ru-RU" dirty="0"/>
              <a:t> </a:t>
            </a:r>
            <a:r>
              <a:rPr lang="ru-RU" dirty="0" err="1"/>
              <a:t>конвертерів</a:t>
            </a:r>
            <a:r>
              <a:rPr lang="ru-RU" dirty="0"/>
              <a:t> з </a:t>
            </a:r>
            <a:r>
              <a:rPr lang="ru-RU" dirty="0" err="1"/>
              <a:t>комбінованим</a:t>
            </a:r>
            <a:r>
              <a:rPr lang="ru-RU" dirty="0"/>
              <a:t> </a:t>
            </a:r>
            <a:r>
              <a:rPr lang="ru-RU" dirty="0" err="1"/>
              <a:t>дуттям</a:t>
            </a:r>
            <a:r>
              <a:rPr lang="ru-RU" dirty="0"/>
              <a:t>, особливо при </a:t>
            </a:r>
            <a:r>
              <a:rPr lang="ru-RU" dirty="0" err="1"/>
              <a:t>донній</a:t>
            </a:r>
            <a:r>
              <a:rPr lang="ru-RU" dirty="0"/>
              <a:t> </a:t>
            </a:r>
            <a:r>
              <a:rPr lang="ru-RU" dirty="0" err="1"/>
              <a:t>подачі</a:t>
            </a:r>
            <a:r>
              <a:rPr lang="ru-RU" dirty="0"/>
              <a:t> </a:t>
            </a:r>
            <a:r>
              <a:rPr lang="ru-RU" dirty="0" err="1"/>
              <a:t>кисню</a:t>
            </a:r>
            <a:r>
              <a:rPr lang="ru-RU" dirty="0"/>
              <a:t>,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визначилися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недоліки</a:t>
            </a:r>
            <a:r>
              <a:rPr lang="ru-RU" dirty="0"/>
              <a:t>: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низька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допалювання</a:t>
            </a:r>
            <a:r>
              <a:rPr lang="ru-RU" dirty="0"/>
              <a:t> </a:t>
            </a:r>
            <a:r>
              <a:rPr lang="ru-RU" dirty="0" err="1"/>
              <a:t>конвертерних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 а </a:t>
            </a:r>
            <a:r>
              <a:rPr lang="ru-RU" dirty="0" err="1"/>
              <a:t>порожнини</a:t>
            </a:r>
            <a:r>
              <a:rPr lang="ru-RU" dirty="0"/>
              <a:t> агрегату, особливо 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спіненого</a:t>
            </a:r>
            <a:r>
              <a:rPr lang="ru-RU" dirty="0"/>
              <a:t> шару шлаку;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утруднення</a:t>
            </a:r>
            <a:r>
              <a:rPr lang="ru-RU" dirty="0"/>
              <a:t> у </a:t>
            </a:r>
            <a:r>
              <a:rPr lang="ru-RU" dirty="0" err="1"/>
              <a:t>видаленні</a:t>
            </a:r>
            <a:r>
              <a:rPr lang="ru-RU" dirty="0"/>
              <a:t> фосфору при </a:t>
            </a:r>
            <a:r>
              <a:rPr lang="ru-RU" dirty="0" err="1"/>
              <a:t>високому</a:t>
            </a:r>
            <a:r>
              <a:rPr lang="ru-RU" dirty="0"/>
              <a:t> </a:t>
            </a:r>
            <a:r>
              <a:rPr lang="ru-RU" dirty="0" err="1"/>
              <a:t>вмісті</a:t>
            </a:r>
            <a:r>
              <a:rPr lang="ru-RU" dirty="0"/>
              <a:t> </a:t>
            </a:r>
            <a:r>
              <a:rPr lang="ru-RU" dirty="0" err="1"/>
              <a:t>вуглецю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стійкості</a:t>
            </a:r>
            <a:r>
              <a:rPr lang="ru-RU" dirty="0"/>
              <a:t> </a:t>
            </a:r>
            <a:r>
              <a:rPr lang="ru-RU" dirty="0" err="1"/>
              <a:t>дуттьових</a:t>
            </a:r>
            <a:r>
              <a:rPr lang="ru-RU" dirty="0"/>
              <a:t> </a:t>
            </a:r>
            <a:r>
              <a:rPr lang="ru-RU" dirty="0" err="1"/>
              <a:t>пристроїв</a:t>
            </a:r>
            <a:r>
              <a:rPr lang="ru-RU" dirty="0"/>
              <a:t> і </a:t>
            </a:r>
            <a:r>
              <a:rPr lang="ru-RU" dirty="0" err="1"/>
              <a:t>навколофурмених</a:t>
            </a:r>
            <a:r>
              <a:rPr lang="ru-RU" dirty="0"/>
              <a:t> </a:t>
            </a:r>
            <a:r>
              <a:rPr lang="ru-RU" dirty="0" err="1"/>
              <a:t>ділянок</a:t>
            </a:r>
            <a:r>
              <a:rPr lang="ru-RU" dirty="0"/>
              <a:t> футеровки днища,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верхньої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конвертера;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насичення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сіркою</a:t>
            </a:r>
            <a:r>
              <a:rPr lang="ru-RU" dirty="0"/>
              <a:t>, </a:t>
            </a:r>
            <a:r>
              <a:rPr lang="ru-RU" dirty="0" err="1"/>
              <a:t>воднем</a:t>
            </a:r>
            <a:r>
              <a:rPr lang="ru-RU" dirty="0"/>
              <a:t> і азотом при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твердих</a:t>
            </a:r>
            <a:r>
              <a:rPr lang="ru-RU" dirty="0"/>
              <a:t> </a:t>
            </a:r>
            <a:r>
              <a:rPr lang="ru-RU" dirty="0" err="1"/>
              <a:t>теплоносіїв</a:t>
            </a:r>
            <a:r>
              <a:rPr lang="ru-RU" dirty="0"/>
              <a:t> (кускового </a:t>
            </a:r>
            <a:r>
              <a:rPr lang="ru-RU" dirty="0" err="1"/>
              <a:t>вугілля</a:t>
            </a:r>
            <a:r>
              <a:rPr lang="ru-RU" dirty="0"/>
              <a:t>) </a:t>
            </a:r>
            <a:r>
              <a:rPr lang="ru-RU" dirty="0" err="1"/>
              <a:t>понад</a:t>
            </a:r>
            <a:r>
              <a:rPr lang="ru-RU" dirty="0"/>
              <a:t> 10 кг/т </a:t>
            </a:r>
            <a:r>
              <a:rPr lang="ru-RU" dirty="0" err="1"/>
              <a:t>сталі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утруднення</a:t>
            </a:r>
            <a:r>
              <a:rPr lang="ru-RU" dirty="0"/>
              <a:t> в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попереднього</a:t>
            </a:r>
            <a:r>
              <a:rPr lang="ru-RU" dirty="0"/>
              <a:t> </a:t>
            </a:r>
            <a:r>
              <a:rPr lang="ru-RU" dirty="0" err="1"/>
              <a:t>підігріву</a:t>
            </a:r>
            <a:r>
              <a:rPr lang="ru-RU" dirty="0"/>
              <a:t> лому в </a:t>
            </a:r>
            <a:r>
              <a:rPr lang="ru-RU" dirty="0" err="1"/>
              <a:t>конвертері</a:t>
            </a:r>
            <a:r>
              <a:rPr lang="ru-RU" dirty="0"/>
              <a:t> без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місць</a:t>
            </a:r>
            <a:r>
              <a:rPr lang="ru-RU" dirty="0"/>
              <a:t> локального </a:t>
            </a:r>
            <a:r>
              <a:rPr lang="ru-RU" dirty="0" err="1"/>
              <a:t>проплавлення</a:t>
            </a:r>
            <a:r>
              <a:rPr lang="ru-RU" dirty="0"/>
              <a:t> </a:t>
            </a:r>
            <a:r>
              <a:rPr lang="ru-RU" dirty="0" err="1"/>
              <a:t>шихти</a:t>
            </a:r>
            <a:r>
              <a:rPr lang="ru-RU" dirty="0"/>
              <a:t> і </a:t>
            </a:r>
            <a:r>
              <a:rPr lang="ru-RU" dirty="0" err="1"/>
              <a:t>рідкого</a:t>
            </a:r>
            <a:r>
              <a:rPr lang="ru-RU" dirty="0"/>
              <a:t> </a:t>
            </a:r>
            <a:r>
              <a:rPr lang="ru-RU" dirty="0" err="1"/>
              <a:t>високоокисленого</a:t>
            </a:r>
            <a:r>
              <a:rPr lang="ru-RU" dirty="0"/>
              <a:t> </a:t>
            </a:r>
            <a:r>
              <a:rPr lang="ru-RU" dirty="0" err="1"/>
              <a:t>шлакометалевого</a:t>
            </a:r>
            <a:r>
              <a:rPr lang="ru-RU" dirty="0"/>
              <a:t> </a:t>
            </a:r>
            <a:r>
              <a:rPr lang="ru-RU" dirty="0" err="1"/>
              <a:t>розплаву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безпечних</a:t>
            </a:r>
            <a:r>
              <a:rPr lang="ru-RU" dirty="0"/>
              <a:t> умов заливки </a:t>
            </a:r>
            <a:r>
              <a:rPr lang="ru-RU" dirty="0" err="1"/>
              <a:t>чавуну</a:t>
            </a:r>
            <a:r>
              <a:rPr lang="ru-RU" dirty="0"/>
              <a:t> на </a:t>
            </a:r>
            <a:r>
              <a:rPr lang="ru-RU" dirty="0" err="1"/>
              <a:t>підігрітий</a:t>
            </a:r>
            <a:r>
              <a:rPr lang="ru-RU" dirty="0"/>
              <a:t> лом і </a:t>
            </a:r>
            <a:r>
              <a:rPr lang="ru-RU" dirty="0" err="1"/>
              <a:t>ін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0407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93298"/>
            <a:ext cx="11040374" cy="639217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З </a:t>
            </a:r>
            <a:r>
              <a:rPr lang="ru-RU" dirty="0" err="1"/>
              <a:t>використанням</a:t>
            </a:r>
            <a:r>
              <a:rPr lang="ru-RU" dirty="0"/>
              <a:t> для </a:t>
            </a:r>
            <a:r>
              <a:rPr lang="ru-RU" dirty="0" err="1"/>
              <a:t>комбінованого</a:t>
            </a:r>
            <a:r>
              <a:rPr lang="ru-RU" dirty="0"/>
              <a:t> </a:t>
            </a:r>
            <a:r>
              <a:rPr lang="ru-RU" dirty="0" err="1"/>
              <a:t>продування</a:t>
            </a:r>
            <a:r>
              <a:rPr lang="ru-RU" dirty="0"/>
              <a:t> в конвертерах </a:t>
            </a:r>
            <a:r>
              <a:rPr lang="ru-RU" dirty="0" err="1"/>
              <a:t>попереднього</a:t>
            </a:r>
            <a:r>
              <a:rPr lang="ru-RU" dirty="0"/>
              <a:t> </a:t>
            </a:r>
            <a:r>
              <a:rPr lang="ru-RU" dirty="0" err="1"/>
              <a:t>рафінованого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 </a:t>
            </a:r>
            <a:r>
              <a:rPr lang="ru-RU" dirty="0" err="1"/>
              <a:t>додатково</a:t>
            </a:r>
            <a:r>
              <a:rPr lang="ru-RU" dirty="0"/>
              <a:t> </a:t>
            </a:r>
            <a:r>
              <a:rPr lang="ru-RU" dirty="0" err="1"/>
              <a:t>вдалося</a:t>
            </a:r>
            <a:r>
              <a:rPr lang="ru-RU" dirty="0"/>
              <a:t> </a:t>
            </a:r>
            <a:r>
              <a:rPr lang="ru-RU" dirty="0" err="1"/>
              <a:t>добитися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освоєння</a:t>
            </a:r>
            <a:r>
              <a:rPr lang="ru-RU" dirty="0"/>
              <a:t> </a:t>
            </a:r>
            <a:r>
              <a:rPr lang="ru-RU" dirty="0" err="1"/>
              <a:t>малошлаковій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: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вапна</a:t>
            </a:r>
            <a:r>
              <a:rPr lang="ru-RU" dirty="0"/>
              <a:t> на 25-45 кг/т </a:t>
            </a:r>
            <a:r>
              <a:rPr lang="ru-RU" dirty="0" err="1"/>
              <a:t>сталі</a:t>
            </a:r>
            <a:r>
              <a:rPr lang="ru-RU" dirty="0"/>
              <a:t> і </a:t>
            </a:r>
            <a:r>
              <a:rPr lang="ru-RU" dirty="0" err="1"/>
              <a:t>кількості</a:t>
            </a:r>
            <a:r>
              <a:rPr lang="ru-RU" dirty="0"/>
              <a:t> шлаку до 2-4%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маси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виходу</a:t>
            </a:r>
            <a:r>
              <a:rPr lang="ru-RU" dirty="0"/>
              <a:t> </a:t>
            </a:r>
            <a:r>
              <a:rPr lang="ru-RU" dirty="0" err="1"/>
              <a:t>придатного</a:t>
            </a:r>
            <a:r>
              <a:rPr lang="ru-RU" dirty="0"/>
              <a:t> на 1-2%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втрат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з шлаком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корольків</a:t>
            </a:r>
            <a:r>
              <a:rPr lang="ru-RU" dirty="0"/>
              <a:t> і </a:t>
            </a:r>
            <a:r>
              <a:rPr lang="ru-RU" dirty="0" err="1"/>
              <a:t>оксидів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використовуваних</a:t>
            </a:r>
            <a:r>
              <a:rPr lang="ru-RU" dirty="0"/>
              <a:t> </a:t>
            </a:r>
            <a:r>
              <a:rPr lang="ru-RU" dirty="0" err="1"/>
              <a:t>феросплавів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рідкофазного</a:t>
            </a:r>
            <a:r>
              <a:rPr lang="ru-RU" dirty="0"/>
              <a:t>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марганцевої</a:t>
            </a:r>
            <a:r>
              <a:rPr lang="ru-RU" dirty="0"/>
              <a:t> і </a:t>
            </a:r>
            <a:r>
              <a:rPr lang="ru-RU" dirty="0" err="1"/>
              <a:t>хромової</a:t>
            </a:r>
            <a:r>
              <a:rPr lang="ru-RU" dirty="0"/>
              <a:t> руд.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тривалості</a:t>
            </a:r>
            <a:r>
              <a:rPr lang="ru-RU" dirty="0"/>
              <a:t> </a:t>
            </a:r>
            <a:r>
              <a:rPr lang="ru-RU" dirty="0" err="1"/>
              <a:t>продування</a:t>
            </a:r>
            <a:r>
              <a:rPr lang="ru-RU" dirty="0"/>
              <a:t> </a:t>
            </a:r>
            <a:r>
              <a:rPr lang="ru-RU" dirty="0" err="1"/>
              <a:t>конвертерної</a:t>
            </a:r>
            <a:r>
              <a:rPr lang="ru-RU" dirty="0"/>
              <a:t> </a:t>
            </a:r>
            <a:r>
              <a:rPr lang="ru-RU" dirty="0" err="1"/>
              <a:t>ванни</a:t>
            </a:r>
            <a:r>
              <a:rPr lang="ru-RU" dirty="0"/>
              <a:t>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кисню</a:t>
            </a:r>
            <a:r>
              <a:rPr lang="ru-RU" dirty="0"/>
              <a:t>.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вапна</a:t>
            </a:r>
            <a:r>
              <a:rPr lang="ru-RU" dirty="0"/>
              <a:t> і </a:t>
            </a:r>
            <a:r>
              <a:rPr lang="ru-RU" dirty="0" err="1"/>
              <a:t>кількості</a:t>
            </a:r>
            <a:r>
              <a:rPr lang="ru-RU" dirty="0"/>
              <a:t> шлаку не </a:t>
            </a:r>
            <a:r>
              <a:rPr lang="ru-RU" dirty="0" err="1"/>
              <a:t>вплинули</a:t>
            </a:r>
            <a:r>
              <a:rPr lang="ru-RU" dirty="0"/>
              <a:t> на </a:t>
            </a:r>
            <a:r>
              <a:rPr lang="ru-RU" dirty="0" err="1"/>
              <a:t>хід</a:t>
            </a:r>
            <a:r>
              <a:rPr lang="ru-RU" dirty="0"/>
              <a:t> </a:t>
            </a:r>
            <a:r>
              <a:rPr lang="ru-RU" dirty="0" err="1"/>
              <a:t>реакції</a:t>
            </a:r>
            <a:r>
              <a:rPr lang="ru-RU" dirty="0"/>
              <a:t> </a:t>
            </a:r>
            <a:r>
              <a:rPr lang="ru-RU" dirty="0" err="1"/>
              <a:t>дефосфорації</a:t>
            </a:r>
            <a:r>
              <a:rPr lang="ru-RU" dirty="0"/>
              <a:t> і </a:t>
            </a:r>
            <a:r>
              <a:rPr lang="ru-RU" dirty="0" err="1"/>
              <a:t>десульфурації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висока</a:t>
            </a:r>
            <a:r>
              <a:rPr lang="ru-RU" dirty="0"/>
              <a:t> (у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значних</a:t>
            </a:r>
            <a:r>
              <a:rPr lang="ru-RU" dirty="0"/>
              <a:t> </a:t>
            </a:r>
            <a:r>
              <a:rPr lang="ru-RU" dirty="0" err="1"/>
              <a:t>кількостей</a:t>
            </a:r>
            <a:r>
              <a:rPr lang="ru-RU" dirty="0"/>
              <a:t> кремнезему) </a:t>
            </a:r>
            <a:r>
              <a:rPr lang="ru-RU" dirty="0" err="1"/>
              <a:t>основность</a:t>
            </a:r>
            <a:r>
              <a:rPr lang="ru-RU" dirty="0"/>
              <a:t> шлаку (</a:t>
            </a:r>
            <a:r>
              <a:rPr lang="en-US" dirty="0" err="1"/>
              <a:t>CaO</a:t>
            </a:r>
            <a:r>
              <a:rPr lang="en-US" dirty="0"/>
              <a:t>/SiO2 = 3,0-4,8) </a:t>
            </a:r>
            <a:r>
              <a:rPr lang="ru-RU" dirty="0"/>
              <a:t>при </a:t>
            </a:r>
            <a:r>
              <a:rPr lang="ru-RU" dirty="0" err="1"/>
              <a:t>достатньому</a:t>
            </a:r>
            <a:r>
              <a:rPr lang="ru-RU" dirty="0"/>
              <a:t> </a:t>
            </a:r>
            <a:r>
              <a:rPr lang="ru-RU" dirty="0" err="1"/>
              <a:t>вмісті</a:t>
            </a:r>
            <a:r>
              <a:rPr lang="ru-RU" dirty="0"/>
              <a:t> </a:t>
            </a:r>
            <a:r>
              <a:rPr lang="ru-RU" dirty="0" err="1"/>
              <a:t>оксидів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 (</a:t>
            </a:r>
            <a:r>
              <a:rPr lang="en-US" dirty="0"/>
              <a:t>Fe</a:t>
            </a:r>
            <a:r>
              <a:rPr lang="ru-RU" dirty="0"/>
              <a:t>общ = 12,0-25,0%) у </a:t>
            </a:r>
            <a:r>
              <a:rPr lang="ru-RU" dirty="0" err="1"/>
              <a:t>нім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для </a:t>
            </a:r>
            <a:r>
              <a:rPr lang="ru-RU" dirty="0" err="1"/>
              <a:t>видалення</a:t>
            </a:r>
            <a:r>
              <a:rPr lang="ru-RU" dirty="0"/>
              <a:t> фосфору і </a:t>
            </a:r>
            <a:r>
              <a:rPr lang="ru-RU" dirty="0" err="1"/>
              <a:t>сірки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465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0"/>
            <a:ext cx="11109385" cy="672860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/>
              <a:t>Недоліками</a:t>
            </a:r>
            <a:r>
              <a:rPr lang="ru-RU" dirty="0"/>
              <a:t> </a:t>
            </a:r>
            <a:r>
              <a:rPr lang="ru-RU" dirty="0" err="1"/>
              <a:t>малошлакової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є </a:t>
            </a:r>
            <a:r>
              <a:rPr lang="ru-RU" dirty="0" err="1"/>
              <a:t>погіршення</a:t>
            </a:r>
            <a:r>
              <a:rPr lang="ru-RU" dirty="0"/>
              <a:t> теплового балансу </a:t>
            </a:r>
            <a:r>
              <a:rPr lang="ru-RU" dirty="0" err="1"/>
              <a:t>конвертерної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-за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фізичного</a:t>
            </a:r>
            <a:r>
              <a:rPr lang="ru-RU" dirty="0"/>
              <a:t> і </a:t>
            </a:r>
            <a:r>
              <a:rPr lang="ru-RU" dirty="0" err="1"/>
              <a:t>хімічного</a:t>
            </a:r>
            <a:r>
              <a:rPr lang="ru-RU" dirty="0"/>
              <a:t> тепла </a:t>
            </a:r>
            <a:r>
              <a:rPr lang="ru-RU" dirty="0" err="1"/>
              <a:t>заздалегідь</a:t>
            </a:r>
            <a:r>
              <a:rPr lang="ru-RU" dirty="0"/>
              <a:t> </a:t>
            </a:r>
            <a:r>
              <a:rPr lang="ru-RU" dirty="0" err="1"/>
              <a:t>рафінованого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 і як </a:t>
            </a:r>
            <a:r>
              <a:rPr lang="ru-RU" dirty="0" err="1"/>
              <a:t>наслідок</a:t>
            </a:r>
            <a:r>
              <a:rPr lang="ru-RU" dirty="0"/>
              <a:t>,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лому,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переробляється</a:t>
            </a:r>
            <a:r>
              <a:rPr lang="ru-RU" dirty="0"/>
              <a:t>, в </a:t>
            </a:r>
            <a:r>
              <a:rPr lang="ru-RU" dirty="0" err="1"/>
              <a:t>шихті</a:t>
            </a:r>
            <a:r>
              <a:rPr lang="ru-RU" dirty="0"/>
              <a:t> до 10%.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при </a:t>
            </a:r>
            <a:r>
              <a:rPr lang="ru-RU" dirty="0" err="1"/>
              <a:t>низькій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шлаку (</a:t>
            </a:r>
            <a:r>
              <a:rPr lang="ru-RU" dirty="0" err="1"/>
              <a:t>менш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20 кг/т) </a:t>
            </a:r>
            <a:r>
              <a:rPr lang="ru-RU" dirty="0" err="1"/>
              <a:t>знос</a:t>
            </a:r>
            <a:r>
              <a:rPr lang="ru-RU" dirty="0"/>
              <a:t> футеровки конвертера </a:t>
            </a:r>
            <a:r>
              <a:rPr lang="ru-RU" dirty="0" err="1"/>
              <a:t>протікає</a:t>
            </a:r>
            <a:r>
              <a:rPr lang="ru-RU" dirty="0"/>
              <a:t> в 2,5 разу </a:t>
            </a:r>
            <a:r>
              <a:rPr lang="ru-RU" dirty="0" err="1"/>
              <a:t>інтенсивніше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при </a:t>
            </a:r>
            <a:r>
              <a:rPr lang="ru-RU" dirty="0" err="1"/>
              <a:t>кількості</a:t>
            </a:r>
            <a:r>
              <a:rPr lang="ru-RU" dirty="0"/>
              <a:t> шлаку 40-60 кг/т.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серйозні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, </a:t>
            </a:r>
            <a:r>
              <a:rPr lang="ru-RU" dirty="0" err="1"/>
              <a:t>пов'язані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заметалюванням</a:t>
            </a:r>
            <a:r>
              <a:rPr lang="ru-RU" dirty="0"/>
              <a:t> </a:t>
            </a:r>
            <a:r>
              <a:rPr lang="ru-RU" dirty="0" err="1"/>
              <a:t>кисневих</a:t>
            </a:r>
            <a:r>
              <a:rPr lang="ru-RU" dirty="0"/>
              <a:t> фурм, горловина конвертера і </a:t>
            </a:r>
            <a:r>
              <a:rPr lang="ru-RU" dirty="0" err="1"/>
              <a:t>газовідвідного</a:t>
            </a:r>
            <a:r>
              <a:rPr lang="ru-RU" dirty="0"/>
              <a:t> </a:t>
            </a:r>
            <a:r>
              <a:rPr lang="ru-RU" dirty="0" err="1"/>
              <a:t>каміна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При </a:t>
            </a:r>
            <a:r>
              <a:rPr lang="ru-RU" dirty="0" err="1"/>
              <a:t>невеликій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шлаку і </a:t>
            </a:r>
            <a:r>
              <a:rPr lang="ru-RU" dirty="0" err="1"/>
              <a:t>недостатньому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спінювання</a:t>
            </a:r>
            <a:r>
              <a:rPr lang="ru-RU" dirty="0"/>
              <a:t> </a:t>
            </a:r>
            <a:r>
              <a:rPr lang="ru-RU" dirty="0" err="1"/>
              <a:t>останнього</a:t>
            </a:r>
            <a:r>
              <a:rPr lang="ru-RU" dirty="0"/>
              <a:t> </a:t>
            </a:r>
            <a:r>
              <a:rPr lang="ru-RU" dirty="0" err="1"/>
              <a:t>збільшуються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з </a:t>
            </a:r>
            <a:r>
              <a:rPr lang="ru-RU" dirty="0" err="1"/>
              <a:t>винесенням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до 2 кг/т </a:t>
            </a:r>
            <a:r>
              <a:rPr lang="ru-RU" dirty="0" err="1"/>
              <a:t>сталі</a:t>
            </a:r>
            <a:r>
              <a:rPr lang="ru-RU" dirty="0"/>
              <a:t>. Тому оптимальною </a:t>
            </a:r>
            <a:r>
              <a:rPr lang="ru-RU" dirty="0" err="1"/>
              <a:t>визнається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шлаку 40-60 кг/т. </a:t>
            </a:r>
            <a:endParaRPr lang="ru-RU" dirty="0" smtClean="0"/>
          </a:p>
          <a:p>
            <a:pPr algn="just"/>
            <a:r>
              <a:rPr lang="ru-RU" dirty="0" err="1" smtClean="0"/>
              <a:t>Вищезгадані</a:t>
            </a:r>
            <a:r>
              <a:rPr lang="ru-RU" dirty="0" smtClean="0"/>
              <a:t> </a:t>
            </a:r>
            <a:r>
              <a:rPr lang="ru-RU" dirty="0" err="1"/>
              <a:t>недоліки</a:t>
            </a:r>
            <a:r>
              <a:rPr lang="ru-RU" dirty="0"/>
              <a:t> </a:t>
            </a:r>
            <a:r>
              <a:rPr lang="ru-RU" dirty="0" err="1"/>
              <a:t>малошлакової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значною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компенсувати</a:t>
            </a:r>
            <a:r>
              <a:rPr lang="ru-RU" dirty="0"/>
              <a:t> </a:t>
            </a:r>
            <a:r>
              <a:rPr lang="ru-RU" dirty="0" err="1"/>
              <a:t>застосуванням</a:t>
            </a:r>
            <a:r>
              <a:rPr lang="ru-RU" dirty="0"/>
              <a:t> </a:t>
            </a:r>
            <a:r>
              <a:rPr lang="ru-RU" dirty="0" err="1"/>
              <a:t>раціональних</a:t>
            </a:r>
            <a:r>
              <a:rPr lang="ru-RU" dirty="0"/>
              <a:t> </a:t>
            </a:r>
            <a:r>
              <a:rPr lang="ru-RU" dirty="0" err="1"/>
              <a:t>дуттьових</a:t>
            </a:r>
            <a:r>
              <a:rPr lang="ru-RU" dirty="0"/>
              <a:t> </a:t>
            </a:r>
            <a:r>
              <a:rPr lang="ru-RU" dirty="0" err="1"/>
              <a:t>режимів</a:t>
            </a:r>
            <a:r>
              <a:rPr lang="ru-RU" dirty="0"/>
              <a:t> і </a:t>
            </a:r>
            <a:r>
              <a:rPr lang="ru-RU" dirty="0" err="1"/>
              <a:t>пристроїв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прибуткової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теплового балансу </a:t>
            </a:r>
            <a:r>
              <a:rPr lang="ru-RU" dirty="0" err="1"/>
              <a:t>конвертерної</a:t>
            </a:r>
            <a:r>
              <a:rPr lang="ru-RU" dirty="0"/>
              <a:t> плавки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допалювання</a:t>
            </a:r>
            <a:r>
              <a:rPr lang="ru-RU" dirty="0"/>
              <a:t> С до СО2 в </a:t>
            </a:r>
            <a:r>
              <a:rPr lang="ru-RU" dirty="0" err="1"/>
              <a:t>робочому</a:t>
            </a:r>
            <a:r>
              <a:rPr lang="ru-RU" dirty="0"/>
              <a:t> </a:t>
            </a:r>
            <a:r>
              <a:rPr lang="ru-RU" dirty="0" err="1"/>
              <a:t>просторі</a:t>
            </a:r>
            <a:r>
              <a:rPr lang="ru-RU" dirty="0"/>
              <a:t> агрегату,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інтенсивності</a:t>
            </a:r>
            <a:r>
              <a:rPr lang="ru-RU" dirty="0"/>
              <a:t> </a:t>
            </a:r>
            <a:r>
              <a:rPr lang="ru-RU" dirty="0" err="1"/>
              <a:t>заметалювання</a:t>
            </a:r>
            <a:r>
              <a:rPr lang="ru-RU" dirty="0"/>
              <a:t> </a:t>
            </a:r>
            <a:r>
              <a:rPr lang="ru-RU" dirty="0" err="1"/>
              <a:t>технологічного</a:t>
            </a:r>
            <a:r>
              <a:rPr lang="ru-RU" dirty="0"/>
              <a:t> </a:t>
            </a:r>
            <a:r>
              <a:rPr lang="ru-RU" dirty="0" err="1"/>
              <a:t>устаткування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0613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293298"/>
            <a:ext cx="11109385" cy="642667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i="1" dirty="0"/>
              <a:t>Напрямки </a:t>
            </a:r>
            <a:r>
              <a:rPr lang="ru-RU" i="1" dirty="0" err="1"/>
              <a:t>удосконалення</a:t>
            </a:r>
            <a:r>
              <a:rPr lang="ru-RU" i="1" dirty="0"/>
              <a:t> та </a:t>
            </a:r>
            <a:r>
              <a:rPr lang="ru-RU" i="1" dirty="0" err="1"/>
              <a:t>раціональні</a:t>
            </a:r>
            <a:r>
              <a:rPr lang="ru-RU" i="1" dirty="0"/>
              <a:t> </a:t>
            </a:r>
            <a:r>
              <a:rPr lang="ru-RU" i="1" dirty="0" err="1"/>
              <a:t>конструкції</a:t>
            </a:r>
            <a:r>
              <a:rPr lang="ru-RU" i="1" dirty="0"/>
              <a:t> </a:t>
            </a:r>
            <a:r>
              <a:rPr lang="ru-RU" i="1" dirty="0" err="1"/>
              <a:t>кисневих</a:t>
            </a:r>
            <a:r>
              <a:rPr lang="ru-RU" i="1" dirty="0"/>
              <a:t> фурм для продувки </a:t>
            </a:r>
            <a:r>
              <a:rPr lang="ru-RU" i="1" dirty="0" err="1"/>
              <a:t>конвертерної</a:t>
            </a:r>
            <a:r>
              <a:rPr lang="ru-RU" i="1" dirty="0"/>
              <a:t> </a:t>
            </a:r>
            <a:r>
              <a:rPr lang="ru-RU" i="1" dirty="0" err="1"/>
              <a:t>ванни</a:t>
            </a:r>
            <a:r>
              <a:rPr lang="ru-RU" i="1" dirty="0"/>
              <a:t> </a:t>
            </a:r>
            <a:endParaRPr lang="ru-RU" i="1" dirty="0" smtClean="0"/>
          </a:p>
          <a:p>
            <a:pPr algn="just"/>
            <a:r>
              <a:rPr lang="ru-RU" dirty="0" smtClean="0"/>
              <a:t>На </a:t>
            </a:r>
            <a:r>
              <a:rPr lang="ru-RU" dirty="0" err="1"/>
              <a:t>сучасному</a:t>
            </a:r>
            <a:r>
              <a:rPr lang="ru-RU" dirty="0"/>
              <a:t> </a:t>
            </a:r>
            <a:r>
              <a:rPr lang="ru-RU" dirty="0" err="1"/>
              <a:t>етапі</a:t>
            </a:r>
            <a:r>
              <a:rPr lang="ru-RU" dirty="0"/>
              <a:t> в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конвертерних</a:t>
            </a:r>
            <a:r>
              <a:rPr lang="ru-RU" dirty="0"/>
              <a:t> цехах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технологія</a:t>
            </a:r>
            <a:r>
              <a:rPr lang="ru-RU" dirty="0"/>
              <a:t> </a:t>
            </a:r>
            <a:r>
              <a:rPr lang="ru-RU" dirty="0" err="1"/>
              <a:t>дуттьового</a:t>
            </a:r>
            <a:r>
              <a:rPr lang="ru-RU" dirty="0"/>
              <a:t> і шлакового </a:t>
            </a:r>
            <a:r>
              <a:rPr lang="ru-RU" dirty="0" err="1"/>
              <a:t>режимів</a:t>
            </a:r>
            <a:r>
              <a:rPr lang="ru-RU" dirty="0"/>
              <a:t> плавки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видалення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продувки </a:t>
            </a:r>
            <a:r>
              <a:rPr lang="ru-RU" dirty="0" err="1"/>
              <a:t>ванни</a:t>
            </a:r>
            <a:r>
              <a:rPr lang="ru-RU" dirty="0"/>
              <a:t> </a:t>
            </a:r>
            <a:r>
              <a:rPr lang="ru-RU" dirty="0" err="1"/>
              <a:t>значної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сірки</a:t>
            </a:r>
            <a:r>
              <a:rPr lang="ru-RU" dirty="0"/>
              <a:t> й фосфору та </a:t>
            </a:r>
            <a:r>
              <a:rPr lang="ru-RU" dirty="0" err="1"/>
              <a:t>одночасне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кінцевого</a:t>
            </a:r>
            <a:r>
              <a:rPr lang="ru-RU" dirty="0"/>
              <a:t> шлаку з </a:t>
            </a:r>
            <a:r>
              <a:rPr lang="ru-RU" dirty="0" err="1"/>
              <a:t>підвищеним</a:t>
            </a:r>
            <a:r>
              <a:rPr lang="ru-RU" dirty="0"/>
              <a:t> </a:t>
            </a:r>
            <a:r>
              <a:rPr lang="ru-RU" dirty="0" err="1"/>
              <a:t>вмістом</a:t>
            </a:r>
            <a:r>
              <a:rPr lang="ru-RU" dirty="0"/>
              <a:t> оксиду </a:t>
            </a:r>
            <a:r>
              <a:rPr lang="ru-RU" dirty="0" err="1"/>
              <a:t>магнію</a:t>
            </a:r>
            <a:r>
              <a:rPr lang="ru-RU" dirty="0"/>
              <a:t> (8-14%) за </a:t>
            </a:r>
            <a:r>
              <a:rPr lang="ru-RU" dirty="0" err="1"/>
              <a:t>рахунок</a:t>
            </a:r>
            <a:r>
              <a:rPr lang="ru-RU" dirty="0"/>
              <a:t> присадок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магнезіальних</a:t>
            </a:r>
            <a:r>
              <a:rPr lang="ru-RU" dirty="0"/>
              <a:t> </a:t>
            </a:r>
            <a:r>
              <a:rPr lang="ru-RU" dirty="0" err="1"/>
              <a:t>шлакоутворюючих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. За </a:t>
            </a:r>
            <a:r>
              <a:rPr lang="ru-RU" dirty="0" err="1"/>
              <a:t>цією</a:t>
            </a:r>
            <a:r>
              <a:rPr lang="ru-RU" dirty="0"/>
              <a:t> </a:t>
            </a:r>
            <a:r>
              <a:rPr lang="ru-RU" dirty="0" err="1"/>
              <a:t>технологією</a:t>
            </a:r>
            <a:r>
              <a:rPr lang="ru-RU" dirty="0"/>
              <a:t>,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випуску</a:t>
            </a:r>
            <a:r>
              <a:rPr lang="ru-RU" dirty="0"/>
              <a:t> </a:t>
            </a:r>
            <a:r>
              <a:rPr lang="ru-RU" dirty="0" err="1"/>
              <a:t>металевого</a:t>
            </a:r>
            <a:r>
              <a:rPr lang="ru-RU" dirty="0"/>
              <a:t> </a:t>
            </a:r>
            <a:r>
              <a:rPr lang="ru-RU" dirty="0" err="1"/>
              <a:t>напівпродукту</a:t>
            </a:r>
            <a:r>
              <a:rPr lang="ru-RU" dirty="0"/>
              <a:t> з конвертера,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нанесення</a:t>
            </a:r>
            <a:r>
              <a:rPr lang="ru-RU" dirty="0"/>
              <a:t> на </a:t>
            </a:r>
            <a:r>
              <a:rPr lang="ru-RU" dirty="0" err="1"/>
              <a:t>футерівку</a:t>
            </a:r>
            <a:r>
              <a:rPr lang="ru-RU" dirty="0"/>
              <a:t> агрегату </a:t>
            </a:r>
            <a:r>
              <a:rPr lang="ru-RU" dirty="0" err="1"/>
              <a:t>захисного</a:t>
            </a:r>
            <a:r>
              <a:rPr lang="ru-RU" dirty="0"/>
              <a:t> шлакового </a:t>
            </a:r>
            <a:r>
              <a:rPr lang="ru-RU" dirty="0" err="1"/>
              <a:t>гарнісажу</a:t>
            </a:r>
            <a:r>
              <a:rPr lang="ru-RU" dirty="0"/>
              <a:t> шляхом </a:t>
            </a:r>
            <a:r>
              <a:rPr lang="ru-RU" dirty="0" err="1"/>
              <a:t>роздувки</a:t>
            </a:r>
            <a:r>
              <a:rPr lang="ru-RU" dirty="0"/>
              <a:t> </a:t>
            </a:r>
            <a:r>
              <a:rPr lang="ru-RU" dirty="0" err="1"/>
              <a:t>підготовленого</a:t>
            </a:r>
            <a:r>
              <a:rPr lang="ru-RU" dirty="0"/>
              <a:t> шлаку, </a:t>
            </a:r>
            <a:r>
              <a:rPr lang="ru-RU" dirty="0" err="1"/>
              <a:t>насиченого</a:t>
            </a:r>
            <a:r>
              <a:rPr lang="ru-RU" dirty="0"/>
              <a:t> </a:t>
            </a:r>
            <a:r>
              <a:rPr lang="en-US" dirty="0" err="1"/>
              <a:t>MgO</a:t>
            </a:r>
            <a:r>
              <a:rPr lang="en-US" dirty="0"/>
              <a:t>, </a:t>
            </a:r>
            <a:r>
              <a:rPr lang="ru-RU" dirty="0" err="1"/>
              <a:t>газовими</a:t>
            </a:r>
            <a:r>
              <a:rPr lang="ru-RU" dirty="0"/>
              <a:t> </a:t>
            </a:r>
            <a:r>
              <a:rPr lang="ru-RU" dirty="0" err="1"/>
              <a:t>струменями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формуються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подачі</a:t>
            </a:r>
            <a:r>
              <a:rPr lang="ru-RU" dirty="0"/>
              <a:t> азоту </a:t>
            </a:r>
            <a:r>
              <a:rPr lang="ru-RU" dirty="0" err="1"/>
              <a:t>крізь</a:t>
            </a:r>
            <a:r>
              <a:rPr lang="ru-RU" dirty="0"/>
              <a:t> </a:t>
            </a:r>
            <a:r>
              <a:rPr lang="ru-RU" dirty="0" err="1"/>
              <a:t>верхню</a:t>
            </a:r>
            <a:r>
              <a:rPr lang="ru-RU" dirty="0"/>
              <a:t> </a:t>
            </a:r>
            <a:r>
              <a:rPr lang="ru-RU" dirty="0" err="1"/>
              <a:t>багатосоплову</a:t>
            </a:r>
            <a:r>
              <a:rPr lang="ru-RU" dirty="0"/>
              <a:t> </a:t>
            </a:r>
            <a:r>
              <a:rPr lang="ru-RU" dirty="0" err="1"/>
              <a:t>кисневу</a:t>
            </a:r>
            <a:r>
              <a:rPr lang="ru-RU" dirty="0"/>
              <a:t> фурму </a:t>
            </a:r>
            <a:r>
              <a:rPr lang="ru-RU" dirty="0" err="1"/>
              <a:t>класичної</a:t>
            </a:r>
            <a:r>
              <a:rPr lang="ru-RU" dirty="0"/>
              <a:t> </a:t>
            </a:r>
            <a:r>
              <a:rPr lang="ru-RU" dirty="0" err="1"/>
              <a:t>конструкції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З </a:t>
            </a:r>
            <a:r>
              <a:rPr lang="ru-RU" dirty="0"/>
              <a:t>одного боку, </a:t>
            </a:r>
            <a:r>
              <a:rPr lang="ru-RU" dirty="0" err="1"/>
              <a:t>це</a:t>
            </a:r>
            <a:r>
              <a:rPr lang="ru-RU" dirty="0"/>
              <a:t> приводить до </a:t>
            </a:r>
            <a:r>
              <a:rPr lang="ru-RU" dirty="0" err="1"/>
              <a:t>значного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стійкості</a:t>
            </a:r>
            <a:r>
              <a:rPr lang="ru-RU" dirty="0"/>
              <a:t> </a:t>
            </a:r>
            <a:r>
              <a:rPr lang="ru-RU" dirty="0" err="1"/>
              <a:t>периклазовуглецевої</a:t>
            </a:r>
            <a:r>
              <a:rPr lang="ru-RU" dirty="0"/>
              <a:t> </a:t>
            </a:r>
            <a:r>
              <a:rPr lang="ru-RU" dirty="0" err="1"/>
              <a:t>футерівки</a:t>
            </a:r>
            <a:r>
              <a:rPr lang="ru-RU" dirty="0"/>
              <a:t> </a:t>
            </a:r>
            <a:r>
              <a:rPr lang="ru-RU" dirty="0" err="1"/>
              <a:t>конвертерів</a:t>
            </a:r>
            <a:r>
              <a:rPr lang="ru-RU" dirty="0"/>
              <a:t>, а з </a:t>
            </a:r>
            <a:r>
              <a:rPr lang="ru-RU" dirty="0" err="1"/>
              <a:t>іншої</a:t>
            </a:r>
            <a:r>
              <a:rPr lang="ru-RU" dirty="0"/>
              <a:t> – негативно </a:t>
            </a:r>
            <a:r>
              <a:rPr lang="ru-RU" dirty="0" err="1"/>
              <a:t>позначається</a:t>
            </a:r>
            <a:r>
              <a:rPr lang="ru-RU" dirty="0"/>
              <a:t> на самому </a:t>
            </a:r>
            <a:r>
              <a:rPr lang="ru-RU" dirty="0" err="1"/>
              <a:t>ході</a:t>
            </a:r>
            <a:r>
              <a:rPr lang="ru-RU" dirty="0"/>
              <a:t> продувки та </a:t>
            </a:r>
            <a:r>
              <a:rPr lang="ru-RU" dirty="0" err="1"/>
              <a:t>шлакоутворенні</a:t>
            </a:r>
            <a:r>
              <a:rPr lang="ru-RU" dirty="0"/>
              <a:t>.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маємо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десульфурації</a:t>
            </a:r>
            <a:r>
              <a:rPr lang="ru-RU" dirty="0"/>
              <a:t> та </a:t>
            </a:r>
            <a:r>
              <a:rPr lang="ru-RU" dirty="0" err="1"/>
              <a:t>дефосфорації</a:t>
            </a:r>
            <a:r>
              <a:rPr lang="ru-RU" dirty="0"/>
              <a:t> </a:t>
            </a:r>
            <a:r>
              <a:rPr lang="ru-RU" dirty="0" err="1"/>
              <a:t>розплаву</a:t>
            </a:r>
            <a:r>
              <a:rPr lang="ru-RU" dirty="0"/>
              <a:t> і </a:t>
            </a:r>
            <a:r>
              <a:rPr lang="ru-RU" dirty="0" err="1"/>
              <a:t>інтенсивніше</a:t>
            </a:r>
            <a:r>
              <a:rPr lang="ru-RU" dirty="0"/>
              <a:t> </a:t>
            </a:r>
            <a:r>
              <a:rPr lang="ru-RU" dirty="0" err="1"/>
              <a:t>заметалювання</a:t>
            </a:r>
            <a:r>
              <a:rPr lang="ru-RU" dirty="0"/>
              <a:t> </a:t>
            </a:r>
            <a:r>
              <a:rPr lang="ru-RU" dirty="0" err="1"/>
              <a:t>технологічного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 (</a:t>
            </a:r>
            <a:r>
              <a:rPr lang="ru-RU" dirty="0" err="1"/>
              <a:t>стовбура</a:t>
            </a:r>
            <a:r>
              <a:rPr lang="ru-RU" dirty="0"/>
              <a:t> </a:t>
            </a:r>
            <a:r>
              <a:rPr lang="ru-RU" dirty="0" err="1"/>
              <a:t>кисневої</a:t>
            </a:r>
            <a:r>
              <a:rPr lang="ru-RU" dirty="0"/>
              <a:t> </a:t>
            </a:r>
            <a:r>
              <a:rPr lang="ru-RU" dirty="0" err="1"/>
              <a:t>фурми</a:t>
            </a:r>
            <a:r>
              <a:rPr lang="ru-RU" dirty="0"/>
              <a:t>, </a:t>
            </a:r>
            <a:r>
              <a:rPr lang="ru-RU" dirty="0" err="1"/>
              <a:t>горловини</a:t>
            </a:r>
            <a:r>
              <a:rPr lang="ru-RU" dirty="0"/>
              <a:t> конвертера, </a:t>
            </a:r>
            <a:r>
              <a:rPr lang="ru-RU" dirty="0" err="1"/>
              <a:t>екранних</a:t>
            </a:r>
            <a:r>
              <a:rPr lang="ru-RU" dirty="0"/>
              <a:t> </a:t>
            </a:r>
            <a:r>
              <a:rPr lang="ru-RU" dirty="0" err="1"/>
              <a:t>поверхонь</a:t>
            </a:r>
            <a:r>
              <a:rPr lang="ru-RU" dirty="0"/>
              <a:t> котла-</a:t>
            </a:r>
            <a:r>
              <a:rPr lang="ru-RU" dirty="0" err="1"/>
              <a:t>утилізатора</a:t>
            </a:r>
            <a:r>
              <a:rPr lang="ru-RU" dirty="0"/>
              <a:t>). </a:t>
            </a:r>
            <a:r>
              <a:rPr lang="ru-RU" dirty="0" err="1"/>
              <a:t>Також</a:t>
            </a:r>
            <a:r>
              <a:rPr lang="ru-RU" dirty="0"/>
              <a:t>, </a:t>
            </a:r>
            <a:r>
              <a:rPr lang="ru-RU" dirty="0" err="1"/>
              <a:t>знижується</a:t>
            </a:r>
            <a:r>
              <a:rPr lang="ru-RU" dirty="0"/>
              <a:t> </a:t>
            </a:r>
            <a:r>
              <a:rPr lang="ru-RU" dirty="0" err="1"/>
              <a:t>продуктивність</a:t>
            </a:r>
            <a:r>
              <a:rPr lang="ru-RU" dirty="0"/>
              <a:t> </a:t>
            </a:r>
            <a:r>
              <a:rPr lang="ru-RU" dirty="0" err="1"/>
              <a:t>конвертерних</a:t>
            </a:r>
            <a:r>
              <a:rPr lang="ru-RU" dirty="0"/>
              <a:t> </a:t>
            </a:r>
            <a:r>
              <a:rPr lang="ru-RU" dirty="0" err="1"/>
              <a:t>агрегатів</a:t>
            </a:r>
            <a:r>
              <a:rPr lang="ru-RU" dirty="0"/>
              <a:t> та </a:t>
            </a:r>
            <a:r>
              <a:rPr lang="ru-RU" dirty="0" err="1"/>
              <a:t>вихід</a:t>
            </a:r>
            <a:r>
              <a:rPr lang="ru-RU" dirty="0"/>
              <a:t> </a:t>
            </a:r>
            <a:r>
              <a:rPr lang="ru-RU" dirty="0" err="1"/>
              <a:t>придатної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0068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293298"/>
            <a:ext cx="11118011" cy="641805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На </a:t>
            </a:r>
            <a:r>
              <a:rPr lang="ru-RU" dirty="0" err="1"/>
              <a:t>сучасному</a:t>
            </a:r>
            <a:r>
              <a:rPr lang="ru-RU" dirty="0"/>
              <a:t> </a:t>
            </a:r>
            <a:r>
              <a:rPr lang="ru-RU" dirty="0" err="1"/>
              <a:t>етапі</a:t>
            </a:r>
            <a:r>
              <a:rPr lang="ru-RU" dirty="0"/>
              <a:t> в </a:t>
            </a:r>
            <a:r>
              <a:rPr lang="ru-RU" dirty="0" err="1"/>
              <a:t>переважній</a:t>
            </a:r>
            <a:r>
              <a:rPr lang="ru-RU" dirty="0"/>
              <a:t>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киснево-конвертерних</a:t>
            </a:r>
            <a:r>
              <a:rPr lang="ru-RU" dirty="0"/>
              <a:t> </a:t>
            </a:r>
            <a:r>
              <a:rPr lang="ru-RU" dirty="0" err="1"/>
              <a:t>цехів</a:t>
            </a:r>
            <a:r>
              <a:rPr lang="ru-RU" dirty="0"/>
              <a:t> СНД </a:t>
            </a:r>
            <a:r>
              <a:rPr lang="ru-RU" dirty="0" err="1"/>
              <a:t>освоєна</a:t>
            </a:r>
            <a:r>
              <a:rPr lang="ru-RU" dirty="0"/>
              <a:t> </a:t>
            </a:r>
            <a:r>
              <a:rPr lang="ru-RU" dirty="0" err="1"/>
              <a:t>технологія</a:t>
            </a:r>
            <a:r>
              <a:rPr lang="ru-RU" dirty="0"/>
              <a:t> </a:t>
            </a:r>
            <a:r>
              <a:rPr lang="ru-RU" dirty="0" err="1"/>
              <a:t>дуттьового</a:t>
            </a:r>
            <a:r>
              <a:rPr lang="ru-RU" dirty="0"/>
              <a:t> й шлакового </a:t>
            </a:r>
            <a:r>
              <a:rPr lang="ru-RU" dirty="0" err="1"/>
              <a:t>режимів</a:t>
            </a:r>
            <a:r>
              <a:rPr lang="ru-RU" dirty="0"/>
              <a:t> плавки з </a:t>
            </a:r>
            <a:r>
              <a:rPr lang="ru-RU" dirty="0" err="1"/>
              <a:t>формуванням</a:t>
            </a:r>
            <a:r>
              <a:rPr lang="ru-RU" dirty="0"/>
              <a:t> у </a:t>
            </a:r>
            <a:r>
              <a:rPr lang="ru-RU" dirty="0" err="1"/>
              <a:t>ході</a:t>
            </a:r>
            <a:r>
              <a:rPr lang="ru-RU" dirty="0"/>
              <a:t> продувки </a:t>
            </a:r>
            <a:r>
              <a:rPr lang="ru-RU" dirty="0" err="1"/>
              <a:t>збагаченого</a:t>
            </a:r>
            <a:r>
              <a:rPr lang="ru-RU" dirty="0"/>
              <a:t> оксидом </a:t>
            </a:r>
            <a:r>
              <a:rPr lang="ru-RU" dirty="0" err="1"/>
              <a:t>магнію</a:t>
            </a:r>
            <a:r>
              <a:rPr lang="ru-RU" dirty="0"/>
              <a:t> (до 8-14 %) </a:t>
            </a:r>
            <a:r>
              <a:rPr lang="ru-RU" dirty="0" err="1"/>
              <a:t>шлаків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випуску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з конвертера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подачі</a:t>
            </a:r>
            <a:r>
              <a:rPr lang="ru-RU" dirty="0"/>
              <a:t> азоту через </a:t>
            </a:r>
            <a:r>
              <a:rPr lang="ru-RU" dirty="0" err="1"/>
              <a:t>багатосоплову</a:t>
            </a:r>
            <a:r>
              <a:rPr lang="ru-RU" dirty="0"/>
              <a:t> </a:t>
            </a:r>
            <a:r>
              <a:rPr lang="ru-RU" dirty="0" err="1"/>
              <a:t>кисневу</a:t>
            </a:r>
            <a:r>
              <a:rPr lang="ru-RU" dirty="0"/>
              <a:t> фурму </a:t>
            </a:r>
            <a:r>
              <a:rPr lang="ru-RU" dirty="0" err="1"/>
              <a:t>роздувається</a:t>
            </a:r>
            <a:r>
              <a:rPr lang="ru-RU" dirty="0"/>
              <a:t> </a:t>
            </a:r>
            <a:r>
              <a:rPr lang="ru-RU" dirty="0" err="1"/>
              <a:t>азотними</a:t>
            </a:r>
            <a:r>
              <a:rPr lang="ru-RU" dirty="0"/>
              <a:t> </a:t>
            </a:r>
            <a:r>
              <a:rPr lang="ru-RU" dirty="0" err="1"/>
              <a:t>струменями</a:t>
            </a:r>
            <a:r>
              <a:rPr lang="ru-RU" dirty="0"/>
              <a:t> з </a:t>
            </a:r>
            <a:r>
              <a:rPr lang="ru-RU" dirty="0" err="1"/>
              <a:t>нанесенням</a:t>
            </a:r>
            <a:r>
              <a:rPr lang="ru-RU" dirty="0"/>
              <a:t> шлакового </a:t>
            </a:r>
            <a:r>
              <a:rPr lang="ru-RU" dirty="0" err="1"/>
              <a:t>гарнісажу</a:t>
            </a:r>
            <a:r>
              <a:rPr lang="ru-RU" dirty="0"/>
              <a:t> на </a:t>
            </a:r>
            <a:r>
              <a:rPr lang="ru-RU" dirty="0" err="1"/>
              <a:t>футерівку</a:t>
            </a:r>
            <a:r>
              <a:rPr lang="ru-RU" dirty="0"/>
              <a:t>. З одного боку, </a:t>
            </a:r>
            <a:r>
              <a:rPr lang="ru-RU" dirty="0" err="1"/>
              <a:t>це</a:t>
            </a:r>
            <a:r>
              <a:rPr lang="ru-RU" dirty="0"/>
              <a:t> привело до </a:t>
            </a:r>
            <a:r>
              <a:rPr lang="ru-RU" dirty="0" err="1"/>
              <a:t>значного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стійкості</a:t>
            </a:r>
            <a:r>
              <a:rPr lang="ru-RU" dirty="0"/>
              <a:t> </a:t>
            </a:r>
            <a:r>
              <a:rPr lang="ru-RU" dirty="0" err="1"/>
              <a:t>футерівки</a:t>
            </a:r>
            <a:r>
              <a:rPr lang="ru-RU" dirty="0"/>
              <a:t> </a:t>
            </a:r>
            <a:r>
              <a:rPr lang="ru-RU" dirty="0" err="1"/>
              <a:t>конвертерів</a:t>
            </a:r>
            <a:r>
              <a:rPr lang="ru-RU" dirty="0"/>
              <a:t>, а з </a:t>
            </a:r>
            <a:r>
              <a:rPr lang="ru-RU" dirty="0" err="1"/>
              <a:t>іншого</a:t>
            </a:r>
            <a:r>
              <a:rPr lang="ru-RU" dirty="0"/>
              <a:t>, </a:t>
            </a:r>
            <a:r>
              <a:rPr lang="ru-RU" dirty="0" err="1"/>
              <a:t>позначилося</a:t>
            </a:r>
            <a:r>
              <a:rPr lang="ru-RU" dirty="0"/>
              <a:t> негативно на самому </a:t>
            </a:r>
            <a:r>
              <a:rPr lang="ru-RU" dirty="0" err="1"/>
              <a:t>ході</a:t>
            </a:r>
            <a:r>
              <a:rPr lang="ru-RU" dirty="0"/>
              <a:t> продувки й </a:t>
            </a:r>
            <a:r>
              <a:rPr lang="ru-RU" dirty="0" err="1"/>
              <a:t>шлакоутворення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, </a:t>
            </a:r>
            <a:r>
              <a:rPr lang="ru-RU" dirty="0" err="1"/>
              <a:t>насамперед</a:t>
            </a:r>
            <a:r>
              <a:rPr lang="ru-RU" dirty="0"/>
              <a:t>, </a:t>
            </a:r>
            <a:r>
              <a:rPr lang="ru-RU" dirty="0" err="1"/>
              <a:t>виразилося</a:t>
            </a:r>
            <a:r>
              <a:rPr lang="ru-RU" dirty="0"/>
              <a:t> в </a:t>
            </a:r>
            <a:r>
              <a:rPr lang="ru-RU" dirty="0" err="1"/>
              <a:t>посиленні</a:t>
            </a:r>
            <a:r>
              <a:rPr lang="ru-RU" dirty="0"/>
              <a:t> </a:t>
            </a:r>
            <a:r>
              <a:rPr lang="ru-RU" dirty="0" err="1"/>
              <a:t>виносу</a:t>
            </a:r>
            <a:r>
              <a:rPr lang="ru-RU" dirty="0"/>
              <a:t> </a:t>
            </a:r>
            <a:r>
              <a:rPr lang="ru-RU" dirty="0" err="1"/>
              <a:t>дрібних</a:t>
            </a:r>
            <a:r>
              <a:rPr lang="ru-RU" dirty="0"/>
              <a:t> </a:t>
            </a:r>
            <a:r>
              <a:rPr lang="ru-RU" dirty="0" err="1"/>
              <a:t>крапель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й шлакам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реакційної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,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кисневих</a:t>
            </a:r>
            <a:r>
              <a:rPr lang="ru-RU" dirty="0"/>
              <a:t> </a:t>
            </a:r>
            <a:r>
              <a:rPr lang="ru-RU" dirty="0" err="1"/>
              <a:t>струменів</a:t>
            </a:r>
            <a:r>
              <a:rPr lang="ru-RU" dirty="0"/>
              <a:t> на ванну й, як </a:t>
            </a:r>
            <a:r>
              <a:rPr lang="ru-RU" dirty="0" err="1"/>
              <a:t>наслідок</a:t>
            </a:r>
            <a:r>
              <a:rPr lang="ru-RU" dirty="0"/>
              <a:t>, у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інтенсивному</a:t>
            </a:r>
            <a:r>
              <a:rPr lang="ru-RU" dirty="0"/>
              <a:t> </a:t>
            </a:r>
            <a:r>
              <a:rPr lang="ru-RU" dirty="0" err="1"/>
              <a:t>заметаленні</a:t>
            </a:r>
            <a:r>
              <a:rPr lang="ru-RU" dirty="0"/>
              <a:t> </a:t>
            </a:r>
            <a:r>
              <a:rPr lang="ru-RU" dirty="0" err="1"/>
              <a:t>технологічного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 (</a:t>
            </a:r>
            <a:r>
              <a:rPr lang="ru-RU" dirty="0" err="1"/>
              <a:t>стовбура</a:t>
            </a:r>
            <a:r>
              <a:rPr lang="ru-RU" dirty="0"/>
              <a:t> </a:t>
            </a:r>
            <a:r>
              <a:rPr lang="ru-RU" dirty="0" err="1"/>
              <a:t>кисневої</a:t>
            </a:r>
            <a:r>
              <a:rPr lang="ru-RU" dirty="0"/>
              <a:t> </a:t>
            </a:r>
            <a:r>
              <a:rPr lang="ru-RU" dirty="0" err="1"/>
              <a:t>фурми</a:t>
            </a:r>
            <a:r>
              <a:rPr lang="ru-RU" dirty="0"/>
              <a:t>, </a:t>
            </a:r>
            <a:r>
              <a:rPr lang="ru-RU" dirty="0" err="1"/>
              <a:t>горловини</a:t>
            </a:r>
            <a:r>
              <a:rPr lang="ru-RU" dirty="0"/>
              <a:t> конвертера й </a:t>
            </a:r>
            <a:r>
              <a:rPr lang="ru-RU" dirty="0" err="1"/>
              <a:t>екранних</a:t>
            </a:r>
            <a:r>
              <a:rPr lang="ru-RU" dirty="0"/>
              <a:t> </a:t>
            </a:r>
            <a:r>
              <a:rPr lang="ru-RU" dirty="0" err="1"/>
              <a:t>поверхонь</a:t>
            </a:r>
            <a:r>
              <a:rPr lang="ru-RU" dirty="0"/>
              <a:t> казана-</a:t>
            </a:r>
            <a:r>
              <a:rPr lang="ru-RU" dirty="0" err="1"/>
              <a:t>утилізатора</a:t>
            </a:r>
            <a:r>
              <a:rPr lang="ru-RU" dirty="0"/>
              <a:t>). </a:t>
            </a:r>
            <a:r>
              <a:rPr lang="ru-RU" dirty="0" err="1"/>
              <a:t>Видалення</a:t>
            </a:r>
            <a:r>
              <a:rPr lang="ru-RU" dirty="0"/>
              <a:t> </a:t>
            </a:r>
            <a:r>
              <a:rPr lang="ru-RU" dirty="0" err="1"/>
              <a:t>шлакометалевих</a:t>
            </a:r>
            <a:r>
              <a:rPr lang="ru-RU" dirty="0"/>
              <a:t> </a:t>
            </a:r>
            <a:r>
              <a:rPr lang="ru-RU" dirty="0" err="1"/>
              <a:t>настилей</a:t>
            </a:r>
            <a:r>
              <a:rPr lang="ru-RU" dirty="0"/>
              <a:t> з </a:t>
            </a:r>
            <a:r>
              <a:rPr lang="ru-RU" dirty="0" err="1"/>
              <a:t>кисневої</a:t>
            </a:r>
            <a:r>
              <a:rPr lang="ru-RU" dirty="0"/>
              <a:t> </a:t>
            </a:r>
            <a:r>
              <a:rPr lang="ru-RU" dirty="0" err="1"/>
              <a:t>фурми</a:t>
            </a:r>
            <a:r>
              <a:rPr lang="ru-RU" dirty="0"/>
              <a:t> (</a:t>
            </a:r>
            <a:r>
              <a:rPr lang="ru-RU" dirty="0" err="1"/>
              <a:t>обрізка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кисневої</a:t>
            </a:r>
            <a:r>
              <a:rPr lang="ru-RU" dirty="0"/>
              <a:t> трубки), </a:t>
            </a:r>
            <a:r>
              <a:rPr lang="ru-RU" dirty="0" err="1"/>
              <a:t>горловини</a:t>
            </a:r>
            <a:r>
              <a:rPr lang="ru-RU" dirty="0"/>
              <a:t> конвертера (якорем </a:t>
            </a:r>
            <a:r>
              <a:rPr lang="ru-RU" dirty="0" err="1"/>
              <a:t>або</a:t>
            </a:r>
            <a:r>
              <a:rPr lang="ru-RU" dirty="0"/>
              <a:t> совком для </a:t>
            </a:r>
            <a:r>
              <a:rPr lang="ru-RU" dirty="0" err="1"/>
              <a:t>завантаження</a:t>
            </a:r>
            <a:r>
              <a:rPr lang="ru-RU" dirty="0"/>
              <a:t> лома, </a:t>
            </a:r>
            <a:r>
              <a:rPr lang="ru-RU" dirty="0" err="1"/>
              <a:t>закріпленими</a:t>
            </a:r>
            <a:r>
              <a:rPr lang="ru-RU" dirty="0"/>
              <a:t> на </a:t>
            </a:r>
            <a:r>
              <a:rPr lang="ru-RU" dirty="0" err="1"/>
              <a:t>крані</a:t>
            </a:r>
            <a:r>
              <a:rPr lang="ru-RU" dirty="0"/>
              <a:t>), казана-</a:t>
            </a:r>
            <a:r>
              <a:rPr lang="ru-RU" dirty="0" err="1"/>
              <a:t>утилізатора</a:t>
            </a:r>
            <a:r>
              <a:rPr lang="ru-RU" dirty="0"/>
              <a:t> (</a:t>
            </a:r>
            <a:r>
              <a:rPr lang="ru-RU" dirty="0" err="1"/>
              <a:t>епізодичний</a:t>
            </a:r>
            <a:r>
              <a:rPr lang="ru-RU" dirty="0"/>
              <a:t> </a:t>
            </a:r>
            <a:r>
              <a:rPr lang="ru-RU" dirty="0" err="1"/>
              <a:t>перехід</a:t>
            </a:r>
            <a:r>
              <a:rPr lang="ru-RU" dirty="0"/>
              <a:t> на продувку з </a:t>
            </a:r>
            <a:r>
              <a:rPr lang="ru-RU" dirty="0" err="1"/>
              <a:t>повним</a:t>
            </a:r>
            <a:r>
              <a:rPr lang="ru-RU" dirty="0"/>
              <a:t> </a:t>
            </a:r>
            <a:r>
              <a:rPr lang="ru-RU" dirty="0" err="1"/>
              <a:t>допалюванням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відходять</a:t>
            </a:r>
            <a:r>
              <a:rPr lang="ru-RU" dirty="0"/>
              <a:t>, у </a:t>
            </a:r>
            <a:r>
              <a:rPr lang="ru-RU" dirty="0" err="1"/>
              <a:t>каміні</a:t>
            </a:r>
            <a:r>
              <a:rPr lang="ru-RU" dirty="0"/>
              <a:t>) </a:t>
            </a:r>
            <a:r>
              <a:rPr lang="ru-RU" dirty="0" err="1"/>
              <a:t>звичайно</a:t>
            </a:r>
            <a:r>
              <a:rPr lang="ru-RU" dirty="0"/>
              <a:t> </a:t>
            </a:r>
            <a:r>
              <a:rPr lang="ru-RU" dirty="0" err="1"/>
              <a:t>супроводжується</a:t>
            </a:r>
            <a:r>
              <a:rPr lang="ru-RU" dirty="0"/>
              <a:t> </a:t>
            </a:r>
            <a:r>
              <a:rPr lang="ru-RU" dirty="0" err="1"/>
              <a:t>зниженням</a:t>
            </a:r>
            <a:r>
              <a:rPr lang="ru-RU" dirty="0"/>
              <a:t> </a:t>
            </a:r>
            <a:r>
              <a:rPr lang="ru-RU" dirty="0" err="1"/>
              <a:t>стійкості</a:t>
            </a:r>
            <a:r>
              <a:rPr lang="ru-RU" dirty="0"/>
              <a:t> </a:t>
            </a:r>
            <a:r>
              <a:rPr lang="ru-RU" dirty="0" err="1"/>
              <a:t>кисневих</a:t>
            </a:r>
            <a:r>
              <a:rPr lang="ru-RU" dirty="0"/>
              <a:t> фурм, </a:t>
            </a:r>
            <a:r>
              <a:rPr lang="ru-RU" dirty="0" err="1"/>
              <a:t>руйнуванням</a:t>
            </a:r>
            <a:r>
              <a:rPr lang="ru-RU" dirty="0"/>
              <a:t> </a:t>
            </a:r>
            <a:r>
              <a:rPr lang="ru-RU" dirty="0" err="1"/>
              <a:t>футерівки</a:t>
            </a:r>
            <a:r>
              <a:rPr lang="ru-RU" dirty="0"/>
              <a:t> </a:t>
            </a:r>
            <a:r>
              <a:rPr lang="ru-RU" dirty="0" err="1"/>
              <a:t>конічної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агрегату й </a:t>
            </a:r>
            <a:r>
              <a:rPr lang="ru-RU" dirty="0" err="1"/>
              <a:t>прискореним</a:t>
            </a:r>
            <a:r>
              <a:rPr lang="ru-RU" dirty="0"/>
              <a:t> </a:t>
            </a:r>
            <a:r>
              <a:rPr lang="ru-RU" dirty="0" err="1"/>
              <a:t>виходом</a:t>
            </a:r>
            <a:r>
              <a:rPr lang="ru-RU" dirty="0"/>
              <a:t> </a:t>
            </a:r>
            <a:r>
              <a:rPr lang="ru-RU" dirty="0" err="1"/>
              <a:t>трубчастих</a:t>
            </a:r>
            <a:r>
              <a:rPr lang="ru-RU" dirty="0"/>
              <a:t> </a:t>
            </a:r>
            <a:r>
              <a:rPr lang="ru-RU" dirty="0" err="1"/>
              <a:t>водоохлоджуваних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казана з ладу.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знижується</a:t>
            </a:r>
            <a:r>
              <a:rPr lang="ru-RU" dirty="0"/>
              <a:t> </a:t>
            </a:r>
            <a:r>
              <a:rPr lang="ru-RU" dirty="0" err="1"/>
              <a:t>продуктивність</a:t>
            </a:r>
            <a:r>
              <a:rPr lang="ru-RU" dirty="0"/>
              <a:t> </a:t>
            </a:r>
            <a:r>
              <a:rPr lang="ru-RU" dirty="0" err="1"/>
              <a:t>конвертерних</a:t>
            </a:r>
            <a:r>
              <a:rPr lang="ru-RU" dirty="0"/>
              <a:t> </a:t>
            </a:r>
            <a:r>
              <a:rPr lang="ru-RU" dirty="0" err="1"/>
              <a:t>агрегатів</a:t>
            </a:r>
            <a:r>
              <a:rPr lang="ru-RU" dirty="0"/>
              <a:t> і </a:t>
            </a:r>
            <a:r>
              <a:rPr lang="ru-RU" dirty="0" err="1"/>
              <a:t>вихід</a:t>
            </a:r>
            <a:r>
              <a:rPr lang="ru-RU" dirty="0"/>
              <a:t> </a:t>
            </a:r>
            <a:r>
              <a:rPr lang="ru-RU" dirty="0" err="1"/>
              <a:t>придатної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. </a:t>
            </a:r>
            <a:r>
              <a:rPr lang="ru-RU" dirty="0" err="1"/>
              <a:t>Економічна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конвертування</a:t>
            </a:r>
            <a:r>
              <a:rPr lang="ru-RU" dirty="0"/>
              <a:t> в </a:t>
            </a:r>
            <a:r>
              <a:rPr lang="ru-RU" dirty="0" err="1"/>
              <a:t>значній</a:t>
            </a:r>
            <a:r>
              <a:rPr lang="ru-RU" dirty="0"/>
              <a:t> </a:t>
            </a:r>
            <a:r>
              <a:rPr lang="ru-RU" dirty="0" err="1"/>
              <a:t>мірі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конструкцією</a:t>
            </a:r>
            <a:r>
              <a:rPr lang="ru-RU" dirty="0"/>
              <a:t> головки </a:t>
            </a:r>
            <a:r>
              <a:rPr lang="ru-RU" dirty="0" err="1"/>
              <a:t>кисневої</a:t>
            </a:r>
            <a:r>
              <a:rPr lang="ru-RU" dirty="0"/>
              <a:t> </a:t>
            </a:r>
            <a:r>
              <a:rPr lang="ru-RU" dirty="0" err="1"/>
              <a:t>фурми</a:t>
            </a:r>
            <a:r>
              <a:rPr lang="ru-RU" dirty="0"/>
              <a:t> й </a:t>
            </a:r>
            <a:r>
              <a:rPr lang="ru-RU" dirty="0" err="1"/>
              <a:t>раціональним</a:t>
            </a:r>
            <a:r>
              <a:rPr lang="ru-RU" dirty="0"/>
              <a:t> </a:t>
            </a:r>
            <a:r>
              <a:rPr lang="ru-RU" dirty="0" err="1"/>
              <a:t>дуттьовим</a:t>
            </a:r>
            <a:r>
              <a:rPr lang="ru-RU" dirty="0"/>
              <a:t> і </a:t>
            </a:r>
            <a:r>
              <a:rPr lang="ru-RU" dirty="0" err="1"/>
              <a:t>шлаковим</a:t>
            </a:r>
            <a:r>
              <a:rPr lang="ru-RU" dirty="0"/>
              <a:t> режимом </a:t>
            </a:r>
            <a:r>
              <a:rPr lang="ru-RU" dirty="0" err="1"/>
              <a:t>ведення</a:t>
            </a:r>
            <a:r>
              <a:rPr lang="ru-RU" dirty="0"/>
              <a:t> плавки. На жаль, </a:t>
            </a:r>
            <a:r>
              <a:rPr lang="ru-RU" dirty="0" err="1"/>
              <a:t>експлуатовані</a:t>
            </a:r>
            <a:r>
              <a:rPr lang="ru-RU" dirty="0"/>
              <a:t> в </a:t>
            </a:r>
            <a:r>
              <a:rPr lang="ru-RU" dirty="0" err="1"/>
              <a:t>цей</a:t>
            </a:r>
            <a:r>
              <a:rPr lang="ru-RU" dirty="0"/>
              <a:t> година в </a:t>
            </a:r>
            <a:r>
              <a:rPr lang="ru-RU" dirty="0" err="1"/>
              <a:t>конвертерних</a:t>
            </a:r>
            <a:r>
              <a:rPr lang="ru-RU" dirty="0"/>
              <a:t> цехах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конструкції</a:t>
            </a:r>
            <a:r>
              <a:rPr lang="ru-RU" dirty="0"/>
              <a:t> </a:t>
            </a:r>
            <a:r>
              <a:rPr lang="ru-RU" dirty="0" err="1"/>
              <a:t>фурмених</a:t>
            </a:r>
            <a:r>
              <a:rPr lang="ru-RU" dirty="0"/>
              <a:t> </a:t>
            </a:r>
            <a:r>
              <a:rPr lang="ru-RU" dirty="0" err="1"/>
              <a:t>пристроїв</a:t>
            </a:r>
            <a:r>
              <a:rPr lang="ru-RU" dirty="0"/>
              <a:t> є </a:t>
            </a:r>
            <a:r>
              <a:rPr lang="ru-RU" dirty="0" err="1"/>
              <a:t>застарілими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відповідають</a:t>
            </a:r>
            <a:r>
              <a:rPr lang="ru-RU" dirty="0"/>
              <a:t> </a:t>
            </a:r>
            <a:r>
              <a:rPr lang="ru-RU" dirty="0" err="1"/>
              <a:t>сучасному</a:t>
            </a:r>
            <a:r>
              <a:rPr lang="ru-RU" dirty="0"/>
              <a:t> </a:t>
            </a:r>
            <a:r>
              <a:rPr lang="ru-RU" dirty="0" err="1"/>
              <a:t>рівню</a:t>
            </a:r>
            <a:r>
              <a:rPr lang="ru-RU" dirty="0"/>
              <a:t> </a:t>
            </a:r>
            <a:r>
              <a:rPr lang="ru-RU" dirty="0" err="1"/>
              <a:t>ресурсо</a:t>
            </a:r>
            <a:r>
              <a:rPr lang="ru-RU" dirty="0"/>
              <a:t>- і </a:t>
            </a:r>
            <a:r>
              <a:rPr lang="ru-RU" dirty="0" err="1"/>
              <a:t>енергозбереження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5773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396814"/>
            <a:ext cx="10781581" cy="6254151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i="1" dirty="0" err="1"/>
              <a:t>Виплавка</a:t>
            </a:r>
            <a:r>
              <a:rPr lang="ru-RU" i="1" dirty="0"/>
              <a:t> </a:t>
            </a:r>
            <a:r>
              <a:rPr lang="ru-RU" i="1" dirty="0" err="1"/>
              <a:t>сталі</a:t>
            </a:r>
            <a:r>
              <a:rPr lang="ru-RU" i="1" dirty="0"/>
              <a:t> в </a:t>
            </a:r>
            <a:r>
              <a:rPr lang="ru-RU" i="1" dirty="0" err="1"/>
              <a:t>кисневому</a:t>
            </a:r>
            <a:r>
              <a:rPr lang="ru-RU" i="1" dirty="0"/>
              <a:t> </a:t>
            </a:r>
            <a:r>
              <a:rPr lang="ru-RU" i="1" dirty="0" err="1"/>
              <a:t>конвертері</a:t>
            </a:r>
            <a:r>
              <a:rPr lang="ru-RU" i="1" dirty="0"/>
              <a:t> за </a:t>
            </a:r>
            <a:r>
              <a:rPr lang="ru-RU" i="1" dirty="0" err="1"/>
              <a:t>технологією</a:t>
            </a:r>
            <a:r>
              <a:rPr lang="ru-RU" i="1" dirty="0"/>
              <a:t> </a:t>
            </a:r>
            <a:r>
              <a:rPr lang="en-US" i="1" dirty="0"/>
              <a:t>Jet </a:t>
            </a:r>
            <a:r>
              <a:rPr lang="en-US" i="1" dirty="0" err="1"/>
              <a:t>Proces</a:t>
            </a:r>
            <a:r>
              <a:rPr lang="en-US" i="1" dirty="0"/>
              <a:t>. </a:t>
            </a:r>
            <a:r>
              <a:rPr lang="ru-RU" dirty="0" err="1"/>
              <a:t>Типова</a:t>
            </a:r>
            <a:r>
              <a:rPr lang="ru-RU" dirty="0"/>
              <a:t> схема </a:t>
            </a:r>
            <a:r>
              <a:rPr lang="ru-RU" dirty="0" err="1"/>
              <a:t>виплавки</a:t>
            </a:r>
            <a:r>
              <a:rPr lang="ru-RU" dirty="0"/>
              <a:t> стали за </a:t>
            </a:r>
            <a:r>
              <a:rPr lang="ru-RU" dirty="0" err="1"/>
              <a:t>технологією</a:t>
            </a:r>
            <a:r>
              <a:rPr lang="ru-RU" dirty="0"/>
              <a:t> </a:t>
            </a:r>
            <a:r>
              <a:rPr lang="en-US" dirty="0"/>
              <a:t>Jet Process </a:t>
            </a:r>
            <a:r>
              <a:rPr lang="ru-RU" dirty="0"/>
              <a:t>для </a:t>
            </a:r>
            <a:r>
              <a:rPr lang="ru-RU" dirty="0" err="1"/>
              <a:t>випадку</a:t>
            </a:r>
            <a:r>
              <a:rPr lang="ru-RU" dirty="0"/>
              <a:t> з 50% </a:t>
            </a:r>
            <a:r>
              <a:rPr lang="ru-RU" dirty="0" err="1"/>
              <a:t>рідкого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 й 50% лома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en-US" dirty="0"/>
              <a:t>DRI.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зазначити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весь </a:t>
            </a:r>
            <a:r>
              <a:rPr lang="ru-RU" dirty="0" err="1"/>
              <a:t>кисень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йде</a:t>
            </a:r>
            <a:r>
              <a:rPr lang="ru-RU" dirty="0"/>
              <a:t> на </a:t>
            </a:r>
            <a:r>
              <a:rPr lang="ru-RU" dirty="0" err="1"/>
              <a:t>зневуглецювання</a:t>
            </a:r>
            <a:r>
              <a:rPr lang="ru-RU" dirty="0"/>
              <a:t> </a:t>
            </a:r>
            <a:r>
              <a:rPr lang="ru-RU" dirty="0" err="1"/>
              <a:t>рідкого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 й </a:t>
            </a:r>
            <a:r>
              <a:rPr lang="ru-RU" dirty="0" err="1"/>
              <a:t>окиснення</a:t>
            </a:r>
            <a:r>
              <a:rPr lang="ru-RU" dirty="0"/>
              <a:t> до </a:t>
            </a:r>
            <a:r>
              <a:rPr lang="en-US" dirty="0"/>
              <a:t>CO </a:t>
            </a:r>
            <a:r>
              <a:rPr lang="ru-RU" dirty="0" err="1"/>
              <a:t>поданого</a:t>
            </a:r>
            <a:r>
              <a:rPr lang="ru-RU" dirty="0"/>
              <a:t> через днище </a:t>
            </a:r>
            <a:r>
              <a:rPr lang="ru-RU" dirty="0" err="1"/>
              <a:t>навуглецювача</a:t>
            </a:r>
            <a:r>
              <a:rPr lang="ru-RU" dirty="0"/>
              <a:t>, </a:t>
            </a:r>
            <a:r>
              <a:rPr lang="ru-RU" dirty="0" err="1"/>
              <a:t>вдувається</a:t>
            </a:r>
            <a:r>
              <a:rPr lang="ru-RU" dirty="0"/>
              <a:t> через </a:t>
            </a:r>
            <a:r>
              <a:rPr lang="ru-RU" dirty="0" err="1"/>
              <a:t>донні</a:t>
            </a:r>
            <a:r>
              <a:rPr lang="ru-RU" dirty="0"/>
              <a:t> </a:t>
            </a:r>
            <a:r>
              <a:rPr lang="ru-RU" dirty="0" err="1"/>
              <a:t>фурми</a:t>
            </a:r>
            <a:r>
              <a:rPr lang="ru-RU" dirty="0"/>
              <a:t>. </a:t>
            </a:r>
            <a:r>
              <a:rPr lang="ru-RU" dirty="0" err="1"/>
              <a:t>Кисень</a:t>
            </a:r>
            <a:r>
              <a:rPr lang="ru-RU" dirty="0"/>
              <a:t> </a:t>
            </a:r>
            <a:r>
              <a:rPr lang="ru-RU" dirty="0" err="1"/>
              <a:t>гарячого</a:t>
            </a:r>
            <a:r>
              <a:rPr lang="ru-RU" dirty="0"/>
              <a:t> </a:t>
            </a:r>
            <a:r>
              <a:rPr lang="ru-RU" dirty="0" err="1"/>
              <a:t>дуття</a:t>
            </a:r>
            <a:r>
              <a:rPr lang="ru-RU" dirty="0"/>
              <a:t> </a:t>
            </a:r>
            <a:r>
              <a:rPr lang="ru-RU" dirty="0" err="1"/>
              <a:t>призначений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для </a:t>
            </a:r>
            <a:r>
              <a:rPr lang="ru-RU" dirty="0" err="1"/>
              <a:t>допалювання</a:t>
            </a:r>
            <a:r>
              <a:rPr lang="ru-RU" dirty="0"/>
              <a:t> й </a:t>
            </a:r>
            <a:r>
              <a:rPr lang="ru-RU" dirty="0" err="1"/>
              <a:t>майже</a:t>
            </a:r>
            <a:r>
              <a:rPr lang="ru-RU" dirty="0"/>
              <a:t> не </a:t>
            </a:r>
            <a:r>
              <a:rPr lang="ru-RU" dirty="0" err="1"/>
              <a:t>взаємодіє</a:t>
            </a:r>
            <a:r>
              <a:rPr lang="ru-RU" dirty="0"/>
              <a:t> з </a:t>
            </a:r>
            <a:r>
              <a:rPr lang="ru-RU" dirty="0" err="1"/>
              <a:t>рідкою</a:t>
            </a:r>
            <a:r>
              <a:rPr lang="ru-RU" dirty="0"/>
              <a:t> ванною. </a:t>
            </a:r>
            <a:endParaRPr lang="ru-RU" dirty="0" smtClean="0"/>
          </a:p>
          <a:p>
            <a:pPr algn="just"/>
            <a:r>
              <a:rPr lang="ru-RU" dirty="0" smtClean="0"/>
              <a:t>Азот</a:t>
            </a:r>
            <a:r>
              <a:rPr lang="ru-RU" dirty="0"/>
              <a:t>, </a:t>
            </a:r>
            <a:r>
              <a:rPr lang="ru-RU" dirty="0" err="1"/>
              <a:t>використовуваний</a:t>
            </a:r>
            <a:r>
              <a:rPr lang="ru-RU" dirty="0"/>
              <a:t> для </a:t>
            </a:r>
            <a:r>
              <a:rPr lang="ru-RU" dirty="0" err="1"/>
              <a:t>подачі</a:t>
            </a:r>
            <a:r>
              <a:rPr lang="ru-RU" dirty="0"/>
              <a:t> </a:t>
            </a:r>
            <a:r>
              <a:rPr lang="ru-RU" dirty="0" err="1"/>
              <a:t>навуглецювача</a:t>
            </a:r>
            <a:r>
              <a:rPr lang="ru-RU" dirty="0"/>
              <a:t>, </a:t>
            </a:r>
            <a:r>
              <a:rPr lang="ru-RU" dirty="0" err="1"/>
              <a:t>частково</a:t>
            </a:r>
            <a:r>
              <a:rPr lang="ru-RU" dirty="0"/>
              <a:t> </a:t>
            </a:r>
            <a:r>
              <a:rPr lang="ru-RU" dirty="0" err="1"/>
              <a:t>вимивається</a:t>
            </a:r>
            <a:r>
              <a:rPr lang="ru-RU" dirty="0"/>
              <a:t> </a:t>
            </a:r>
            <a:r>
              <a:rPr lang="ru-RU" dirty="0" err="1"/>
              <a:t>монооксидом</a:t>
            </a:r>
            <a:r>
              <a:rPr lang="ru-RU" dirty="0"/>
              <a:t> </a:t>
            </a:r>
            <a:r>
              <a:rPr lang="ru-RU" dirty="0" err="1"/>
              <a:t>вуглецю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утворюється</a:t>
            </a:r>
            <a:r>
              <a:rPr lang="ru-RU" dirty="0"/>
              <a:t> при </a:t>
            </a:r>
            <a:r>
              <a:rPr lang="ru-RU" dirty="0" err="1"/>
              <a:t>зневуглецюванні</a:t>
            </a:r>
            <a:r>
              <a:rPr lang="ru-RU" dirty="0"/>
              <a:t> й </a:t>
            </a:r>
            <a:r>
              <a:rPr lang="ru-RU" dirty="0" err="1"/>
              <a:t>згоранні</a:t>
            </a:r>
            <a:r>
              <a:rPr lang="ru-RU" dirty="0"/>
              <a:t> </a:t>
            </a:r>
            <a:r>
              <a:rPr lang="ru-RU" dirty="0" err="1"/>
              <a:t>навуглецювача</a:t>
            </a:r>
            <a:r>
              <a:rPr lang="ru-RU" dirty="0"/>
              <a:t>. </a:t>
            </a:r>
            <a:r>
              <a:rPr lang="ru-RU" dirty="0" err="1"/>
              <a:t>Кінцевий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азоту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досягати</a:t>
            </a:r>
            <a:r>
              <a:rPr lang="ru-RU" dirty="0"/>
              <a:t> 20-30 </a:t>
            </a:r>
            <a:r>
              <a:rPr lang="en-US" dirty="0"/>
              <a:t>ppm (×10-4%). </a:t>
            </a:r>
            <a:r>
              <a:rPr lang="ru-RU" dirty="0"/>
              <a:t>Як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вдмухування</a:t>
            </a:r>
            <a:r>
              <a:rPr lang="ru-RU" dirty="0"/>
              <a:t> </a:t>
            </a:r>
            <a:r>
              <a:rPr lang="ru-RU" dirty="0" err="1"/>
              <a:t>кисню</a:t>
            </a:r>
            <a:r>
              <a:rPr lang="ru-RU" dirty="0"/>
              <a:t> </a:t>
            </a:r>
            <a:r>
              <a:rPr lang="ru-RU" dirty="0" err="1"/>
              <a:t>знизу</a:t>
            </a:r>
            <a:r>
              <a:rPr lang="ru-RU" dirty="0"/>
              <a:t> </a:t>
            </a:r>
            <a:r>
              <a:rPr lang="ru-RU" dirty="0" err="1"/>
              <a:t>припиняється</a:t>
            </a:r>
            <a:r>
              <a:rPr lang="ru-RU" dirty="0"/>
              <a:t>, подальше </a:t>
            </a:r>
            <a:r>
              <a:rPr lang="ru-RU" dirty="0" err="1"/>
              <a:t>охолодження</a:t>
            </a:r>
            <a:r>
              <a:rPr lang="ru-RU" dirty="0"/>
              <a:t> </a:t>
            </a:r>
            <a:r>
              <a:rPr lang="ru-RU" dirty="0" err="1"/>
              <a:t>природним</a:t>
            </a:r>
            <a:r>
              <a:rPr lang="ru-RU" dirty="0"/>
              <a:t> газом не </a:t>
            </a:r>
            <a:r>
              <a:rPr lang="ru-RU" dirty="0" err="1"/>
              <a:t>потрібно</a:t>
            </a:r>
            <a:r>
              <a:rPr lang="ru-RU" dirty="0"/>
              <a:t>, </a:t>
            </a:r>
            <a:r>
              <a:rPr lang="ru-RU" dirty="0" err="1"/>
              <a:t>досить</a:t>
            </a:r>
            <a:r>
              <a:rPr lang="ru-RU" dirty="0"/>
              <a:t> простого </a:t>
            </a:r>
            <a:r>
              <a:rPr lang="ru-RU" dirty="0" err="1"/>
              <a:t>охолодження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азоту </a:t>
            </a:r>
            <a:r>
              <a:rPr lang="ru-RU" dirty="0" err="1"/>
              <a:t>або</a:t>
            </a:r>
            <a:r>
              <a:rPr lang="ru-RU" dirty="0"/>
              <a:t> аргону,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показане</a:t>
            </a:r>
            <a:r>
              <a:rPr lang="ru-RU" dirty="0"/>
              <a:t> на </a:t>
            </a:r>
            <a:r>
              <a:rPr lang="ru-RU" dirty="0" err="1"/>
              <a:t>технологічній</a:t>
            </a:r>
            <a:r>
              <a:rPr lang="ru-RU" dirty="0"/>
              <a:t> </a:t>
            </a:r>
            <a:r>
              <a:rPr lang="ru-RU" dirty="0" err="1"/>
              <a:t>діаграмі</a:t>
            </a:r>
            <a:r>
              <a:rPr lang="ru-RU" dirty="0"/>
              <a:t> плавки.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інтенсивного</a:t>
            </a:r>
            <a:r>
              <a:rPr lang="ru-RU" dirty="0"/>
              <a:t> </a:t>
            </a:r>
            <a:r>
              <a:rPr lang="ru-RU" dirty="0" err="1"/>
              <a:t>перемішування</a:t>
            </a:r>
            <a:r>
              <a:rPr lang="ru-RU" dirty="0"/>
              <a:t> </a:t>
            </a:r>
            <a:r>
              <a:rPr lang="ru-RU" dirty="0" err="1"/>
              <a:t>залишковий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водню</a:t>
            </a:r>
            <a:r>
              <a:rPr lang="ru-RU" dirty="0"/>
              <a:t> в </a:t>
            </a:r>
            <a:r>
              <a:rPr lang="ru-RU" dirty="0" err="1"/>
              <a:t>рідкій</a:t>
            </a:r>
            <a:r>
              <a:rPr lang="ru-RU" dirty="0"/>
              <a:t> </a:t>
            </a:r>
            <a:r>
              <a:rPr lang="ru-RU" dirty="0" err="1"/>
              <a:t>ванні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знижено</a:t>
            </a:r>
            <a:r>
              <a:rPr lang="ru-RU" dirty="0"/>
              <a:t> до </a:t>
            </a:r>
            <a:r>
              <a:rPr lang="ru-RU" dirty="0" err="1"/>
              <a:t>рівня</a:t>
            </a:r>
            <a:r>
              <a:rPr lang="ru-RU" dirty="0"/>
              <a:t> 3 </a:t>
            </a:r>
            <a:r>
              <a:rPr lang="en-US" dirty="0"/>
              <a:t>ppm (×10-4%) </a:t>
            </a:r>
            <a:r>
              <a:rPr lang="ru-RU" dirty="0"/>
              <a:t>і </a:t>
            </a:r>
            <a:r>
              <a:rPr lang="ru-RU" dirty="0" err="1"/>
              <a:t>менш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err="1"/>
              <a:t>Типові</a:t>
            </a:r>
            <a:r>
              <a:rPr lang="ru-RU" dirty="0"/>
              <a:t> </a:t>
            </a:r>
            <a:r>
              <a:rPr lang="ru-RU" dirty="0" err="1"/>
              <a:t>тимчасові</a:t>
            </a:r>
            <a:r>
              <a:rPr lang="ru-RU" dirty="0"/>
              <a:t> </a:t>
            </a:r>
            <a:r>
              <a:rPr lang="ru-RU" dirty="0" err="1"/>
              <a:t>параметри</a:t>
            </a:r>
            <a:r>
              <a:rPr lang="ru-RU" dirty="0"/>
              <a:t> </a:t>
            </a:r>
            <a:r>
              <a:rPr lang="ru-RU" dirty="0" err="1"/>
              <a:t>виробничого</a:t>
            </a:r>
            <a:r>
              <a:rPr lang="ru-RU" dirty="0"/>
              <a:t> циклу для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Jet</a:t>
            </a:r>
            <a:r>
              <a:rPr lang="ru-RU" dirty="0"/>
              <a:t> </a:t>
            </a:r>
            <a:r>
              <a:rPr lang="ru-RU" dirty="0" err="1"/>
              <a:t>Process</a:t>
            </a:r>
            <a:r>
              <a:rPr lang="ru-RU" dirty="0"/>
              <a:t> </a:t>
            </a:r>
            <a:r>
              <a:rPr lang="ru-RU" dirty="0" err="1"/>
              <a:t>іаналогічні</a:t>
            </a:r>
            <a:r>
              <a:rPr lang="ru-RU" dirty="0"/>
              <a:t> </a:t>
            </a:r>
            <a:r>
              <a:rPr lang="ru-RU" dirty="0" err="1"/>
              <a:t>параметри</a:t>
            </a:r>
            <a:r>
              <a:rPr lang="ru-RU" dirty="0"/>
              <a:t> для </a:t>
            </a:r>
            <a:r>
              <a:rPr lang="ru-RU" dirty="0" err="1"/>
              <a:t>традиційної</a:t>
            </a:r>
            <a:r>
              <a:rPr lang="ru-RU" dirty="0"/>
              <a:t> </a:t>
            </a:r>
            <a:r>
              <a:rPr lang="ru-RU" dirty="0" err="1"/>
              <a:t>киснево-конвертерної</a:t>
            </a:r>
            <a:r>
              <a:rPr lang="ru-RU" dirty="0"/>
              <a:t> плавки </a:t>
            </a:r>
            <a:r>
              <a:rPr lang="ru-RU" dirty="0" err="1"/>
              <a:t>представлені</a:t>
            </a:r>
            <a:r>
              <a:rPr lang="ru-RU" dirty="0"/>
              <a:t> у табл.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представлених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видно, </a:t>
            </a:r>
            <a:r>
              <a:rPr lang="ru-RU" dirty="0" err="1"/>
              <a:t>що</a:t>
            </a:r>
            <a:r>
              <a:rPr lang="ru-RU" dirty="0"/>
              <a:t> в 180-тонному </a:t>
            </a:r>
            <a:r>
              <a:rPr lang="ru-RU" dirty="0" err="1"/>
              <a:t>конвертері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виплавляти</a:t>
            </a:r>
            <a:r>
              <a:rPr lang="ru-RU" dirty="0"/>
              <a:t> до 2 млн. т </a:t>
            </a:r>
            <a:r>
              <a:rPr lang="ru-RU" dirty="0" err="1"/>
              <a:t>сталі</a:t>
            </a:r>
            <a:r>
              <a:rPr lang="ru-RU" dirty="0"/>
              <a:t>. Так </a:t>
            </a:r>
            <a:r>
              <a:rPr lang="ru-RU" dirty="0" err="1"/>
              <a:t>середня</a:t>
            </a:r>
            <a:r>
              <a:rPr lang="ru-RU" dirty="0"/>
              <a:t> </a:t>
            </a:r>
            <a:r>
              <a:rPr lang="ru-RU" dirty="0" err="1"/>
              <a:t>тривалість</a:t>
            </a:r>
            <a:r>
              <a:rPr lang="ru-RU" dirty="0"/>
              <a:t> циклу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випуску</a:t>
            </a:r>
            <a:r>
              <a:rPr lang="ru-RU" dirty="0"/>
              <a:t> до </a:t>
            </a:r>
            <a:r>
              <a:rPr lang="ru-RU" dirty="0" err="1"/>
              <a:t>випуску</a:t>
            </a:r>
            <a:r>
              <a:rPr lang="ru-RU" dirty="0"/>
              <a:t> </a:t>
            </a:r>
            <a:r>
              <a:rPr lang="ru-RU" dirty="0" err="1"/>
              <a:t>збільшується</a:t>
            </a:r>
            <a:r>
              <a:rPr lang="ru-RU" dirty="0"/>
              <a:t>, і часу на </a:t>
            </a:r>
            <a:r>
              <a:rPr lang="ru-RU" dirty="0" err="1"/>
              <a:t>заміну</a:t>
            </a:r>
            <a:r>
              <a:rPr lang="ru-RU" dirty="0"/>
              <a:t> футеровки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, то максимальна </a:t>
            </a:r>
            <a:r>
              <a:rPr lang="ru-RU" dirty="0" err="1"/>
              <a:t>річна</a:t>
            </a:r>
            <a:r>
              <a:rPr lang="ru-RU" dirty="0"/>
              <a:t> </a:t>
            </a:r>
            <a:r>
              <a:rPr lang="ru-RU" dirty="0" err="1"/>
              <a:t>продуктивність</a:t>
            </a:r>
            <a:r>
              <a:rPr lang="ru-RU" dirty="0"/>
              <a:t> конвертера </a:t>
            </a:r>
            <a:r>
              <a:rPr lang="ru-RU" dirty="0" err="1"/>
              <a:t>приблизно</a:t>
            </a:r>
            <a:r>
              <a:rPr lang="ru-RU" dirty="0"/>
              <a:t> на 13 % </a:t>
            </a:r>
            <a:r>
              <a:rPr lang="ru-RU" dirty="0" err="1"/>
              <a:t>менше</a:t>
            </a:r>
            <a:r>
              <a:rPr lang="ru-RU" dirty="0"/>
              <a:t>, </a:t>
            </a:r>
            <a:r>
              <a:rPr lang="ru-RU" dirty="0" err="1"/>
              <a:t>чим</a:t>
            </a:r>
            <a:r>
              <a:rPr lang="ru-RU" dirty="0"/>
              <a:t> при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традиційної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38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1547" y="196971"/>
            <a:ext cx="8129318" cy="6372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6271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14068"/>
            <a:ext cx="11049000" cy="6331789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/>
              <a:t>Порівняємо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технологічні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й </a:t>
            </a:r>
            <a:r>
              <a:rPr lang="ru-RU" dirty="0" err="1"/>
              <a:t>енергоносії</a:t>
            </a:r>
            <a:r>
              <a:rPr lang="ru-RU" dirty="0"/>
              <a:t> для стандартного </a:t>
            </a:r>
            <a:r>
              <a:rPr lang="ru-RU" dirty="0" err="1"/>
              <a:t>киснево</a:t>
            </a:r>
            <a:r>
              <a:rPr lang="ru-RU" dirty="0"/>
              <a:t>-конвертерного </a:t>
            </a:r>
            <a:r>
              <a:rPr lang="ru-RU" dirty="0" err="1"/>
              <a:t>процесу</a:t>
            </a:r>
            <a:r>
              <a:rPr lang="ru-RU" dirty="0"/>
              <a:t> з 20% лома,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en-US" dirty="0"/>
              <a:t>Jet Process </a:t>
            </a:r>
            <a:r>
              <a:rPr lang="ru-RU" dirty="0"/>
              <a:t>з 50% лома й </a:t>
            </a:r>
            <a:r>
              <a:rPr lang="ru-RU" dirty="0" err="1"/>
              <a:t>електродугової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з 50% лома. </a:t>
            </a:r>
            <a:endParaRPr lang="ru-RU" dirty="0" smtClean="0"/>
          </a:p>
          <a:p>
            <a:pPr algn="just"/>
            <a:r>
              <a:rPr lang="ru-RU" dirty="0" smtClean="0"/>
              <a:t>Очевидно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при </a:t>
            </a:r>
            <a:r>
              <a:rPr lang="ru-RU" dirty="0" err="1"/>
              <a:t>порівнянні</a:t>
            </a:r>
            <a:r>
              <a:rPr lang="ru-RU" dirty="0"/>
              <a:t> </a:t>
            </a:r>
            <a:r>
              <a:rPr lang="ru-RU" dirty="0" err="1"/>
              <a:t>витратних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стандартний</a:t>
            </a:r>
            <a:r>
              <a:rPr lang="ru-RU" dirty="0"/>
              <a:t> </a:t>
            </a:r>
            <a:r>
              <a:rPr lang="ru-RU" dirty="0" err="1"/>
              <a:t>киснево-конвертерний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є </a:t>
            </a:r>
            <a:r>
              <a:rPr lang="ru-RU" dirty="0" err="1"/>
              <a:t>найдешевшим</a:t>
            </a:r>
            <a:r>
              <a:rPr lang="ru-RU" dirty="0"/>
              <a:t>, тому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простий</a:t>
            </a:r>
            <a:r>
              <a:rPr lang="ru-RU" dirty="0"/>
              <a:t> і не </a:t>
            </a:r>
            <a:r>
              <a:rPr lang="ru-RU" dirty="0" err="1"/>
              <a:t>вимагає</a:t>
            </a:r>
            <a:r>
              <a:rPr lang="ru-RU" dirty="0"/>
              <a:t> </a:t>
            </a:r>
            <a:r>
              <a:rPr lang="ru-RU" dirty="0" err="1"/>
              <a:t>додаткової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для </a:t>
            </a:r>
            <a:r>
              <a:rPr lang="ru-RU" dirty="0" err="1"/>
              <a:t>розплавлення</a:t>
            </a:r>
            <a:r>
              <a:rPr lang="ru-RU" dirty="0"/>
              <a:t> </a:t>
            </a:r>
            <a:r>
              <a:rPr lang="ru-RU" dirty="0" err="1"/>
              <a:t>твердих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(</a:t>
            </a:r>
            <a:r>
              <a:rPr lang="ru-RU" b="1" dirty="0"/>
              <a:t>мал.10</a:t>
            </a:r>
            <a:r>
              <a:rPr lang="ru-RU" dirty="0"/>
              <a:t>). </a:t>
            </a:r>
            <a:r>
              <a:rPr lang="ru-RU" dirty="0" err="1"/>
              <a:t>Технологія</a:t>
            </a:r>
            <a:r>
              <a:rPr lang="ru-RU" dirty="0"/>
              <a:t> </a:t>
            </a:r>
            <a:r>
              <a:rPr lang="en-US" dirty="0"/>
              <a:t>Jet Process </a:t>
            </a:r>
            <a:r>
              <a:rPr lang="ru-RU" dirty="0" err="1"/>
              <a:t>виявляється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витратною</a:t>
            </a:r>
            <a:r>
              <a:rPr lang="ru-RU" dirty="0"/>
              <a:t>, тому </a:t>
            </a:r>
            <a:r>
              <a:rPr lang="ru-RU" dirty="0" err="1"/>
              <a:t>що</a:t>
            </a:r>
            <a:r>
              <a:rPr lang="ru-RU" dirty="0"/>
              <a:t> для </a:t>
            </a:r>
            <a:r>
              <a:rPr lang="ru-RU" dirty="0" err="1"/>
              <a:t>розплавлення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30% </a:t>
            </a:r>
            <a:r>
              <a:rPr lang="ru-RU" dirty="0" err="1"/>
              <a:t>брухту</a:t>
            </a:r>
            <a:r>
              <a:rPr lang="ru-RU" dirty="0"/>
              <a:t> </a:t>
            </a:r>
            <a:r>
              <a:rPr lang="ru-RU" dirty="0" err="1"/>
              <a:t>потрібна</a:t>
            </a:r>
            <a:r>
              <a:rPr lang="ru-RU" dirty="0"/>
              <a:t> </a:t>
            </a:r>
            <a:r>
              <a:rPr lang="ru-RU" dirty="0" err="1"/>
              <a:t>додаткова</a:t>
            </a:r>
            <a:r>
              <a:rPr lang="ru-RU" dirty="0"/>
              <a:t> </a:t>
            </a:r>
            <a:r>
              <a:rPr lang="ru-RU" dirty="0" err="1"/>
              <a:t>енергія</a:t>
            </a:r>
            <a:r>
              <a:rPr lang="ru-RU" dirty="0"/>
              <a:t>.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стають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та ж шихта плавиться в ЕДП, тому </a:t>
            </a:r>
            <a:r>
              <a:rPr lang="ru-RU" dirty="0" err="1"/>
              <a:t>що</a:t>
            </a:r>
            <a:r>
              <a:rPr lang="ru-RU" dirty="0"/>
              <a:t> в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електроенергія</a:t>
            </a:r>
            <a:r>
              <a:rPr lang="ru-RU" dirty="0"/>
              <a:t> </a:t>
            </a:r>
            <a:r>
              <a:rPr lang="ru-RU" dirty="0" err="1"/>
              <a:t>дорожче</a:t>
            </a:r>
            <a:r>
              <a:rPr lang="ru-RU" dirty="0"/>
              <a:t> </a:t>
            </a:r>
            <a:r>
              <a:rPr lang="ru-RU" dirty="0" err="1"/>
              <a:t>навуглецювача</a:t>
            </a:r>
            <a:r>
              <a:rPr lang="ru-RU" dirty="0"/>
              <a:t>, </a:t>
            </a:r>
            <a:r>
              <a:rPr lang="ru-RU" dirty="0" err="1"/>
              <a:t>використовуваного</a:t>
            </a:r>
            <a:r>
              <a:rPr lang="ru-RU" dirty="0"/>
              <a:t> в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en-US" dirty="0"/>
              <a:t>Jet Process.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враховувати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експлуатаційні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, то </a:t>
            </a:r>
            <a:r>
              <a:rPr lang="ru-RU" dirty="0" err="1"/>
              <a:t>технологія</a:t>
            </a:r>
            <a:r>
              <a:rPr lang="ru-RU" dirty="0"/>
              <a:t> </a:t>
            </a:r>
            <a:r>
              <a:rPr lang="en-US" dirty="0"/>
              <a:t>Jet Process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сенс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в тих </a:t>
            </a:r>
            <a:r>
              <a:rPr lang="ru-RU" dirty="0" err="1"/>
              <a:t>випадках</a:t>
            </a:r>
            <a:r>
              <a:rPr lang="ru-RU" dirty="0"/>
              <a:t>, коли лом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en-US" dirty="0"/>
              <a:t>DRI </a:t>
            </a:r>
            <a:r>
              <a:rPr lang="ru-RU" dirty="0" err="1"/>
              <a:t>стають</a:t>
            </a:r>
            <a:r>
              <a:rPr lang="ru-RU" dirty="0"/>
              <a:t> </a:t>
            </a:r>
            <a:r>
              <a:rPr lang="ru-RU" dirty="0" err="1"/>
              <a:t>дешевше</a:t>
            </a:r>
            <a:r>
              <a:rPr lang="ru-RU" dirty="0"/>
              <a:t> </a:t>
            </a:r>
            <a:r>
              <a:rPr lang="ru-RU" dirty="0" err="1"/>
              <a:t>рідкого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. </a:t>
            </a:r>
            <a:r>
              <a:rPr lang="ru-RU" dirty="0" err="1"/>
              <a:t>Розрахунки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середніх</a:t>
            </a:r>
            <a:r>
              <a:rPr lang="ru-RU" dirty="0"/>
              <a:t>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цін</a:t>
            </a:r>
            <a:r>
              <a:rPr lang="ru-RU" dirty="0"/>
              <a:t> </a:t>
            </a:r>
            <a:r>
              <a:rPr lang="ru-RU" dirty="0" err="1"/>
              <a:t>показують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технологія</a:t>
            </a:r>
            <a:r>
              <a:rPr lang="ru-RU" dirty="0"/>
              <a:t> </a:t>
            </a:r>
            <a:r>
              <a:rPr lang="en-US" dirty="0"/>
              <a:t>Jet Process </a:t>
            </a:r>
            <a:r>
              <a:rPr lang="ru-RU" dirty="0"/>
              <a:t>є </a:t>
            </a:r>
            <a:r>
              <a:rPr lang="ru-RU" dirty="0" err="1"/>
              <a:t>вигідною</a:t>
            </a:r>
            <a:r>
              <a:rPr lang="ru-RU" dirty="0"/>
              <a:t>, коли </a:t>
            </a:r>
            <a:r>
              <a:rPr lang="ru-RU" dirty="0" err="1"/>
              <a:t>різниця</a:t>
            </a:r>
            <a:r>
              <a:rPr lang="ru-RU" dirty="0"/>
              <a:t> в </a:t>
            </a:r>
            <a:r>
              <a:rPr lang="ru-RU" dirty="0" err="1"/>
              <a:t>ціні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брухтом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en-US" dirty="0"/>
              <a:t>DRI) </a:t>
            </a:r>
            <a:r>
              <a:rPr lang="ru-RU" dirty="0"/>
              <a:t>і </a:t>
            </a:r>
            <a:r>
              <a:rPr lang="ru-RU" dirty="0" err="1"/>
              <a:t>чавуном</a:t>
            </a:r>
            <a:r>
              <a:rPr lang="ru-RU" dirty="0"/>
              <a:t> становить 40 дол. США й </a:t>
            </a:r>
            <a:r>
              <a:rPr lang="ru-RU" dirty="0" err="1"/>
              <a:t>більш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2642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8635" y="194772"/>
            <a:ext cx="9967463" cy="290869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8635" y="3103464"/>
            <a:ext cx="10032747" cy="3672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4885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19177"/>
            <a:ext cx="10962736" cy="6435306"/>
          </a:xfrm>
        </p:spPr>
        <p:txBody>
          <a:bodyPr>
            <a:normAutofit/>
          </a:bodyPr>
          <a:lstStyle/>
          <a:p>
            <a:pPr algn="just"/>
            <a:r>
              <a:rPr lang="ru-RU" dirty="0" err="1"/>
              <a:t>Третім</a:t>
            </a:r>
            <a:r>
              <a:rPr lang="ru-RU" dirty="0"/>
              <a:t> приводом до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en-US" dirty="0"/>
              <a:t>Jet Process </a:t>
            </a:r>
            <a:r>
              <a:rPr lang="ru-RU" dirty="0"/>
              <a:t>є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</a:t>
            </a:r>
            <a:r>
              <a:rPr lang="en-US" dirty="0"/>
              <a:t>CO2. </a:t>
            </a:r>
            <a:r>
              <a:rPr lang="ru-RU" dirty="0" err="1"/>
              <a:t>Технологія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 на </a:t>
            </a:r>
            <a:r>
              <a:rPr lang="ru-RU" dirty="0" err="1"/>
              <a:t>звичайному</a:t>
            </a:r>
            <a:r>
              <a:rPr lang="ru-RU" dirty="0"/>
              <a:t> </a:t>
            </a:r>
            <a:r>
              <a:rPr lang="ru-RU" dirty="0" err="1"/>
              <a:t>комбінаті</a:t>
            </a:r>
            <a:r>
              <a:rPr lang="ru-RU" dirty="0"/>
              <a:t> </a:t>
            </a:r>
            <a:r>
              <a:rPr lang="ru-RU" dirty="0" err="1"/>
              <a:t>повного</a:t>
            </a:r>
            <a:r>
              <a:rPr lang="ru-RU" dirty="0"/>
              <a:t> циклу заснована на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вугілля</a:t>
            </a:r>
            <a:r>
              <a:rPr lang="ru-RU" dirty="0"/>
              <a:t>, і при </a:t>
            </a:r>
            <a:r>
              <a:rPr lang="ru-RU" dirty="0" err="1"/>
              <a:t>виробництві</a:t>
            </a:r>
            <a:r>
              <a:rPr lang="ru-RU" dirty="0"/>
              <a:t> </a:t>
            </a:r>
            <a:r>
              <a:rPr lang="ru-RU" dirty="0" err="1"/>
              <a:t>тонни</a:t>
            </a:r>
            <a:r>
              <a:rPr lang="ru-RU" dirty="0"/>
              <a:t> стали </a:t>
            </a:r>
            <a:r>
              <a:rPr lang="ru-RU" dirty="0" err="1"/>
              <a:t>утворюється</a:t>
            </a:r>
            <a:r>
              <a:rPr lang="ru-RU" dirty="0"/>
              <a:t> 1600 кг </a:t>
            </a:r>
            <a:r>
              <a:rPr lang="en-US" dirty="0"/>
              <a:t>CO2 . </a:t>
            </a:r>
            <a:r>
              <a:rPr lang="ru-RU" dirty="0"/>
              <a:t>Будучи </a:t>
            </a:r>
            <a:r>
              <a:rPr lang="ru-RU" dirty="0" err="1"/>
              <a:t>утилізуваним</a:t>
            </a:r>
            <a:r>
              <a:rPr lang="ru-RU" dirty="0"/>
              <a:t> </a:t>
            </a:r>
            <a:r>
              <a:rPr lang="ru-RU" dirty="0" err="1"/>
              <a:t>сировиною</a:t>
            </a:r>
            <a:r>
              <a:rPr lang="ru-RU" dirty="0"/>
              <a:t>, лом не вносить вклад в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</a:t>
            </a:r>
            <a:r>
              <a:rPr lang="en-US" dirty="0"/>
              <a:t>CO2 . </a:t>
            </a:r>
            <a:r>
              <a:rPr lang="ru-RU" dirty="0"/>
              <a:t>Тому при </a:t>
            </a:r>
            <a:r>
              <a:rPr lang="ru-RU" dirty="0" err="1"/>
              <a:t>частковій</a:t>
            </a:r>
            <a:r>
              <a:rPr lang="ru-RU" dirty="0"/>
              <a:t> </a:t>
            </a:r>
            <a:r>
              <a:rPr lang="ru-RU" dirty="0" err="1"/>
              <a:t>заміні</a:t>
            </a:r>
            <a:r>
              <a:rPr lang="ru-RU" dirty="0"/>
              <a:t> </a:t>
            </a:r>
            <a:r>
              <a:rPr lang="ru-RU" dirty="0" err="1"/>
              <a:t>рідкого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 </a:t>
            </a:r>
            <a:r>
              <a:rPr lang="ru-RU" dirty="0" err="1"/>
              <a:t>брухтом</a:t>
            </a:r>
            <a:r>
              <a:rPr lang="ru-RU" dirty="0"/>
              <a:t>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</a:t>
            </a:r>
            <a:r>
              <a:rPr lang="en-US" dirty="0"/>
              <a:t>CO2 </a:t>
            </a:r>
            <a:r>
              <a:rPr lang="ru-RU" dirty="0"/>
              <a:t>на тонну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зменшується</a:t>
            </a:r>
            <a:r>
              <a:rPr lang="ru-RU" dirty="0"/>
              <a:t>, </a:t>
            </a:r>
            <a:r>
              <a:rPr lang="ru-RU" dirty="0" err="1"/>
              <a:t>хоча</a:t>
            </a:r>
            <a:r>
              <a:rPr lang="ru-RU" dirty="0"/>
              <a:t> в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en-US" dirty="0"/>
              <a:t>Jet Process </a:t>
            </a:r>
            <a:r>
              <a:rPr lang="ru-RU" dirty="0"/>
              <a:t>для </a:t>
            </a:r>
            <a:r>
              <a:rPr lang="ru-RU" dirty="0" err="1"/>
              <a:t>виплавки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навуглецювач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шихта </a:t>
            </a:r>
            <a:r>
              <a:rPr lang="ru-RU" dirty="0" err="1"/>
              <a:t>містить</a:t>
            </a:r>
            <a:r>
              <a:rPr lang="ru-RU" dirty="0"/>
              <a:t> 50% </a:t>
            </a:r>
            <a:r>
              <a:rPr lang="ru-RU" dirty="0" err="1"/>
              <a:t>брухту</a:t>
            </a:r>
            <a:r>
              <a:rPr lang="ru-RU" dirty="0"/>
              <a:t>, то </a:t>
            </a:r>
            <a:r>
              <a:rPr lang="ru-RU" dirty="0" err="1"/>
              <a:t>загальний</a:t>
            </a:r>
            <a:r>
              <a:rPr lang="ru-RU" dirty="0"/>
              <a:t>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</a:t>
            </a:r>
            <a:r>
              <a:rPr lang="en-US" dirty="0"/>
              <a:t>CO2 </a:t>
            </a:r>
            <a:r>
              <a:rPr lang="ru-RU" dirty="0" err="1"/>
              <a:t>зменшується</a:t>
            </a:r>
            <a:r>
              <a:rPr lang="ru-RU" dirty="0"/>
              <a:t> до 1000 кг/т. </a:t>
            </a:r>
            <a:endParaRPr lang="ru-RU" dirty="0" smtClean="0"/>
          </a:p>
          <a:p>
            <a:pPr algn="just"/>
            <a:r>
              <a:rPr lang="ru-RU" dirty="0" smtClean="0"/>
              <a:t>Таким </a:t>
            </a:r>
            <a:r>
              <a:rPr lang="ru-RU" dirty="0"/>
              <a:t>чином, </a:t>
            </a:r>
            <a:r>
              <a:rPr lang="ru-RU" dirty="0" err="1"/>
              <a:t>комбінати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суттєво</a:t>
            </a:r>
            <a:r>
              <a:rPr lang="ru-RU" dirty="0"/>
              <a:t> </a:t>
            </a:r>
            <a:r>
              <a:rPr lang="ru-RU" dirty="0" err="1"/>
              <a:t>знизити</a:t>
            </a:r>
            <a:r>
              <a:rPr lang="ru-RU" dirty="0"/>
              <a:t> </a:t>
            </a:r>
            <a:r>
              <a:rPr lang="ru-RU" dirty="0" err="1"/>
              <a:t>викиди</a:t>
            </a:r>
            <a:r>
              <a:rPr lang="ru-RU" dirty="0"/>
              <a:t> </a:t>
            </a:r>
            <a:r>
              <a:rPr lang="en-US" dirty="0"/>
              <a:t>CO2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збільшити</a:t>
            </a:r>
            <a:r>
              <a:rPr lang="ru-RU" dirty="0"/>
              <a:t>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при тому ж </a:t>
            </a:r>
            <a:r>
              <a:rPr lang="ru-RU" dirty="0" err="1"/>
              <a:t>обсязі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. </a:t>
            </a:r>
            <a:r>
              <a:rPr lang="ru-RU" dirty="0" err="1"/>
              <a:t>Пряме</a:t>
            </a:r>
            <a:r>
              <a:rPr lang="ru-RU" dirty="0"/>
              <a:t> </a:t>
            </a:r>
            <a:r>
              <a:rPr lang="ru-RU" dirty="0" err="1"/>
              <a:t>введення</a:t>
            </a:r>
            <a:r>
              <a:rPr lang="ru-RU" dirty="0"/>
              <a:t> </a:t>
            </a:r>
            <a:r>
              <a:rPr lang="ru-RU" dirty="0" err="1"/>
              <a:t>навуглецювача</a:t>
            </a:r>
            <a:r>
              <a:rPr lang="ru-RU" dirty="0"/>
              <a:t> у конвертер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уникнути</a:t>
            </a:r>
            <a:r>
              <a:rPr lang="ru-RU" dirty="0"/>
              <a:t> </a:t>
            </a:r>
            <a:r>
              <a:rPr lang="ru-RU" dirty="0" err="1"/>
              <a:t>втрат</a:t>
            </a:r>
            <a:r>
              <a:rPr lang="ru-RU" dirty="0"/>
              <a:t> при </a:t>
            </a:r>
            <a:r>
              <a:rPr lang="ru-RU" dirty="0" err="1"/>
              <a:t>перетвореннях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робить</a:t>
            </a:r>
            <a:r>
              <a:rPr lang="ru-RU" dirty="0"/>
              <a:t> </a:t>
            </a:r>
            <a:r>
              <a:rPr lang="ru-RU" dirty="0" err="1"/>
              <a:t>дану</a:t>
            </a:r>
            <a:r>
              <a:rPr lang="ru-RU" dirty="0"/>
              <a:t> </a:t>
            </a:r>
            <a:r>
              <a:rPr lang="ru-RU" dirty="0" err="1"/>
              <a:t>технологію</a:t>
            </a:r>
            <a:r>
              <a:rPr lang="ru-RU" dirty="0"/>
              <a:t> </a:t>
            </a:r>
            <a:r>
              <a:rPr lang="ru-RU" dirty="0" err="1"/>
              <a:t>надзвичайно</a:t>
            </a:r>
            <a:r>
              <a:rPr lang="ru-RU" dirty="0"/>
              <a:t> </a:t>
            </a:r>
            <a:r>
              <a:rPr lang="ru-RU" dirty="0" err="1"/>
              <a:t>ефективною</a:t>
            </a:r>
            <a:r>
              <a:rPr lang="ru-RU" dirty="0"/>
              <a:t> й продуктивною</a:t>
            </a:r>
            <a:r>
              <a:rPr lang="ru-RU" b="1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585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31321"/>
            <a:ext cx="10971362" cy="619376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/>
              <a:t>Узагальнюючи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технологічні</a:t>
            </a:r>
            <a:r>
              <a:rPr lang="ru-RU" dirty="0"/>
              <a:t> й </a:t>
            </a:r>
            <a:r>
              <a:rPr lang="ru-RU" dirty="0" err="1"/>
              <a:t>конструктивні</a:t>
            </a:r>
            <a:r>
              <a:rPr lang="ru-RU" dirty="0"/>
              <a:t> </a:t>
            </a:r>
            <a:r>
              <a:rPr lang="ru-RU" dirty="0" err="1"/>
              <a:t>риси</a:t>
            </a:r>
            <a:r>
              <a:rPr lang="ru-RU" dirty="0"/>
              <a:t> </a:t>
            </a:r>
            <a:r>
              <a:rPr lang="ru-RU" dirty="0" err="1"/>
              <a:t>сучасного</a:t>
            </a:r>
            <a:r>
              <a:rPr lang="ru-RU" dirty="0"/>
              <a:t> конвертерного цеху проф. </a:t>
            </a:r>
            <a:r>
              <a:rPr lang="ru-RU" dirty="0" err="1"/>
              <a:t>Смірнов</a:t>
            </a:r>
            <a:r>
              <a:rPr lang="ru-RU" dirty="0"/>
              <a:t> О.М. </a:t>
            </a:r>
            <a:r>
              <a:rPr lang="ru-RU" dirty="0" err="1"/>
              <a:t>пропонує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характерні</a:t>
            </a:r>
            <a:r>
              <a:rPr lang="ru-RU" dirty="0"/>
              <a:t> </a:t>
            </a:r>
            <a:r>
              <a:rPr lang="ru-RU" dirty="0" err="1"/>
              <a:t>аспекти</a:t>
            </a:r>
            <a:r>
              <a:rPr lang="ru-RU" dirty="0"/>
              <a:t>: </a:t>
            </a:r>
          </a:p>
          <a:p>
            <a:pPr algn="just"/>
            <a:r>
              <a:rPr lang="ru-RU" dirty="0" err="1"/>
              <a:t>сучасні</a:t>
            </a:r>
            <a:r>
              <a:rPr lang="ru-RU" dirty="0"/>
              <a:t> </a:t>
            </a:r>
            <a:r>
              <a:rPr lang="ru-RU" dirty="0" err="1"/>
              <a:t>конвертерні</a:t>
            </a:r>
            <a:r>
              <a:rPr lang="ru-RU" dirty="0"/>
              <a:t> цехи </a:t>
            </a:r>
            <a:r>
              <a:rPr lang="ru-RU" dirty="0" err="1"/>
              <a:t>обладнуються</a:t>
            </a:r>
            <a:r>
              <a:rPr lang="ru-RU" dirty="0"/>
              <a:t>, </a:t>
            </a:r>
            <a:r>
              <a:rPr lang="ru-RU" dirty="0" err="1"/>
              <a:t>зазвичай</a:t>
            </a:r>
            <a:r>
              <a:rPr lang="ru-RU" dirty="0"/>
              <a:t>, </a:t>
            </a:r>
            <a:r>
              <a:rPr lang="ru-RU" dirty="0" err="1"/>
              <a:t>двома</a:t>
            </a:r>
            <a:r>
              <a:rPr lang="ru-RU" dirty="0"/>
              <a:t> </a:t>
            </a:r>
            <a:r>
              <a:rPr lang="ru-RU" dirty="0" err="1"/>
              <a:t>крупними</a:t>
            </a:r>
            <a:r>
              <a:rPr lang="ru-RU" dirty="0"/>
              <a:t> конвертерами </a:t>
            </a:r>
            <a:r>
              <a:rPr lang="ru-RU" dirty="0" err="1"/>
              <a:t>ємністю</a:t>
            </a:r>
            <a:r>
              <a:rPr lang="ru-RU" dirty="0"/>
              <a:t> 150-315 т </a:t>
            </a:r>
            <a:r>
              <a:rPr lang="ru-RU" dirty="0" err="1"/>
              <a:t>кожен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гармонізувати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вантажопотоки</a:t>
            </a:r>
            <a:r>
              <a:rPr lang="ru-RU" dirty="0"/>
              <a:t> при </a:t>
            </a:r>
            <a:r>
              <a:rPr lang="ru-RU" dirty="0" err="1"/>
              <a:t>високій</a:t>
            </a:r>
            <a:r>
              <a:rPr lang="ru-RU" dirty="0"/>
              <a:t> </a:t>
            </a:r>
            <a:r>
              <a:rPr lang="ru-RU" dirty="0" err="1"/>
              <a:t>питомій</a:t>
            </a:r>
            <a:r>
              <a:rPr lang="ru-RU" dirty="0"/>
              <a:t> </a:t>
            </a:r>
            <a:r>
              <a:rPr lang="ru-RU" dirty="0" err="1"/>
              <a:t>продуктивності</a:t>
            </a:r>
            <a:r>
              <a:rPr lang="ru-RU" dirty="0"/>
              <a:t> </a:t>
            </a:r>
            <a:r>
              <a:rPr lang="ru-RU" dirty="0" err="1"/>
              <a:t>топильних</a:t>
            </a:r>
            <a:r>
              <a:rPr lang="ru-RU" dirty="0"/>
              <a:t> </a:t>
            </a:r>
            <a:r>
              <a:rPr lang="ru-RU" dirty="0" err="1"/>
              <a:t>агрегатів</a:t>
            </a:r>
            <a:r>
              <a:rPr lang="ru-RU" dirty="0"/>
              <a:t>; </a:t>
            </a:r>
          </a:p>
          <a:p>
            <a:pPr algn="just"/>
            <a:r>
              <a:rPr lang="ru-RU" dirty="0" err="1"/>
              <a:t>пріоритет</a:t>
            </a:r>
            <a:r>
              <a:rPr lang="ru-RU" dirty="0"/>
              <a:t> </a:t>
            </a:r>
            <a:r>
              <a:rPr lang="ru-RU" dirty="0" err="1"/>
              <a:t>віддається</a:t>
            </a:r>
            <a:r>
              <a:rPr lang="ru-RU" dirty="0"/>
              <a:t> </a:t>
            </a:r>
            <a:r>
              <a:rPr lang="ru-RU" dirty="0" err="1"/>
              <a:t>технологічним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 й </a:t>
            </a:r>
            <a:r>
              <a:rPr lang="ru-RU" dirty="0" err="1"/>
              <a:t>побудовам</a:t>
            </a:r>
            <a:r>
              <a:rPr lang="ru-RU" dirty="0"/>
              <a:t>, </a:t>
            </a:r>
            <a:r>
              <a:rPr lang="ru-RU" dirty="0" err="1"/>
              <a:t>котрі</a:t>
            </a:r>
            <a:r>
              <a:rPr lang="ru-RU" dirty="0"/>
              <a:t> </a:t>
            </a:r>
            <a:r>
              <a:rPr lang="ru-RU" dirty="0" err="1"/>
              <a:t>направлені</a:t>
            </a:r>
            <a:r>
              <a:rPr lang="ru-RU" dirty="0"/>
              <a:t> на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втрат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, </a:t>
            </a:r>
            <a:r>
              <a:rPr lang="ru-RU" dirty="0" err="1"/>
              <a:t>втрат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, </a:t>
            </a:r>
            <a:r>
              <a:rPr lang="ru-RU" dirty="0" err="1"/>
              <a:t>вогнетривів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витрачуваних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при </a:t>
            </a:r>
            <a:r>
              <a:rPr lang="ru-RU" dirty="0" err="1"/>
              <a:t>зниженні</a:t>
            </a:r>
            <a:r>
              <a:rPr lang="ru-RU" dirty="0"/>
              <a:t> </a:t>
            </a:r>
            <a:r>
              <a:rPr lang="ru-RU" dirty="0" err="1"/>
              <a:t>шкідливого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довкілля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СО2 й пилу,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перероблення</a:t>
            </a:r>
            <a:r>
              <a:rPr lang="ru-RU" dirty="0"/>
              <a:t> </a:t>
            </a:r>
            <a:r>
              <a:rPr lang="ru-RU" dirty="0" err="1"/>
              <a:t>металобрухту</a:t>
            </a:r>
            <a:r>
              <a:rPr lang="ru-RU" dirty="0"/>
              <a:t> та </a:t>
            </a:r>
            <a:r>
              <a:rPr lang="ru-RU" dirty="0" err="1"/>
              <a:t>технологічних</a:t>
            </a:r>
            <a:r>
              <a:rPr lang="ru-RU" dirty="0"/>
              <a:t> </a:t>
            </a:r>
            <a:r>
              <a:rPr lang="ru-RU" dirty="0" err="1"/>
              <a:t>відходів</a:t>
            </a:r>
            <a:r>
              <a:rPr lang="ru-RU" dirty="0"/>
              <a:t>, </a:t>
            </a:r>
            <a:r>
              <a:rPr lang="ru-RU" dirty="0" err="1"/>
              <a:t>утилізації</a:t>
            </a:r>
            <a:r>
              <a:rPr lang="ru-RU" dirty="0"/>
              <a:t> </a:t>
            </a:r>
            <a:r>
              <a:rPr lang="ru-RU" dirty="0" err="1"/>
              <a:t>технічної</a:t>
            </a:r>
            <a:r>
              <a:rPr lang="ru-RU" dirty="0"/>
              <a:t> води,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транспортної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.; </a:t>
            </a:r>
          </a:p>
          <a:p>
            <a:pPr algn="just"/>
            <a:r>
              <a:rPr lang="ru-RU" dirty="0" err="1"/>
              <a:t>найбільше</a:t>
            </a:r>
            <a:r>
              <a:rPr lang="ru-RU" dirty="0"/>
              <a:t> </a:t>
            </a:r>
            <a:r>
              <a:rPr lang="ru-RU" dirty="0" err="1"/>
              <a:t>розповсюдження</a:t>
            </a:r>
            <a:r>
              <a:rPr lang="ru-RU" dirty="0"/>
              <a:t> у </a:t>
            </a:r>
            <a:r>
              <a:rPr lang="ru-RU" dirty="0" err="1"/>
              <a:t>світі</a:t>
            </a:r>
            <a:r>
              <a:rPr lang="ru-RU" dirty="0"/>
              <a:t> </a:t>
            </a:r>
            <a:r>
              <a:rPr lang="ru-RU" dirty="0" err="1"/>
              <a:t>набуло</a:t>
            </a:r>
            <a:r>
              <a:rPr lang="ru-RU" dirty="0"/>
              <a:t> </a:t>
            </a:r>
            <a:r>
              <a:rPr lang="ru-RU" dirty="0" err="1"/>
              <a:t>комбіноване</a:t>
            </a:r>
            <a:r>
              <a:rPr lang="ru-RU" dirty="0"/>
              <a:t> </a:t>
            </a:r>
            <a:r>
              <a:rPr lang="ru-RU" dirty="0" err="1"/>
              <a:t>продування</a:t>
            </a:r>
            <a:r>
              <a:rPr lang="ru-RU" dirty="0"/>
              <a:t> киснем </a:t>
            </a:r>
            <a:r>
              <a:rPr lang="ru-RU" dirty="0" err="1"/>
              <a:t>зверху</a:t>
            </a:r>
            <a:r>
              <a:rPr lang="ru-RU" dirty="0"/>
              <a:t> та </a:t>
            </a:r>
            <a:r>
              <a:rPr lang="ru-RU" dirty="0" err="1"/>
              <a:t>нейтральним</a:t>
            </a:r>
            <a:r>
              <a:rPr lang="ru-RU" dirty="0"/>
              <a:t> газом </a:t>
            </a:r>
            <a:r>
              <a:rPr lang="ru-RU" dirty="0" err="1"/>
              <a:t>знизу</a:t>
            </a:r>
            <a:r>
              <a:rPr lang="ru-RU" dirty="0"/>
              <a:t>; </a:t>
            </a:r>
            <a:r>
              <a:rPr lang="ru-RU" dirty="0" err="1"/>
              <a:t>крізь</a:t>
            </a:r>
            <a:r>
              <a:rPr lang="ru-RU" dirty="0"/>
              <a:t> </a:t>
            </a:r>
            <a:r>
              <a:rPr lang="ru-RU" dirty="0" err="1"/>
              <a:t>донні</a:t>
            </a:r>
            <a:r>
              <a:rPr lang="ru-RU" dirty="0"/>
              <a:t> </a:t>
            </a:r>
            <a:r>
              <a:rPr lang="ru-RU" dirty="0" err="1"/>
              <a:t>фурми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вдувати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аргон </a:t>
            </a:r>
            <a:r>
              <a:rPr lang="ru-RU" dirty="0" err="1"/>
              <a:t>або</a:t>
            </a:r>
            <a:r>
              <a:rPr lang="ru-RU" dirty="0"/>
              <a:t> азот, а й СО2 з </a:t>
            </a:r>
            <a:r>
              <a:rPr lang="ru-RU" dirty="0" err="1"/>
              <a:t>інтенсивністю</a:t>
            </a:r>
            <a:r>
              <a:rPr lang="ru-RU" dirty="0"/>
              <a:t> до 0,1 м3/(т </a:t>
            </a:r>
            <a:r>
              <a:rPr lang="ru-RU" dirty="0" err="1"/>
              <a:t>хв</a:t>
            </a:r>
            <a:r>
              <a:rPr lang="ru-RU" dirty="0"/>
              <a:t>.) і </a:t>
            </a:r>
            <a:r>
              <a:rPr lang="ru-RU" dirty="0" err="1"/>
              <a:t>навіть</a:t>
            </a:r>
            <a:r>
              <a:rPr lang="ru-RU" dirty="0"/>
              <a:t> СО;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3592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36430"/>
            <a:ext cx="10997242" cy="636629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i="1" dirty="0" err="1"/>
              <a:t>Ресурсозберігаюча</a:t>
            </a:r>
            <a:r>
              <a:rPr lang="ru-RU" i="1" dirty="0"/>
              <a:t> </a:t>
            </a:r>
            <a:r>
              <a:rPr lang="ru-RU" i="1" dirty="0" err="1"/>
              <a:t>технологія</a:t>
            </a:r>
            <a:r>
              <a:rPr lang="ru-RU" i="1" dirty="0"/>
              <a:t> </a:t>
            </a:r>
            <a:r>
              <a:rPr lang="ru-RU" i="1" dirty="0" err="1"/>
              <a:t>відсікання</a:t>
            </a:r>
            <a:r>
              <a:rPr lang="ru-RU" i="1" dirty="0"/>
              <a:t> шлаку при </a:t>
            </a:r>
            <a:r>
              <a:rPr lang="ru-RU" i="1" dirty="0" err="1"/>
              <a:t>випуску</a:t>
            </a:r>
            <a:r>
              <a:rPr lang="ru-RU" i="1" dirty="0"/>
              <a:t> </a:t>
            </a:r>
            <a:r>
              <a:rPr lang="ru-RU" i="1" dirty="0" err="1"/>
              <a:t>металу</a:t>
            </a:r>
            <a:r>
              <a:rPr lang="ru-RU" i="1" dirty="0"/>
              <a:t> з конвертера </a:t>
            </a:r>
            <a:endParaRPr lang="ru-RU" i="1" dirty="0" smtClean="0"/>
          </a:p>
          <a:p>
            <a:pPr algn="just"/>
            <a:r>
              <a:rPr lang="ru-RU" dirty="0" err="1" smtClean="0"/>
              <a:t>Однією</a:t>
            </a:r>
            <a:r>
              <a:rPr lang="ru-RU" dirty="0" smtClean="0"/>
              <a:t> </a:t>
            </a:r>
            <a:r>
              <a:rPr lang="ru-RU" dirty="0"/>
              <a:t>з </a:t>
            </a:r>
            <a:r>
              <a:rPr lang="ru-RU" dirty="0" err="1"/>
              <a:t>важливих</a:t>
            </a:r>
            <a:r>
              <a:rPr lang="ru-RU" dirty="0"/>
              <a:t> </a:t>
            </a:r>
            <a:r>
              <a:rPr lang="ru-RU" dirty="0" err="1"/>
              <a:t>технологічних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виробленої</a:t>
            </a:r>
            <a:r>
              <a:rPr lang="ru-RU" dirty="0"/>
              <a:t> </a:t>
            </a:r>
            <a:r>
              <a:rPr lang="ru-RU" dirty="0" err="1"/>
              <a:t>металопродукції</a:t>
            </a:r>
            <a:r>
              <a:rPr lang="ru-RU" dirty="0"/>
              <a:t>, </a:t>
            </a:r>
            <a:r>
              <a:rPr lang="ru-RU" dirty="0" err="1"/>
              <a:t>ресурсо</a:t>
            </a:r>
            <a:r>
              <a:rPr lang="ru-RU" dirty="0"/>
              <a:t>- та </a:t>
            </a:r>
            <a:r>
              <a:rPr lang="ru-RU" dirty="0" err="1"/>
              <a:t>енергозбереження</a:t>
            </a:r>
            <a:r>
              <a:rPr lang="ru-RU" dirty="0"/>
              <a:t>, є </a:t>
            </a:r>
            <a:r>
              <a:rPr lang="ru-RU" dirty="0" err="1"/>
              <a:t>виявлення</a:t>
            </a:r>
            <a:r>
              <a:rPr lang="ru-RU" dirty="0"/>
              <a:t> й </a:t>
            </a:r>
            <a:r>
              <a:rPr lang="ru-RU" dirty="0" err="1"/>
              <a:t>відсічення</a:t>
            </a:r>
            <a:r>
              <a:rPr lang="ru-RU" dirty="0"/>
              <a:t> </a:t>
            </a:r>
            <a:r>
              <a:rPr lang="ru-RU" dirty="0" err="1"/>
              <a:t>шлаків</a:t>
            </a:r>
            <a:r>
              <a:rPr lang="ru-RU" dirty="0"/>
              <a:t> у </a:t>
            </a:r>
            <a:r>
              <a:rPr lang="ru-RU" dirty="0" err="1"/>
              <a:t>ході</a:t>
            </a:r>
            <a:r>
              <a:rPr lang="ru-RU" dirty="0"/>
              <a:t> </a:t>
            </a:r>
            <a:r>
              <a:rPr lang="ru-RU" dirty="0" err="1"/>
              <a:t>технологічного</a:t>
            </a:r>
            <a:r>
              <a:rPr lang="ru-RU" dirty="0"/>
              <a:t> переливу </a:t>
            </a:r>
            <a:r>
              <a:rPr lang="ru-RU" dirty="0" err="1"/>
              <a:t>металу</a:t>
            </a:r>
            <a:r>
              <a:rPr lang="ru-RU" dirty="0"/>
              <a:t> з конвертера в </a:t>
            </a:r>
            <a:r>
              <a:rPr lang="ru-RU" dirty="0" err="1"/>
              <a:t>ківш</a:t>
            </a:r>
            <a:r>
              <a:rPr lang="ru-RU" dirty="0"/>
              <a:t>.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застосовуваних</a:t>
            </a:r>
            <a:r>
              <a:rPr lang="ru-RU" dirty="0"/>
              <a:t> </a:t>
            </a:r>
            <a:r>
              <a:rPr lang="ru-RU" dirty="0" err="1"/>
              <a:t>способів</a:t>
            </a:r>
            <a:r>
              <a:rPr lang="ru-RU" dirty="0"/>
              <a:t> активного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перетікання</a:t>
            </a:r>
            <a:r>
              <a:rPr lang="ru-RU" dirty="0"/>
              <a:t> шлакового </a:t>
            </a:r>
            <a:r>
              <a:rPr lang="ru-RU" dirty="0" err="1"/>
              <a:t>розплаву</a:t>
            </a:r>
            <a:r>
              <a:rPr lang="ru-RU" dirty="0"/>
              <a:t> в </a:t>
            </a:r>
            <a:r>
              <a:rPr lang="ru-RU" dirty="0" err="1"/>
              <a:t>ківш</a:t>
            </a:r>
            <a:r>
              <a:rPr lang="ru-RU" dirty="0"/>
              <a:t> в </a:t>
            </a:r>
            <a:r>
              <a:rPr lang="ru-RU" dirty="0" err="1"/>
              <a:t>завершальній</a:t>
            </a:r>
            <a:r>
              <a:rPr lang="ru-RU" dirty="0"/>
              <a:t> </a:t>
            </a:r>
            <a:r>
              <a:rPr lang="ru-RU" dirty="0" err="1"/>
              <a:t>стадії</a:t>
            </a:r>
            <a:r>
              <a:rPr lang="ru-RU" dirty="0"/>
              <a:t> </a:t>
            </a:r>
            <a:r>
              <a:rPr lang="ru-RU" dirty="0" err="1"/>
              <a:t>випуску</a:t>
            </a:r>
            <a:r>
              <a:rPr lang="ru-RU" dirty="0"/>
              <a:t> плавки </a:t>
            </a:r>
            <a:r>
              <a:rPr lang="ru-RU" dirty="0" err="1"/>
              <a:t>багато</a:t>
            </a:r>
            <a:r>
              <a:rPr lang="ru-RU" dirty="0"/>
              <a:t> в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технічними</a:t>
            </a:r>
            <a:r>
              <a:rPr lang="ru-RU" dirty="0"/>
              <a:t> </a:t>
            </a:r>
            <a:r>
              <a:rPr lang="ru-RU" dirty="0" err="1"/>
              <a:t>можливостями</a:t>
            </a:r>
            <a:r>
              <a:rPr lang="ru-RU" dirty="0"/>
              <a:t> </a:t>
            </a:r>
            <a:r>
              <a:rPr lang="ru-RU" dirty="0" err="1"/>
              <a:t>механічних</a:t>
            </a:r>
            <a:r>
              <a:rPr lang="ru-RU" dirty="0"/>
              <a:t> систем, </a:t>
            </a:r>
            <a:r>
              <a:rPr lang="ru-RU" dirty="0" err="1"/>
              <a:t>призначених</a:t>
            </a:r>
            <a:r>
              <a:rPr lang="ru-RU" dirty="0"/>
              <a:t> для </a:t>
            </a:r>
            <a:r>
              <a:rPr lang="ru-RU" dirty="0" err="1"/>
              <a:t>відсікання</a:t>
            </a:r>
            <a:r>
              <a:rPr lang="ru-RU" dirty="0"/>
              <a:t> </a:t>
            </a:r>
            <a:r>
              <a:rPr lang="ru-RU" dirty="0" err="1"/>
              <a:t>високоокисненого</a:t>
            </a:r>
            <a:r>
              <a:rPr lang="ru-RU" dirty="0"/>
              <a:t> шлаку. По </a:t>
            </a:r>
            <a:r>
              <a:rPr lang="ru-RU" dirty="0" err="1"/>
              <a:t>оцінках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дослідників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шлаків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потрапляє</a:t>
            </a:r>
            <a:r>
              <a:rPr lang="ru-RU" dirty="0"/>
              <a:t> в </a:t>
            </a:r>
            <a:r>
              <a:rPr lang="ru-RU" dirty="0" err="1"/>
              <a:t>ківш</a:t>
            </a:r>
            <a:r>
              <a:rPr lang="ru-RU" dirty="0"/>
              <a:t>,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випуску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з конвертера </a:t>
            </a:r>
            <a:r>
              <a:rPr lang="ru-RU" dirty="0" err="1"/>
              <a:t>розподіляється</a:t>
            </a:r>
            <a:r>
              <a:rPr lang="ru-RU" dirty="0"/>
              <a:t> в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: 15-20% – на початку </a:t>
            </a:r>
            <a:r>
              <a:rPr lang="ru-RU" dirty="0" err="1"/>
              <a:t>випуску</a:t>
            </a:r>
            <a:r>
              <a:rPr lang="ru-RU" dirty="0"/>
              <a:t>, 65-70% – </a:t>
            </a:r>
            <a:r>
              <a:rPr lang="ru-RU" dirty="0" err="1"/>
              <a:t>наприкінці</a:t>
            </a:r>
            <a:r>
              <a:rPr lang="ru-RU" dirty="0"/>
              <a:t>, 15-20% –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повернення</a:t>
            </a:r>
            <a:r>
              <a:rPr lang="ru-RU" dirty="0"/>
              <a:t> конвертера в </a:t>
            </a:r>
            <a:r>
              <a:rPr lang="ru-RU" dirty="0" err="1"/>
              <a:t>робоче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Особливо </a:t>
            </a:r>
            <a:r>
              <a:rPr lang="ru-RU" dirty="0" err="1"/>
              <a:t>важливо</a:t>
            </a:r>
            <a:r>
              <a:rPr lang="ru-RU" dirty="0"/>
              <a:t> </a:t>
            </a:r>
            <a:r>
              <a:rPr lang="ru-RU" dirty="0" err="1"/>
              <a:t>організувати</a:t>
            </a:r>
            <a:r>
              <a:rPr lang="ru-RU" dirty="0"/>
              <a:t> </a:t>
            </a:r>
            <a:r>
              <a:rPr lang="ru-RU" dirty="0" err="1"/>
              <a:t>відсікання</a:t>
            </a:r>
            <a:r>
              <a:rPr lang="ru-RU" dirty="0"/>
              <a:t> шлаку,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окислів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 (а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фосфору). У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вміст</a:t>
            </a:r>
            <a:r>
              <a:rPr lang="ru-RU" dirty="0"/>
              <a:t> </a:t>
            </a:r>
            <a:r>
              <a:rPr lang="ru-RU" dirty="0" err="1"/>
              <a:t>окислів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 в </a:t>
            </a:r>
            <a:r>
              <a:rPr lang="ru-RU" dirty="0" err="1"/>
              <a:t>кінцевому</a:t>
            </a:r>
            <a:r>
              <a:rPr lang="ru-RU" dirty="0"/>
              <a:t> шлаку </a:t>
            </a:r>
            <a:r>
              <a:rPr lang="ru-RU" dirty="0" err="1"/>
              <a:t>перевищує</a:t>
            </a:r>
            <a:r>
              <a:rPr lang="ru-RU" dirty="0"/>
              <a:t> 20-30%. </a:t>
            </a:r>
            <a:r>
              <a:rPr lang="ru-RU" dirty="0" err="1"/>
              <a:t>Попадання</a:t>
            </a:r>
            <a:r>
              <a:rPr lang="ru-RU" dirty="0"/>
              <a:t> такого шлаку в </a:t>
            </a:r>
            <a:r>
              <a:rPr lang="ru-RU" dirty="0" err="1"/>
              <a:t>ківш</a:t>
            </a:r>
            <a:r>
              <a:rPr lang="ru-RU" dirty="0"/>
              <a:t> </a:t>
            </a:r>
            <a:r>
              <a:rPr lang="ru-RU" dirty="0" err="1"/>
              <a:t>істотно</a:t>
            </a:r>
            <a:r>
              <a:rPr lang="ru-RU" dirty="0"/>
              <a:t> </a:t>
            </a:r>
            <a:r>
              <a:rPr lang="ru-RU" dirty="0" err="1"/>
              <a:t>погіршує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десульфурації</a:t>
            </a:r>
            <a:r>
              <a:rPr lang="ru-RU" dirty="0"/>
              <a:t> і </a:t>
            </a:r>
            <a:r>
              <a:rPr lang="ru-RU" dirty="0" err="1"/>
              <a:t>розкислення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err="1" smtClean="0"/>
              <a:t>Попадання</a:t>
            </a:r>
            <a:r>
              <a:rPr lang="ru-RU" dirty="0" smtClean="0"/>
              <a:t> </a:t>
            </a:r>
            <a:r>
              <a:rPr lang="ru-RU" dirty="0" err="1"/>
              <a:t>пічного</a:t>
            </a:r>
            <a:r>
              <a:rPr lang="ru-RU" dirty="0"/>
              <a:t> (конвертерного) шлаку у </a:t>
            </a:r>
            <a:r>
              <a:rPr lang="ru-RU" dirty="0" err="1"/>
              <a:t>ківш</a:t>
            </a:r>
            <a:r>
              <a:rPr lang="ru-RU" dirty="0"/>
              <a:t> приводить до </a:t>
            </a:r>
            <a:r>
              <a:rPr lang="ru-RU" dirty="0" err="1"/>
              <a:t>підвищеного</a:t>
            </a:r>
            <a:r>
              <a:rPr lang="ru-RU" dirty="0"/>
              <a:t> угару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ru-RU" dirty="0" err="1"/>
              <a:t>розкислювачів</a:t>
            </a:r>
            <a:r>
              <a:rPr lang="ru-RU" dirty="0"/>
              <a:t> і </a:t>
            </a:r>
            <a:r>
              <a:rPr lang="ru-RU" dirty="0" err="1"/>
              <a:t>легуючих</a:t>
            </a:r>
            <a:r>
              <a:rPr lang="ru-RU" dirty="0"/>
              <a:t>, </a:t>
            </a:r>
            <a:r>
              <a:rPr lang="ru-RU" dirty="0" err="1"/>
              <a:t>забруднення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неметалевими</a:t>
            </a:r>
            <a:r>
              <a:rPr lang="ru-RU" dirty="0"/>
              <a:t> </a:t>
            </a:r>
            <a:r>
              <a:rPr lang="ru-RU" dirty="0" err="1"/>
              <a:t>включеннями</a:t>
            </a:r>
            <a:r>
              <a:rPr lang="ru-RU" dirty="0"/>
              <a:t>, </a:t>
            </a:r>
            <a:r>
              <a:rPr lang="ru-RU" dirty="0" err="1"/>
              <a:t>можливого</a:t>
            </a:r>
            <a:r>
              <a:rPr lang="ru-RU" dirty="0"/>
              <a:t> переходу фосфору </a:t>
            </a:r>
            <a:r>
              <a:rPr lang="ru-RU" dirty="0" err="1"/>
              <a:t>зі</a:t>
            </a:r>
            <a:r>
              <a:rPr lang="ru-RU" dirty="0"/>
              <a:t> шлаку в метал, </a:t>
            </a:r>
            <a:r>
              <a:rPr lang="ru-RU" dirty="0" err="1"/>
              <a:t>знижує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</a:t>
            </a:r>
            <a:r>
              <a:rPr lang="ru-RU" dirty="0" err="1"/>
              <a:t>десульфурації</a:t>
            </a:r>
            <a:r>
              <a:rPr lang="ru-RU" dirty="0"/>
              <a:t> при </a:t>
            </a:r>
            <a:r>
              <a:rPr lang="ru-RU" dirty="0" err="1"/>
              <a:t>обробці</a:t>
            </a:r>
            <a:r>
              <a:rPr lang="ru-RU" dirty="0"/>
              <a:t>, </a:t>
            </a:r>
            <a:r>
              <a:rPr lang="ru-RU" dirty="0" err="1"/>
              <a:t>зменшує</a:t>
            </a:r>
            <a:r>
              <a:rPr lang="ru-RU" dirty="0"/>
              <a:t> </a:t>
            </a:r>
            <a:r>
              <a:rPr lang="ru-RU" dirty="0" err="1"/>
              <a:t>стійкість</a:t>
            </a:r>
            <a:r>
              <a:rPr lang="ru-RU" dirty="0"/>
              <a:t> футеровки ковша.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235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67418"/>
            <a:ext cx="11049000" cy="6426679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i="1" dirty="0" err="1"/>
              <a:t>Способи</a:t>
            </a:r>
            <a:r>
              <a:rPr lang="ru-RU" i="1" dirty="0"/>
              <a:t> </a:t>
            </a:r>
            <a:r>
              <a:rPr lang="ru-RU" i="1" dirty="0" err="1"/>
              <a:t>підвищення</a:t>
            </a:r>
            <a:r>
              <a:rPr lang="ru-RU" i="1" dirty="0"/>
              <a:t> </a:t>
            </a:r>
            <a:r>
              <a:rPr lang="ru-RU" i="1" dirty="0" err="1"/>
              <a:t>стійкості</a:t>
            </a:r>
            <a:r>
              <a:rPr lang="ru-RU" i="1" dirty="0"/>
              <a:t> </a:t>
            </a:r>
            <a:r>
              <a:rPr lang="ru-RU" i="1" dirty="0" err="1"/>
              <a:t>периклазовуглецевої</a:t>
            </a:r>
            <a:r>
              <a:rPr lang="ru-RU" i="1" dirty="0"/>
              <a:t> </a:t>
            </a:r>
            <a:r>
              <a:rPr lang="ru-RU" i="1" dirty="0" err="1"/>
              <a:t>футерівки</a:t>
            </a:r>
            <a:r>
              <a:rPr lang="ru-RU" i="1" dirty="0"/>
              <a:t> конвертера </a:t>
            </a:r>
            <a:endParaRPr lang="ru-RU" i="1" dirty="0" smtClean="0"/>
          </a:p>
          <a:p>
            <a:pPr algn="just"/>
            <a:r>
              <a:rPr lang="ru-RU" dirty="0" err="1" smtClean="0"/>
              <a:t>Периклазовуглецеві</a:t>
            </a:r>
            <a:r>
              <a:rPr lang="ru-RU" dirty="0" smtClean="0"/>
              <a:t> </a:t>
            </a:r>
            <a:r>
              <a:rPr lang="ru-RU" dirty="0" err="1"/>
              <a:t>вогнетриви</a:t>
            </a:r>
            <a:r>
              <a:rPr lang="ru-RU" dirty="0"/>
              <a:t> на </a:t>
            </a:r>
            <a:r>
              <a:rPr lang="ru-RU" dirty="0" err="1"/>
              <a:t>сьогодні</a:t>
            </a:r>
            <a:r>
              <a:rPr lang="ru-RU" dirty="0"/>
              <a:t> </a:t>
            </a:r>
            <a:r>
              <a:rPr lang="ru-RU" dirty="0" err="1"/>
              <a:t>залишаються</a:t>
            </a:r>
            <a:r>
              <a:rPr lang="ru-RU" dirty="0"/>
              <a:t> </a:t>
            </a:r>
            <a:r>
              <a:rPr lang="ru-RU" dirty="0" err="1"/>
              <a:t>найкращою</a:t>
            </a:r>
            <a:r>
              <a:rPr lang="ru-RU" dirty="0"/>
              <a:t> </a:t>
            </a:r>
            <a:r>
              <a:rPr lang="ru-RU" dirty="0" err="1"/>
              <a:t>розробкою</a:t>
            </a:r>
            <a:r>
              <a:rPr lang="ru-RU" dirty="0"/>
              <a:t>.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за </a:t>
            </a:r>
            <a:r>
              <a:rPr lang="ru-RU" dirty="0" err="1"/>
              <a:t>останні</a:t>
            </a:r>
            <a:r>
              <a:rPr lang="ru-RU" dirty="0"/>
              <a:t> 10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стійкість</a:t>
            </a:r>
            <a:r>
              <a:rPr lang="ru-RU" dirty="0"/>
              <a:t> </a:t>
            </a:r>
            <a:r>
              <a:rPr lang="ru-RU" dirty="0" err="1"/>
              <a:t>конвертерів</a:t>
            </a:r>
            <a:r>
              <a:rPr lang="ru-RU" dirty="0"/>
              <a:t> у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зросла</a:t>
            </a:r>
            <a:r>
              <a:rPr lang="ru-RU" dirty="0"/>
              <a:t> до 10000-30000 (а у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 і до 40000-60000) плавок. На </a:t>
            </a:r>
            <a:r>
              <a:rPr lang="ru-RU" dirty="0" err="1"/>
              <a:t>стійкість</a:t>
            </a:r>
            <a:r>
              <a:rPr lang="ru-RU" dirty="0"/>
              <a:t> футеровки </a:t>
            </a:r>
            <a:r>
              <a:rPr lang="ru-RU" dirty="0" err="1"/>
              <a:t>істотно</a:t>
            </a:r>
            <a:r>
              <a:rPr lang="ru-RU" dirty="0"/>
              <a:t> </a:t>
            </a:r>
            <a:r>
              <a:rPr lang="ru-RU" dirty="0" err="1"/>
              <a:t>впливає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дуттьовий</a:t>
            </a:r>
            <a:r>
              <a:rPr lang="ru-RU" dirty="0"/>
              <a:t> режим </a:t>
            </a:r>
            <a:r>
              <a:rPr lang="ru-RU" dirty="0" err="1"/>
              <a:t>процесу</a:t>
            </a:r>
            <a:r>
              <a:rPr lang="ru-RU" dirty="0"/>
              <a:t>. При </a:t>
            </a:r>
            <a:r>
              <a:rPr lang="ru-RU" dirty="0" err="1"/>
              <a:t>надто</a:t>
            </a:r>
            <a:r>
              <a:rPr lang="ru-RU" dirty="0"/>
              <a:t> </a:t>
            </a:r>
            <a:r>
              <a:rPr lang="ru-RU" dirty="0" err="1"/>
              <a:t>високому</a:t>
            </a:r>
            <a:r>
              <a:rPr lang="ru-RU" dirty="0"/>
              <a:t> </a:t>
            </a:r>
            <a:r>
              <a:rPr lang="ru-RU" dirty="0" err="1"/>
              <a:t>положенні</a:t>
            </a:r>
            <a:r>
              <a:rPr lang="ru-RU" dirty="0"/>
              <a:t> </a:t>
            </a:r>
            <a:r>
              <a:rPr lang="ru-RU" dirty="0" err="1"/>
              <a:t>фурми</a:t>
            </a:r>
            <a:r>
              <a:rPr lang="ru-RU" dirty="0"/>
              <a:t> </a:t>
            </a:r>
            <a:r>
              <a:rPr lang="ru-RU" dirty="0" err="1"/>
              <a:t>посилюється</a:t>
            </a:r>
            <a:r>
              <a:rPr lang="ru-RU" dirty="0"/>
              <a:t> </a:t>
            </a:r>
            <a:r>
              <a:rPr lang="ru-RU" dirty="0" err="1"/>
              <a:t>тепловий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кладку </a:t>
            </a:r>
            <a:r>
              <a:rPr lang="ru-RU" dirty="0" err="1"/>
              <a:t>високотемпературного</a:t>
            </a:r>
            <a:r>
              <a:rPr lang="ru-RU" dirty="0"/>
              <a:t> факела і </a:t>
            </a:r>
            <a:r>
              <a:rPr lang="ru-RU" dirty="0" err="1"/>
              <a:t>формуються</a:t>
            </a:r>
            <a:r>
              <a:rPr lang="ru-RU" dirty="0"/>
              <a:t> шлаки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високим</a:t>
            </a:r>
            <a:r>
              <a:rPr lang="ru-RU" dirty="0"/>
              <a:t> </a:t>
            </a:r>
            <a:r>
              <a:rPr lang="ru-RU" dirty="0" err="1"/>
              <a:t>вмістом</a:t>
            </a:r>
            <a:r>
              <a:rPr lang="ru-RU" dirty="0"/>
              <a:t> </a:t>
            </a:r>
            <a:r>
              <a:rPr lang="ru-RU" dirty="0" err="1"/>
              <a:t>оксидів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 при </a:t>
            </a:r>
            <a:r>
              <a:rPr lang="ru-RU" dirty="0" err="1"/>
              <a:t>недостатньому</a:t>
            </a:r>
            <a:r>
              <a:rPr lang="ru-RU" dirty="0"/>
              <a:t> </a:t>
            </a:r>
            <a:r>
              <a:rPr lang="ru-RU" dirty="0" err="1"/>
              <a:t>перемішуванні</a:t>
            </a:r>
            <a:r>
              <a:rPr lang="ru-RU" dirty="0"/>
              <a:t> </a:t>
            </a:r>
            <a:r>
              <a:rPr lang="ru-RU" dirty="0" err="1"/>
              <a:t>ванни</a:t>
            </a:r>
            <a:r>
              <a:rPr lang="ru-RU" dirty="0"/>
              <a:t>. У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низького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</a:t>
            </a:r>
            <a:r>
              <a:rPr lang="ru-RU" dirty="0" err="1"/>
              <a:t>фурми</a:t>
            </a:r>
            <a:r>
              <a:rPr lang="ru-RU" dirty="0"/>
              <a:t> </a:t>
            </a:r>
            <a:r>
              <a:rPr lang="ru-RU" dirty="0" err="1"/>
              <a:t>утворюється</a:t>
            </a:r>
            <a:r>
              <a:rPr lang="ru-RU" dirty="0"/>
              <a:t> шлак </a:t>
            </a:r>
            <a:r>
              <a:rPr lang="ru-RU" dirty="0" err="1"/>
              <a:t>малої</a:t>
            </a:r>
            <a:r>
              <a:rPr lang="ru-RU" dirty="0"/>
              <a:t> </a:t>
            </a:r>
            <a:r>
              <a:rPr lang="ru-RU" dirty="0" err="1"/>
              <a:t>окисленості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сповільнює</a:t>
            </a:r>
            <a:r>
              <a:rPr lang="ru-RU" dirty="0"/>
              <a:t> </a:t>
            </a:r>
            <a:r>
              <a:rPr lang="ru-RU" dirty="0" err="1"/>
              <a:t>шлакоутворення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err="1" smtClean="0"/>
              <a:t>Особливий</a:t>
            </a:r>
            <a:r>
              <a:rPr lang="ru-RU" dirty="0" smtClean="0"/>
              <a:t> </a:t>
            </a:r>
            <a:r>
              <a:rPr lang="ru-RU" dirty="0"/>
              <a:t>характер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знос</a:t>
            </a:r>
            <a:r>
              <a:rPr lang="ru-RU" dirty="0"/>
              <a:t> </a:t>
            </a:r>
            <a:r>
              <a:rPr lang="ru-RU" dirty="0" err="1"/>
              <a:t>вогнетривів</a:t>
            </a:r>
            <a:r>
              <a:rPr lang="ru-RU" dirty="0"/>
              <a:t> у </a:t>
            </a:r>
            <a:r>
              <a:rPr lang="ru-RU" dirty="0" err="1"/>
              <a:t>місці</a:t>
            </a:r>
            <a:r>
              <a:rPr lang="ru-RU" dirty="0"/>
              <a:t> </a:t>
            </a:r>
            <a:r>
              <a:rPr lang="ru-RU" dirty="0" err="1"/>
              <a:t>підведення</a:t>
            </a:r>
            <a:r>
              <a:rPr lang="ru-RU" dirty="0"/>
              <a:t> </a:t>
            </a:r>
            <a:r>
              <a:rPr lang="ru-RU" dirty="0" err="1"/>
              <a:t>дуття</a:t>
            </a:r>
            <a:r>
              <a:rPr lang="ru-RU" dirty="0"/>
              <a:t> у ванну через сопла, </a:t>
            </a:r>
            <a:r>
              <a:rPr lang="ru-RU" dirty="0" err="1"/>
              <a:t>розташовувані</a:t>
            </a:r>
            <a:r>
              <a:rPr lang="ru-RU" dirty="0"/>
              <a:t> у </a:t>
            </a:r>
            <a:r>
              <a:rPr lang="ru-RU" dirty="0" err="1"/>
              <a:t>футеровці</a:t>
            </a:r>
            <a:r>
              <a:rPr lang="ru-RU" dirty="0"/>
              <a:t> (донне </a:t>
            </a:r>
            <a:r>
              <a:rPr lang="ru-RU" dirty="0" err="1"/>
              <a:t>повітряне</a:t>
            </a:r>
            <a:r>
              <a:rPr lang="ru-RU" dirty="0"/>
              <a:t> і </a:t>
            </a:r>
            <a:r>
              <a:rPr lang="ru-RU" dirty="0" err="1"/>
              <a:t>кисневе</a:t>
            </a:r>
            <a:r>
              <a:rPr lang="ru-RU" dirty="0"/>
              <a:t> </a:t>
            </a:r>
            <a:r>
              <a:rPr lang="ru-RU" dirty="0" err="1"/>
              <a:t>дуття</a:t>
            </a:r>
            <a:r>
              <a:rPr lang="ru-RU" dirty="0"/>
              <a:t>, продувка </a:t>
            </a:r>
            <a:r>
              <a:rPr lang="ru-RU" dirty="0" err="1"/>
              <a:t>збоку</a:t>
            </a:r>
            <a:r>
              <a:rPr lang="ru-RU" dirty="0"/>
              <a:t>). У </a:t>
            </a:r>
            <a:r>
              <a:rPr lang="ru-RU" dirty="0" err="1"/>
              <a:t>зоні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рідкі</a:t>
            </a:r>
            <a:r>
              <a:rPr lang="ru-RU" dirty="0"/>
              <a:t> </a:t>
            </a:r>
            <a:r>
              <a:rPr lang="ru-RU" dirty="0" err="1"/>
              <a:t>фази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складаються</a:t>
            </a:r>
            <a:r>
              <a:rPr lang="ru-RU" dirty="0"/>
              <a:t> з </a:t>
            </a:r>
            <a:r>
              <a:rPr lang="ru-RU" dirty="0" err="1"/>
              <a:t>оксидів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 й </a:t>
            </a:r>
            <a:r>
              <a:rPr lang="ru-RU" dirty="0" err="1"/>
              <a:t>окисленого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, </a:t>
            </a:r>
            <a:r>
              <a:rPr lang="ru-RU" dirty="0" err="1"/>
              <a:t>періодично</a:t>
            </a:r>
            <a:r>
              <a:rPr lang="ru-RU" dirty="0"/>
              <a:t>, з частотою до 10 Гц, </a:t>
            </a:r>
            <a:r>
              <a:rPr lang="ru-RU" dirty="0" err="1"/>
              <a:t>відкидаються</a:t>
            </a:r>
            <a:r>
              <a:rPr lang="ru-RU" dirty="0"/>
              <a:t> назад, </a:t>
            </a:r>
            <a:r>
              <a:rPr lang="ru-RU" dirty="0" err="1"/>
              <a:t>ударяючись</a:t>
            </a:r>
            <a:r>
              <a:rPr lang="ru-RU" dirty="0"/>
              <a:t> об </a:t>
            </a:r>
            <a:r>
              <a:rPr lang="ru-RU" dirty="0" err="1"/>
              <a:t>футерівку</a:t>
            </a:r>
            <a:r>
              <a:rPr lang="ru-RU" dirty="0"/>
              <a:t>. </a:t>
            </a:r>
            <a:r>
              <a:rPr lang="ru-RU" dirty="0" err="1"/>
              <a:t>Висока</a:t>
            </a:r>
            <a:r>
              <a:rPr lang="ru-RU" dirty="0"/>
              <a:t> температура </a:t>
            </a:r>
            <a:r>
              <a:rPr lang="ru-RU" dirty="0" err="1"/>
              <a:t>реакційної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(до 1900°С - при </a:t>
            </a:r>
            <a:r>
              <a:rPr lang="ru-RU" dirty="0" err="1"/>
              <a:t>повітряному</a:t>
            </a:r>
            <a:r>
              <a:rPr lang="ru-RU" dirty="0"/>
              <a:t> і 2500°С - при </a:t>
            </a:r>
            <a:r>
              <a:rPr lang="ru-RU" dirty="0" err="1"/>
              <a:t>кисневому</a:t>
            </a:r>
            <a:r>
              <a:rPr lang="ru-RU" dirty="0"/>
              <a:t> </a:t>
            </a:r>
            <a:r>
              <a:rPr lang="ru-RU" dirty="0" err="1"/>
              <a:t>дутті</a:t>
            </a:r>
            <a:r>
              <a:rPr lang="ru-RU" dirty="0"/>
              <a:t>) і </a:t>
            </a:r>
            <a:r>
              <a:rPr lang="ru-RU" dirty="0" err="1"/>
              <a:t>агресивний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оксидів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 </a:t>
            </a:r>
            <a:r>
              <a:rPr lang="ru-RU" dirty="0" err="1"/>
              <a:t>сприяють</a:t>
            </a:r>
            <a:r>
              <a:rPr lang="ru-RU" dirty="0"/>
              <a:t> </a:t>
            </a:r>
            <a:r>
              <a:rPr lang="ru-RU" dirty="0" err="1"/>
              <a:t>значному</a:t>
            </a:r>
            <a:r>
              <a:rPr lang="ru-RU" dirty="0"/>
              <a:t> </a:t>
            </a:r>
            <a:r>
              <a:rPr lang="ru-RU" dirty="0" err="1"/>
              <a:t>прискоренню</a:t>
            </a:r>
            <a:r>
              <a:rPr lang="ru-RU" dirty="0"/>
              <a:t> </a:t>
            </a:r>
            <a:r>
              <a:rPr lang="ru-RU" dirty="0" err="1"/>
              <a:t>зносу</a:t>
            </a:r>
            <a:r>
              <a:rPr lang="ru-RU" dirty="0"/>
              <a:t> </a:t>
            </a:r>
            <a:r>
              <a:rPr lang="ru-RU" dirty="0" err="1"/>
              <a:t>вогнетривів</a:t>
            </a:r>
            <a:r>
              <a:rPr lang="ru-RU" dirty="0"/>
              <a:t> у </a:t>
            </a:r>
            <a:r>
              <a:rPr lang="ru-RU" dirty="0" err="1"/>
              <a:t>зоні</a:t>
            </a:r>
            <a:r>
              <a:rPr lang="ru-RU" dirty="0"/>
              <a:t> </a:t>
            </a:r>
            <a:r>
              <a:rPr lang="ru-RU" dirty="0" err="1"/>
              <a:t>розташування</a:t>
            </a:r>
            <a:r>
              <a:rPr lang="ru-RU" dirty="0"/>
              <a:t> </a:t>
            </a:r>
            <a:r>
              <a:rPr lang="ru-RU" dirty="0" err="1"/>
              <a:t>дуттьових</a:t>
            </a:r>
            <a:r>
              <a:rPr lang="ru-RU" dirty="0"/>
              <a:t> сопел і фурм (20 мм/плавку - продувка </a:t>
            </a:r>
            <a:r>
              <a:rPr lang="ru-RU" dirty="0" err="1"/>
              <a:t>повітрям</a:t>
            </a:r>
            <a:r>
              <a:rPr lang="ru-RU" dirty="0"/>
              <a:t>, 1000 - киснем без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захисного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і 5 мм/плавку - киснем в </a:t>
            </a:r>
            <a:r>
              <a:rPr lang="ru-RU" dirty="0" err="1"/>
              <a:t>оболонці</a:t>
            </a:r>
            <a:r>
              <a:rPr lang="ru-RU" dirty="0"/>
              <a:t> </a:t>
            </a:r>
            <a:r>
              <a:rPr lang="ru-RU" dirty="0" err="1"/>
              <a:t>захисної</a:t>
            </a:r>
            <a:r>
              <a:rPr lang="ru-RU" dirty="0"/>
              <a:t> </a:t>
            </a:r>
            <a:r>
              <a:rPr lang="ru-RU" dirty="0" err="1"/>
              <a:t>фази</a:t>
            </a:r>
            <a:r>
              <a:rPr lang="ru-RU" dirty="0"/>
              <a:t>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4863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241540"/>
            <a:ext cx="11031747" cy="649569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зносу</a:t>
            </a:r>
            <a:r>
              <a:rPr lang="ru-RU" dirty="0"/>
              <a:t> </a:t>
            </a:r>
            <a:r>
              <a:rPr lang="ru-RU" dirty="0" err="1"/>
              <a:t>футерівки</a:t>
            </a:r>
            <a:r>
              <a:rPr lang="ru-RU" dirty="0"/>
              <a:t> </a:t>
            </a:r>
            <a:r>
              <a:rPr lang="ru-RU" dirty="0" err="1"/>
              <a:t>стін</a:t>
            </a:r>
            <a:r>
              <a:rPr lang="ru-RU" dirty="0"/>
              <a:t> і </a:t>
            </a:r>
            <a:r>
              <a:rPr lang="ru-RU" dirty="0" err="1"/>
              <a:t>горловини</a:t>
            </a:r>
            <a:r>
              <a:rPr lang="ru-RU" dirty="0"/>
              <a:t> конвертера </a:t>
            </a:r>
            <a:r>
              <a:rPr lang="ru-RU" dirty="0" err="1"/>
              <a:t>коливається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часток</a:t>
            </a:r>
            <a:r>
              <a:rPr lang="ru-RU" dirty="0"/>
              <a:t> </a:t>
            </a:r>
            <a:r>
              <a:rPr lang="ru-RU" dirty="0" err="1"/>
              <a:t>одиниці</a:t>
            </a:r>
            <a:r>
              <a:rPr lang="ru-RU" dirty="0"/>
              <a:t> до 6 мм/плавку, в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вогнетриву</a:t>
            </a:r>
            <a:r>
              <a:rPr lang="ru-RU" dirty="0"/>
              <a:t> й умов </a:t>
            </a:r>
            <a:r>
              <a:rPr lang="ru-RU" dirty="0" err="1"/>
              <a:t>перебігу</a:t>
            </a:r>
            <a:r>
              <a:rPr lang="ru-RU" dirty="0"/>
              <a:t> продувки. </a:t>
            </a:r>
            <a:endParaRPr lang="ru-RU" dirty="0" smtClean="0"/>
          </a:p>
          <a:p>
            <a:pPr algn="just"/>
            <a:r>
              <a:rPr lang="ru-RU" dirty="0" smtClean="0"/>
              <a:t>У </a:t>
            </a:r>
            <a:r>
              <a:rPr lang="ru-RU" dirty="0" err="1"/>
              <a:t>цілому</a:t>
            </a:r>
            <a:r>
              <a:rPr lang="ru-RU" dirty="0"/>
              <a:t>, </a:t>
            </a:r>
            <a:r>
              <a:rPr lang="ru-RU" dirty="0" err="1"/>
              <a:t>знос</a:t>
            </a:r>
            <a:r>
              <a:rPr lang="ru-RU" dirty="0"/>
              <a:t> футеровки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комплексним</a:t>
            </a:r>
            <a:r>
              <a:rPr lang="ru-RU" dirty="0"/>
              <a:t> </a:t>
            </a:r>
            <a:r>
              <a:rPr lang="ru-RU" dirty="0" err="1"/>
              <a:t>впливом</a:t>
            </a:r>
            <a:r>
              <a:rPr lang="ru-RU" dirty="0"/>
              <a:t> </a:t>
            </a:r>
            <a:r>
              <a:rPr lang="ru-RU" dirty="0" err="1"/>
              <a:t>перерахованих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, </a:t>
            </a:r>
            <a:r>
              <a:rPr lang="ru-RU" dirty="0" err="1"/>
              <a:t>причому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місцях</a:t>
            </a:r>
            <a:r>
              <a:rPr lang="ru-RU" dirty="0"/>
              <a:t> </a:t>
            </a:r>
            <a:r>
              <a:rPr lang="ru-RU" dirty="0" err="1"/>
              <a:t>внутрішньої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 футеровки </a:t>
            </a: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переважного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будь-</a:t>
            </a:r>
            <a:r>
              <a:rPr lang="ru-RU" dirty="0" err="1"/>
              <a:t>якого</a:t>
            </a:r>
            <a:r>
              <a:rPr lang="ru-RU" dirty="0"/>
              <a:t> з них. </a:t>
            </a:r>
            <a:r>
              <a:rPr lang="ru-RU" dirty="0" err="1"/>
              <a:t>Однак</a:t>
            </a:r>
            <a:r>
              <a:rPr lang="ru-RU" dirty="0"/>
              <a:t>, як уже сказано, в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комплексі</a:t>
            </a:r>
            <a:r>
              <a:rPr lang="ru-RU" dirty="0"/>
              <a:t> </a:t>
            </a:r>
            <a:r>
              <a:rPr lang="ru-RU" dirty="0" err="1"/>
              <a:t>роз'їдання</a:t>
            </a:r>
            <a:r>
              <a:rPr lang="ru-RU" dirty="0"/>
              <a:t> футеровки шлаком є, </a:t>
            </a:r>
            <a:r>
              <a:rPr lang="ru-RU" dirty="0" err="1"/>
              <a:t>звичайно</a:t>
            </a:r>
            <a:r>
              <a:rPr lang="ru-RU" dirty="0"/>
              <a:t>, головною причиною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зносу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Футеровка </a:t>
            </a:r>
            <a:r>
              <a:rPr lang="ru-RU" dirty="0" err="1"/>
              <a:t>зношується</a:t>
            </a:r>
            <a:r>
              <a:rPr lang="ru-RU" dirty="0"/>
              <a:t> </a:t>
            </a:r>
            <a:r>
              <a:rPr lang="ru-RU" dirty="0" err="1"/>
              <a:t>нерівномірно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продувки, але й по </a:t>
            </a:r>
            <a:r>
              <a:rPr lang="ru-RU" dirty="0" err="1"/>
              <a:t>висоті</a:t>
            </a:r>
            <a:r>
              <a:rPr lang="ru-RU" dirty="0"/>
              <a:t> і </a:t>
            </a:r>
            <a:r>
              <a:rPr lang="ru-RU" dirty="0" err="1"/>
              <a:t>перетину</a:t>
            </a:r>
            <a:r>
              <a:rPr lang="ru-RU" dirty="0"/>
              <a:t> конвертера. З метою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футерівки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зонну</a:t>
            </a:r>
            <a:r>
              <a:rPr lang="ru-RU" dirty="0"/>
              <a:t> кладку. </a:t>
            </a:r>
            <a:endParaRPr lang="ru-RU" dirty="0" smtClean="0"/>
          </a:p>
          <a:p>
            <a:pPr algn="just"/>
            <a:r>
              <a:rPr lang="ru-RU" dirty="0" smtClean="0"/>
              <a:t>На </a:t>
            </a:r>
            <a:r>
              <a:rPr lang="ru-RU" dirty="0" err="1"/>
              <a:t>поверхні</a:t>
            </a:r>
            <a:r>
              <a:rPr lang="ru-RU" dirty="0"/>
              <a:t> футеровки </a:t>
            </a:r>
            <a:r>
              <a:rPr lang="ru-RU" dirty="0" err="1"/>
              <a:t>існують</a:t>
            </a:r>
            <a:r>
              <a:rPr lang="ru-RU" dirty="0"/>
              <a:t>, таким чином, </a:t>
            </a:r>
            <a:r>
              <a:rPr lang="ru-RU" dirty="0" err="1"/>
              <a:t>чотири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найбільше</a:t>
            </a:r>
            <a:r>
              <a:rPr lang="ru-RU" dirty="0"/>
              <a:t> </a:t>
            </a:r>
            <a:r>
              <a:rPr lang="ru-RU" dirty="0" err="1"/>
              <a:t>зношуються</a:t>
            </a:r>
            <a:r>
              <a:rPr lang="ru-RU" dirty="0"/>
              <a:t> - </a:t>
            </a:r>
            <a:r>
              <a:rPr lang="ru-RU" dirty="0" err="1"/>
              <a:t>дві</a:t>
            </a:r>
            <a:r>
              <a:rPr lang="ru-RU" dirty="0"/>
              <a:t> в </a:t>
            </a:r>
            <a:r>
              <a:rPr lang="ru-RU" dirty="0" err="1"/>
              <a:t>ділянці</a:t>
            </a:r>
            <a:r>
              <a:rPr lang="ru-RU" dirty="0"/>
              <a:t> цапф і </a:t>
            </a:r>
            <a:r>
              <a:rPr lang="ru-RU" dirty="0" err="1"/>
              <a:t>дві</a:t>
            </a:r>
            <a:r>
              <a:rPr lang="ru-RU" dirty="0"/>
              <a:t> - на </a:t>
            </a:r>
            <a:r>
              <a:rPr lang="ru-RU" dirty="0" err="1"/>
              <a:t>горловині</a:t>
            </a:r>
            <a:r>
              <a:rPr lang="ru-RU" dirty="0"/>
              <a:t> над цапфами. </a:t>
            </a:r>
            <a:r>
              <a:rPr lang="ru-RU" dirty="0" err="1"/>
              <a:t>Шлаковий</a:t>
            </a:r>
            <a:r>
              <a:rPr lang="ru-RU" dirty="0"/>
              <a:t> </a:t>
            </a:r>
            <a:r>
              <a:rPr lang="ru-RU" dirty="0" err="1"/>
              <a:t>гарнісаж</a:t>
            </a:r>
            <a:r>
              <a:rPr lang="ru-RU" dirty="0"/>
              <a:t> </a:t>
            </a:r>
            <a:r>
              <a:rPr lang="ru-RU" dirty="0" err="1"/>
              <a:t>зберігається</a:t>
            </a:r>
            <a:r>
              <a:rPr lang="ru-RU" dirty="0"/>
              <a:t> на </a:t>
            </a:r>
            <a:r>
              <a:rPr lang="ru-RU" dirty="0" err="1"/>
              <a:t>поверхні</a:t>
            </a:r>
            <a:r>
              <a:rPr lang="ru-RU" dirty="0"/>
              <a:t> </a:t>
            </a:r>
            <a:r>
              <a:rPr lang="ru-RU" dirty="0" err="1"/>
              <a:t>приблизно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40-50% часу продувки,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зносу</a:t>
            </a:r>
            <a:r>
              <a:rPr lang="ru-RU" dirty="0"/>
              <a:t> </a:t>
            </a:r>
            <a:r>
              <a:rPr lang="ru-RU" dirty="0" err="1"/>
              <a:t>вогнетривів</a:t>
            </a:r>
            <a:r>
              <a:rPr lang="ru-RU" dirty="0"/>
              <a:t> у зонах, не </a:t>
            </a:r>
            <a:r>
              <a:rPr lang="ru-RU" dirty="0" err="1"/>
              <a:t>захищених</a:t>
            </a:r>
            <a:r>
              <a:rPr lang="ru-RU" dirty="0"/>
              <a:t> </a:t>
            </a:r>
            <a:r>
              <a:rPr lang="ru-RU" dirty="0" err="1"/>
              <a:t>гарнісажем</a:t>
            </a:r>
            <a:r>
              <a:rPr lang="ru-RU" dirty="0"/>
              <a:t>, </a:t>
            </a:r>
            <a:r>
              <a:rPr lang="ru-RU" dirty="0" err="1"/>
              <a:t>майже</a:t>
            </a:r>
            <a:r>
              <a:rPr lang="ru-RU" dirty="0"/>
              <a:t> в 2 рази </a:t>
            </a:r>
            <a:r>
              <a:rPr lang="ru-RU" dirty="0" err="1"/>
              <a:t>вища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err="1" smtClean="0"/>
              <a:t>Знос</a:t>
            </a:r>
            <a:r>
              <a:rPr lang="ru-RU" dirty="0" smtClean="0"/>
              <a:t> </a:t>
            </a:r>
            <a:r>
              <a:rPr lang="ru-RU" dirty="0"/>
              <a:t>футеровки </a:t>
            </a:r>
            <a:r>
              <a:rPr lang="ru-RU" dirty="0" err="1"/>
              <a:t>нерівномірний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кампанії</a:t>
            </a:r>
            <a:r>
              <a:rPr lang="ru-RU" dirty="0"/>
              <a:t> - у </a:t>
            </a:r>
            <a:r>
              <a:rPr lang="ru-RU" dirty="0" err="1"/>
              <a:t>першій</a:t>
            </a:r>
            <a:r>
              <a:rPr lang="ru-RU" dirty="0"/>
              <a:t> </a:t>
            </a:r>
            <a:r>
              <a:rPr lang="ru-RU" dirty="0" err="1"/>
              <a:t>половині</a:t>
            </a:r>
            <a:r>
              <a:rPr lang="ru-RU" dirty="0"/>
              <a:t> </a:t>
            </a:r>
            <a:r>
              <a:rPr lang="ru-RU" dirty="0" err="1"/>
              <a:t>вогнетриви</a:t>
            </a:r>
            <a:r>
              <a:rPr lang="ru-RU" dirty="0"/>
              <a:t> </a:t>
            </a:r>
            <a:r>
              <a:rPr lang="ru-RU" dirty="0" err="1"/>
              <a:t>зношуються</a:t>
            </a:r>
            <a:r>
              <a:rPr lang="ru-RU" dirty="0"/>
              <a:t> в 1,2-1,5 рази </a:t>
            </a:r>
            <a:r>
              <a:rPr lang="ru-RU" dirty="0" err="1"/>
              <a:t>швидше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у </a:t>
            </a:r>
            <a:r>
              <a:rPr lang="ru-RU" dirty="0" err="1"/>
              <a:t>другій</a:t>
            </a:r>
            <a:r>
              <a:rPr lang="ru-RU" dirty="0"/>
              <a:t> </a:t>
            </a:r>
            <a:r>
              <a:rPr lang="ru-RU" dirty="0" err="1"/>
              <a:t>половині</a:t>
            </a:r>
            <a:r>
              <a:rPr lang="ru-RU" dirty="0"/>
              <a:t>, коли </a:t>
            </a:r>
            <a:r>
              <a:rPr lang="ru-RU" dirty="0" err="1"/>
              <a:t>робоча</a:t>
            </a:r>
            <a:r>
              <a:rPr lang="ru-RU" dirty="0"/>
              <a:t> </a:t>
            </a:r>
            <a:r>
              <a:rPr lang="ru-RU" dirty="0" err="1"/>
              <a:t>поверхня</a:t>
            </a:r>
            <a:r>
              <a:rPr lang="ru-RU" dirty="0"/>
              <a:t> футеровки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зносу</a:t>
            </a:r>
            <a:r>
              <a:rPr lang="ru-RU" dirty="0"/>
              <a:t> </a:t>
            </a:r>
            <a:r>
              <a:rPr lang="ru-RU" dirty="0" err="1"/>
              <a:t>віддаляється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реакційних</a:t>
            </a:r>
            <a:r>
              <a:rPr lang="ru-RU" dirty="0"/>
              <a:t> зон, а </a:t>
            </a:r>
            <a:r>
              <a:rPr lang="ru-RU" dirty="0" err="1"/>
              <a:t>вогнетриви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пройшли</a:t>
            </a:r>
            <a:r>
              <a:rPr lang="ru-RU" dirty="0"/>
              <a:t> </a:t>
            </a:r>
            <a:r>
              <a:rPr lang="ru-RU" dirty="0" err="1"/>
              <a:t>своєрідну</a:t>
            </a:r>
            <a:r>
              <a:rPr lang="ru-RU" dirty="0"/>
              <a:t> </a:t>
            </a:r>
            <a:r>
              <a:rPr lang="ru-RU" dirty="0" err="1"/>
              <a:t>термообробку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. Але, </a:t>
            </a:r>
            <a:r>
              <a:rPr lang="ru-RU" dirty="0" err="1"/>
              <a:t>мабуть</a:t>
            </a:r>
            <a:r>
              <a:rPr lang="ru-RU" dirty="0"/>
              <a:t>, </a:t>
            </a:r>
            <a:r>
              <a:rPr lang="ru-RU" dirty="0" err="1"/>
              <a:t>основне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той факт, </a:t>
            </a:r>
            <a:r>
              <a:rPr lang="ru-RU" dirty="0" err="1"/>
              <a:t>що</a:t>
            </a:r>
            <a:r>
              <a:rPr lang="ru-RU" dirty="0"/>
              <a:t> з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періоду</a:t>
            </a:r>
            <a:r>
              <a:rPr lang="ru-RU" dirty="0"/>
              <a:t> </a:t>
            </a:r>
            <a:r>
              <a:rPr lang="ru-RU" dirty="0" err="1"/>
              <a:t>профіль</a:t>
            </a:r>
            <a:r>
              <a:rPr lang="ru-RU" dirty="0"/>
              <a:t> конвертера </a:t>
            </a:r>
            <a:r>
              <a:rPr lang="ru-RU" dirty="0" err="1"/>
              <a:t>найбільше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умовам</a:t>
            </a:r>
            <a:r>
              <a:rPr lang="ru-RU" dirty="0"/>
              <a:t> </a:t>
            </a:r>
            <a:r>
              <a:rPr lang="ru-RU" dirty="0" err="1"/>
              <a:t>низькотурбулентної</a:t>
            </a:r>
            <a:r>
              <a:rPr lang="ru-RU" dirty="0"/>
              <a:t> </a:t>
            </a:r>
            <a:r>
              <a:rPr lang="ru-RU" dirty="0" err="1"/>
              <a:t>течії</a:t>
            </a:r>
            <a:r>
              <a:rPr lang="ru-RU" dirty="0"/>
              <a:t> шлаку </a:t>
            </a:r>
            <a:r>
              <a:rPr lang="ru-RU" dirty="0" err="1"/>
              <a:t>біля</a:t>
            </a:r>
            <a:r>
              <a:rPr lang="ru-RU" dirty="0"/>
              <a:t> </a:t>
            </a:r>
            <a:r>
              <a:rPr lang="ru-RU" dirty="0" err="1"/>
              <a:t>вогнетривів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112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681487"/>
            <a:ext cx="10954109" cy="6021238"/>
          </a:xfrm>
        </p:spPr>
        <p:txBody>
          <a:bodyPr>
            <a:normAutofit/>
          </a:bodyPr>
          <a:lstStyle/>
          <a:p>
            <a:pPr algn="just"/>
            <a:r>
              <a:rPr lang="ru-RU" i="1" dirty="0" err="1"/>
              <a:t>Технологія</a:t>
            </a:r>
            <a:r>
              <a:rPr lang="ru-RU" i="1" dirty="0"/>
              <a:t> </a:t>
            </a:r>
            <a:r>
              <a:rPr lang="ru-RU" i="1" dirty="0" err="1"/>
              <a:t>створення</a:t>
            </a:r>
            <a:r>
              <a:rPr lang="ru-RU" i="1" dirty="0"/>
              <a:t> </a:t>
            </a:r>
            <a:r>
              <a:rPr lang="ru-RU" i="1" dirty="0" err="1"/>
              <a:t>захисного</a:t>
            </a:r>
            <a:r>
              <a:rPr lang="ru-RU" i="1" dirty="0"/>
              <a:t> </a:t>
            </a:r>
            <a:r>
              <a:rPr lang="ru-RU" i="1" dirty="0" err="1"/>
              <a:t>гарнісажного</a:t>
            </a:r>
            <a:r>
              <a:rPr lang="ru-RU" i="1" dirty="0"/>
              <a:t> шару на </a:t>
            </a:r>
            <a:r>
              <a:rPr lang="ru-RU" i="1" dirty="0" err="1"/>
              <a:t>футерівці</a:t>
            </a:r>
            <a:r>
              <a:rPr lang="ru-RU" i="1" dirty="0"/>
              <a:t> конвертера шляхом </a:t>
            </a:r>
            <a:r>
              <a:rPr lang="ru-RU" i="1" dirty="0" err="1"/>
              <a:t>роздування</a:t>
            </a:r>
            <a:r>
              <a:rPr lang="ru-RU" i="1" dirty="0"/>
              <a:t> </a:t>
            </a:r>
            <a:r>
              <a:rPr lang="ru-RU" i="1" dirty="0" err="1"/>
              <a:t>кінцевого</a:t>
            </a:r>
            <a:r>
              <a:rPr lang="ru-RU" i="1" dirty="0"/>
              <a:t> шлаку </a:t>
            </a:r>
            <a:endParaRPr lang="ru-RU" dirty="0"/>
          </a:p>
          <a:p>
            <a:pPr algn="just"/>
            <a:r>
              <a:rPr lang="ru-RU" dirty="0" err="1"/>
              <a:t>Наприкінці</a:t>
            </a:r>
            <a:r>
              <a:rPr lang="ru-RU" dirty="0"/>
              <a:t> 90-х </a:t>
            </a:r>
            <a:r>
              <a:rPr lang="ru-RU" dirty="0" err="1"/>
              <a:t>років</a:t>
            </a:r>
            <a:r>
              <a:rPr lang="ru-RU" dirty="0"/>
              <a:t> на </a:t>
            </a:r>
            <a:r>
              <a:rPr lang="ru-RU" dirty="0" err="1"/>
              <a:t>заводі</a:t>
            </a:r>
            <a:r>
              <a:rPr lang="ru-RU" dirty="0"/>
              <a:t> </a:t>
            </a:r>
            <a:r>
              <a:rPr lang="ru-RU" dirty="0" err="1"/>
              <a:t>Індіана</a:t>
            </a:r>
            <a:r>
              <a:rPr lang="ru-RU" dirty="0"/>
              <a:t> </a:t>
            </a:r>
            <a:r>
              <a:rPr lang="ru-RU" dirty="0" err="1"/>
              <a:t>Харбор</a:t>
            </a:r>
            <a:r>
              <a:rPr lang="ru-RU" dirty="0"/>
              <a:t> </a:t>
            </a:r>
            <a:r>
              <a:rPr lang="ru-RU" dirty="0" err="1"/>
              <a:t>фірми</a:t>
            </a:r>
            <a:r>
              <a:rPr lang="ru-RU" dirty="0"/>
              <a:t> </a:t>
            </a:r>
            <a:r>
              <a:rPr lang="ru-RU" i="1" dirty="0"/>
              <a:t>LTV </a:t>
            </a:r>
            <a:r>
              <a:rPr lang="ru-RU" dirty="0"/>
              <a:t>(ЛТВ) </a:t>
            </a:r>
            <a:r>
              <a:rPr lang="ru-RU" dirty="0" err="1"/>
              <a:t>уперше</a:t>
            </a:r>
            <a:r>
              <a:rPr lang="ru-RU" dirty="0"/>
              <a:t> </a:t>
            </a:r>
            <a:r>
              <a:rPr lang="ru-RU" dirty="0" err="1"/>
              <a:t>застосували</a:t>
            </a:r>
            <a:r>
              <a:rPr lang="ru-RU" dirty="0"/>
              <a:t> </a:t>
            </a:r>
            <a:r>
              <a:rPr lang="ru-RU" dirty="0" err="1"/>
              <a:t>технологію</a:t>
            </a:r>
            <a:r>
              <a:rPr lang="ru-RU" dirty="0"/>
              <a:t> </a:t>
            </a:r>
            <a:r>
              <a:rPr lang="ru-RU" dirty="0" err="1"/>
              <a:t>роздування</a:t>
            </a:r>
            <a:r>
              <a:rPr lang="ru-RU" dirty="0"/>
              <a:t> шлаку на </a:t>
            </a:r>
            <a:r>
              <a:rPr lang="ru-RU" dirty="0" err="1"/>
              <a:t>футерівку</a:t>
            </a:r>
            <a:r>
              <a:rPr lang="ru-RU" dirty="0"/>
              <a:t> </a:t>
            </a:r>
            <a:r>
              <a:rPr lang="ru-RU" dirty="0" err="1"/>
              <a:t>кисневого</a:t>
            </a:r>
            <a:r>
              <a:rPr lang="ru-RU" dirty="0"/>
              <a:t> конвертера з </a:t>
            </a:r>
            <a:r>
              <a:rPr lang="ru-RU" dirty="0" err="1" smtClean="0"/>
              <a:t>периклазовуглецевих</a:t>
            </a:r>
            <a:r>
              <a:rPr lang="ru-RU" dirty="0" smtClean="0"/>
              <a:t> </a:t>
            </a:r>
            <a:r>
              <a:rPr lang="ru-RU" dirty="0" err="1"/>
              <a:t>вогнетривів</a:t>
            </a:r>
            <a:r>
              <a:rPr lang="ru-RU" dirty="0"/>
              <a:t> у рамках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вогнетривів</a:t>
            </a:r>
            <a:r>
              <a:rPr lang="ru-RU" dirty="0"/>
              <a:t>.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досягнень</a:t>
            </a:r>
            <a:r>
              <a:rPr lang="ru-RU" dirty="0"/>
              <a:t> - </a:t>
            </a:r>
            <a:r>
              <a:rPr lang="ru-RU" dirty="0" err="1"/>
              <a:t>рекордний</a:t>
            </a:r>
            <a:r>
              <a:rPr lang="ru-RU" dirty="0"/>
              <a:t> </a:t>
            </a:r>
            <a:r>
              <a:rPr lang="ru-RU" dirty="0" err="1"/>
              <a:t>термін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футеровки,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дорівнює</a:t>
            </a:r>
            <a:r>
              <a:rPr lang="ru-RU" dirty="0"/>
              <a:t> 15658 плавкам,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коефіцієнта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конвертера з 78% у 1984 р. до 98% у 2002 р. і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на </a:t>
            </a:r>
            <a:r>
              <a:rPr lang="ru-RU" dirty="0" err="1"/>
              <a:t>торкретування</a:t>
            </a:r>
            <a:r>
              <a:rPr lang="ru-RU" dirty="0"/>
              <a:t> на 66% при </a:t>
            </a:r>
            <a:r>
              <a:rPr lang="ru-RU" dirty="0" err="1"/>
              <a:t>зниженні</a:t>
            </a:r>
            <a:r>
              <a:rPr lang="ru-RU" dirty="0"/>
              <a:t> </a:t>
            </a:r>
            <a:r>
              <a:rPr lang="ru-RU" dirty="0" err="1"/>
              <a:t>питомих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</a:t>
            </a:r>
            <a:r>
              <a:rPr lang="ru-RU" dirty="0" err="1"/>
              <a:t>вогнетривів</a:t>
            </a:r>
            <a:r>
              <a:rPr lang="ru-RU" dirty="0"/>
              <a:t> на 0,38 кг/т.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7436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362309"/>
            <a:ext cx="11074879" cy="622827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Таким чином, </a:t>
            </a:r>
            <a:r>
              <a:rPr lang="ru-RU" dirty="0" err="1"/>
              <a:t>підвищенню</a:t>
            </a:r>
            <a:r>
              <a:rPr lang="ru-RU" dirty="0"/>
              <a:t> </a:t>
            </a:r>
            <a:r>
              <a:rPr lang="ru-RU" dirty="0" err="1"/>
              <a:t>стійкості</a:t>
            </a:r>
            <a:r>
              <a:rPr lang="ru-RU" dirty="0"/>
              <a:t> </a:t>
            </a:r>
            <a:r>
              <a:rPr lang="ru-RU" dirty="0" err="1"/>
              <a:t>вогнетривкої</a:t>
            </a:r>
            <a:r>
              <a:rPr lang="ru-RU" dirty="0"/>
              <a:t> футеровки конвертера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i="1" dirty="0" err="1"/>
              <a:t>сприяти</a:t>
            </a:r>
            <a:r>
              <a:rPr lang="ru-RU" i="1" dirty="0"/>
              <a:t> </a:t>
            </a:r>
            <a:r>
              <a:rPr lang="ru-RU" i="1" dirty="0" err="1"/>
              <a:t>наступні</a:t>
            </a:r>
            <a:r>
              <a:rPr lang="ru-RU" i="1" dirty="0"/>
              <a:t> заходи</a:t>
            </a:r>
            <a:r>
              <a:rPr lang="ru-RU" dirty="0"/>
              <a:t>: </a:t>
            </a:r>
          </a:p>
          <a:p>
            <a:pPr algn="just"/>
            <a:r>
              <a:rPr lang="ru-RU" dirty="0"/>
              <a:t>1) </a:t>
            </a:r>
            <a:r>
              <a:rPr lang="ru-RU" dirty="0" err="1"/>
              <a:t>Заміна</a:t>
            </a:r>
            <a:r>
              <a:rPr lang="ru-RU" dirty="0"/>
              <a:t> </a:t>
            </a:r>
            <a:r>
              <a:rPr lang="ru-RU" dirty="0" err="1"/>
              <a:t>руди</a:t>
            </a:r>
            <a:r>
              <a:rPr lang="ru-RU" dirty="0"/>
              <a:t> у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охолоджувача</a:t>
            </a:r>
            <a:r>
              <a:rPr lang="ru-RU" dirty="0"/>
              <a:t> </a:t>
            </a:r>
            <a:r>
              <a:rPr lang="ru-RU" dirty="0" err="1"/>
              <a:t>металобрухтом</a:t>
            </a:r>
            <a:r>
              <a:rPr lang="ru-RU" dirty="0"/>
              <a:t>. </a:t>
            </a:r>
            <a:r>
              <a:rPr lang="ru-RU" dirty="0" err="1"/>
              <a:t>Обумовлює</a:t>
            </a:r>
            <a:r>
              <a:rPr lang="ru-RU" dirty="0"/>
              <a:t>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шлаку, </a:t>
            </a:r>
            <a:r>
              <a:rPr lang="ru-RU" dirty="0" err="1"/>
              <a:t>вміст</a:t>
            </a:r>
            <a:r>
              <a:rPr lang="ru-RU" dirty="0"/>
              <a:t> у </a:t>
            </a:r>
            <a:r>
              <a:rPr lang="ru-RU" dirty="0" err="1"/>
              <a:t>ньому</a:t>
            </a:r>
            <a:r>
              <a:rPr lang="ru-RU" dirty="0"/>
              <a:t> оксиду </a:t>
            </a:r>
            <a:r>
              <a:rPr lang="ru-RU" dirty="0" err="1"/>
              <a:t>кремнію</a:t>
            </a:r>
            <a:r>
              <a:rPr lang="ru-RU" dirty="0"/>
              <a:t>, </a:t>
            </a:r>
            <a:r>
              <a:rPr lang="ru-RU" dirty="0" err="1"/>
              <a:t>середньої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 </a:t>
            </a:r>
            <a:r>
              <a:rPr lang="ru-RU" dirty="0" err="1"/>
              <a:t>ванни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продувки і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перегрітих</a:t>
            </a:r>
            <a:r>
              <a:rPr lang="ru-RU" dirty="0"/>
              <a:t> плавок. </a:t>
            </a:r>
          </a:p>
          <a:p>
            <a:pPr algn="just"/>
            <a:r>
              <a:rPr lang="ru-RU" dirty="0"/>
              <a:t>2) </a:t>
            </a:r>
            <a:r>
              <a:rPr lang="ru-RU" dirty="0" err="1"/>
              <a:t>Прискорення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активного основного шлаку.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скоротити</a:t>
            </a:r>
            <a:r>
              <a:rPr lang="ru-RU" dirty="0"/>
              <a:t> </a:t>
            </a:r>
            <a:r>
              <a:rPr lang="ru-RU" dirty="0" err="1"/>
              <a:t>тривалість</a:t>
            </a:r>
            <a:r>
              <a:rPr lang="ru-RU" dirty="0"/>
              <a:t> </a:t>
            </a:r>
            <a:r>
              <a:rPr lang="ru-RU" dirty="0" err="1"/>
              <a:t>агресивного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оксиду </a:t>
            </a:r>
            <a:r>
              <a:rPr lang="ru-RU" dirty="0" err="1"/>
              <a:t>кремнію</a:t>
            </a:r>
            <a:r>
              <a:rPr lang="ru-RU" dirty="0"/>
              <a:t> на футеровку. </a:t>
            </a:r>
            <a:r>
              <a:rPr lang="ru-RU" dirty="0" err="1"/>
              <a:t>Досягається</a:t>
            </a:r>
            <a:r>
              <a:rPr lang="ru-RU" dirty="0"/>
              <a:t> </a:t>
            </a:r>
            <a:r>
              <a:rPr lang="ru-RU" dirty="0" err="1"/>
              <a:t>своєчасними</a:t>
            </a:r>
            <a:r>
              <a:rPr lang="ru-RU" dirty="0"/>
              <a:t> присадками </a:t>
            </a:r>
            <a:r>
              <a:rPr lang="ru-RU" dirty="0" err="1"/>
              <a:t>оптимальної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плавикового шпату, </a:t>
            </a:r>
            <a:r>
              <a:rPr lang="ru-RU" dirty="0" err="1"/>
              <a:t>високоосновного</a:t>
            </a:r>
            <a:r>
              <a:rPr lang="ru-RU" dirty="0"/>
              <a:t> агломерату й </a:t>
            </a:r>
            <a:r>
              <a:rPr lang="ru-RU" dirty="0" err="1"/>
              <a:t>офлюсованих</a:t>
            </a:r>
            <a:r>
              <a:rPr lang="ru-RU" dirty="0"/>
              <a:t> </a:t>
            </a:r>
            <a:r>
              <a:rPr lang="ru-RU" dirty="0" err="1"/>
              <a:t>окотишів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3)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інтенсивності</a:t>
            </a:r>
            <a:r>
              <a:rPr lang="ru-RU" dirty="0"/>
              <a:t> продувки. </a:t>
            </a:r>
            <a:r>
              <a:rPr lang="ru-RU" dirty="0" err="1"/>
              <a:t>Знижує</a:t>
            </a:r>
            <a:r>
              <a:rPr lang="ru-RU" dirty="0"/>
              <a:t> </a:t>
            </a:r>
            <a:r>
              <a:rPr lang="ru-RU" dirty="0" err="1"/>
              <a:t>тривалість</a:t>
            </a:r>
            <a:r>
              <a:rPr lang="ru-RU" dirty="0"/>
              <a:t> продувки і час контакту </a:t>
            </a:r>
            <a:r>
              <a:rPr lang="ru-RU" dirty="0" err="1"/>
              <a:t>вогнетривів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шлаком і </a:t>
            </a:r>
            <a:r>
              <a:rPr lang="ru-RU" dirty="0" err="1"/>
              <a:t>високотемпературним</a:t>
            </a:r>
            <a:r>
              <a:rPr lang="ru-RU" dirty="0"/>
              <a:t> </a:t>
            </a:r>
            <a:r>
              <a:rPr lang="ru-RU" dirty="0" err="1"/>
              <a:t>підфурменим</a:t>
            </a:r>
            <a:r>
              <a:rPr lang="ru-RU" dirty="0"/>
              <a:t> факелом. </a:t>
            </a:r>
          </a:p>
          <a:p>
            <a:pPr algn="just"/>
            <a:r>
              <a:rPr lang="ru-RU" dirty="0"/>
              <a:t>4) </a:t>
            </a:r>
            <a:r>
              <a:rPr lang="ru-RU" dirty="0" err="1"/>
              <a:t>Збагачення</a:t>
            </a:r>
            <a:r>
              <a:rPr lang="ru-RU" dirty="0"/>
              <a:t> шлаку оксидом </a:t>
            </a:r>
            <a:r>
              <a:rPr lang="ru-RU" dirty="0" err="1"/>
              <a:t>магнію</a:t>
            </a:r>
            <a:r>
              <a:rPr lang="ru-RU" dirty="0"/>
              <a:t> до </a:t>
            </a:r>
            <a:r>
              <a:rPr lang="ru-RU" dirty="0" err="1"/>
              <a:t>визначеної</a:t>
            </a:r>
            <a:r>
              <a:rPr lang="ru-RU" dirty="0"/>
              <a:t> </a:t>
            </a:r>
            <a:r>
              <a:rPr lang="ru-RU" dirty="0" err="1"/>
              <a:t>межі</a:t>
            </a:r>
            <a:r>
              <a:rPr lang="ru-RU" dirty="0"/>
              <a:t> шляхом </a:t>
            </a:r>
            <a:r>
              <a:rPr lang="ru-RU" dirty="0" err="1"/>
              <a:t>введення</a:t>
            </a:r>
            <a:r>
              <a:rPr lang="ru-RU" dirty="0"/>
              <a:t> М</a:t>
            </a:r>
            <a:r>
              <a:rPr lang="en-US" dirty="0"/>
              <a:t>g</a:t>
            </a:r>
            <a:r>
              <a:rPr lang="ru-RU" dirty="0"/>
              <a:t>О до складу </a:t>
            </a:r>
            <a:r>
              <a:rPr lang="ru-RU" dirty="0" err="1"/>
              <a:t>шлакоутворюючих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доломітизованого</a:t>
            </a:r>
            <a:r>
              <a:rPr lang="ru-RU" dirty="0"/>
              <a:t> </a:t>
            </a:r>
            <a:r>
              <a:rPr lang="ru-RU" dirty="0" err="1"/>
              <a:t>вапна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ускладнює</a:t>
            </a:r>
            <a:r>
              <a:rPr lang="ru-RU" dirty="0"/>
              <a:t> </a:t>
            </a:r>
            <a:r>
              <a:rPr lang="ru-RU" dirty="0" err="1"/>
              <a:t>масоперенесення</a:t>
            </a:r>
            <a:r>
              <a:rPr lang="ru-RU" dirty="0"/>
              <a:t> М</a:t>
            </a:r>
            <a:r>
              <a:rPr lang="en-US" dirty="0"/>
              <a:t>g</a:t>
            </a:r>
            <a:r>
              <a:rPr lang="ru-RU" dirty="0"/>
              <a:t>О з </a:t>
            </a:r>
            <a:r>
              <a:rPr lang="ru-RU" dirty="0" err="1"/>
              <a:t>вогнетривів</a:t>
            </a:r>
            <a:r>
              <a:rPr lang="ru-RU" dirty="0"/>
              <a:t> у шлак і </a:t>
            </a:r>
            <a:r>
              <a:rPr lang="ru-RU" dirty="0" err="1"/>
              <a:t>сповільнює</a:t>
            </a:r>
            <a:r>
              <a:rPr lang="ru-RU" dirty="0"/>
              <a:t> </a:t>
            </a:r>
            <a:r>
              <a:rPr lang="ru-RU" dirty="0" err="1"/>
              <a:t>міграцію</a:t>
            </a:r>
            <a:r>
              <a:rPr lang="ru-RU" dirty="0"/>
              <a:t> </a:t>
            </a:r>
            <a:r>
              <a:rPr lang="ru-RU" dirty="0" err="1"/>
              <a:t>оксидів</a:t>
            </a:r>
            <a:r>
              <a:rPr lang="ru-RU" dirty="0"/>
              <a:t> у пори </a:t>
            </a:r>
            <a:r>
              <a:rPr lang="ru-RU" dirty="0" err="1"/>
              <a:t>цегли</a:t>
            </a:r>
            <a:r>
              <a:rPr lang="ru-RU" dirty="0"/>
              <a:t>. </a:t>
            </a:r>
            <a:r>
              <a:rPr lang="ru-RU" dirty="0" err="1"/>
              <a:t>Надмірне</a:t>
            </a:r>
            <a:r>
              <a:rPr lang="ru-RU" dirty="0"/>
              <a:t> </a:t>
            </a:r>
            <a:r>
              <a:rPr lang="ru-RU" dirty="0" err="1"/>
              <a:t>наростання</a:t>
            </a:r>
            <a:r>
              <a:rPr lang="ru-RU" dirty="0"/>
              <a:t> М</a:t>
            </a:r>
            <a:r>
              <a:rPr lang="en-US" dirty="0"/>
              <a:t>g</a:t>
            </a:r>
            <a:r>
              <a:rPr lang="ru-RU" dirty="0"/>
              <a:t>О </a:t>
            </a:r>
            <a:r>
              <a:rPr lang="ru-RU" dirty="0" err="1"/>
              <a:t>небажане</a:t>
            </a:r>
            <a:r>
              <a:rPr lang="ru-RU" dirty="0"/>
              <a:t>, тому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ускладнюється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активного основного шлаку. </a:t>
            </a:r>
          </a:p>
          <a:p>
            <a:pPr algn="just"/>
            <a:r>
              <a:rPr lang="ru-RU" dirty="0"/>
              <a:t>5)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вмісту</a:t>
            </a:r>
            <a:r>
              <a:rPr lang="ru-RU" dirty="0"/>
              <a:t> </a:t>
            </a:r>
            <a:r>
              <a:rPr lang="en-US" dirty="0"/>
              <a:t>Si</a:t>
            </a:r>
            <a:r>
              <a:rPr lang="ru-RU" dirty="0"/>
              <a:t>О2 у </a:t>
            </a:r>
            <a:r>
              <a:rPr lang="ru-RU" dirty="0" err="1"/>
              <a:t>сипучих</a:t>
            </a:r>
            <a:r>
              <a:rPr lang="ru-RU" dirty="0"/>
              <a:t> </a:t>
            </a:r>
            <a:r>
              <a:rPr lang="ru-RU" dirty="0" err="1"/>
              <a:t>матеріалах</a:t>
            </a:r>
            <a:r>
              <a:rPr lang="ru-RU" dirty="0"/>
              <a:t> і </a:t>
            </a:r>
            <a:r>
              <a:rPr lang="ru-RU" dirty="0" err="1"/>
              <a:t>кремнію</a:t>
            </a:r>
            <a:r>
              <a:rPr lang="ru-RU" dirty="0"/>
              <a:t> в </a:t>
            </a:r>
            <a:r>
              <a:rPr lang="ru-RU" dirty="0" err="1"/>
              <a:t>чавуні</a:t>
            </a:r>
            <a:r>
              <a:rPr lang="ru-RU" dirty="0"/>
              <a:t> до </a:t>
            </a:r>
            <a:r>
              <a:rPr lang="ru-RU" dirty="0" err="1"/>
              <a:t>оптимальної</a:t>
            </a:r>
            <a:r>
              <a:rPr lang="ru-RU" dirty="0"/>
              <a:t> </a:t>
            </a:r>
            <a:r>
              <a:rPr lang="ru-RU" dirty="0" err="1"/>
              <a:t>межі</a:t>
            </a:r>
            <a:r>
              <a:rPr lang="ru-RU" dirty="0"/>
              <a:t>. </a:t>
            </a:r>
            <a:r>
              <a:rPr lang="ru-RU" dirty="0" err="1"/>
              <a:t>Останнє</a:t>
            </a:r>
            <a:r>
              <a:rPr lang="ru-RU" dirty="0"/>
              <a:t>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підвищенню</a:t>
            </a:r>
            <a:r>
              <a:rPr lang="ru-RU" dirty="0"/>
              <a:t> </a:t>
            </a:r>
            <a:r>
              <a:rPr lang="ru-RU" dirty="0" err="1"/>
              <a:t>стійкості</a:t>
            </a:r>
            <a:r>
              <a:rPr lang="ru-RU" dirty="0"/>
              <a:t> кладки,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зменшується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легкоплавких </a:t>
            </a:r>
            <a:r>
              <a:rPr lang="ru-RU" dirty="0" err="1"/>
              <a:t>силікатів</a:t>
            </a:r>
            <a:r>
              <a:rPr lang="ru-RU" dirty="0"/>
              <a:t> у </a:t>
            </a:r>
            <a:r>
              <a:rPr lang="ru-RU" dirty="0" err="1"/>
              <a:t>поверхневих</a:t>
            </a:r>
            <a:r>
              <a:rPr lang="ru-RU" dirty="0"/>
              <a:t> шарах </a:t>
            </a:r>
            <a:r>
              <a:rPr lang="ru-RU" dirty="0" err="1"/>
              <a:t>цегли</a:t>
            </a:r>
            <a:r>
              <a:rPr lang="ru-RU" dirty="0"/>
              <a:t>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3227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8575" y="293298"/>
            <a:ext cx="11455878" cy="640942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6</a:t>
            </a:r>
            <a:r>
              <a:rPr lang="ru-RU" dirty="0"/>
              <a:t>)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окисленості</a:t>
            </a:r>
            <a:r>
              <a:rPr lang="ru-RU" dirty="0"/>
              <a:t> </a:t>
            </a:r>
            <a:r>
              <a:rPr lang="ru-RU" dirty="0" err="1"/>
              <a:t>шлаків</a:t>
            </a:r>
            <a:r>
              <a:rPr lang="ru-RU" dirty="0"/>
              <a:t> (особливо </a:t>
            </a:r>
            <a:r>
              <a:rPr lang="ru-RU" dirty="0" err="1"/>
              <a:t>кінцевих</a:t>
            </a:r>
            <a:r>
              <a:rPr lang="ru-RU" dirty="0"/>
              <a:t>) на </a:t>
            </a:r>
            <a:r>
              <a:rPr lang="ru-RU" dirty="0" err="1"/>
              <a:t>визначеному</a:t>
            </a:r>
            <a:r>
              <a:rPr lang="ru-RU" dirty="0"/>
              <a:t> оптимальному </a:t>
            </a:r>
            <a:r>
              <a:rPr lang="ru-RU" dirty="0" err="1"/>
              <a:t>рівні</a:t>
            </a:r>
            <a:r>
              <a:rPr lang="ru-RU" dirty="0"/>
              <a:t>.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пов'язана</a:t>
            </a:r>
            <a:r>
              <a:rPr lang="ru-RU" dirty="0"/>
              <a:t> з двоякою </a:t>
            </a:r>
            <a:r>
              <a:rPr lang="ru-RU" dirty="0" err="1"/>
              <a:t>дією</a:t>
            </a:r>
            <a:r>
              <a:rPr lang="ru-RU" dirty="0"/>
              <a:t> (</a:t>
            </a:r>
            <a:r>
              <a:rPr lang="en-US" dirty="0" err="1"/>
              <a:t>FeO</a:t>
            </a:r>
            <a:r>
              <a:rPr lang="en-US" dirty="0"/>
              <a:t>) </a:t>
            </a:r>
            <a:r>
              <a:rPr lang="ru-RU" dirty="0"/>
              <a:t>на службу футеровки: позитивною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прискорення</a:t>
            </a:r>
            <a:r>
              <a:rPr lang="ru-RU" dirty="0"/>
              <a:t> </a:t>
            </a:r>
            <a:r>
              <a:rPr lang="ru-RU" dirty="0" err="1"/>
              <a:t>шлакоутворення</a:t>
            </a:r>
            <a:r>
              <a:rPr lang="ru-RU" dirty="0"/>
              <a:t> і негативною через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міграції</a:t>
            </a:r>
            <a:r>
              <a:rPr lang="ru-RU" dirty="0"/>
              <a:t> у </a:t>
            </a:r>
            <a:r>
              <a:rPr lang="ru-RU" dirty="0" err="1"/>
              <a:t>вогнетриви</a:t>
            </a:r>
            <a:r>
              <a:rPr lang="ru-RU" dirty="0"/>
              <a:t> й </a:t>
            </a:r>
            <a:r>
              <a:rPr lang="ru-RU" dirty="0" err="1"/>
              <a:t>утворення</a:t>
            </a:r>
            <a:r>
              <a:rPr lang="ru-RU" dirty="0"/>
              <a:t> в </a:t>
            </a:r>
            <a:r>
              <a:rPr lang="ru-RU" dirty="0" err="1"/>
              <a:t>їхніх</a:t>
            </a:r>
            <a:r>
              <a:rPr lang="ru-RU" dirty="0"/>
              <a:t> </a:t>
            </a:r>
            <a:r>
              <a:rPr lang="ru-RU" dirty="0" err="1"/>
              <a:t>поверхневих</a:t>
            </a:r>
            <a:r>
              <a:rPr lang="ru-RU" dirty="0"/>
              <a:t> шарах легкоплавких </a:t>
            </a:r>
            <a:r>
              <a:rPr lang="ru-RU" dirty="0" err="1"/>
              <a:t>феритів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(</a:t>
            </a:r>
            <a:r>
              <a:rPr lang="en-US" dirty="0" err="1"/>
              <a:t>FeO</a:t>
            </a:r>
            <a:r>
              <a:rPr lang="en-US" dirty="0"/>
              <a:t>) </a:t>
            </a:r>
            <a:r>
              <a:rPr lang="ru-RU" dirty="0" err="1"/>
              <a:t>наприкінці</a:t>
            </a:r>
            <a:r>
              <a:rPr lang="ru-RU" dirty="0"/>
              <a:t> продувки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доцільну</a:t>
            </a:r>
            <a:r>
              <a:rPr lang="ru-RU" dirty="0"/>
              <a:t> межу (</a:t>
            </a:r>
            <a:r>
              <a:rPr lang="ru-RU" dirty="0" err="1"/>
              <a:t>звичайно</a:t>
            </a:r>
            <a:r>
              <a:rPr lang="ru-RU" dirty="0"/>
              <a:t> 12-14%),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спостерігається</a:t>
            </a:r>
            <a:r>
              <a:rPr lang="ru-RU" dirty="0"/>
              <a:t> при </a:t>
            </a:r>
            <a:r>
              <a:rPr lang="ru-RU" dirty="0" err="1"/>
              <a:t>виплавці</a:t>
            </a:r>
            <a:r>
              <a:rPr lang="ru-RU" dirty="0"/>
              <a:t> </a:t>
            </a:r>
            <a:r>
              <a:rPr lang="ru-RU" dirty="0" err="1"/>
              <a:t>маловуглецевих</a:t>
            </a:r>
            <a:r>
              <a:rPr lang="ru-RU" dirty="0"/>
              <a:t> сталей, то в </a:t>
            </a:r>
            <a:r>
              <a:rPr lang="ru-RU" dirty="0" err="1"/>
              <a:t>сполученні</a:t>
            </a:r>
            <a:r>
              <a:rPr lang="ru-RU" dirty="0"/>
              <a:t> з </a:t>
            </a:r>
            <a:r>
              <a:rPr lang="ru-RU" dirty="0" err="1"/>
              <a:t>високою</a:t>
            </a:r>
            <a:r>
              <a:rPr lang="ru-RU" dirty="0"/>
              <a:t> температурою </a:t>
            </a:r>
            <a:r>
              <a:rPr lang="ru-RU" dirty="0" err="1"/>
              <a:t>ванни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при-водить до </a:t>
            </a:r>
            <a:r>
              <a:rPr lang="ru-RU" dirty="0" err="1"/>
              <a:t>значного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стійкості</a:t>
            </a:r>
            <a:r>
              <a:rPr lang="ru-RU" dirty="0"/>
              <a:t> футеровки. </a:t>
            </a:r>
          </a:p>
          <a:p>
            <a:pPr algn="just"/>
            <a:r>
              <a:rPr lang="ru-RU" dirty="0"/>
              <a:t>7) </a:t>
            </a:r>
            <a:r>
              <a:rPr lang="ru-RU" dirty="0" err="1"/>
              <a:t>Скорочення</a:t>
            </a:r>
            <a:r>
              <a:rPr lang="ru-RU" dirty="0"/>
              <a:t> </a:t>
            </a:r>
            <a:r>
              <a:rPr lang="ru-RU" dirty="0" err="1"/>
              <a:t>перерв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плавками,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призводить</a:t>
            </a:r>
            <a:r>
              <a:rPr lang="ru-RU" dirty="0"/>
              <a:t> до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окислення</a:t>
            </a:r>
            <a:r>
              <a:rPr lang="ru-RU" dirty="0"/>
              <a:t> </a:t>
            </a:r>
            <a:r>
              <a:rPr lang="ru-RU" dirty="0" err="1"/>
              <a:t>вуглецю</a:t>
            </a:r>
            <a:r>
              <a:rPr lang="ru-RU" dirty="0"/>
              <a:t> </a:t>
            </a:r>
            <a:r>
              <a:rPr lang="ru-RU" dirty="0" err="1"/>
              <a:t>цегли</a:t>
            </a:r>
            <a:r>
              <a:rPr lang="ru-RU" dirty="0"/>
              <a:t> і </a:t>
            </a:r>
            <a:r>
              <a:rPr lang="ru-RU" dirty="0" err="1"/>
              <a:t>коливань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 футеровки. </a:t>
            </a:r>
          </a:p>
          <a:p>
            <a:pPr algn="just"/>
            <a:r>
              <a:rPr lang="ru-RU" dirty="0"/>
              <a:t>8) </a:t>
            </a:r>
            <a:r>
              <a:rPr lang="ru-RU" dirty="0" err="1"/>
              <a:t>Віддалення</a:t>
            </a:r>
            <a:r>
              <a:rPr lang="ru-RU" dirty="0"/>
              <a:t> футеровки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струменів</a:t>
            </a:r>
            <a:r>
              <a:rPr lang="ru-RU" dirty="0"/>
              <a:t> </a:t>
            </a:r>
            <a:r>
              <a:rPr lang="ru-RU" dirty="0" err="1"/>
              <a:t>кисню</a:t>
            </a:r>
            <a:r>
              <a:rPr lang="ru-RU" dirty="0"/>
              <a:t> і </a:t>
            </a:r>
            <a:r>
              <a:rPr lang="ru-RU" dirty="0" err="1"/>
              <a:t>високотемпературного</a:t>
            </a:r>
            <a:r>
              <a:rPr lang="ru-RU" dirty="0"/>
              <a:t> факела. </a:t>
            </a:r>
            <a:r>
              <a:rPr lang="ru-RU" dirty="0" err="1"/>
              <a:t>Правильним</a:t>
            </a:r>
            <a:r>
              <a:rPr lang="ru-RU" dirty="0"/>
              <a:t> </a:t>
            </a:r>
            <a:r>
              <a:rPr lang="ru-RU" dirty="0" err="1"/>
              <a:t>конструюванням</a:t>
            </a:r>
            <a:r>
              <a:rPr lang="ru-RU" dirty="0"/>
              <a:t> </a:t>
            </a:r>
            <a:r>
              <a:rPr lang="ru-RU" dirty="0" err="1"/>
              <a:t>фурми</a:t>
            </a:r>
            <a:r>
              <a:rPr lang="ru-RU" dirty="0"/>
              <a:t> і </a:t>
            </a:r>
            <a:r>
              <a:rPr lang="ru-RU" dirty="0" err="1"/>
              <a:t>профілю</a:t>
            </a:r>
            <a:r>
              <a:rPr lang="ru-RU" dirty="0"/>
              <a:t> конвертера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буферних</a:t>
            </a:r>
            <a:r>
              <a:rPr lang="ru-RU" dirty="0"/>
              <a:t> </a:t>
            </a:r>
            <a:r>
              <a:rPr lang="ru-RU" dirty="0" err="1"/>
              <a:t>периферійних</a:t>
            </a:r>
            <a:r>
              <a:rPr lang="ru-RU" dirty="0"/>
              <a:t> зон </a:t>
            </a:r>
            <a:r>
              <a:rPr lang="ru-RU" dirty="0" err="1"/>
              <a:t>відносно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кисневих</a:t>
            </a:r>
            <a:r>
              <a:rPr lang="ru-RU" dirty="0"/>
              <a:t> </a:t>
            </a:r>
            <a:r>
              <a:rPr lang="ru-RU" dirty="0" err="1"/>
              <a:t>струменів</a:t>
            </a:r>
            <a:r>
              <a:rPr lang="ru-RU" dirty="0"/>
              <a:t> з </a:t>
            </a:r>
            <a:r>
              <a:rPr lang="ru-RU" dirty="0" err="1"/>
              <a:t>металом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складають</a:t>
            </a:r>
            <a:r>
              <a:rPr lang="ru-RU" dirty="0"/>
              <a:t> у великих конвертерах для </a:t>
            </a:r>
            <a:r>
              <a:rPr lang="ru-RU" dirty="0" err="1"/>
              <a:t>стін</a:t>
            </a:r>
            <a:r>
              <a:rPr lang="ru-RU" dirty="0"/>
              <a:t> ~ 0,5м, для днищ ~ 0,4 м. </a:t>
            </a:r>
          </a:p>
          <a:p>
            <a:pPr algn="just"/>
            <a:r>
              <a:rPr lang="ru-RU" dirty="0"/>
              <a:t>9) </a:t>
            </a:r>
            <a:r>
              <a:rPr lang="ru-RU" dirty="0" err="1"/>
              <a:t>Дотримання</a:t>
            </a:r>
            <a:r>
              <a:rPr lang="ru-RU" dirty="0"/>
              <a:t> оптимального </a:t>
            </a:r>
            <a:r>
              <a:rPr lang="ru-RU" dirty="0" err="1"/>
              <a:t>дуттьового</a:t>
            </a:r>
            <a:r>
              <a:rPr lang="ru-RU" dirty="0"/>
              <a:t> режиму. </a:t>
            </a:r>
            <a:r>
              <a:rPr lang="ru-RU" dirty="0" err="1"/>
              <a:t>Положення</a:t>
            </a:r>
            <a:r>
              <a:rPr lang="ru-RU" dirty="0"/>
              <a:t> </a:t>
            </a:r>
            <a:r>
              <a:rPr lang="ru-RU" dirty="0" err="1"/>
              <a:t>фурми</a:t>
            </a:r>
            <a:r>
              <a:rPr lang="ru-RU" dirty="0"/>
              <a:t> </a:t>
            </a:r>
            <a:r>
              <a:rPr lang="ru-RU" dirty="0" err="1"/>
              <a:t>повинне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вміст</a:t>
            </a:r>
            <a:r>
              <a:rPr lang="ru-RU" dirty="0"/>
              <a:t> (</a:t>
            </a:r>
            <a:r>
              <a:rPr lang="en-US" dirty="0" err="1"/>
              <a:t>FeO</a:t>
            </a:r>
            <a:r>
              <a:rPr lang="en-US" dirty="0"/>
              <a:t>), </a:t>
            </a:r>
            <a:r>
              <a:rPr lang="ru-RU" dirty="0" err="1"/>
              <a:t>достатній</a:t>
            </a:r>
            <a:r>
              <a:rPr lang="ru-RU" dirty="0"/>
              <a:t> для </a:t>
            </a:r>
            <a:r>
              <a:rPr lang="ru-RU" dirty="0" err="1"/>
              <a:t>інтенсивного</a:t>
            </a:r>
            <a:r>
              <a:rPr lang="ru-RU" dirty="0"/>
              <a:t> </a:t>
            </a:r>
            <a:r>
              <a:rPr lang="ru-RU" dirty="0" err="1"/>
              <a:t>шлакоутворення</a:t>
            </a:r>
            <a:r>
              <a:rPr lang="ru-RU" dirty="0"/>
              <a:t>, але не </a:t>
            </a:r>
            <a:r>
              <a:rPr lang="ru-RU" dirty="0" err="1"/>
              <a:t>шкідливий</a:t>
            </a:r>
            <a:r>
              <a:rPr lang="ru-RU" dirty="0"/>
              <a:t> для </a:t>
            </a:r>
            <a:r>
              <a:rPr lang="ru-RU" dirty="0" err="1"/>
              <a:t>стійкості</a:t>
            </a:r>
            <a:r>
              <a:rPr lang="ru-RU" dirty="0"/>
              <a:t> футеровки; при </a:t>
            </a:r>
            <a:r>
              <a:rPr lang="ru-RU" dirty="0" err="1"/>
              <a:t>надто</a:t>
            </a:r>
            <a:r>
              <a:rPr lang="ru-RU" dirty="0"/>
              <a:t> </a:t>
            </a:r>
            <a:r>
              <a:rPr lang="ru-RU" dirty="0" err="1"/>
              <a:t>високому</a:t>
            </a:r>
            <a:r>
              <a:rPr lang="ru-RU" dirty="0"/>
              <a:t> </a:t>
            </a:r>
            <a:r>
              <a:rPr lang="ru-RU" dirty="0" err="1"/>
              <a:t>положенні</a:t>
            </a:r>
            <a:r>
              <a:rPr lang="ru-RU" dirty="0"/>
              <a:t> </a:t>
            </a:r>
            <a:r>
              <a:rPr lang="ru-RU" dirty="0" err="1"/>
              <a:t>фурми</a:t>
            </a:r>
            <a:r>
              <a:rPr lang="ru-RU" dirty="0"/>
              <a:t> </a:t>
            </a:r>
            <a:r>
              <a:rPr lang="ru-RU" dirty="0" err="1"/>
              <a:t>посилюється</a:t>
            </a:r>
            <a:r>
              <a:rPr lang="ru-RU" dirty="0"/>
              <a:t> </a:t>
            </a:r>
            <a:r>
              <a:rPr lang="ru-RU" dirty="0" err="1"/>
              <a:t>тепловий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кладку </a:t>
            </a:r>
            <a:r>
              <a:rPr lang="ru-RU" dirty="0" err="1"/>
              <a:t>високотемпературного</a:t>
            </a:r>
            <a:r>
              <a:rPr lang="ru-RU" dirty="0"/>
              <a:t> факела і </a:t>
            </a:r>
            <a:r>
              <a:rPr lang="ru-RU" dirty="0" err="1"/>
              <a:t>хімічний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підвищеного</a:t>
            </a:r>
            <a:r>
              <a:rPr lang="ru-RU" dirty="0"/>
              <a:t> (</a:t>
            </a:r>
            <a:r>
              <a:rPr lang="en-US" dirty="0" err="1"/>
              <a:t>FeO</a:t>
            </a:r>
            <a:r>
              <a:rPr lang="en-US" dirty="0"/>
              <a:t>). </a:t>
            </a:r>
            <a:r>
              <a:rPr lang="ru-RU" dirty="0" err="1"/>
              <a:t>Перехід</a:t>
            </a:r>
            <a:r>
              <a:rPr lang="ru-RU" dirty="0"/>
              <a:t> до </a:t>
            </a:r>
            <a:r>
              <a:rPr lang="ru-RU" dirty="0" err="1"/>
              <a:t>багатоструминних</a:t>
            </a:r>
            <a:r>
              <a:rPr lang="ru-RU" dirty="0"/>
              <a:t> і </a:t>
            </a:r>
            <a:r>
              <a:rPr lang="ru-RU" dirty="0" err="1"/>
              <a:t>збільшення</a:t>
            </a:r>
            <a:r>
              <a:rPr lang="ru-RU" dirty="0"/>
              <a:t> кута </a:t>
            </a:r>
            <a:r>
              <a:rPr lang="ru-RU" dirty="0" err="1"/>
              <a:t>нахилу</a:t>
            </a:r>
            <a:r>
              <a:rPr lang="ru-RU" dirty="0"/>
              <a:t> </a:t>
            </a:r>
            <a:r>
              <a:rPr lang="ru-RU" dirty="0" err="1"/>
              <a:t>струменів</a:t>
            </a:r>
            <a:r>
              <a:rPr lang="ru-RU" dirty="0"/>
              <a:t> </a:t>
            </a:r>
            <a:r>
              <a:rPr lang="ru-RU" dirty="0" err="1"/>
              <a:t>обумовлює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рівномірне</a:t>
            </a:r>
            <a:r>
              <a:rPr lang="ru-RU" dirty="0"/>
              <a:t> </a:t>
            </a:r>
            <a:r>
              <a:rPr lang="ru-RU" dirty="0" err="1"/>
              <a:t>газовиділення</a:t>
            </a:r>
            <a:r>
              <a:rPr lang="ru-RU" dirty="0"/>
              <a:t> у </a:t>
            </a:r>
            <a:r>
              <a:rPr lang="ru-RU" dirty="0" err="1"/>
              <a:t>ванні</a:t>
            </a:r>
            <a:r>
              <a:rPr lang="ru-RU" dirty="0"/>
              <a:t>,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шлакоутворення</a:t>
            </a:r>
            <a:r>
              <a:rPr lang="ru-RU" dirty="0"/>
              <a:t>,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стійкості</a:t>
            </a:r>
            <a:r>
              <a:rPr lang="ru-RU" dirty="0"/>
              <a:t> кладки і </a:t>
            </a:r>
            <a:r>
              <a:rPr lang="ru-RU" dirty="0" err="1"/>
              <a:t>зміну</a:t>
            </a:r>
            <a:r>
              <a:rPr lang="ru-RU" dirty="0"/>
              <a:t> характеру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зносу</a:t>
            </a:r>
            <a:r>
              <a:rPr lang="ru-RU" dirty="0"/>
              <a:t>. </a:t>
            </a: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 smtClean="0"/>
              <a:t>високотемпературні</a:t>
            </a:r>
            <a:r>
              <a:rPr lang="ru-RU" dirty="0" smtClean="0"/>
              <a:t> </a:t>
            </a:r>
            <a:r>
              <a:rPr lang="ru-RU" dirty="0" err="1"/>
              <a:t>зони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утворюються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струменями</a:t>
            </a:r>
            <a:r>
              <a:rPr lang="ru-RU" dirty="0"/>
              <a:t>, </a:t>
            </a:r>
            <a:r>
              <a:rPr lang="ru-RU" dirty="0" err="1"/>
              <a:t>наближаються</a:t>
            </a:r>
            <a:r>
              <a:rPr lang="ru-RU" dirty="0"/>
              <a:t> до кладки, </a:t>
            </a:r>
            <a:r>
              <a:rPr lang="ru-RU" dirty="0" err="1"/>
              <a:t>збільшуючи</a:t>
            </a:r>
            <a:r>
              <a:rPr lang="ru-RU" dirty="0"/>
              <a:t> </a:t>
            </a:r>
            <a:r>
              <a:rPr lang="ru-RU" dirty="0" err="1"/>
              <a:t>імовірність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локального </a:t>
            </a:r>
            <a:r>
              <a:rPr lang="ru-RU" dirty="0" err="1"/>
              <a:t>зносу</a:t>
            </a:r>
            <a:r>
              <a:rPr lang="ru-RU" dirty="0"/>
              <a:t>. </a:t>
            </a:r>
          </a:p>
          <a:p>
            <a:pPr algn="just"/>
            <a:endParaRPr lang="ru-RU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6055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67419"/>
            <a:ext cx="11100758" cy="648706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10</a:t>
            </a:r>
            <a:r>
              <a:rPr lang="ru-RU" dirty="0"/>
              <a:t>)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рівномірного</a:t>
            </a:r>
            <a:r>
              <a:rPr lang="ru-RU" dirty="0"/>
              <a:t> </a:t>
            </a:r>
            <a:r>
              <a:rPr lang="ru-RU" dirty="0" err="1"/>
              <a:t>введення</a:t>
            </a:r>
            <a:r>
              <a:rPr lang="ru-RU" dirty="0"/>
              <a:t> </a:t>
            </a:r>
            <a:r>
              <a:rPr lang="ru-RU" dirty="0" err="1"/>
              <a:t>вапна</a:t>
            </a:r>
            <a:r>
              <a:rPr lang="ru-RU" dirty="0"/>
              <a:t> у ванну не </a:t>
            </a:r>
            <a:r>
              <a:rPr lang="ru-RU" dirty="0" err="1"/>
              <a:t>пізніше</a:t>
            </a:r>
            <a:r>
              <a:rPr lang="ru-RU" dirty="0"/>
              <a:t> 6-7 </a:t>
            </a:r>
            <a:r>
              <a:rPr lang="ru-RU" dirty="0" err="1"/>
              <a:t>хв</a:t>
            </a:r>
            <a:r>
              <a:rPr lang="ru-RU" dirty="0"/>
              <a:t>. </a:t>
            </a:r>
            <a:r>
              <a:rPr lang="ru-RU" dirty="0" err="1"/>
              <a:t>після</a:t>
            </a:r>
            <a:r>
              <a:rPr lang="ru-RU" dirty="0"/>
              <a:t> початку продувки,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високоякісного</a:t>
            </a:r>
            <a:r>
              <a:rPr lang="ru-RU" dirty="0"/>
              <a:t> </a:t>
            </a:r>
            <a:r>
              <a:rPr lang="ru-RU" dirty="0" err="1"/>
              <a:t>вапна</a:t>
            </a:r>
            <a:r>
              <a:rPr lang="ru-RU" dirty="0"/>
              <a:t> (СаО~95%) і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основності</a:t>
            </a:r>
            <a:r>
              <a:rPr lang="ru-RU" dirty="0"/>
              <a:t> </a:t>
            </a:r>
            <a:r>
              <a:rPr lang="ru-RU" dirty="0" err="1"/>
              <a:t>кінцевих</a:t>
            </a:r>
            <a:r>
              <a:rPr lang="ru-RU" dirty="0"/>
              <a:t> </a:t>
            </a:r>
            <a:r>
              <a:rPr lang="ru-RU" dirty="0" err="1"/>
              <a:t>шлаків</a:t>
            </a:r>
            <a:r>
              <a:rPr lang="ru-RU" dirty="0"/>
              <a:t> до 3,3-3,5. </a:t>
            </a:r>
          </a:p>
          <a:p>
            <a:pPr algn="just"/>
            <a:r>
              <a:rPr lang="ru-RU" dirty="0"/>
              <a:t>11) </a:t>
            </a:r>
            <a:r>
              <a:rPr lang="ru-RU" dirty="0" err="1"/>
              <a:t>Створення</a:t>
            </a:r>
            <a:r>
              <a:rPr lang="ru-RU" dirty="0"/>
              <a:t> умов для </a:t>
            </a:r>
            <a:r>
              <a:rPr lang="ru-RU" dirty="0" err="1"/>
              <a:t>ритмічної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конвертера (</a:t>
            </a:r>
            <a:r>
              <a:rPr lang="ru-RU" dirty="0" err="1"/>
              <a:t>зменшення</a:t>
            </a:r>
            <a:r>
              <a:rPr lang="ru-RU" dirty="0"/>
              <a:t> числа </a:t>
            </a:r>
            <a:r>
              <a:rPr lang="ru-RU" dirty="0" err="1"/>
              <a:t>додувок</a:t>
            </a:r>
            <a:r>
              <a:rPr lang="ru-RU" dirty="0"/>
              <a:t>, </a:t>
            </a:r>
            <a:r>
              <a:rPr lang="ru-RU" dirty="0" err="1"/>
              <a:t>простоїв</a:t>
            </a:r>
            <a:r>
              <a:rPr lang="ru-RU" dirty="0"/>
              <a:t> і </a:t>
            </a:r>
            <a:r>
              <a:rPr lang="ru-RU" dirty="0" err="1"/>
              <a:t>перегрітих</a:t>
            </a:r>
            <a:r>
              <a:rPr lang="ru-RU" dirty="0"/>
              <a:t> плавок). </a:t>
            </a:r>
          </a:p>
          <a:p>
            <a:pPr algn="just"/>
            <a:r>
              <a:rPr lang="ru-RU" dirty="0"/>
              <a:t>12)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конструкції</a:t>
            </a:r>
            <a:r>
              <a:rPr lang="ru-RU" dirty="0"/>
              <a:t> футеровки конвертера. </a:t>
            </a:r>
          </a:p>
          <a:p>
            <a:pPr algn="just"/>
            <a:r>
              <a:rPr lang="ru-RU" dirty="0"/>
              <a:t>13) </a:t>
            </a:r>
            <a:r>
              <a:rPr lang="ru-RU" dirty="0" err="1"/>
              <a:t>Застосування</a:t>
            </a:r>
            <a:r>
              <a:rPr lang="ru-RU" dirty="0"/>
              <a:t> зондового методу контролю </a:t>
            </a:r>
            <a:r>
              <a:rPr lang="ru-RU" dirty="0" err="1"/>
              <a:t>температури</a:t>
            </a:r>
            <a:r>
              <a:rPr lang="ru-RU" dirty="0"/>
              <a:t> і складу в </a:t>
            </a:r>
            <a:r>
              <a:rPr lang="ru-RU" dirty="0" err="1"/>
              <a:t>процесі</a:t>
            </a:r>
            <a:r>
              <a:rPr lang="ru-RU" dirty="0"/>
              <a:t> продувки без </a:t>
            </a:r>
            <a:r>
              <a:rPr lang="ru-RU" dirty="0" err="1"/>
              <a:t>повалки</a:t>
            </a:r>
            <a:r>
              <a:rPr lang="ru-RU" dirty="0"/>
              <a:t> конвертера,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довести </a:t>
            </a:r>
            <a:r>
              <a:rPr lang="ru-RU" dirty="0" err="1"/>
              <a:t>кількість</a:t>
            </a:r>
            <a:r>
              <a:rPr lang="ru-RU" dirty="0"/>
              <a:t> плавок без </a:t>
            </a:r>
            <a:r>
              <a:rPr lang="ru-RU" dirty="0" err="1"/>
              <a:t>додувок</a:t>
            </a:r>
            <a:r>
              <a:rPr lang="ru-RU" dirty="0"/>
              <a:t> до 90-95%. </a:t>
            </a:r>
          </a:p>
          <a:p>
            <a:pPr algn="just"/>
            <a:r>
              <a:rPr lang="ru-RU" dirty="0" err="1"/>
              <a:t>Переконливо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підтверджується</a:t>
            </a:r>
            <a:r>
              <a:rPr lang="ru-RU" dirty="0"/>
              <a:t> </a:t>
            </a:r>
            <a:r>
              <a:rPr lang="ru-RU" dirty="0" err="1"/>
              <a:t>досвідом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одного з </a:t>
            </a:r>
            <a:r>
              <a:rPr lang="ru-RU" dirty="0" err="1"/>
              <a:t>заводів</a:t>
            </a:r>
            <a:r>
              <a:rPr lang="ru-RU" dirty="0"/>
              <a:t> </a:t>
            </a:r>
            <a:r>
              <a:rPr lang="ru-RU" dirty="0" err="1"/>
              <a:t>Японії</a:t>
            </a:r>
            <a:r>
              <a:rPr lang="ru-RU" dirty="0"/>
              <a:t>: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зондової</a:t>
            </a:r>
            <a:r>
              <a:rPr lang="ru-RU" dirty="0"/>
              <a:t> установки, % 0 50 100 </a:t>
            </a:r>
            <a:r>
              <a:rPr lang="ru-RU" dirty="0" err="1"/>
              <a:t>стійкість</a:t>
            </a:r>
            <a:r>
              <a:rPr lang="ru-RU" dirty="0"/>
              <a:t> футеровки, число плавок 1052-1374 2014 3024 </a:t>
            </a:r>
          </a:p>
          <a:p>
            <a:pPr algn="just"/>
            <a:r>
              <a:rPr lang="ru-RU" dirty="0"/>
              <a:t>14) </a:t>
            </a:r>
            <a:r>
              <a:rPr lang="ru-RU" dirty="0" err="1"/>
              <a:t>Розбризкування</a:t>
            </a:r>
            <a:r>
              <a:rPr lang="ru-RU" dirty="0"/>
              <a:t> </a:t>
            </a:r>
            <a:r>
              <a:rPr lang="ru-RU" dirty="0" err="1"/>
              <a:t>підготовленого</a:t>
            </a:r>
            <a:r>
              <a:rPr lang="ru-RU" dirty="0"/>
              <a:t> (</a:t>
            </a:r>
            <a:r>
              <a:rPr lang="ru-RU" dirty="0" err="1"/>
              <a:t>збагаченого</a:t>
            </a:r>
            <a:r>
              <a:rPr lang="ru-RU" dirty="0"/>
              <a:t> </a:t>
            </a:r>
            <a:r>
              <a:rPr lang="ru-RU" dirty="0" err="1"/>
              <a:t>МgО</a:t>
            </a:r>
            <a:r>
              <a:rPr lang="ru-RU" dirty="0"/>
              <a:t>) </a:t>
            </a:r>
            <a:r>
              <a:rPr lang="ru-RU" dirty="0" err="1"/>
              <a:t>кінцевого</a:t>
            </a:r>
            <a:r>
              <a:rPr lang="ru-RU" dirty="0"/>
              <a:t> шлаку на футеровку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зливу</a:t>
            </a:r>
            <a:r>
              <a:rPr lang="ru-RU" dirty="0"/>
              <a:t> з конвертера </a:t>
            </a:r>
            <a:r>
              <a:rPr lang="ru-RU" dirty="0" err="1"/>
              <a:t>сталі</a:t>
            </a:r>
            <a:r>
              <a:rPr lang="ru-RU" dirty="0"/>
              <a:t> шляхом </a:t>
            </a:r>
            <a:r>
              <a:rPr lang="ru-RU" dirty="0" err="1"/>
              <a:t>вдування</a:t>
            </a:r>
            <a:r>
              <a:rPr lang="ru-RU" dirty="0"/>
              <a:t> </a:t>
            </a:r>
            <a:r>
              <a:rPr lang="ru-RU" dirty="0" err="1"/>
              <a:t>газових</a:t>
            </a:r>
            <a:r>
              <a:rPr lang="ru-RU" dirty="0"/>
              <a:t> </a:t>
            </a:r>
            <a:r>
              <a:rPr lang="ru-RU" dirty="0" err="1"/>
              <a:t>струменів</a:t>
            </a:r>
            <a:r>
              <a:rPr lang="ru-RU" dirty="0"/>
              <a:t>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3258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284672"/>
            <a:ext cx="10954109" cy="6400800"/>
          </a:xfrm>
        </p:spPr>
        <p:txBody>
          <a:bodyPr>
            <a:normAutofit/>
          </a:bodyPr>
          <a:lstStyle/>
          <a:p>
            <a:pPr algn="just"/>
            <a:r>
              <a:rPr lang="ru-RU" i="1" dirty="0" err="1"/>
              <a:t>Перспективні</a:t>
            </a:r>
            <a:r>
              <a:rPr lang="ru-RU" i="1" dirty="0"/>
              <a:t> </a:t>
            </a:r>
            <a:r>
              <a:rPr lang="ru-RU" i="1" dirty="0" err="1"/>
              <a:t>технологічні</a:t>
            </a:r>
            <a:r>
              <a:rPr lang="ru-RU" i="1" dirty="0"/>
              <a:t> </a:t>
            </a:r>
            <a:r>
              <a:rPr lang="ru-RU" i="1" dirty="0" err="1"/>
              <a:t>маршрути</a:t>
            </a:r>
            <a:r>
              <a:rPr lang="ru-RU" i="1" dirty="0"/>
              <a:t> конвертерного </a:t>
            </a:r>
            <a:r>
              <a:rPr lang="ru-RU" i="1" dirty="0" err="1"/>
              <a:t>виробництва</a:t>
            </a:r>
            <a:r>
              <a:rPr lang="ru-RU" i="1" dirty="0"/>
              <a:t> </a:t>
            </a:r>
            <a:r>
              <a:rPr lang="ru-RU" i="1" dirty="0" err="1"/>
              <a:t>сталі</a:t>
            </a:r>
            <a:r>
              <a:rPr lang="ru-RU" i="1" dirty="0"/>
              <a:t> в </a:t>
            </a:r>
            <a:r>
              <a:rPr lang="ru-RU" i="1" dirty="0" err="1"/>
              <a:t>умовах</a:t>
            </a:r>
            <a:r>
              <a:rPr lang="ru-RU" i="1" dirty="0"/>
              <a:t> </a:t>
            </a:r>
            <a:r>
              <a:rPr lang="ru-RU" i="1" dirty="0" err="1"/>
              <a:t>України</a:t>
            </a:r>
            <a:r>
              <a:rPr lang="ru-RU" i="1" dirty="0"/>
              <a:t> </a:t>
            </a:r>
            <a:endParaRPr lang="ru-RU" i="1" dirty="0" smtClean="0"/>
          </a:p>
          <a:p>
            <a:pPr algn="just"/>
            <a:r>
              <a:rPr lang="ru-RU" dirty="0" smtClean="0"/>
              <a:t>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переваг</a:t>
            </a:r>
            <a:r>
              <a:rPr lang="ru-RU" dirty="0"/>
              <a:t> і </a:t>
            </a:r>
            <a:r>
              <a:rPr lang="ru-RU" dirty="0" err="1"/>
              <a:t>недоліків</a:t>
            </a:r>
            <a:r>
              <a:rPr lang="ru-RU" dirty="0"/>
              <a:t>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технологічних</a:t>
            </a:r>
            <a:r>
              <a:rPr lang="ru-RU" dirty="0"/>
              <a:t> </a:t>
            </a:r>
            <a:r>
              <a:rPr lang="ru-RU" dirty="0" err="1"/>
              <a:t>маршрутів</a:t>
            </a:r>
            <a:r>
              <a:rPr lang="ru-RU" dirty="0"/>
              <a:t> конвертерного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залізовуглецевого</a:t>
            </a:r>
            <a:r>
              <a:rPr lang="ru-RU" dirty="0"/>
              <a:t> </a:t>
            </a:r>
            <a:r>
              <a:rPr lang="ru-RU" dirty="0" err="1"/>
              <a:t>напівпродукту</a:t>
            </a:r>
            <a:r>
              <a:rPr lang="ru-RU" dirty="0"/>
              <a:t>, </a:t>
            </a:r>
            <a:r>
              <a:rPr lang="ru-RU" dirty="0" err="1"/>
              <a:t>теорії</a:t>
            </a:r>
            <a:r>
              <a:rPr lang="ru-RU" dirty="0"/>
              <a:t> та практики ковшового </a:t>
            </a:r>
            <a:r>
              <a:rPr lang="ru-RU" dirty="0" err="1"/>
              <a:t>рафінування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, продувки </a:t>
            </a:r>
            <a:r>
              <a:rPr lang="ru-RU" dirty="0" err="1"/>
              <a:t>ванни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рідкофазним</a:t>
            </a:r>
            <a:r>
              <a:rPr lang="ru-RU" dirty="0"/>
              <a:t> </a:t>
            </a:r>
            <a:r>
              <a:rPr lang="ru-RU" dirty="0" err="1"/>
              <a:t>відновленням</a:t>
            </a:r>
            <a:r>
              <a:rPr lang="ru-RU" dirty="0"/>
              <a:t> </a:t>
            </a:r>
            <a:r>
              <a:rPr lang="ru-RU" dirty="0" err="1"/>
              <a:t>марганецьвміщуючих</a:t>
            </a:r>
            <a:r>
              <a:rPr lang="ru-RU" dirty="0"/>
              <a:t> добавок,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збагаченого</a:t>
            </a:r>
            <a:r>
              <a:rPr lang="ru-RU" dirty="0"/>
              <a:t> оксидом </a:t>
            </a:r>
            <a:r>
              <a:rPr lang="ru-RU" dirty="0" err="1"/>
              <a:t>магнію</a:t>
            </a:r>
            <a:r>
              <a:rPr lang="ru-RU" dirty="0"/>
              <a:t> шлаку та </a:t>
            </a:r>
            <a:r>
              <a:rPr lang="ru-RU" dirty="0" err="1"/>
              <a:t>нанесення</a:t>
            </a:r>
            <a:r>
              <a:rPr lang="ru-RU" dirty="0"/>
              <a:t> шлакового </a:t>
            </a:r>
            <a:r>
              <a:rPr lang="ru-RU" dirty="0" err="1"/>
              <a:t>гарнісажу</a:t>
            </a:r>
            <a:r>
              <a:rPr lang="ru-RU" dirty="0"/>
              <a:t> на футеровку агрегату,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конструкцій</a:t>
            </a:r>
            <a:r>
              <a:rPr lang="ru-RU" dirty="0"/>
              <a:t> </a:t>
            </a:r>
            <a:r>
              <a:rPr lang="ru-RU" dirty="0" err="1"/>
              <a:t>дуттьових</a:t>
            </a:r>
            <a:r>
              <a:rPr lang="ru-RU" dirty="0"/>
              <a:t> </a:t>
            </a:r>
            <a:r>
              <a:rPr lang="ru-RU" dirty="0" err="1"/>
              <a:t>пристроїв</a:t>
            </a:r>
            <a:r>
              <a:rPr lang="ru-RU" dirty="0"/>
              <a:t> та </a:t>
            </a:r>
            <a:r>
              <a:rPr lang="ru-RU" dirty="0" err="1"/>
              <a:t>технологічних</a:t>
            </a:r>
            <a:r>
              <a:rPr lang="ru-RU" dirty="0"/>
              <a:t> </a:t>
            </a:r>
            <a:r>
              <a:rPr lang="ru-RU" dirty="0" err="1"/>
              <a:t>прийомів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пропонувати</a:t>
            </a:r>
            <a:r>
              <a:rPr lang="ru-RU" dirty="0"/>
              <a:t> </a:t>
            </a:r>
            <a:r>
              <a:rPr lang="ru-RU" dirty="0" err="1"/>
              <a:t>наступний</a:t>
            </a:r>
            <a:r>
              <a:rPr lang="ru-RU" dirty="0"/>
              <a:t> </a:t>
            </a:r>
            <a:r>
              <a:rPr lang="ru-RU" dirty="0" err="1"/>
              <a:t>технологічний</a:t>
            </a:r>
            <a:r>
              <a:rPr lang="ru-RU" dirty="0"/>
              <a:t> маршрут </a:t>
            </a:r>
            <a:r>
              <a:rPr lang="ru-RU" dirty="0" err="1"/>
              <a:t>виплавки</a:t>
            </a:r>
            <a:r>
              <a:rPr lang="ru-RU" dirty="0"/>
              <a:t> </a:t>
            </a:r>
            <a:r>
              <a:rPr lang="ru-RU" dirty="0" err="1"/>
              <a:t>якісного</a:t>
            </a:r>
            <a:r>
              <a:rPr lang="ru-RU" dirty="0"/>
              <a:t> </a:t>
            </a:r>
            <a:r>
              <a:rPr lang="ru-RU" dirty="0" err="1"/>
              <a:t>напівпродукту</a:t>
            </a:r>
            <a:r>
              <a:rPr lang="ru-RU" dirty="0"/>
              <a:t> з метою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ресурсо</a:t>
            </a:r>
            <a:r>
              <a:rPr lang="ru-RU" dirty="0"/>
              <a:t>- та </a:t>
            </a:r>
            <a:r>
              <a:rPr lang="ru-RU" dirty="0" err="1"/>
              <a:t>енерговитрат</a:t>
            </a:r>
            <a:r>
              <a:rPr lang="ru-RU" dirty="0"/>
              <a:t> конвертерного </a:t>
            </a:r>
            <a:r>
              <a:rPr lang="ru-RU" dirty="0" err="1"/>
              <a:t>виробництва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 </a:t>
            </a:r>
            <a:r>
              <a:rPr lang="ru-RU" dirty="0" err="1"/>
              <a:t>сировинної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 </a:t>
            </a:r>
            <a:r>
              <a:rPr lang="ru-RU" dirty="0" err="1"/>
              <a:t>металургійного</a:t>
            </a:r>
            <a:r>
              <a:rPr lang="ru-RU" dirty="0"/>
              <a:t> комплексу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5572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787659"/>
            <a:ext cx="10515600" cy="1389303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1-доменна </a:t>
            </a:r>
            <a:r>
              <a:rPr lang="ru-RU" dirty="0" err="1"/>
              <a:t>піч</a:t>
            </a:r>
            <a:r>
              <a:rPr lang="ru-RU" dirty="0"/>
              <a:t>; 2-чавуновізний </a:t>
            </a:r>
            <a:r>
              <a:rPr lang="ru-RU" dirty="0" err="1"/>
              <a:t>ківш</a:t>
            </a:r>
            <a:r>
              <a:rPr lang="ru-RU" dirty="0"/>
              <a:t>; 3-міксер; 4-рафінування </a:t>
            </a:r>
            <a:r>
              <a:rPr lang="ru-RU" dirty="0" err="1"/>
              <a:t>чавуну</a:t>
            </a:r>
            <a:r>
              <a:rPr lang="ru-RU" dirty="0"/>
              <a:t> по </a:t>
            </a:r>
            <a:r>
              <a:rPr lang="en-US" dirty="0"/>
              <a:t>Si </a:t>
            </a:r>
            <a:r>
              <a:rPr lang="ru-RU" dirty="0"/>
              <a:t>та </a:t>
            </a:r>
            <a:r>
              <a:rPr lang="en-US" dirty="0"/>
              <a:t>S; </a:t>
            </a:r>
            <a:r>
              <a:rPr lang="ru-RU" dirty="0" smtClean="0"/>
              <a:t>5,8-конвертерна </a:t>
            </a:r>
            <a:r>
              <a:rPr lang="ru-RU" dirty="0" err="1"/>
              <a:t>переробка</a:t>
            </a:r>
            <a:r>
              <a:rPr lang="ru-RU" dirty="0"/>
              <a:t>; 6,9-ошлакування футеровки конвертера; </a:t>
            </a:r>
            <a:r>
              <a:rPr lang="ru-RU" dirty="0" smtClean="0"/>
              <a:t>7-ковшова </a:t>
            </a:r>
            <a:r>
              <a:rPr lang="ru-RU" dirty="0" err="1"/>
              <a:t>десульфурація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 </a:t>
            </a:r>
          </a:p>
          <a:p>
            <a:r>
              <a:rPr lang="ru-RU" i="1" dirty="0"/>
              <a:t>Рисунок - </a:t>
            </a:r>
            <a:r>
              <a:rPr lang="ru-RU" dirty="0" err="1"/>
              <a:t>Ресурсозберігаючі</a:t>
            </a:r>
            <a:r>
              <a:rPr lang="ru-RU" dirty="0"/>
              <a:t> </a:t>
            </a:r>
            <a:r>
              <a:rPr lang="ru-RU" dirty="0" err="1"/>
              <a:t>технологічні</a:t>
            </a:r>
            <a:r>
              <a:rPr lang="ru-RU" dirty="0"/>
              <a:t> </a:t>
            </a:r>
            <a:r>
              <a:rPr lang="ru-RU" dirty="0" err="1"/>
              <a:t>маршрути</a:t>
            </a:r>
            <a:r>
              <a:rPr lang="ru-RU" dirty="0"/>
              <a:t> конвертерного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залізовуглецевого</a:t>
            </a:r>
            <a:r>
              <a:rPr lang="ru-RU" dirty="0"/>
              <a:t> </a:t>
            </a:r>
            <a:r>
              <a:rPr lang="ru-RU" dirty="0" err="1"/>
              <a:t>напівпродукту</a:t>
            </a:r>
            <a:r>
              <a:rPr lang="ru-RU" dirty="0"/>
              <a:t> 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867" y="293252"/>
            <a:ext cx="10744200" cy="3907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0952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207034"/>
            <a:ext cx="11023121" cy="648706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err="1"/>
              <a:t>Запропонований</a:t>
            </a:r>
            <a:r>
              <a:rPr lang="ru-RU" dirty="0"/>
              <a:t> </a:t>
            </a:r>
            <a:r>
              <a:rPr lang="ru-RU" dirty="0" err="1"/>
              <a:t>ресурсо</a:t>
            </a:r>
            <a:r>
              <a:rPr lang="ru-RU" dirty="0"/>
              <a:t>- та </a:t>
            </a:r>
            <a:r>
              <a:rPr lang="ru-RU" dirty="0" err="1"/>
              <a:t>енергозберігаючий</a:t>
            </a:r>
            <a:r>
              <a:rPr lang="ru-RU" dirty="0"/>
              <a:t> </a:t>
            </a:r>
            <a:r>
              <a:rPr lang="ru-RU" dirty="0" err="1"/>
              <a:t>технологічний</a:t>
            </a:r>
            <a:r>
              <a:rPr lang="ru-RU" dirty="0"/>
              <a:t> маршрут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залізовуглецевого</a:t>
            </a:r>
            <a:r>
              <a:rPr lang="ru-RU" dirty="0"/>
              <a:t> </a:t>
            </a:r>
            <a:r>
              <a:rPr lang="ru-RU" dirty="0" err="1"/>
              <a:t>напівпродукту</a:t>
            </a:r>
            <a:r>
              <a:rPr lang="ru-RU" dirty="0"/>
              <a:t> (0,015-0,020%</a:t>
            </a:r>
            <a:r>
              <a:rPr lang="en-US" dirty="0"/>
              <a:t>S; 0,25-0,40%Mn </a:t>
            </a:r>
            <a:r>
              <a:rPr lang="ru-RU" dirty="0"/>
              <a:t>на </a:t>
            </a:r>
            <a:r>
              <a:rPr lang="ru-RU" dirty="0" err="1"/>
              <a:t>випуску</a:t>
            </a:r>
            <a:r>
              <a:rPr lang="ru-RU" dirty="0"/>
              <a:t> з конвертера) у </a:t>
            </a:r>
            <a:r>
              <a:rPr lang="ru-RU" dirty="0" err="1"/>
              <a:t>сировинних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 ПАТ «ДМК»,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(рис., </a:t>
            </a:r>
            <a:r>
              <a:rPr lang="en-US" i="1" dirty="0"/>
              <a:t>I </a:t>
            </a:r>
            <a:r>
              <a:rPr lang="ru-RU" dirty="0"/>
              <a:t>маршрут) </a:t>
            </a:r>
            <a:r>
              <a:rPr lang="ru-RU" dirty="0" err="1"/>
              <a:t>доменну</a:t>
            </a:r>
            <a:r>
              <a:rPr lang="ru-RU" dirty="0"/>
              <a:t> </a:t>
            </a:r>
            <a:r>
              <a:rPr lang="ru-RU" dirty="0" err="1"/>
              <a:t>виплавку</a:t>
            </a:r>
            <a:r>
              <a:rPr lang="ru-RU" dirty="0"/>
              <a:t> на шлаках </a:t>
            </a:r>
            <a:r>
              <a:rPr lang="ru-RU" dirty="0" err="1"/>
              <a:t>зменшеної</a:t>
            </a:r>
            <a:r>
              <a:rPr lang="ru-RU" dirty="0"/>
              <a:t> </a:t>
            </a:r>
            <a:r>
              <a:rPr lang="ru-RU" dirty="0" err="1"/>
              <a:t>основності</a:t>
            </a:r>
            <a:r>
              <a:rPr lang="ru-RU" dirty="0"/>
              <a:t> (1,05-1,10) </a:t>
            </a:r>
            <a:r>
              <a:rPr lang="ru-RU" dirty="0" err="1"/>
              <a:t>чавуну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0,10-0,12%</a:t>
            </a:r>
            <a:r>
              <a:rPr lang="en-US" dirty="0" err="1"/>
              <a:t>Mn</a:t>
            </a:r>
            <a:r>
              <a:rPr lang="en-US" dirty="0"/>
              <a:t>, 0,7-0,9%Si </a:t>
            </a:r>
            <a:r>
              <a:rPr lang="ru-RU" dirty="0"/>
              <a:t>та 0,07-0,10%</a:t>
            </a:r>
            <a:r>
              <a:rPr lang="en-US" dirty="0"/>
              <a:t>S, </a:t>
            </a:r>
            <a:r>
              <a:rPr lang="ru-RU" dirty="0" err="1"/>
              <a:t>ковшове</a:t>
            </a:r>
            <a:r>
              <a:rPr lang="ru-RU" dirty="0"/>
              <a:t> </a:t>
            </a:r>
            <a:r>
              <a:rPr lang="ru-RU" dirty="0" err="1"/>
              <a:t>рафінування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видаленням</a:t>
            </a:r>
            <a:r>
              <a:rPr lang="ru-RU" dirty="0"/>
              <a:t> </a:t>
            </a:r>
            <a:r>
              <a:rPr lang="en-US" dirty="0"/>
              <a:t>Si </a:t>
            </a:r>
            <a:r>
              <a:rPr lang="ru-RU" dirty="0"/>
              <a:t>та </a:t>
            </a:r>
            <a:r>
              <a:rPr lang="en-US" dirty="0"/>
              <a:t>S, </a:t>
            </a:r>
            <a:r>
              <a:rPr lang="ru-RU" dirty="0" err="1"/>
              <a:t>конвертерну</a:t>
            </a:r>
            <a:r>
              <a:rPr lang="ru-RU" dirty="0"/>
              <a:t> </a:t>
            </a:r>
            <a:r>
              <a:rPr lang="ru-RU" dirty="0" err="1"/>
              <a:t>переробку</a:t>
            </a:r>
            <a:r>
              <a:rPr lang="ru-RU" dirty="0"/>
              <a:t> </a:t>
            </a:r>
            <a:r>
              <a:rPr lang="ru-RU" dirty="0" err="1"/>
              <a:t>рафінованого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 за </a:t>
            </a:r>
            <a:r>
              <a:rPr lang="ru-RU" dirty="0" err="1"/>
              <a:t>малошлаковою</a:t>
            </a:r>
            <a:r>
              <a:rPr lang="ru-RU" dirty="0"/>
              <a:t> </a:t>
            </a:r>
            <a:r>
              <a:rPr lang="ru-RU" dirty="0" err="1"/>
              <a:t>технологією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рідкофазним</a:t>
            </a:r>
            <a:r>
              <a:rPr lang="ru-RU" dirty="0"/>
              <a:t> </a:t>
            </a:r>
            <a:r>
              <a:rPr lang="ru-RU" dirty="0" err="1"/>
              <a:t>відновленням</a:t>
            </a:r>
            <a:r>
              <a:rPr lang="ru-RU" dirty="0"/>
              <a:t> добавок марганцевого концентрату,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вдувається</a:t>
            </a:r>
            <a:r>
              <a:rPr lang="ru-RU" dirty="0"/>
              <a:t>, та </a:t>
            </a:r>
            <a:r>
              <a:rPr lang="ru-RU" dirty="0" err="1"/>
              <a:t>газопорошкове</a:t>
            </a:r>
            <a:r>
              <a:rPr lang="ru-RU" dirty="0"/>
              <a:t> </a:t>
            </a:r>
            <a:r>
              <a:rPr lang="ru-RU" dirty="0" err="1"/>
              <a:t>нанесення</a:t>
            </a:r>
            <a:r>
              <a:rPr lang="ru-RU" dirty="0"/>
              <a:t> шлакового </a:t>
            </a:r>
            <a:r>
              <a:rPr lang="ru-RU" dirty="0" err="1"/>
              <a:t>гарнісажу</a:t>
            </a:r>
            <a:r>
              <a:rPr lang="ru-RU" dirty="0"/>
              <a:t> на футеровку конвертера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вдуванням</a:t>
            </a:r>
            <a:r>
              <a:rPr lang="ru-RU" dirty="0"/>
              <a:t> сирого </a:t>
            </a:r>
            <a:r>
              <a:rPr lang="ru-RU" dirty="0" err="1"/>
              <a:t>доломіту</a:t>
            </a:r>
            <a:r>
              <a:rPr lang="ru-RU" dirty="0"/>
              <a:t> через </a:t>
            </a:r>
            <a:r>
              <a:rPr lang="ru-RU" dirty="0" err="1"/>
              <a:t>газоохолоджувану</a:t>
            </a:r>
            <a:r>
              <a:rPr lang="ru-RU" dirty="0"/>
              <a:t> </a:t>
            </a:r>
            <a:r>
              <a:rPr lang="ru-RU" dirty="0" err="1"/>
              <a:t>двоярусну</a:t>
            </a:r>
            <a:r>
              <a:rPr lang="ru-RU" dirty="0"/>
              <a:t> </a:t>
            </a:r>
            <a:r>
              <a:rPr lang="ru-RU" dirty="0" err="1"/>
              <a:t>гарнісажну</a:t>
            </a:r>
            <a:r>
              <a:rPr lang="ru-RU" dirty="0"/>
              <a:t> фурму. </a:t>
            </a:r>
            <a:endParaRPr lang="ru-RU" dirty="0" smtClean="0"/>
          </a:p>
          <a:p>
            <a:pPr algn="just"/>
            <a:r>
              <a:rPr lang="ru-RU" dirty="0" smtClean="0"/>
              <a:t>У </a:t>
            </a:r>
            <a:r>
              <a:rPr lang="ru-RU" dirty="0" err="1"/>
              <a:t>відповідності</a:t>
            </a:r>
            <a:r>
              <a:rPr lang="ru-RU" dirty="0"/>
              <a:t> з </a:t>
            </a:r>
            <a:r>
              <a:rPr lang="ru-RU" dirty="0" err="1"/>
              <a:t>розрахунками</a:t>
            </a:r>
            <a:r>
              <a:rPr lang="ru-RU" dirty="0"/>
              <a:t> </a:t>
            </a:r>
            <a:r>
              <a:rPr lang="ru-RU" dirty="0" err="1"/>
              <a:t>матеріально-енергетичного</a:t>
            </a:r>
            <a:r>
              <a:rPr lang="ru-RU" dirty="0"/>
              <a:t> балансу </a:t>
            </a:r>
            <a:r>
              <a:rPr lang="ru-RU" dirty="0" err="1"/>
              <a:t>реалізація</a:t>
            </a:r>
            <a:r>
              <a:rPr lang="ru-RU" dirty="0"/>
              <a:t> маршруту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питомої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коксу на 4,3%, </a:t>
            </a:r>
            <a:r>
              <a:rPr lang="ru-RU" dirty="0" err="1"/>
              <a:t>собівартості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 на 1,2% та </a:t>
            </a:r>
            <a:r>
              <a:rPr lang="ru-RU" dirty="0" err="1"/>
              <a:t>витрат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у </a:t>
            </a:r>
            <a:r>
              <a:rPr lang="ru-RU" dirty="0" err="1"/>
              <a:t>доменній</a:t>
            </a:r>
            <a:r>
              <a:rPr lang="ru-RU" dirty="0"/>
              <a:t> </a:t>
            </a:r>
            <a:r>
              <a:rPr lang="ru-RU" dirty="0" err="1"/>
              <a:t>плавці</a:t>
            </a:r>
            <a:r>
              <a:rPr lang="ru-RU" dirty="0"/>
              <a:t> на 950 МДж/т </a:t>
            </a:r>
            <a:r>
              <a:rPr lang="ru-RU" dirty="0" err="1"/>
              <a:t>чавуну</a:t>
            </a:r>
            <a:r>
              <a:rPr lang="ru-RU" dirty="0"/>
              <a:t>. </a:t>
            </a:r>
            <a:r>
              <a:rPr lang="ru-RU" dirty="0" err="1"/>
              <a:t>Найменші</a:t>
            </a:r>
            <a:r>
              <a:rPr lang="ru-RU" dirty="0"/>
              <a:t> </a:t>
            </a:r>
            <a:r>
              <a:rPr lang="ru-RU" dirty="0" err="1"/>
              <a:t>сумарні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(40,63 </a:t>
            </a:r>
            <a:r>
              <a:rPr lang="ru-RU" dirty="0" err="1"/>
              <a:t>грн</a:t>
            </a:r>
            <a:r>
              <a:rPr lang="ru-RU" dirty="0"/>
              <a:t>/т) на </a:t>
            </a:r>
            <a:r>
              <a:rPr lang="ru-RU" dirty="0" err="1"/>
              <a:t>ковшову</a:t>
            </a:r>
            <a:r>
              <a:rPr lang="ru-RU" dirty="0"/>
              <a:t> </a:t>
            </a:r>
            <a:r>
              <a:rPr lang="ru-RU" dirty="0" err="1"/>
              <a:t>обробку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одночасним</a:t>
            </a:r>
            <a:r>
              <a:rPr lang="ru-RU" dirty="0"/>
              <a:t> </a:t>
            </a:r>
            <a:r>
              <a:rPr lang="ru-RU" dirty="0" err="1"/>
              <a:t>видаленням</a:t>
            </a:r>
            <a:r>
              <a:rPr lang="ru-RU" dirty="0"/>
              <a:t> </a:t>
            </a:r>
            <a:r>
              <a:rPr lang="en-US" dirty="0"/>
              <a:t>Si </a:t>
            </a:r>
            <a:r>
              <a:rPr lang="ru-RU" dirty="0"/>
              <a:t>та </a:t>
            </a:r>
            <a:r>
              <a:rPr lang="en-US" dirty="0"/>
              <a:t>S (</a:t>
            </a:r>
            <a:r>
              <a:rPr lang="ru-RU" dirty="0"/>
              <a:t>до 0,30%</a:t>
            </a:r>
            <a:r>
              <a:rPr lang="en-US" dirty="0"/>
              <a:t>Si </a:t>
            </a:r>
            <a:r>
              <a:rPr lang="ru-RU" dirty="0"/>
              <a:t>та 0,010%</a:t>
            </a:r>
            <a:r>
              <a:rPr lang="en-US" dirty="0"/>
              <a:t>S)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вдування</a:t>
            </a:r>
            <a:r>
              <a:rPr lang="ru-RU" dirty="0"/>
              <a:t> </a:t>
            </a:r>
            <a:r>
              <a:rPr lang="ru-RU" dirty="0" err="1"/>
              <a:t>сумішей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доломітизованого</a:t>
            </a:r>
            <a:r>
              <a:rPr lang="ru-RU" dirty="0"/>
              <a:t> </a:t>
            </a:r>
            <a:r>
              <a:rPr lang="ru-RU" dirty="0" err="1"/>
              <a:t>вапна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магнієм</a:t>
            </a:r>
            <a:r>
              <a:rPr lang="ru-RU" dirty="0"/>
              <a:t> </a:t>
            </a:r>
            <a:r>
              <a:rPr lang="ru-RU" dirty="0" err="1"/>
              <a:t>углиб</a:t>
            </a:r>
            <a:r>
              <a:rPr lang="ru-RU" dirty="0"/>
              <a:t> </a:t>
            </a:r>
            <a:r>
              <a:rPr lang="ru-RU" dirty="0" err="1"/>
              <a:t>розплаву</a:t>
            </a:r>
            <a:r>
              <a:rPr lang="ru-RU" dirty="0"/>
              <a:t> через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заглибні</a:t>
            </a:r>
            <a:r>
              <a:rPr lang="ru-RU" dirty="0"/>
              <a:t> </a:t>
            </a:r>
            <a:r>
              <a:rPr lang="ru-RU" dirty="0" err="1"/>
              <a:t>фурми</a:t>
            </a:r>
            <a:r>
              <a:rPr lang="ru-RU" dirty="0"/>
              <a:t>. </a:t>
            </a:r>
            <a:r>
              <a:rPr lang="ru-RU" dirty="0" err="1"/>
              <a:t>Сумарні</a:t>
            </a:r>
            <a:r>
              <a:rPr lang="ru-RU" dirty="0"/>
              <a:t> </a:t>
            </a:r>
            <a:r>
              <a:rPr lang="ru-RU" dirty="0" err="1"/>
              <a:t>енергетичні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ковшове</a:t>
            </a:r>
            <a:r>
              <a:rPr lang="ru-RU" dirty="0"/>
              <a:t> </a:t>
            </a:r>
            <a:r>
              <a:rPr lang="ru-RU" dirty="0" err="1"/>
              <a:t>рафінування</a:t>
            </a:r>
            <a:r>
              <a:rPr lang="ru-RU" dirty="0"/>
              <a:t> з </a:t>
            </a:r>
            <a:r>
              <a:rPr lang="ru-RU" dirty="0" err="1"/>
              <a:t>видаленням</a:t>
            </a:r>
            <a:r>
              <a:rPr lang="ru-RU" dirty="0"/>
              <a:t> </a:t>
            </a:r>
            <a:r>
              <a:rPr lang="en-US" dirty="0"/>
              <a:t>Si </a:t>
            </a:r>
            <a:r>
              <a:rPr lang="ru-RU" dirty="0"/>
              <a:t>та </a:t>
            </a:r>
            <a:r>
              <a:rPr lang="en-US" dirty="0"/>
              <a:t>S </a:t>
            </a:r>
            <a:r>
              <a:rPr lang="ru-RU" dirty="0"/>
              <a:t>по </a:t>
            </a:r>
            <a:r>
              <a:rPr lang="ru-RU" dirty="0" err="1"/>
              <a:t>запропонованим</a:t>
            </a:r>
            <a:r>
              <a:rPr lang="ru-RU" dirty="0"/>
              <a:t> способам на 48,96-98,42 МДж/т </a:t>
            </a:r>
            <a:r>
              <a:rPr lang="ru-RU" dirty="0" err="1"/>
              <a:t>чавуну</a:t>
            </a:r>
            <a:r>
              <a:rPr lang="ru-RU" dirty="0"/>
              <a:t>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на </a:t>
            </a:r>
            <a:r>
              <a:rPr lang="ru-RU" dirty="0" err="1"/>
              <a:t>десульфурацію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 (до 0,010%</a:t>
            </a:r>
            <a:r>
              <a:rPr lang="en-US" dirty="0"/>
              <a:t>S) </a:t>
            </a:r>
            <a:r>
              <a:rPr lang="ru-RU" dirty="0"/>
              <a:t>за </a:t>
            </a:r>
            <a:r>
              <a:rPr lang="ru-RU" dirty="0" err="1"/>
              <a:t>технологією</a:t>
            </a:r>
            <a:r>
              <a:rPr lang="ru-RU" dirty="0"/>
              <a:t> </a:t>
            </a:r>
            <a:r>
              <a:rPr lang="ru-RU" dirty="0" err="1"/>
              <a:t>фірми</a:t>
            </a:r>
            <a:r>
              <a:rPr lang="ru-RU" dirty="0"/>
              <a:t> «</a:t>
            </a:r>
            <a:r>
              <a:rPr lang="en-US" dirty="0"/>
              <a:t>ESM» (</a:t>
            </a:r>
            <a:r>
              <a:rPr lang="ru-RU" dirty="0"/>
              <a:t>США).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065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250166"/>
            <a:ext cx="11031747" cy="6469811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з </a:t>
            </a:r>
            <a:r>
              <a:rPr lang="ru-RU" dirty="0"/>
              <a:t>метою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конвертерного на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виробництвах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контролю </a:t>
            </a:r>
            <a:r>
              <a:rPr lang="ru-RU" dirty="0" err="1"/>
              <a:t>положення</a:t>
            </a:r>
            <a:r>
              <a:rPr lang="ru-RU" dirty="0"/>
              <a:t> й </a:t>
            </a:r>
            <a:r>
              <a:rPr lang="ru-RU" dirty="0" err="1"/>
              <a:t>конструкції</a:t>
            </a:r>
            <a:r>
              <a:rPr lang="ru-RU" dirty="0"/>
              <a:t> </a:t>
            </a:r>
            <a:r>
              <a:rPr lang="ru-RU" dirty="0" err="1"/>
              <a:t>верхньої</a:t>
            </a:r>
            <a:r>
              <a:rPr lang="ru-RU" dirty="0"/>
              <a:t> </a:t>
            </a:r>
            <a:r>
              <a:rPr lang="ru-RU" dirty="0" err="1"/>
              <a:t>фурми</a:t>
            </a:r>
            <a:r>
              <a:rPr lang="ru-RU" dirty="0"/>
              <a:t>, </a:t>
            </a:r>
            <a:r>
              <a:rPr lang="ru-RU" dirty="0" err="1"/>
              <a:t>швидкості</a:t>
            </a:r>
            <a:r>
              <a:rPr lang="ru-RU" dirty="0"/>
              <a:t> </a:t>
            </a:r>
            <a:r>
              <a:rPr lang="ru-RU" dirty="0" err="1"/>
              <a:t>вдування</a:t>
            </a:r>
            <a:r>
              <a:rPr lang="ru-RU" dirty="0"/>
              <a:t> </a:t>
            </a:r>
            <a:r>
              <a:rPr lang="ru-RU" dirty="0" err="1"/>
              <a:t>кисню</a:t>
            </a:r>
            <a:r>
              <a:rPr lang="ru-RU" dirty="0"/>
              <a:t>,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розчинення</a:t>
            </a:r>
            <a:r>
              <a:rPr lang="ru-RU" dirty="0"/>
              <a:t> </a:t>
            </a:r>
            <a:r>
              <a:rPr lang="ru-RU" dirty="0" err="1"/>
              <a:t>вапна</a:t>
            </a:r>
            <a:r>
              <a:rPr lang="ru-RU" dirty="0"/>
              <a:t>, </a:t>
            </a:r>
            <a:r>
              <a:rPr lang="ru-RU" dirty="0" err="1"/>
              <a:t>оптимізації</a:t>
            </a:r>
            <a:r>
              <a:rPr lang="ru-RU" dirty="0"/>
              <a:t> </a:t>
            </a:r>
            <a:r>
              <a:rPr lang="ru-RU" dirty="0" err="1"/>
              <a:t>параметрів</a:t>
            </a:r>
            <a:r>
              <a:rPr lang="ru-RU" dirty="0"/>
              <a:t> </a:t>
            </a:r>
            <a:r>
              <a:rPr lang="ru-RU" dirty="0" err="1"/>
              <a:t>вдування</a:t>
            </a:r>
            <a:r>
              <a:rPr lang="ru-RU" dirty="0"/>
              <a:t> аргону </a:t>
            </a:r>
            <a:r>
              <a:rPr lang="ru-RU" dirty="0" err="1"/>
              <a:t>крізь</a:t>
            </a:r>
            <a:r>
              <a:rPr lang="ru-RU" dirty="0"/>
              <a:t> </a:t>
            </a:r>
            <a:r>
              <a:rPr lang="ru-RU" dirty="0" err="1"/>
              <a:t>донні</a:t>
            </a:r>
            <a:r>
              <a:rPr lang="ru-RU" dirty="0"/>
              <a:t> </a:t>
            </a:r>
            <a:r>
              <a:rPr lang="ru-RU" dirty="0" err="1"/>
              <a:t>фурми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., а </a:t>
            </a:r>
            <a:r>
              <a:rPr lang="ru-RU" dirty="0" err="1"/>
              <a:t>також</a:t>
            </a:r>
            <a:r>
              <a:rPr lang="ru-RU" dirty="0"/>
              <a:t> оперативного </a:t>
            </a:r>
            <a:r>
              <a:rPr lang="ru-RU" dirty="0" err="1"/>
              <a:t>прогнозування</a:t>
            </a:r>
            <a:r>
              <a:rPr lang="ru-RU" dirty="0"/>
              <a:t> </a:t>
            </a:r>
            <a:r>
              <a:rPr lang="ru-RU" dirty="0" err="1"/>
              <a:t>вмісту</a:t>
            </a:r>
            <a:r>
              <a:rPr lang="ru-RU" dirty="0"/>
              <a:t> </a:t>
            </a:r>
            <a:r>
              <a:rPr lang="ru-RU" dirty="0" err="1"/>
              <a:t>вуглецю</a:t>
            </a:r>
            <a:r>
              <a:rPr lang="ru-RU" dirty="0"/>
              <a:t> по ходу </a:t>
            </a:r>
            <a:r>
              <a:rPr lang="ru-RU" dirty="0" err="1"/>
              <a:t>топлення</a:t>
            </a:r>
            <a:r>
              <a:rPr lang="ru-RU" dirty="0"/>
              <a:t>; </a:t>
            </a:r>
          </a:p>
          <a:p>
            <a:pPr algn="just"/>
            <a:r>
              <a:rPr lang="ru-RU" dirty="0"/>
              <a:t>для </a:t>
            </a:r>
            <a:r>
              <a:rPr lang="ru-RU" dirty="0" err="1"/>
              <a:t>стабілізації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конвертерного та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тривалості</a:t>
            </a:r>
            <a:r>
              <a:rPr lang="ru-RU" dirty="0"/>
              <a:t> все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розповсюдження</a:t>
            </a:r>
            <a:r>
              <a:rPr lang="ru-RU" dirty="0"/>
              <a:t> </a:t>
            </a:r>
            <a:r>
              <a:rPr lang="ru-RU" dirty="0" err="1"/>
              <a:t>набуває</a:t>
            </a:r>
            <a:r>
              <a:rPr lang="ru-RU" dirty="0"/>
              <a:t> </a:t>
            </a:r>
            <a:r>
              <a:rPr lang="ru-RU" dirty="0" err="1"/>
              <a:t>технологія</a:t>
            </a:r>
            <a:r>
              <a:rPr lang="ru-RU" dirty="0"/>
              <a:t> </a:t>
            </a:r>
            <a:r>
              <a:rPr lang="ru-RU" dirty="0" err="1"/>
              <a:t>десульфурації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 у </a:t>
            </a:r>
            <a:r>
              <a:rPr lang="ru-RU" dirty="0" err="1"/>
              <a:t>ковші</a:t>
            </a:r>
            <a:r>
              <a:rPr lang="ru-RU" dirty="0"/>
              <a:t> (</a:t>
            </a:r>
            <a:r>
              <a:rPr lang="ru-RU" dirty="0" err="1"/>
              <a:t>найбільше</a:t>
            </a:r>
            <a:r>
              <a:rPr lang="ru-RU" dirty="0"/>
              <a:t> </a:t>
            </a:r>
            <a:r>
              <a:rPr lang="ru-RU" dirty="0" err="1"/>
              <a:t>розповсюдження</a:t>
            </a:r>
            <a:r>
              <a:rPr lang="ru-RU" dirty="0"/>
              <a:t> </a:t>
            </a:r>
            <a:r>
              <a:rPr lang="ru-RU" dirty="0" err="1"/>
              <a:t>набула</a:t>
            </a:r>
            <a:r>
              <a:rPr lang="ru-RU" dirty="0"/>
              <a:t> </a:t>
            </a:r>
            <a:r>
              <a:rPr lang="ru-RU" dirty="0" err="1"/>
              <a:t>десульфурація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суміші</a:t>
            </a:r>
            <a:r>
              <a:rPr lang="ru-RU" dirty="0"/>
              <a:t> </a:t>
            </a:r>
            <a:r>
              <a:rPr lang="ru-RU" dirty="0" err="1"/>
              <a:t>флюїдизованого</a:t>
            </a:r>
            <a:r>
              <a:rPr lang="ru-RU" dirty="0"/>
              <a:t> </a:t>
            </a:r>
            <a:r>
              <a:rPr lang="ru-RU" dirty="0" err="1"/>
              <a:t>вапна</a:t>
            </a:r>
            <a:r>
              <a:rPr lang="ru-RU" dirty="0"/>
              <a:t> й </a:t>
            </a:r>
            <a:r>
              <a:rPr lang="ru-RU" dirty="0" err="1"/>
              <a:t>магнію</a:t>
            </a:r>
            <a:r>
              <a:rPr lang="ru-RU" dirty="0"/>
              <a:t>); </a:t>
            </a:r>
          </a:p>
          <a:p>
            <a:pPr algn="just"/>
            <a:r>
              <a:rPr lang="ru-RU" dirty="0" err="1"/>
              <a:t>майже</a:t>
            </a:r>
            <a:r>
              <a:rPr lang="ru-RU" dirty="0"/>
              <a:t> </a:t>
            </a:r>
            <a:r>
              <a:rPr lang="ru-RU" dirty="0" err="1"/>
              <a:t>обов’язковою</a:t>
            </a:r>
            <a:r>
              <a:rPr lang="ru-RU" dirty="0"/>
              <a:t> </a:t>
            </a:r>
            <a:r>
              <a:rPr lang="ru-RU" dirty="0" err="1"/>
              <a:t>технологічною</a:t>
            </a:r>
            <a:r>
              <a:rPr lang="ru-RU" dirty="0"/>
              <a:t> </a:t>
            </a:r>
            <a:r>
              <a:rPr lang="ru-RU" dirty="0" err="1"/>
              <a:t>операцією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виробленої</a:t>
            </a:r>
            <a:r>
              <a:rPr lang="ru-RU" dirty="0"/>
              <a:t> </a:t>
            </a:r>
            <a:r>
              <a:rPr lang="ru-RU" dirty="0" err="1"/>
              <a:t>металопродукції</a:t>
            </a:r>
            <a:r>
              <a:rPr lang="ru-RU" dirty="0"/>
              <a:t>, є </a:t>
            </a:r>
            <a:r>
              <a:rPr lang="ru-RU" dirty="0" err="1"/>
              <a:t>раннє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й </a:t>
            </a:r>
            <a:r>
              <a:rPr lang="ru-RU" dirty="0" err="1"/>
              <a:t>відсікання</a:t>
            </a:r>
            <a:r>
              <a:rPr lang="ru-RU" dirty="0"/>
              <a:t> шлаку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технологічного</a:t>
            </a:r>
            <a:r>
              <a:rPr lang="ru-RU" dirty="0"/>
              <a:t> </a:t>
            </a:r>
            <a:r>
              <a:rPr lang="ru-RU" dirty="0" err="1"/>
              <a:t>переливання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конвертера у </a:t>
            </a:r>
            <a:r>
              <a:rPr lang="ru-RU" dirty="0" err="1"/>
              <a:t>ківш</a:t>
            </a:r>
            <a:r>
              <a:rPr lang="ru-RU" dirty="0"/>
              <a:t>; </a:t>
            </a:r>
          </a:p>
          <a:p>
            <a:pPr algn="just"/>
            <a:r>
              <a:rPr lang="ru-RU" dirty="0"/>
              <a:t>все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розповсюдження</a:t>
            </a:r>
            <a:r>
              <a:rPr lang="ru-RU" dirty="0"/>
              <a:t> у </a:t>
            </a:r>
            <a:r>
              <a:rPr lang="ru-RU" dirty="0" err="1"/>
              <a:t>практиці</a:t>
            </a:r>
            <a:r>
              <a:rPr lang="ru-RU" dirty="0"/>
              <a:t> конвертерного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набувають</a:t>
            </a:r>
            <a:r>
              <a:rPr lang="ru-RU" dirty="0"/>
              <a:t> </a:t>
            </a:r>
            <a:r>
              <a:rPr lang="ru-RU" dirty="0" err="1"/>
              <a:t>агрегати</a:t>
            </a:r>
            <a:r>
              <a:rPr lang="ru-RU" dirty="0"/>
              <a:t> </a:t>
            </a:r>
            <a:r>
              <a:rPr lang="ru-RU" dirty="0" err="1"/>
              <a:t>комплексної</a:t>
            </a:r>
            <a:r>
              <a:rPr lang="ru-RU" dirty="0"/>
              <a:t> </a:t>
            </a:r>
            <a:r>
              <a:rPr lang="ru-RU" dirty="0" err="1"/>
              <a:t>позапічної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типу «</a:t>
            </a:r>
            <a:r>
              <a:rPr lang="ru-RU" dirty="0" err="1"/>
              <a:t>ківш-піч</a:t>
            </a:r>
            <a:r>
              <a:rPr lang="ru-RU" dirty="0"/>
              <a:t>», </a:t>
            </a:r>
            <a:r>
              <a:rPr lang="ru-RU" dirty="0" err="1"/>
              <a:t>котрі</a:t>
            </a:r>
            <a:r>
              <a:rPr lang="ru-RU" dirty="0"/>
              <a:t> </a:t>
            </a:r>
            <a:r>
              <a:rPr lang="ru-RU" dirty="0" err="1"/>
              <a:t>складаються</a:t>
            </a:r>
            <a:r>
              <a:rPr lang="ru-RU" dirty="0"/>
              <a:t> з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підігрівання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, </a:t>
            </a:r>
            <a:r>
              <a:rPr lang="ru-RU" dirty="0" err="1"/>
              <a:t>продування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аргоном,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рафінування</a:t>
            </a:r>
            <a:r>
              <a:rPr lang="ru-RU" dirty="0"/>
              <a:t>, </a:t>
            </a:r>
            <a:r>
              <a:rPr lang="ru-RU" dirty="0" err="1"/>
              <a:t>викінчення</a:t>
            </a:r>
            <a:r>
              <a:rPr lang="ru-RU" dirty="0"/>
              <a:t> за </a:t>
            </a:r>
            <a:r>
              <a:rPr lang="ru-RU" dirty="0" err="1"/>
              <a:t>хімічним</a:t>
            </a:r>
            <a:r>
              <a:rPr lang="ru-RU" dirty="0"/>
              <a:t> складом, </a:t>
            </a:r>
            <a:r>
              <a:rPr lang="ru-RU" dirty="0" err="1"/>
              <a:t>витримування</a:t>
            </a:r>
            <a:r>
              <a:rPr lang="ru-RU" dirty="0"/>
              <a:t> за часом </a:t>
            </a:r>
            <a:r>
              <a:rPr lang="ru-RU" dirty="0" err="1"/>
              <a:t>відповідно</a:t>
            </a:r>
            <a:r>
              <a:rPr lang="ru-RU" dirty="0"/>
              <a:t> до режиму </a:t>
            </a:r>
            <a:r>
              <a:rPr lang="ru-RU" dirty="0" err="1"/>
              <a:t>розливання</a:t>
            </a:r>
            <a:r>
              <a:rPr lang="ru-RU" dirty="0"/>
              <a:t> на МБЛЗ; </a:t>
            </a:r>
          </a:p>
          <a:p>
            <a:pPr algn="just"/>
            <a:r>
              <a:rPr lang="ru-RU" dirty="0" err="1"/>
              <a:t>стійке</a:t>
            </a:r>
            <a:r>
              <a:rPr lang="ru-RU" dirty="0"/>
              <a:t> </a:t>
            </a:r>
            <a:r>
              <a:rPr lang="ru-RU" dirty="0" err="1"/>
              <a:t>нарощування</a:t>
            </a:r>
            <a:r>
              <a:rPr lang="ru-RU" dirty="0"/>
              <a:t> </a:t>
            </a:r>
            <a:r>
              <a:rPr lang="ru-RU" dirty="0" err="1"/>
              <a:t>об’ємів</a:t>
            </a:r>
            <a:r>
              <a:rPr lang="ru-RU" dirty="0"/>
              <a:t> </a:t>
            </a:r>
            <a:r>
              <a:rPr lang="ru-RU" dirty="0" err="1"/>
              <a:t>конвертерної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, </a:t>
            </a:r>
            <a:r>
              <a:rPr lang="ru-RU" dirty="0" err="1"/>
              <a:t>котра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вакуумному </a:t>
            </a:r>
            <a:r>
              <a:rPr lang="ru-RU" dirty="0" err="1"/>
              <a:t>обробленню</a:t>
            </a:r>
            <a:r>
              <a:rPr lang="ru-RU" dirty="0"/>
              <a:t> (</a:t>
            </a:r>
            <a:r>
              <a:rPr lang="ru-RU" dirty="0" err="1"/>
              <a:t>агрегати</a:t>
            </a:r>
            <a:r>
              <a:rPr lang="ru-RU" dirty="0"/>
              <a:t> </a:t>
            </a:r>
            <a:r>
              <a:rPr lang="en-US" dirty="0"/>
              <a:t>VD/VOD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en-US" dirty="0"/>
              <a:t>RH-TOP), </a:t>
            </a:r>
            <a:r>
              <a:rPr lang="ru-RU" dirty="0" err="1"/>
              <a:t>що</a:t>
            </a:r>
            <a:r>
              <a:rPr lang="ru-RU" dirty="0"/>
              <a:t>, перш за все, </a:t>
            </a:r>
            <a:r>
              <a:rPr lang="ru-RU" dirty="0" err="1"/>
              <a:t>пов’язується</a:t>
            </a:r>
            <a:r>
              <a:rPr lang="ru-RU" dirty="0"/>
              <a:t> з </a:t>
            </a:r>
            <a:r>
              <a:rPr lang="ru-RU" dirty="0" err="1"/>
              <a:t>поширенням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низьковуглецевої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, яка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верхню</a:t>
            </a:r>
            <a:r>
              <a:rPr lang="ru-RU" dirty="0"/>
              <a:t> межу </a:t>
            </a:r>
            <a:r>
              <a:rPr lang="ru-RU" dirty="0" err="1"/>
              <a:t>вмісту</a:t>
            </a:r>
            <a:r>
              <a:rPr lang="ru-RU" dirty="0"/>
              <a:t> </a:t>
            </a:r>
            <a:r>
              <a:rPr lang="ru-RU" dirty="0" err="1"/>
              <a:t>вуглецю</a:t>
            </a:r>
            <a:r>
              <a:rPr lang="ru-RU" dirty="0"/>
              <a:t> </a:t>
            </a:r>
            <a:r>
              <a:rPr lang="ru-RU" dirty="0" err="1"/>
              <a:t>менше</a:t>
            </a:r>
            <a:r>
              <a:rPr lang="ru-RU" dirty="0"/>
              <a:t> 30 </a:t>
            </a:r>
            <a:r>
              <a:rPr lang="en-US" dirty="0"/>
              <a:t>ppm,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досягти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вакуумного </a:t>
            </a:r>
            <a:r>
              <a:rPr lang="ru-RU" dirty="0" err="1"/>
              <a:t>оброблення</a:t>
            </a:r>
            <a:r>
              <a:rPr lang="ru-RU" dirty="0"/>
              <a:t>;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5465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6649"/>
            <a:ext cx="11083506" cy="660783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У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конвертерної</a:t>
            </a:r>
            <a:r>
              <a:rPr lang="ru-RU" dirty="0"/>
              <a:t> плавки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рідкофазним</a:t>
            </a:r>
            <a:r>
              <a:rPr lang="ru-RU" dirty="0"/>
              <a:t> </a:t>
            </a:r>
            <a:r>
              <a:rPr lang="ru-RU" dirty="0" err="1"/>
              <a:t>відновленням</a:t>
            </a:r>
            <a:r>
              <a:rPr lang="ru-RU" dirty="0"/>
              <a:t> </a:t>
            </a:r>
            <a:r>
              <a:rPr lang="ru-RU" dirty="0" err="1"/>
              <a:t>порошкоподібного</a:t>
            </a:r>
            <a:r>
              <a:rPr lang="ru-RU" dirty="0"/>
              <a:t> марганцевого концентрату (7,3 кг/т) </a:t>
            </a:r>
            <a:r>
              <a:rPr lang="ru-RU" dirty="0" err="1"/>
              <a:t>очікуваний</a:t>
            </a:r>
            <a:r>
              <a:rPr lang="ru-RU" dirty="0"/>
              <a:t> </a:t>
            </a:r>
            <a:r>
              <a:rPr lang="ru-RU" dirty="0" err="1"/>
              <a:t>економічний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(49,6 </a:t>
            </a:r>
            <a:r>
              <a:rPr lang="ru-RU" dirty="0" err="1"/>
              <a:t>грн</a:t>
            </a:r>
            <a:r>
              <a:rPr lang="ru-RU" dirty="0"/>
              <a:t>/т </a:t>
            </a:r>
            <a:r>
              <a:rPr lang="ru-RU" dirty="0" err="1"/>
              <a:t>сталі</a:t>
            </a:r>
            <a:r>
              <a:rPr lang="ru-RU" dirty="0"/>
              <a:t>) </a:t>
            </a:r>
            <a:r>
              <a:rPr lang="ru-RU" dirty="0" err="1"/>
              <a:t>досягається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скорочення</a:t>
            </a:r>
            <a:r>
              <a:rPr lang="ru-RU" dirty="0"/>
              <a:t> циклу плавки на 0,5 </a:t>
            </a:r>
            <a:r>
              <a:rPr lang="ru-RU" dirty="0" err="1"/>
              <a:t>хв</a:t>
            </a:r>
            <a:r>
              <a:rPr lang="ru-RU" dirty="0"/>
              <a:t>.,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 та </a:t>
            </a:r>
            <a:r>
              <a:rPr lang="ru-RU" dirty="0" err="1"/>
              <a:t>вапна</a:t>
            </a:r>
            <a:r>
              <a:rPr lang="ru-RU" dirty="0"/>
              <a:t> на 24,8 кг/т та 30 кг/т </a:t>
            </a:r>
            <a:r>
              <a:rPr lang="ru-RU" dirty="0" err="1"/>
              <a:t>сталі</a:t>
            </a:r>
            <a:r>
              <a:rPr lang="ru-RU" dirty="0"/>
              <a:t>, </a:t>
            </a:r>
            <a:r>
              <a:rPr lang="ru-RU" dirty="0" err="1"/>
              <a:t>марганцевих</a:t>
            </a:r>
            <a:r>
              <a:rPr lang="ru-RU" dirty="0"/>
              <a:t> </a:t>
            </a:r>
            <a:r>
              <a:rPr lang="ru-RU" dirty="0" err="1"/>
              <a:t>феросплавів</a:t>
            </a:r>
            <a:r>
              <a:rPr lang="ru-RU" dirty="0"/>
              <a:t> на 3,8 кг/т та плавикового шпату на 0,2-0,4 кг/т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,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виходу</a:t>
            </a:r>
            <a:r>
              <a:rPr lang="ru-RU" dirty="0"/>
              <a:t> </a:t>
            </a:r>
            <a:r>
              <a:rPr lang="ru-RU" dirty="0" err="1"/>
              <a:t>рідкого</a:t>
            </a:r>
            <a:r>
              <a:rPr lang="ru-RU" dirty="0"/>
              <a:t> на 0,5%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зменшенням</a:t>
            </a:r>
            <a:r>
              <a:rPr lang="ru-RU" dirty="0"/>
              <a:t> </a:t>
            </a:r>
            <a:r>
              <a:rPr lang="ru-RU" dirty="0" err="1"/>
              <a:t>енерговитрат</a:t>
            </a:r>
            <a:r>
              <a:rPr lang="ru-RU" dirty="0"/>
              <a:t> на </a:t>
            </a:r>
            <a:r>
              <a:rPr lang="ru-RU" dirty="0" err="1"/>
              <a:t>виробництво</a:t>
            </a:r>
            <a:r>
              <a:rPr lang="ru-RU" dirty="0"/>
              <a:t> </a:t>
            </a:r>
            <a:r>
              <a:rPr lang="ru-RU" dirty="0" err="1"/>
              <a:t>залізовуглецевого</a:t>
            </a:r>
            <a:r>
              <a:rPr lang="ru-RU" dirty="0"/>
              <a:t> </a:t>
            </a:r>
            <a:r>
              <a:rPr lang="ru-RU" dirty="0" err="1"/>
              <a:t>напівпродукту</a:t>
            </a:r>
            <a:r>
              <a:rPr lang="ru-RU" dirty="0"/>
              <a:t> на 933,0 МДж/т </a:t>
            </a:r>
            <a:r>
              <a:rPr lang="ru-RU" dirty="0" err="1"/>
              <a:t>сталі</a:t>
            </a:r>
            <a:r>
              <a:rPr lang="ru-RU"/>
              <a:t>. </a:t>
            </a:r>
            <a:endParaRPr lang="ru-RU" smtClean="0"/>
          </a:p>
          <a:p>
            <a:pPr algn="just"/>
            <a:r>
              <a:rPr lang="ru-RU" smtClean="0"/>
              <a:t>При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запропонованої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ошлакування</a:t>
            </a:r>
            <a:r>
              <a:rPr lang="ru-RU" dirty="0"/>
              <a:t> футеровки </a:t>
            </a:r>
            <a:r>
              <a:rPr lang="ru-RU" dirty="0" err="1"/>
              <a:t>економічний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(19,38 </a:t>
            </a:r>
            <a:r>
              <a:rPr lang="ru-RU" dirty="0" err="1"/>
              <a:t>грн</a:t>
            </a:r>
            <a:r>
              <a:rPr lang="ru-RU" dirty="0"/>
              <a:t>/т </a:t>
            </a:r>
            <a:r>
              <a:rPr lang="ru-RU" dirty="0" err="1"/>
              <a:t>сталі</a:t>
            </a:r>
            <a:r>
              <a:rPr lang="ru-RU" dirty="0"/>
              <a:t> на </a:t>
            </a:r>
            <a:r>
              <a:rPr lang="ru-RU" dirty="0" err="1"/>
              <a:t>рік</a:t>
            </a:r>
            <a:r>
              <a:rPr lang="ru-RU" dirty="0"/>
              <a:t>) </a:t>
            </a:r>
            <a:r>
              <a:rPr lang="ru-RU" dirty="0" err="1"/>
              <a:t>досягається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виключення</a:t>
            </a:r>
            <a:r>
              <a:rPr lang="ru-RU" dirty="0"/>
              <a:t> </a:t>
            </a:r>
            <a:r>
              <a:rPr lang="ru-RU" dirty="0" err="1"/>
              <a:t>подавання</a:t>
            </a:r>
            <a:r>
              <a:rPr lang="ru-RU" dirty="0"/>
              <a:t> води на </a:t>
            </a:r>
            <a:r>
              <a:rPr lang="ru-RU" dirty="0" err="1"/>
              <a:t>охолодження</a:t>
            </a:r>
            <a:r>
              <a:rPr lang="ru-RU" dirty="0"/>
              <a:t> </a:t>
            </a:r>
            <a:r>
              <a:rPr lang="ru-RU" dirty="0" err="1"/>
              <a:t>гарнісажної</a:t>
            </a:r>
            <a:r>
              <a:rPr lang="ru-RU" dirty="0"/>
              <a:t> </a:t>
            </a:r>
            <a:r>
              <a:rPr lang="ru-RU" dirty="0" err="1"/>
              <a:t>фурми</a:t>
            </a:r>
            <a:r>
              <a:rPr lang="ru-RU" dirty="0"/>
              <a:t>, </a:t>
            </a:r>
            <a:r>
              <a:rPr lang="ru-RU" dirty="0" err="1"/>
              <a:t>заміни</a:t>
            </a:r>
            <a:r>
              <a:rPr lang="ru-RU" dirty="0"/>
              <a:t> </a:t>
            </a:r>
            <a:r>
              <a:rPr lang="ru-RU" dirty="0" err="1"/>
              <a:t>міді</a:t>
            </a:r>
            <a:r>
              <a:rPr lang="ru-RU" dirty="0"/>
              <a:t> на </a:t>
            </a:r>
            <a:r>
              <a:rPr lang="ru-RU" dirty="0" err="1"/>
              <a:t>рядову</a:t>
            </a:r>
            <a:r>
              <a:rPr lang="ru-RU" dirty="0"/>
              <a:t> </a:t>
            </a:r>
            <a:r>
              <a:rPr lang="ru-RU" dirty="0" err="1"/>
              <a:t>вуглецеву</a:t>
            </a:r>
            <a:r>
              <a:rPr lang="ru-RU" dirty="0"/>
              <a:t> сталь для </a:t>
            </a:r>
            <a:r>
              <a:rPr lang="ru-RU" dirty="0" err="1"/>
              <a:t>виготовлення</a:t>
            </a:r>
            <a:r>
              <a:rPr lang="ru-RU" dirty="0"/>
              <a:t> наконечника </a:t>
            </a:r>
            <a:r>
              <a:rPr lang="ru-RU" dirty="0" err="1"/>
              <a:t>фурми</a:t>
            </a:r>
            <a:r>
              <a:rPr lang="ru-RU" dirty="0"/>
              <a:t>,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</a:t>
            </a:r>
            <a:r>
              <a:rPr lang="ru-RU" dirty="0" err="1"/>
              <a:t>вогнетривів</a:t>
            </a:r>
            <a:r>
              <a:rPr lang="ru-RU" dirty="0"/>
              <a:t> на 1,21 кг/т </a:t>
            </a:r>
            <a:r>
              <a:rPr lang="ru-RU" dirty="0" err="1"/>
              <a:t>сталі</a:t>
            </a:r>
            <a:r>
              <a:rPr lang="ru-RU" dirty="0"/>
              <a:t>,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стійкості</a:t>
            </a:r>
            <a:r>
              <a:rPr lang="ru-RU" dirty="0"/>
              <a:t> футеровки на 5,8%. </a:t>
            </a:r>
            <a:r>
              <a:rPr lang="ru-RU" dirty="0" err="1"/>
              <a:t>Очікуване</a:t>
            </a:r>
            <a:r>
              <a:rPr lang="ru-RU" dirty="0"/>
              <a:t> </a:t>
            </a:r>
            <a:r>
              <a:rPr lang="ru-RU" dirty="0" err="1"/>
              <a:t>сумарне</a:t>
            </a:r>
            <a:r>
              <a:rPr lang="ru-RU" dirty="0"/>
              <a:t> </a:t>
            </a:r>
            <a:r>
              <a:rPr lang="ru-RU" dirty="0" err="1"/>
              <a:t>скорочення</a:t>
            </a:r>
            <a:r>
              <a:rPr lang="ru-RU" dirty="0"/>
              <a:t> </a:t>
            </a:r>
            <a:r>
              <a:rPr lang="ru-RU" dirty="0" err="1"/>
              <a:t>енерговитрат</a:t>
            </a:r>
            <a:r>
              <a:rPr lang="ru-RU" dirty="0"/>
              <a:t> по маршруту (рис., </a:t>
            </a:r>
            <a:r>
              <a:rPr lang="en-US" i="1" dirty="0"/>
              <a:t>I </a:t>
            </a:r>
            <a:r>
              <a:rPr lang="ru-RU" dirty="0"/>
              <a:t>маршрут) у </a:t>
            </a:r>
            <a:r>
              <a:rPr lang="ru-RU" dirty="0" err="1"/>
              <a:t>порівнянні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штатною </a:t>
            </a:r>
            <a:r>
              <a:rPr lang="ru-RU" dirty="0" err="1"/>
              <a:t>технологією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ПАТ «ДМКД» </a:t>
            </a:r>
            <a:r>
              <a:rPr lang="ru-RU" dirty="0" err="1"/>
              <a:t>складає</a:t>
            </a:r>
            <a:r>
              <a:rPr lang="ru-RU" dirty="0"/>
              <a:t> 1,832 ГДж/т </a:t>
            </a:r>
            <a:r>
              <a:rPr lang="ru-RU" dirty="0" err="1"/>
              <a:t>сталі</a:t>
            </a:r>
            <a:r>
              <a:rPr lang="ru-RU" dirty="0"/>
              <a:t> (на 6,9%).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107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57200"/>
            <a:ext cx="11092132" cy="624552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err="1" smtClean="0"/>
              <a:t>застосування</a:t>
            </a: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технологічному</a:t>
            </a:r>
            <a:r>
              <a:rPr lang="ru-RU" dirty="0"/>
              <a:t> </a:t>
            </a:r>
            <a:r>
              <a:rPr lang="ru-RU" dirty="0" err="1"/>
              <a:t>ланцюгу</a:t>
            </a:r>
            <a:r>
              <a:rPr lang="ru-RU" dirty="0"/>
              <a:t> </a:t>
            </a:r>
            <a:r>
              <a:rPr lang="ru-RU" dirty="0" err="1"/>
              <a:t>високопродуктивних</a:t>
            </a:r>
            <a:r>
              <a:rPr lang="ru-RU" dirty="0"/>
              <a:t> МБЛЗ, </a:t>
            </a:r>
            <a:r>
              <a:rPr lang="ru-RU" dirty="0" err="1"/>
              <a:t>котрі</a:t>
            </a:r>
            <a:r>
              <a:rPr lang="ru-RU" dirty="0"/>
              <a:t> максимально </a:t>
            </a:r>
            <a:r>
              <a:rPr lang="ru-RU" dirty="0" err="1"/>
              <a:t>сумісні</a:t>
            </a:r>
            <a:r>
              <a:rPr lang="ru-RU" dirty="0"/>
              <a:t> з </a:t>
            </a:r>
            <a:r>
              <a:rPr lang="ru-RU" dirty="0" err="1"/>
              <a:t>технологічним</a:t>
            </a:r>
            <a:r>
              <a:rPr lang="ru-RU" dirty="0"/>
              <a:t> ритмом </a:t>
            </a:r>
            <a:r>
              <a:rPr lang="ru-RU" dirty="0" err="1"/>
              <a:t>виплавляння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у конвертерах; </a:t>
            </a:r>
          </a:p>
          <a:p>
            <a:pPr algn="just"/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ливарно-прокатних</a:t>
            </a:r>
            <a:r>
              <a:rPr lang="ru-RU" dirty="0"/>
              <a:t> </a:t>
            </a:r>
            <a:r>
              <a:rPr lang="ru-RU" dirty="0" err="1"/>
              <a:t>агрегатів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суттєве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питомих</a:t>
            </a:r>
            <a:r>
              <a:rPr lang="ru-RU" dirty="0"/>
              <a:t> </a:t>
            </a:r>
            <a:r>
              <a:rPr lang="ru-RU" dirty="0" err="1"/>
              <a:t>енерговитрат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пов’язати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раціональною</a:t>
            </a:r>
            <a:r>
              <a:rPr lang="ru-RU" dirty="0"/>
              <a:t> </a:t>
            </a:r>
            <a:r>
              <a:rPr lang="ru-RU" dirty="0" err="1"/>
              <a:t>організацією</a:t>
            </a:r>
            <a:r>
              <a:rPr lang="ru-RU" dirty="0"/>
              <a:t> </a:t>
            </a:r>
            <a:r>
              <a:rPr lang="ru-RU" dirty="0" err="1"/>
              <a:t>технологічної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; </a:t>
            </a:r>
          </a:p>
          <a:p>
            <a:pPr algn="just"/>
            <a:r>
              <a:rPr lang="ru-RU" dirty="0" err="1"/>
              <a:t>застосування</a:t>
            </a:r>
            <a:r>
              <a:rPr lang="ru-RU" dirty="0"/>
              <a:t> конвертерного </a:t>
            </a:r>
            <a:r>
              <a:rPr lang="ru-RU" dirty="0" err="1"/>
              <a:t>процесу</a:t>
            </a:r>
            <a:r>
              <a:rPr lang="ru-RU" dirty="0"/>
              <a:t> у </a:t>
            </a:r>
            <a:r>
              <a:rPr lang="ru-RU" dirty="0" err="1"/>
              <a:t>сукупності</a:t>
            </a:r>
            <a:r>
              <a:rPr lang="ru-RU" dirty="0"/>
              <a:t> з </a:t>
            </a:r>
            <a:r>
              <a:rPr lang="ru-RU" dirty="0" err="1"/>
              <a:t>позапічним</a:t>
            </a:r>
            <a:r>
              <a:rPr lang="ru-RU" dirty="0"/>
              <a:t> </a:t>
            </a:r>
            <a:r>
              <a:rPr lang="ru-RU" dirty="0" err="1"/>
              <a:t>доведенням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безперервним</a:t>
            </a:r>
            <a:r>
              <a:rPr lang="ru-RU" dirty="0"/>
              <a:t> </a:t>
            </a:r>
            <a:r>
              <a:rPr lang="ru-RU" dirty="0" err="1"/>
              <a:t>розливанням</a:t>
            </a:r>
            <a:r>
              <a:rPr lang="ru-RU" dirty="0"/>
              <a:t> </a:t>
            </a:r>
            <a:r>
              <a:rPr lang="ru-RU" dirty="0" err="1"/>
              <a:t>відкрило</a:t>
            </a:r>
            <a:r>
              <a:rPr lang="ru-RU" dirty="0"/>
              <a:t> </a:t>
            </a:r>
            <a:r>
              <a:rPr lang="ru-RU" dirty="0" err="1"/>
              <a:t>зовсім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з практичного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як </a:t>
            </a:r>
            <a:r>
              <a:rPr lang="ru-RU" dirty="0" err="1"/>
              <a:t>конструкційного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. </a:t>
            </a:r>
          </a:p>
          <a:p>
            <a:pPr algn="just"/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наведених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</a:t>
            </a:r>
            <a:r>
              <a:rPr lang="ru-RU" dirty="0" err="1"/>
              <a:t>значною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</a:t>
            </a:r>
            <a:r>
              <a:rPr lang="ru-RU" dirty="0" err="1"/>
              <a:t>сприяла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так </a:t>
            </a:r>
            <a:r>
              <a:rPr lang="ru-RU" dirty="0" err="1"/>
              <a:t>званої</a:t>
            </a:r>
            <a:r>
              <a:rPr lang="ru-RU" dirty="0"/>
              <a:t> </a:t>
            </a:r>
            <a:r>
              <a:rPr lang="ru-RU" dirty="0" err="1"/>
              <a:t>модульної</a:t>
            </a:r>
            <a:r>
              <a:rPr lang="ru-RU" dirty="0"/>
              <a:t> </a:t>
            </a:r>
            <a:r>
              <a:rPr lang="ru-RU" dirty="0" err="1"/>
              <a:t>схеми</a:t>
            </a:r>
            <a:r>
              <a:rPr lang="ru-RU" dirty="0"/>
              <a:t> </a:t>
            </a:r>
            <a:r>
              <a:rPr lang="ru-RU" dirty="0" err="1"/>
              <a:t>побудови</a:t>
            </a:r>
            <a:r>
              <a:rPr lang="ru-RU" dirty="0"/>
              <a:t> </a:t>
            </a:r>
            <a:r>
              <a:rPr lang="ru-RU" dirty="0" err="1"/>
              <a:t>конвертерних</a:t>
            </a:r>
            <a:r>
              <a:rPr lang="ru-RU" dirty="0"/>
              <a:t> </a:t>
            </a:r>
            <a:r>
              <a:rPr lang="ru-RU" dirty="0" err="1"/>
              <a:t>цехів</a:t>
            </a:r>
            <a:r>
              <a:rPr lang="ru-RU" dirty="0"/>
              <a:t>, </a:t>
            </a:r>
            <a:r>
              <a:rPr lang="ru-RU" dirty="0" err="1"/>
              <a:t>котра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поєднання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дискретного </a:t>
            </a:r>
            <a:r>
              <a:rPr lang="ru-RU" dirty="0" err="1"/>
              <a:t>виплавляння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у </a:t>
            </a:r>
            <a:r>
              <a:rPr lang="ru-RU" dirty="0" err="1"/>
              <a:t>конвертері</a:t>
            </a:r>
            <a:r>
              <a:rPr lang="ru-RU" dirty="0"/>
              <a:t> з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квазібезперервним</a:t>
            </a:r>
            <a:r>
              <a:rPr lang="ru-RU" dirty="0"/>
              <a:t> </a:t>
            </a:r>
            <a:r>
              <a:rPr lang="ru-RU" dirty="0" err="1"/>
              <a:t>розливанням</a:t>
            </a:r>
            <a:r>
              <a:rPr lang="ru-RU" dirty="0"/>
              <a:t> у рамках </a:t>
            </a:r>
            <a:r>
              <a:rPr lang="ru-RU" dirty="0" err="1"/>
              <a:t>технологічного</a:t>
            </a:r>
            <a:r>
              <a:rPr lang="ru-RU" dirty="0"/>
              <a:t> </a:t>
            </a:r>
            <a:r>
              <a:rPr lang="ru-RU" dirty="0" err="1"/>
              <a:t>ланцюжка</a:t>
            </a:r>
            <a:r>
              <a:rPr lang="ru-RU" dirty="0"/>
              <a:t> «конвертер»-«</a:t>
            </a:r>
            <a:r>
              <a:rPr lang="ru-RU" dirty="0" err="1"/>
              <a:t>ківш</a:t>
            </a:r>
            <a:r>
              <a:rPr lang="ru-RU" dirty="0"/>
              <a:t>-</a:t>
            </a:r>
            <a:r>
              <a:rPr lang="ru-RU" dirty="0" err="1"/>
              <a:t>піч</a:t>
            </a:r>
            <a:r>
              <a:rPr lang="ru-RU" dirty="0"/>
              <a:t>»-«машина </a:t>
            </a:r>
            <a:r>
              <a:rPr lang="ru-RU" dirty="0" err="1"/>
              <a:t>безперервного</a:t>
            </a:r>
            <a:r>
              <a:rPr lang="ru-RU" dirty="0"/>
              <a:t> </a:t>
            </a:r>
            <a:r>
              <a:rPr lang="ru-RU" dirty="0" err="1"/>
              <a:t>розливання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». </a:t>
            </a:r>
            <a:r>
              <a:rPr lang="ru-RU" dirty="0" err="1"/>
              <a:t>Власне</a:t>
            </a:r>
            <a:r>
              <a:rPr lang="ru-RU" dirty="0"/>
              <a:t> у </a:t>
            </a:r>
            <a:r>
              <a:rPr lang="ru-RU" dirty="0" err="1"/>
              <a:t>такій</a:t>
            </a:r>
            <a:r>
              <a:rPr lang="ru-RU" dirty="0"/>
              <a:t> </a:t>
            </a:r>
            <a:r>
              <a:rPr lang="ru-RU" dirty="0" err="1"/>
              <a:t>побудові</a:t>
            </a:r>
            <a:r>
              <a:rPr lang="ru-RU" dirty="0"/>
              <a:t> </a:t>
            </a:r>
            <a:r>
              <a:rPr lang="ru-RU" i="1" dirty="0"/>
              <a:t>є </a:t>
            </a:r>
            <a:r>
              <a:rPr lang="ru-RU" i="1" dirty="0" err="1"/>
              <a:t>певний</a:t>
            </a:r>
            <a:r>
              <a:rPr lang="ru-RU" i="1" dirty="0"/>
              <a:t> </a:t>
            </a:r>
            <a:r>
              <a:rPr lang="ru-RU" i="1" dirty="0" err="1"/>
              <a:t>енергозберігаючий</a:t>
            </a:r>
            <a:r>
              <a:rPr lang="ru-RU" i="1" dirty="0"/>
              <a:t> ресурс</a:t>
            </a:r>
            <a:r>
              <a:rPr lang="ru-RU" i="1" dirty="0" smtClean="0"/>
              <a:t>.</a:t>
            </a:r>
          </a:p>
          <a:p>
            <a:pPr algn="just"/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привабливішою</a:t>
            </a:r>
            <a:r>
              <a:rPr lang="ru-RU" dirty="0"/>
              <a:t> є схема </a:t>
            </a:r>
            <a:r>
              <a:rPr lang="ru-RU" dirty="0" err="1"/>
              <a:t>побудови</a:t>
            </a:r>
            <a:r>
              <a:rPr lang="ru-RU" dirty="0"/>
              <a:t> конвертерного цеху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ливарно-прокатних</a:t>
            </a:r>
            <a:r>
              <a:rPr lang="ru-RU" dirty="0"/>
              <a:t> </a:t>
            </a:r>
            <a:r>
              <a:rPr lang="ru-RU" dirty="0" err="1"/>
              <a:t>модулів</a:t>
            </a:r>
            <a:r>
              <a:rPr lang="ru-RU" dirty="0"/>
              <a:t> (ЛПМ). </a:t>
            </a:r>
            <a:r>
              <a:rPr lang="ru-RU" dirty="0" err="1"/>
              <a:t>Нині</a:t>
            </a:r>
            <a:r>
              <a:rPr lang="ru-RU" dirty="0"/>
              <a:t> у </a:t>
            </a:r>
            <a:r>
              <a:rPr lang="ru-RU" dirty="0" err="1"/>
              <a:t>світі</a:t>
            </a:r>
            <a:r>
              <a:rPr lang="ru-RU" dirty="0"/>
              <a:t> </a:t>
            </a:r>
            <a:r>
              <a:rPr lang="ru-RU" dirty="0" err="1"/>
              <a:t>нараховується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30 </a:t>
            </a:r>
            <a:r>
              <a:rPr lang="ru-RU" dirty="0" err="1"/>
              <a:t>сталецехів</a:t>
            </a:r>
            <a:r>
              <a:rPr lang="ru-RU" dirty="0"/>
              <a:t> з ЛПМ,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виробляють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50 млн. т листа на </a:t>
            </a:r>
            <a:r>
              <a:rPr lang="ru-RU" dirty="0" err="1"/>
              <a:t>рік</a:t>
            </a:r>
            <a:r>
              <a:rPr lang="ru-RU" dirty="0"/>
              <a:t>. ЛПМ з </a:t>
            </a:r>
            <a:r>
              <a:rPr lang="ru-RU" dirty="0" err="1"/>
              <a:t>успіхом</a:t>
            </a:r>
            <a:r>
              <a:rPr lang="ru-RU" dirty="0"/>
              <a:t> </a:t>
            </a:r>
            <a:r>
              <a:rPr lang="ru-RU" dirty="0" err="1"/>
              <a:t>функціонують</a:t>
            </a:r>
            <a:r>
              <a:rPr lang="ru-RU" dirty="0"/>
              <a:t> як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конвертерних</a:t>
            </a:r>
            <a:r>
              <a:rPr lang="ru-RU" dirty="0"/>
              <a:t> </a:t>
            </a:r>
            <a:r>
              <a:rPr lang="ru-RU" dirty="0" err="1"/>
              <a:t>цехів</a:t>
            </a:r>
            <a:r>
              <a:rPr lang="ru-RU" dirty="0"/>
              <a:t>, так і на </a:t>
            </a:r>
            <a:r>
              <a:rPr lang="ru-RU" dirty="0" err="1"/>
              <a:t>міні</a:t>
            </a:r>
            <a:r>
              <a:rPr lang="ru-RU" dirty="0"/>
              <a:t> </a:t>
            </a:r>
            <a:r>
              <a:rPr lang="ru-RU" dirty="0" err="1"/>
              <a:t>металургійних</a:t>
            </a:r>
            <a:r>
              <a:rPr lang="ru-RU" dirty="0"/>
              <a:t> заводах. </a:t>
            </a:r>
            <a:r>
              <a:rPr lang="ru-RU" dirty="0" err="1"/>
              <a:t>Основна</a:t>
            </a:r>
            <a:r>
              <a:rPr lang="ru-RU" dirty="0"/>
              <a:t> </a:t>
            </a:r>
            <a:r>
              <a:rPr lang="ru-RU" dirty="0" err="1"/>
              <a:t>частка</a:t>
            </a:r>
            <a:r>
              <a:rPr lang="ru-RU" dirty="0"/>
              <a:t> таких </a:t>
            </a:r>
            <a:r>
              <a:rPr lang="ru-RU" dirty="0" err="1"/>
              <a:t>міні-заводів</a:t>
            </a:r>
            <a:r>
              <a:rPr lang="ru-RU" dirty="0"/>
              <a:t> </a:t>
            </a:r>
            <a:r>
              <a:rPr lang="ru-RU" dirty="0" err="1"/>
              <a:t>припадає</a:t>
            </a:r>
            <a:r>
              <a:rPr lang="ru-RU" dirty="0"/>
              <a:t> на США, КНР та </a:t>
            </a:r>
            <a:r>
              <a:rPr lang="ru-RU" dirty="0" err="1"/>
              <a:t>країни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розвиваються</a:t>
            </a:r>
            <a:r>
              <a:rPr lang="ru-RU" dirty="0"/>
              <a:t>, (27%).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634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319176"/>
            <a:ext cx="11031747" cy="6340415"/>
          </a:xfrm>
        </p:spPr>
        <p:txBody>
          <a:bodyPr>
            <a:normAutofit/>
          </a:bodyPr>
          <a:lstStyle/>
          <a:p>
            <a:pPr algn="just"/>
            <a:r>
              <a:rPr lang="ru-RU" i="1" dirty="0" err="1"/>
              <a:t>Сучасні</a:t>
            </a:r>
            <a:r>
              <a:rPr lang="ru-RU" i="1" dirty="0"/>
              <a:t> </a:t>
            </a:r>
            <a:r>
              <a:rPr lang="ru-RU" i="1" dirty="0" err="1"/>
              <a:t>технологічні</a:t>
            </a:r>
            <a:r>
              <a:rPr lang="ru-RU" i="1" dirty="0"/>
              <a:t> </a:t>
            </a:r>
            <a:r>
              <a:rPr lang="ru-RU" i="1" dirty="0" err="1"/>
              <a:t>маршрути</a:t>
            </a:r>
            <a:r>
              <a:rPr lang="ru-RU" i="1" dirty="0"/>
              <a:t> </a:t>
            </a:r>
            <a:r>
              <a:rPr lang="ru-RU" i="1" dirty="0" err="1"/>
              <a:t>виплавки</a:t>
            </a:r>
            <a:r>
              <a:rPr lang="ru-RU" i="1" dirty="0"/>
              <a:t> </a:t>
            </a:r>
            <a:r>
              <a:rPr lang="ru-RU" i="1" dirty="0" err="1"/>
              <a:t>металевого</a:t>
            </a:r>
            <a:r>
              <a:rPr lang="ru-RU" i="1" dirty="0"/>
              <a:t> </a:t>
            </a:r>
            <a:r>
              <a:rPr lang="ru-RU" i="1" dirty="0" err="1"/>
              <a:t>напівпродукту</a:t>
            </a:r>
            <a:r>
              <a:rPr lang="ru-RU" i="1" dirty="0"/>
              <a:t> в </a:t>
            </a:r>
            <a:r>
              <a:rPr lang="ru-RU" i="1" dirty="0" err="1"/>
              <a:t>кисневих</a:t>
            </a:r>
            <a:r>
              <a:rPr lang="ru-RU" i="1" dirty="0"/>
              <a:t> конвертерах </a:t>
            </a:r>
            <a:endParaRPr lang="ru-RU" i="1" dirty="0" smtClean="0"/>
          </a:p>
          <a:p>
            <a:pPr algn="just"/>
            <a:r>
              <a:rPr lang="ru-RU" dirty="0" err="1" smtClean="0"/>
              <a:t>Сучасною</a:t>
            </a:r>
            <a:r>
              <a:rPr lang="ru-RU" dirty="0" smtClean="0"/>
              <a:t> </a:t>
            </a:r>
            <a:r>
              <a:rPr lang="ru-RU" dirty="0" err="1"/>
              <a:t>зарубіжною</a:t>
            </a:r>
            <a:r>
              <a:rPr lang="ru-RU" dirty="0"/>
              <a:t> практикою, перш за все </a:t>
            </a:r>
            <a:r>
              <a:rPr lang="ru-RU" dirty="0" err="1"/>
              <a:t>металургійних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</a:t>
            </a:r>
            <a:r>
              <a:rPr lang="ru-RU" dirty="0" err="1"/>
              <a:t>Японії</a:t>
            </a:r>
            <a:r>
              <a:rPr lang="ru-RU" dirty="0"/>
              <a:t> і П. </a:t>
            </a:r>
            <a:r>
              <a:rPr lang="ru-RU" dirty="0" err="1"/>
              <a:t>Кореї</a:t>
            </a:r>
            <a:r>
              <a:rPr lang="ru-RU" dirty="0"/>
              <a:t>, доведено,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</a:t>
            </a:r>
            <a:r>
              <a:rPr lang="ru-RU" dirty="0" err="1"/>
              <a:t>знекремнювання</a:t>
            </a:r>
            <a:r>
              <a:rPr lang="ru-RU" dirty="0"/>
              <a:t>, </a:t>
            </a:r>
            <a:r>
              <a:rPr lang="ru-RU" dirty="0" err="1"/>
              <a:t>десульфурації</a:t>
            </a:r>
            <a:r>
              <a:rPr lang="ru-RU" dirty="0"/>
              <a:t> і </a:t>
            </a:r>
            <a:r>
              <a:rPr lang="ru-RU" dirty="0" err="1"/>
              <a:t>дефосфорації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 за межами </a:t>
            </a:r>
            <a:r>
              <a:rPr lang="ru-RU" dirty="0" err="1"/>
              <a:t>доменної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і </a:t>
            </a:r>
            <a:r>
              <a:rPr lang="ru-RU" dirty="0" err="1"/>
              <a:t>кисневого</a:t>
            </a:r>
            <a:r>
              <a:rPr lang="ru-RU" dirty="0"/>
              <a:t> конвертера </a:t>
            </a:r>
            <a:r>
              <a:rPr lang="ru-RU" dirty="0" err="1"/>
              <a:t>технологічно</a:t>
            </a:r>
            <a:r>
              <a:rPr lang="ru-RU" dirty="0"/>
              <a:t> і </a:t>
            </a:r>
            <a:r>
              <a:rPr lang="ru-RU" dirty="0" err="1"/>
              <a:t>економічно</a:t>
            </a:r>
            <a:r>
              <a:rPr lang="ru-RU" dirty="0"/>
              <a:t> </a:t>
            </a:r>
            <a:r>
              <a:rPr lang="ru-RU" dirty="0" err="1"/>
              <a:t>виправдано</a:t>
            </a:r>
            <a:r>
              <a:rPr lang="ru-RU" dirty="0"/>
              <a:t> з </a:t>
            </a:r>
            <a:r>
              <a:rPr lang="ru-RU" dirty="0" err="1"/>
              <a:t>погляду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сумарної</a:t>
            </a:r>
            <a:r>
              <a:rPr lang="ru-RU" dirty="0"/>
              <a:t> </a:t>
            </a:r>
            <a:r>
              <a:rPr lang="ru-RU" dirty="0" err="1"/>
              <a:t>ресурсо</a:t>
            </a:r>
            <a:r>
              <a:rPr lang="ru-RU" dirty="0"/>
              <a:t>- і </a:t>
            </a:r>
            <a:r>
              <a:rPr lang="ru-RU" dirty="0" err="1"/>
              <a:t>енергозберігаючої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доменного і конвертерного </a:t>
            </a:r>
            <a:r>
              <a:rPr lang="ru-RU" dirty="0" err="1"/>
              <a:t>виробництва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попереднього</a:t>
            </a:r>
            <a:r>
              <a:rPr lang="ru-RU" dirty="0"/>
              <a:t> </a:t>
            </a:r>
            <a:r>
              <a:rPr lang="ru-RU" dirty="0" err="1"/>
              <a:t>знекремнювання</a:t>
            </a:r>
            <a:r>
              <a:rPr lang="ru-RU" dirty="0"/>
              <a:t>, </a:t>
            </a:r>
            <a:r>
              <a:rPr lang="ru-RU" dirty="0" err="1"/>
              <a:t>десульфурації</a:t>
            </a:r>
            <a:r>
              <a:rPr lang="ru-RU" dirty="0"/>
              <a:t> і </a:t>
            </a:r>
            <a:r>
              <a:rPr lang="ru-RU" dirty="0" err="1"/>
              <a:t>дефосфорації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 </a:t>
            </a:r>
            <a:r>
              <a:rPr lang="ru-RU" dirty="0" err="1"/>
              <a:t>набула</a:t>
            </a:r>
            <a:r>
              <a:rPr lang="ru-RU" dirty="0"/>
              <a:t>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малошлакова</a:t>
            </a:r>
            <a:r>
              <a:rPr lang="ru-RU" dirty="0"/>
              <a:t> </a:t>
            </a:r>
            <a:r>
              <a:rPr lang="ru-RU" dirty="0" err="1"/>
              <a:t>технологія</a:t>
            </a:r>
            <a:r>
              <a:rPr lang="ru-RU" dirty="0"/>
              <a:t> </a:t>
            </a:r>
            <a:r>
              <a:rPr lang="ru-RU" dirty="0" err="1"/>
              <a:t>виплавки</a:t>
            </a:r>
            <a:r>
              <a:rPr lang="ru-RU" dirty="0"/>
              <a:t> </a:t>
            </a:r>
            <a:r>
              <a:rPr lang="ru-RU" dirty="0" err="1"/>
              <a:t>конвертерної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. </a:t>
            </a:r>
            <a:r>
              <a:rPr lang="ru-RU" dirty="0" err="1"/>
              <a:t>Виключення</a:t>
            </a:r>
            <a:r>
              <a:rPr lang="ru-RU" dirty="0"/>
              <a:t> з </a:t>
            </a:r>
            <a:r>
              <a:rPr lang="ru-RU" dirty="0" err="1"/>
              <a:t>прибуткової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теплового балансу </a:t>
            </a:r>
            <a:r>
              <a:rPr lang="ru-RU" dirty="0" err="1"/>
              <a:t>конвертерної</a:t>
            </a:r>
            <a:r>
              <a:rPr lang="ru-RU" dirty="0"/>
              <a:t> плавки тепла, </a:t>
            </a:r>
            <a:r>
              <a:rPr lang="ru-RU" dirty="0" err="1"/>
              <a:t>окислення</a:t>
            </a:r>
            <a:r>
              <a:rPr lang="ru-RU" dirty="0"/>
              <a:t> </a:t>
            </a:r>
            <a:r>
              <a:rPr lang="ru-RU" dirty="0" err="1"/>
              <a:t>кремнію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вноситься </a:t>
            </a:r>
            <a:r>
              <a:rPr lang="ru-RU" dirty="0" err="1"/>
              <a:t>реакцією</a:t>
            </a:r>
            <a:r>
              <a:rPr lang="ru-RU" dirty="0"/>
              <a:t>, </a:t>
            </a:r>
            <a:r>
              <a:rPr lang="ru-RU" dirty="0" err="1"/>
              <a:t>вимушує</a:t>
            </a:r>
            <a:r>
              <a:rPr lang="ru-RU" dirty="0"/>
              <a:t> </a:t>
            </a:r>
            <a:r>
              <a:rPr lang="ru-RU" dirty="0" err="1"/>
              <a:t>зменшувати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лому в </a:t>
            </a:r>
            <a:r>
              <a:rPr lang="ru-RU" dirty="0" err="1"/>
              <a:t>шихті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201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4838" y="129396"/>
            <a:ext cx="11309229" cy="6616461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негативний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значною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</a:t>
            </a:r>
            <a:r>
              <a:rPr lang="ru-RU" dirty="0" err="1"/>
              <a:t>компенсується</a:t>
            </a:r>
            <a:r>
              <a:rPr lang="ru-RU" dirty="0"/>
              <a:t> </a:t>
            </a:r>
            <a:r>
              <a:rPr lang="ru-RU" dirty="0" err="1"/>
              <a:t>додатковим</a:t>
            </a:r>
            <a:r>
              <a:rPr lang="ru-RU" dirty="0"/>
              <a:t> приходом тепла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допалювання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відходять</a:t>
            </a:r>
            <a:r>
              <a:rPr lang="ru-RU" dirty="0"/>
              <a:t>, в </a:t>
            </a:r>
            <a:r>
              <a:rPr lang="ru-RU" dirty="0" err="1"/>
              <a:t>робочому</a:t>
            </a:r>
            <a:r>
              <a:rPr lang="ru-RU" dirty="0"/>
              <a:t> </a:t>
            </a:r>
            <a:r>
              <a:rPr lang="ru-RU" dirty="0" err="1"/>
              <a:t>просторі</a:t>
            </a:r>
            <a:r>
              <a:rPr lang="ru-RU" dirty="0"/>
              <a:t> конвертера,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скороченням</a:t>
            </a:r>
            <a:r>
              <a:rPr lang="ru-RU" dirty="0"/>
              <a:t> </a:t>
            </a:r>
            <a:r>
              <a:rPr lang="ru-RU" dirty="0" err="1"/>
              <a:t>втрат</a:t>
            </a:r>
            <a:r>
              <a:rPr lang="ru-RU" dirty="0"/>
              <a:t> тепла з шлаком </a:t>
            </a:r>
            <a:r>
              <a:rPr lang="ru-RU" dirty="0" err="1"/>
              <a:t>із</a:t>
            </a:r>
            <a:r>
              <a:rPr lang="ru-RU" dirty="0"/>
              <a:t>-за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холодного </a:t>
            </a:r>
            <a:r>
              <a:rPr lang="ru-RU" dirty="0" err="1"/>
              <a:t>вапна</a:t>
            </a:r>
            <a:r>
              <a:rPr lang="ru-RU" dirty="0"/>
              <a:t> (до 20-30 кг/т </a:t>
            </a:r>
            <a:r>
              <a:rPr lang="ru-RU" dirty="0" err="1"/>
              <a:t>сталі</a:t>
            </a:r>
            <a:r>
              <a:rPr lang="ru-RU" dirty="0"/>
              <a:t>) і </a:t>
            </a:r>
            <a:r>
              <a:rPr lang="ru-RU" dirty="0" err="1"/>
              <a:t>кількості</a:t>
            </a:r>
            <a:r>
              <a:rPr lang="ru-RU" dirty="0"/>
              <a:t> шлаку. Разом з </a:t>
            </a:r>
            <a:r>
              <a:rPr lang="ru-RU" dirty="0" err="1"/>
              <a:t>тим</a:t>
            </a:r>
            <a:r>
              <a:rPr lang="ru-RU" dirty="0"/>
              <a:t>,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малошлакової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, при </a:t>
            </a:r>
            <a:r>
              <a:rPr lang="ru-RU" dirty="0" err="1"/>
              <a:t>комбінованому</a:t>
            </a:r>
            <a:r>
              <a:rPr lang="ru-RU" dirty="0"/>
              <a:t> </a:t>
            </a:r>
            <a:r>
              <a:rPr lang="ru-RU" dirty="0" err="1"/>
              <a:t>продуванні</a:t>
            </a:r>
            <a:r>
              <a:rPr lang="ru-RU" dirty="0"/>
              <a:t> </a:t>
            </a:r>
            <a:r>
              <a:rPr lang="ru-RU" dirty="0" err="1"/>
              <a:t>конвертерної</a:t>
            </a:r>
            <a:r>
              <a:rPr lang="ru-RU" dirty="0"/>
              <a:t> </a:t>
            </a:r>
            <a:r>
              <a:rPr lang="ru-RU" dirty="0" err="1"/>
              <a:t>ванни</a:t>
            </a:r>
            <a:r>
              <a:rPr lang="ru-RU" dirty="0"/>
              <a:t> киснем </a:t>
            </a:r>
            <a:r>
              <a:rPr lang="ru-RU" dirty="0" err="1"/>
              <a:t>зверху</a:t>
            </a:r>
            <a:r>
              <a:rPr lang="ru-RU" dirty="0"/>
              <a:t> і </a:t>
            </a:r>
            <a:r>
              <a:rPr lang="ru-RU" dirty="0" err="1"/>
              <a:t>нейтральним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слабоокисленим</a:t>
            </a:r>
            <a:r>
              <a:rPr lang="ru-RU" dirty="0"/>
              <a:t>) </a:t>
            </a:r>
            <a:r>
              <a:rPr lang="ru-RU" dirty="0" err="1"/>
              <a:t>перемішуючим</a:t>
            </a:r>
            <a:r>
              <a:rPr lang="ru-RU" dirty="0"/>
              <a:t> газом </a:t>
            </a:r>
            <a:r>
              <a:rPr lang="ru-RU" dirty="0" err="1"/>
              <a:t>знизу</a:t>
            </a:r>
            <a:r>
              <a:rPr lang="ru-RU" dirty="0"/>
              <a:t>,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активніше</a:t>
            </a:r>
            <a:r>
              <a:rPr lang="ru-RU" dirty="0"/>
              <a:t> </a:t>
            </a:r>
            <a:r>
              <a:rPr lang="ru-RU" dirty="0" err="1"/>
              <a:t>протікає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рідкофазного</a:t>
            </a:r>
            <a:r>
              <a:rPr lang="ru-RU" dirty="0"/>
              <a:t>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марганцю</a:t>
            </a:r>
            <a:r>
              <a:rPr lang="ru-RU" dirty="0"/>
              <a:t> з </a:t>
            </a:r>
            <a:r>
              <a:rPr lang="ru-RU" dirty="0" err="1"/>
              <a:t>досаджуваних</a:t>
            </a:r>
            <a:r>
              <a:rPr lang="ru-RU" dirty="0"/>
              <a:t> по ходу </a:t>
            </a:r>
            <a:r>
              <a:rPr lang="ru-RU" dirty="0" err="1"/>
              <a:t>продування</a:t>
            </a:r>
            <a:r>
              <a:rPr lang="ru-RU" dirty="0"/>
              <a:t> добавок марганецсодержащего </a:t>
            </a:r>
            <a:r>
              <a:rPr lang="ru-RU" dirty="0" err="1"/>
              <a:t>сировини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В </a:t>
            </a:r>
            <a:r>
              <a:rPr lang="ru-RU" dirty="0" err="1"/>
              <a:t>даний</a:t>
            </a:r>
            <a:r>
              <a:rPr lang="ru-RU" dirty="0"/>
              <a:t> час в </a:t>
            </a:r>
            <a:r>
              <a:rPr lang="ru-RU" dirty="0" err="1"/>
              <a:t>Японії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50% </a:t>
            </a:r>
            <a:r>
              <a:rPr lang="ru-RU" dirty="0" err="1"/>
              <a:t>марганцю</a:t>
            </a:r>
            <a:r>
              <a:rPr lang="ru-RU" dirty="0"/>
              <a:t> </a:t>
            </a:r>
            <a:r>
              <a:rPr lang="ru-RU" dirty="0" err="1"/>
              <a:t>вводять</a:t>
            </a:r>
            <a:r>
              <a:rPr lang="ru-RU" dirty="0"/>
              <a:t> в сталь не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марганцевих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, а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марганцевих</a:t>
            </a:r>
            <a:r>
              <a:rPr lang="ru-RU" dirty="0"/>
              <a:t> руд і </a:t>
            </a:r>
            <a:r>
              <a:rPr lang="ru-RU" dirty="0" err="1"/>
              <a:t>агломератів</a:t>
            </a:r>
            <a:r>
              <a:rPr lang="ru-RU" dirty="0"/>
              <a:t>. При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багатої</a:t>
            </a:r>
            <a:r>
              <a:rPr lang="ru-RU" dirty="0"/>
              <a:t> </a:t>
            </a:r>
            <a:r>
              <a:rPr lang="ru-RU" dirty="0" err="1"/>
              <a:t>марганцевої</a:t>
            </a:r>
            <a:r>
              <a:rPr lang="ru-RU" dirty="0"/>
              <a:t> </a:t>
            </a:r>
            <a:r>
              <a:rPr lang="ru-RU" dirty="0" err="1"/>
              <a:t>руди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50% </a:t>
            </a:r>
            <a:r>
              <a:rPr lang="ru-RU" dirty="0" err="1"/>
              <a:t>марганцю</a:t>
            </a:r>
            <a:r>
              <a:rPr lang="ru-RU" dirty="0"/>
              <a:t>, </a:t>
            </a:r>
            <a:r>
              <a:rPr lang="ru-RU" dirty="0" err="1"/>
              <a:t>забезпечується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марганцю</a:t>
            </a:r>
            <a:r>
              <a:rPr lang="ru-RU" dirty="0"/>
              <a:t> до 75% і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останнього</a:t>
            </a:r>
            <a:r>
              <a:rPr lang="ru-RU" dirty="0"/>
              <a:t> в </a:t>
            </a:r>
            <a:r>
              <a:rPr lang="ru-RU" dirty="0" err="1"/>
              <a:t>металі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продування</a:t>
            </a:r>
            <a:r>
              <a:rPr lang="ru-RU" dirty="0"/>
              <a:t> до 1,2%. </a:t>
            </a:r>
            <a:r>
              <a:rPr lang="ru-RU" dirty="0" err="1"/>
              <a:t>Це</a:t>
            </a:r>
            <a:r>
              <a:rPr lang="ru-RU" dirty="0"/>
              <a:t> дозволило </a:t>
            </a:r>
            <a:r>
              <a:rPr lang="ru-RU" dirty="0" err="1"/>
              <a:t>відмовитися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присадки в </a:t>
            </a:r>
            <a:r>
              <a:rPr lang="ru-RU" dirty="0" err="1"/>
              <a:t>ківш</a:t>
            </a:r>
            <a:r>
              <a:rPr lang="ru-RU" dirty="0"/>
              <a:t> </a:t>
            </a:r>
            <a:r>
              <a:rPr lang="ru-RU" dirty="0" err="1"/>
              <a:t>марганцевих</a:t>
            </a:r>
            <a:r>
              <a:rPr lang="ru-RU" dirty="0"/>
              <a:t> </a:t>
            </a:r>
            <a:r>
              <a:rPr lang="ru-RU" dirty="0" err="1"/>
              <a:t>феросплавів</a:t>
            </a:r>
            <a:r>
              <a:rPr lang="ru-RU" dirty="0"/>
              <a:t> і </a:t>
            </a:r>
            <a:r>
              <a:rPr lang="ru-RU" dirty="0" err="1"/>
              <a:t>понизити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температуру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приблизно</a:t>
            </a:r>
            <a:r>
              <a:rPr lang="ru-RU" dirty="0"/>
              <a:t> на 180С, </a:t>
            </a:r>
            <a:r>
              <a:rPr lang="ru-RU" dirty="0" err="1"/>
              <a:t>що</a:t>
            </a:r>
            <a:r>
              <a:rPr lang="ru-RU" dirty="0"/>
              <a:t> у свою </a:t>
            </a:r>
            <a:r>
              <a:rPr lang="ru-RU" dirty="0" err="1"/>
              <a:t>чергу</a:t>
            </a:r>
            <a:r>
              <a:rPr lang="ru-RU" dirty="0"/>
              <a:t> </a:t>
            </a:r>
            <a:r>
              <a:rPr lang="ru-RU" dirty="0" err="1"/>
              <a:t>сприяло</a:t>
            </a:r>
            <a:r>
              <a:rPr lang="ru-RU" dirty="0"/>
              <a:t> </a:t>
            </a:r>
            <a:r>
              <a:rPr lang="ru-RU" dirty="0" err="1"/>
              <a:t>зменшенню</a:t>
            </a:r>
            <a:r>
              <a:rPr lang="ru-RU" dirty="0"/>
              <a:t> </a:t>
            </a:r>
            <a:r>
              <a:rPr lang="ru-RU" dirty="0" err="1"/>
              <a:t>зносу</a:t>
            </a:r>
            <a:r>
              <a:rPr lang="ru-RU" dirty="0"/>
              <a:t> футеровки конвертера. </a:t>
            </a:r>
            <a:endParaRPr lang="ru-RU" dirty="0" smtClean="0"/>
          </a:p>
          <a:p>
            <a:pPr algn="just"/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/>
              <a:t>особливо </a:t>
            </a:r>
            <a:r>
              <a:rPr lang="ru-RU" dirty="0" err="1"/>
              <a:t>відзначити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в </a:t>
            </a:r>
            <a:r>
              <a:rPr lang="ru-RU" dirty="0" err="1"/>
              <a:t>металургійній</a:t>
            </a:r>
            <a:r>
              <a:rPr lang="ru-RU" dirty="0"/>
              <a:t> </a:t>
            </a:r>
            <a:r>
              <a:rPr lang="ru-RU" dirty="0" err="1"/>
              <a:t>промисловості</a:t>
            </a:r>
            <a:r>
              <a:rPr lang="ru-RU" dirty="0"/>
              <a:t> </a:t>
            </a:r>
            <a:r>
              <a:rPr lang="ru-RU" dirty="0" err="1"/>
              <a:t>Японії</a:t>
            </a:r>
            <a:r>
              <a:rPr lang="ru-RU" dirty="0"/>
              <a:t> і </a:t>
            </a:r>
            <a:r>
              <a:rPr lang="ru-RU" dirty="0" err="1"/>
              <a:t>Південної</a:t>
            </a:r>
            <a:r>
              <a:rPr lang="ru-RU" dirty="0"/>
              <a:t> </a:t>
            </a:r>
            <a:r>
              <a:rPr lang="ru-RU" dirty="0" err="1"/>
              <a:t>Кореї</a:t>
            </a:r>
            <a:r>
              <a:rPr lang="ru-RU" dirty="0"/>
              <a:t> </a:t>
            </a:r>
            <a:r>
              <a:rPr lang="ru-RU" dirty="0" err="1"/>
              <a:t>високоякісної</a:t>
            </a:r>
            <a:r>
              <a:rPr lang="ru-RU" dirty="0"/>
              <a:t> </a:t>
            </a:r>
            <a:r>
              <a:rPr lang="ru-RU" dirty="0" err="1"/>
              <a:t>імпортної</a:t>
            </a:r>
            <a:r>
              <a:rPr lang="ru-RU" dirty="0"/>
              <a:t> марганецсодержащего </a:t>
            </a:r>
            <a:r>
              <a:rPr lang="ru-RU" dirty="0" err="1"/>
              <a:t>сировини</a:t>
            </a:r>
            <a:r>
              <a:rPr lang="ru-RU" dirty="0"/>
              <a:t> з </a:t>
            </a:r>
            <a:r>
              <a:rPr lang="ru-RU" dirty="0" err="1"/>
              <a:t>високим</a:t>
            </a:r>
            <a:r>
              <a:rPr lang="ru-RU" dirty="0"/>
              <a:t> </a:t>
            </a:r>
            <a:r>
              <a:rPr lang="ru-RU" dirty="0" err="1"/>
              <a:t>вмістом</a:t>
            </a:r>
            <a:r>
              <a:rPr lang="ru-RU" dirty="0"/>
              <a:t> </a:t>
            </a:r>
            <a:r>
              <a:rPr lang="ru-RU" dirty="0" err="1"/>
              <a:t>марганцю</a:t>
            </a:r>
            <a:r>
              <a:rPr lang="ru-RU" dirty="0"/>
              <a:t> (32-51% </a:t>
            </a:r>
            <a:r>
              <a:rPr lang="en-US" dirty="0" err="1"/>
              <a:t>Mn</a:t>
            </a:r>
            <a:r>
              <a:rPr lang="ru-RU" dirty="0"/>
              <a:t>общ) і </a:t>
            </a:r>
            <a:r>
              <a:rPr lang="ru-RU" dirty="0" err="1"/>
              <a:t>низькими</a:t>
            </a:r>
            <a:r>
              <a:rPr lang="ru-RU" dirty="0"/>
              <a:t> </a:t>
            </a:r>
            <a:r>
              <a:rPr lang="ru-RU" dirty="0" err="1"/>
              <a:t>концентраціями</a:t>
            </a:r>
            <a:r>
              <a:rPr lang="ru-RU" dirty="0"/>
              <a:t> фосфору (0,014-0,050% Р) та </a:t>
            </a:r>
            <a:r>
              <a:rPr lang="ru-RU" dirty="0" err="1"/>
              <a:t>двооксиду</a:t>
            </a:r>
            <a:r>
              <a:rPr lang="ru-RU" dirty="0"/>
              <a:t> </a:t>
            </a:r>
            <a:r>
              <a:rPr lang="ru-RU" dirty="0" err="1"/>
              <a:t>кремнію</a:t>
            </a:r>
            <a:r>
              <a:rPr lang="ru-RU" dirty="0"/>
              <a:t> (4,5-6,2% </a:t>
            </a:r>
            <a:r>
              <a:rPr lang="en-US" dirty="0"/>
              <a:t>SiO2),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при </a:t>
            </a:r>
            <a:r>
              <a:rPr lang="ru-RU" dirty="0" err="1"/>
              <a:t>виплавці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в конвертерах </a:t>
            </a:r>
            <a:r>
              <a:rPr lang="ru-RU" dirty="0" err="1"/>
              <a:t>комбінованого</a:t>
            </a:r>
            <a:r>
              <a:rPr lang="ru-RU" dirty="0"/>
              <a:t> </a:t>
            </a:r>
            <a:r>
              <a:rPr lang="ru-RU" dirty="0" err="1"/>
              <a:t>продування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економити</a:t>
            </a:r>
            <a:r>
              <a:rPr lang="ru-RU" dirty="0"/>
              <a:t> </a:t>
            </a:r>
            <a:r>
              <a:rPr lang="ru-RU" dirty="0" err="1"/>
              <a:t>марганцеві</a:t>
            </a:r>
            <a:r>
              <a:rPr lang="ru-RU" dirty="0"/>
              <a:t> </a:t>
            </a:r>
            <a:r>
              <a:rPr lang="ru-RU" dirty="0" err="1"/>
              <a:t>феросплави</a:t>
            </a:r>
            <a:r>
              <a:rPr lang="ru-RU" dirty="0"/>
              <a:t>, але і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низький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фосфору (≤0,005%),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при </a:t>
            </a:r>
            <a:r>
              <a:rPr lang="ru-RU" dirty="0" err="1"/>
              <a:t>заливці</a:t>
            </a:r>
            <a:r>
              <a:rPr lang="ru-RU" dirty="0"/>
              <a:t> в агрегат </a:t>
            </a:r>
            <a:r>
              <a:rPr lang="ru-RU" dirty="0" err="1"/>
              <a:t>заздалегідь</a:t>
            </a:r>
            <a:r>
              <a:rPr lang="ru-RU" dirty="0"/>
              <a:t> </a:t>
            </a:r>
            <a:r>
              <a:rPr lang="ru-RU" dirty="0" err="1"/>
              <a:t>рафінованого</a:t>
            </a:r>
            <a:r>
              <a:rPr lang="ru-RU" dirty="0"/>
              <a:t> по фосфору </a:t>
            </a:r>
            <a:r>
              <a:rPr lang="ru-RU" dirty="0" err="1"/>
              <a:t>чавуну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300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3849"/>
            <a:ext cx="10997242" cy="606437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По </a:t>
            </a:r>
            <a:r>
              <a:rPr lang="ru-RU" dirty="0" err="1"/>
              <a:t>аналогії</a:t>
            </a:r>
            <a:r>
              <a:rPr lang="ru-RU" dirty="0"/>
              <a:t> з </a:t>
            </a:r>
            <a:r>
              <a:rPr lang="ru-RU" dirty="0" err="1"/>
              <a:t>металургійними</a:t>
            </a:r>
            <a:r>
              <a:rPr lang="ru-RU" dirty="0"/>
              <a:t> </a:t>
            </a:r>
            <a:r>
              <a:rPr lang="ru-RU" dirty="0" err="1"/>
              <a:t>підприємствами</a:t>
            </a:r>
            <a:r>
              <a:rPr lang="ru-RU" dirty="0"/>
              <a:t> </a:t>
            </a:r>
            <a:r>
              <a:rPr lang="ru-RU" dirty="0" err="1"/>
              <a:t>Західної</a:t>
            </a:r>
            <a:r>
              <a:rPr lang="ru-RU" dirty="0"/>
              <a:t> </a:t>
            </a:r>
            <a:r>
              <a:rPr lang="ru-RU" dirty="0" err="1"/>
              <a:t>Європи</a:t>
            </a:r>
            <a:r>
              <a:rPr lang="ru-RU" dirty="0"/>
              <a:t> і </a:t>
            </a:r>
            <a:r>
              <a:rPr lang="ru-RU" dirty="0" err="1"/>
              <a:t>Північної</a:t>
            </a:r>
            <a:r>
              <a:rPr lang="ru-RU" dirty="0"/>
              <a:t> Америки </a:t>
            </a:r>
            <a:r>
              <a:rPr lang="ru-RU" dirty="0" err="1"/>
              <a:t>розроблений</a:t>
            </a:r>
            <a:r>
              <a:rPr lang="ru-RU" dirty="0"/>
              <a:t> </a:t>
            </a:r>
            <a:r>
              <a:rPr lang="ru-RU" dirty="0" err="1"/>
              <a:t>технологічний</a:t>
            </a:r>
            <a:r>
              <a:rPr lang="ru-RU" dirty="0"/>
              <a:t> комплекс </a:t>
            </a:r>
            <a:r>
              <a:rPr lang="ru-RU" dirty="0" err="1"/>
              <a:t>аглодоменно</a:t>
            </a:r>
            <a:r>
              <a:rPr lang="ru-RU" dirty="0"/>
              <a:t>-конвертерного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високоякісних</a:t>
            </a:r>
            <a:r>
              <a:rPr lang="ru-RU" dirty="0"/>
              <a:t> сталей, </a:t>
            </a:r>
            <a:r>
              <a:rPr lang="ru-RU" dirty="0" err="1"/>
              <a:t>тільки</a:t>
            </a:r>
            <a:r>
              <a:rPr lang="ru-RU" dirty="0"/>
              <a:t> поза доменною </a:t>
            </a:r>
            <a:r>
              <a:rPr lang="ru-RU" dirty="0" err="1"/>
              <a:t>десульфурацією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 </a:t>
            </a:r>
            <a:r>
              <a:rPr lang="ru-RU" dirty="0" err="1"/>
              <a:t>прийнятий</a:t>
            </a:r>
            <a:r>
              <a:rPr lang="ru-RU" dirty="0"/>
              <a:t> за основу </a:t>
            </a:r>
            <a:r>
              <a:rPr lang="ru-RU" dirty="0" err="1"/>
              <a:t>концепції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чорної</a:t>
            </a:r>
            <a:r>
              <a:rPr lang="ru-RU" dirty="0"/>
              <a:t> </a:t>
            </a:r>
            <a:r>
              <a:rPr lang="ru-RU" dirty="0" err="1"/>
              <a:t>металургії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err="1" smtClean="0"/>
              <a:t>Пропонований</a:t>
            </a:r>
            <a:r>
              <a:rPr lang="ru-RU" dirty="0" smtClean="0"/>
              <a:t> </a:t>
            </a:r>
            <a:r>
              <a:rPr lang="ru-RU" dirty="0" err="1"/>
              <a:t>металургійний</a:t>
            </a:r>
            <a:r>
              <a:rPr lang="ru-RU" dirty="0"/>
              <a:t> комплекс </a:t>
            </a:r>
            <a:r>
              <a:rPr lang="ru-RU" dirty="0" err="1"/>
              <a:t>включає</a:t>
            </a:r>
            <a:r>
              <a:rPr lang="ru-RU" dirty="0"/>
              <a:t>: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виплавку</a:t>
            </a:r>
            <a:r>
              <a:rPr lang="ru-RU" dirty="0"/>
              <a:t> з </a:t>
            </a:r>
            <a:r>
              <a:rPr lang="ru-RU" dirty="0" err="1"/>
              <a:t>безмарганцовистої</a:t>
            </a:r>
            <a:r>
              <a:rPr lang="ru-RU" dirty="0"/>
              <a:t> </a:t>
            </a:r>
            <a:r>
              <a:rPr lang="ru-RU" dirty="0" err="1"/>
              <a:t>шихти</a:t>
            </a:r>
            <a:r>
              <a:rPr lang="ru-RU" dirty="0"/>
              <a:t> </a:t>
            </a:r>
            <a:r>
              <a:rPr lang="ru-RU" dirty="0" err="1"/>
              <a:t>низькомарганцовистого</a:t>
            </a:r>
            <a:r>
              <a:rPr lang="ru-RU" dirty="0"/>
              <a:t> і </a:t>
            </a:r>
            <a:r>
              <a:rPr lang="ru-RU" dirty="0" err="1"/>
              <a:t>низькокремністого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 (</a:t>
            </a:r>
            <a:r>
              <a:rPr lang="ru-RU" dirty="0" err="1"/>
              <a:t>менше</a:t>
            </a:r>
            <a:r>
              <a:rPr lang="ru-RU" dirty="0"/>
              <a:t> 0,3% </a:t>
            </a:r>
            <a:r>
              <a:rPr lang="en-US" dirty="0"/>
              <a:t>Si </a:t>
            </a:r>
            <a:r>
              <a:rPr lang="ru-RU" dirty="0"/>
              <a:t>та </a:t>
            </a:r>
            <a:r>
              <a:rPr lang="en-US" dirty="0" err="1"/>
              <a:t>Mn</a:t>
            </a:r>
            <a:r>
              <a:rPr lang="en-US" dirty="0"/>
              <a:t>); </a:t>
            </a:r>
            <a:endParaRPr lang="uk-UA" dirty="0" smtClean="0"/>
          </a:p>
          <a:p>
            <a:pPr algn="just"/>
            <a:r>
              <a:rPr lang="en-US" dirty="0" smtClean="0"/>
              <a:t>- </a:t>
            </a:r>
            <a:r>
              <a:rPr lang="ru-RU" dirty="0" err="1"/>
              <a:t>ковшову</a:t>
            </a:r>
            <a:r>
              <a:rPr lang="ru-RU" dirty="0"/>
              <a:t> </a:t>
            </a:r>
            <a:r>
              <a:rPr lang="ru-RU" dirty="0" err="1"/>
              <a:t>десульфурацію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 (</a:t>
            </a:r>
            <a:r>
              <a:rPr lang="en-US" dirty="0"/>
              <a:t>S </a:t>
            </a:r>
            <a:r>
              <a:rPr lang="ru-RU" dirty="0" err="1"/>
              <a:t>менше</a:t>
            </a:r>
            <a:r>
              <a:rPr lang="ru-RU" dirty="0"/>
              <a:t> 0,005%) в </a:t>
            </a:r>
            <a:r>
              <a:rPr lang="ru-RU" dirty="0" err="1"/>
              <a:t>заливальних</a:t>
            </a:r>
            <a:r>
              <a:rPr lang="ru-RU" dirty="0"/>
              <a:t> ковшах </a:t>
            </a:r>
            <a:r>
              <a:rPr lang="ru-RU" dirty="0" err="1"/>
              <a:t>вдуванням</a:t>
            </a:r>
            <a:r>
              <a:rPr lang="ru-RU" dirty="0"/>
              <a:t> через </a:t>
            </a:r>
            <a:r>
              <a:rPr lang="ru-RU" dirty="0" err="1"/>
              <a:t>заглибну</a:t>
            </a:r>
            <a:r>
              <a:rPr lang="ru-RU" dirty="0"/>
              <a:t> фурму </a:t>
            </a:r>
            <a:r>
              <a:rPr lang="ru-RU" dirty="0" err="1"/>
              <a:t>суміші</a:t>
            </a:r>
            <a:r>
              <a:rPr lang="ru-RU" dirty="0"/>
              <a:t> </a:t>
            </a:r>
            <a:r>
              <a:rPr lang="ru-RU" dirty="0" err="1"/>
              <a:t>гранульованого</a:t>
            </a:r>
            <a:r>
              <a:rPr lang="ru-RU" dirty="0"/>
              <a:t> </a:t>
            </a:r>
            <a:r>
              <a:rPr lang="ru-RU" dirty="0" err="1"/>
              <a:t>магнію</a:t>
            </a:r>
            <a:r>
              <a:rPr lang="ru-RU" dirty="0"/>
              <a:t> (25%) і </a:t>
            </a:r>
            <a:r>
              <a:rPr lang="ru-RU" dirty="0" err="1"/>
              <a:t>порошкоподібного</a:t>
            </a:r>
            <a:r>
              <a:rPr lang="ru-RU" dirty="0"/>
              <a:t> </a:t>
            </a:r>
            <a:r>
              <a:rPr lang="ru-RU" dirty="0" err="1"/>
              <a:t>вапна</a:t>
            </a:r>
            <a:r>
              <a:rPr lang="ru-RU" dirty="0"/>
              <a:t> (75%);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високоефективний</a:t>
            </a:r>
            <a:r>
              <a:rPr lang="ru-RU" dirty="0"/>
              <a:t> і </a:t>
            </a:r>
            <a:r>
              <a:rPr lang="ru-RU" dirty="0" err="1"/>
              <a:t>економічний</a:t>
            </a:r>
            <a:r>
              <a:rPr lang="ru-RU" dirty="0"/>
              <a:t> </a:t>
            </a:r>
            <a:r>
              <a:rPr lang="ru-RU" dirty="0" err="1"/>
              <a:t>конвертерний</a:t>
            </a:r>
            <a:r>
              <a:rPr lang="ru-RU" dirty="0"/>
              <a:t> </a:t>
            </a:r>
            <a:r>
              <a:rPr lang="ru-RU" dirty="0" err="1"/>
              <a:t>переділ</a:t>
            </a:r>
            <a:r>
              <a:rPr lang="ru-RU" dirty="0"/>
              <a:t> чистого по </a:t>
            </a:r>
            <a:r>
              <a:rPr lang="ru-RU" dirty="0" err="1"/>
              <a:t>сірці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 з </a:t>
            </a:r>
            <a:r>
              <a:rPr lang="ru-RU" dirty="0" err="1"/>
              <a:t>глибокою</a:t>
            </a:r>
            <a:r>
              <a:rPr lang="ru-RU" dirty="0"/>
              <a:t> </a:t>
            </a:r>
            <a:r>
              <a:rPr lang="ru-RU" dirty="0" err="1"/>
              <a:t>дефосфорацією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отримання</a:t>
            </a:r>
            <a:r>
              <a:rPr lang="ru-RU" dirty="0"/>
              <a:t> в </a:t>
            </a:r>
            <a:r>
              <a:rPr lang="ru-RU" dirty="0" err="1"/>
              <a:t>ковші</a:t>
            </a:r>
            <a:r>
              <a:rPr lang="ru-RU" dirty="0"/>
              <a:t> методами </a:t>
            </a:r>
            <a:r>
              <a:rPr lang="ru-RU" dirty="0" err="1"/>
              <a:t>позапічної</a:t>
            </a:r>
            <a:r>
              <a:rPr lang="ru-RU" dirty="0"/>
              <a:t> </a:t>
            </a:r>
            <a:r>
              <a:rPr lang="ru-RU" dirty="0" err="1"/>
              <a:t>обробки</a:t>
            </a:r>
            <a:r>
              <a:rPr lang="ru-RU" dirty="0"/>
              <a:t> в </a:t>
            </a:r>
            <a:r>
              <a:rPr lang="ru-RU" dirty="0" err="1"/>
              <a:t>раціональному</a:t>
            </a:r>
            <a:r>
              <a:rPr lang="ru-RU" dirty="0"/>
              <a:t> </a:t>
            </a:r>
            <a:r>
              <a:rPr lang="ru-RU" dirty="0" err="1"/>
              <a:t>об'ємі</a:t>
            </a:r>
            <a:r>
              <a:rPr lang="ru-RU" dirty="0"/>
              <a:t> </a:t>
            </a:r>
            <a:r>
              <a:rPr lang="ru-RU" dirty="0" err="1"/>
              <a:t>високоякісних</a:t>
            </a:r>
            <a:r>
              <a:rPr lang="ru-RU" dirty="0"/>
              <a:t> </a:t>
            </a:r>
            <a:r>
              <a:rPr lang="ru-RU" dirty="0" err="1"/>
              <a:t>чистих</a:t>
            </a:r>
            <a:r>
              <a:rPr lang="ru-RU" dirty="0"/>
              <a:t> сталей будь-</a:t>
            </a:r>
            <a:r>
              <a:rPr lang="ru-RU" dirty="0" err="1"/>
              <a:t>якого</a:t>
            </a:r>
            <a:r>
              <a:rPr lang="ru-RU" dirty="0"/>
              <a:t> складного сортаменту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змістом</a:t>
            </a:r>
            <a:r>
              <a:rPr lang="ru-RU" dirty="0"/>
              <a:t> </a:t>
            </a:r>
            <a:r>
              <a:rPr lang="ru-RU" dirty="0" err="1"/>
              <a:t>сірі</a:t>
            </a:r>
            <a:r>
              <a:rPr lang="ru-RU" dirty="0"/>
              <a:t> </a:t>
            </a:r>
            <a:r>
              <a:rPr lang="ru-RU" dirty="0" err="1"/>
              <a:t>менше</a:t>
            </a:r>
            <a:r>
              <a:rPr lang="ru-RU" dirty="0"/>
              <a:t> 0,001% і фосфору </a:t>
            </a:r>
            <a:r>
              <a:rPr lang="ru-RU" dirty="0" err="1"/>
              <a:t>менше</a:t>
            </a:r>
            <a:r>
              <a:rPr lang="ru-RU" dirty="0"/>
              <a:t> 0,005%.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321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483079"/>
            <a:ext cx="10816087" cy="609887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Комплексна </a:t>
            </a:r>
            <a:r>
              <a:rPr lang="ru-RU" dirty="0" err="1"/>
              <a:t>технологія</a:t>
            </a:r>
            <a:r>
              <a:rPr lang="ru-RU" dirty="0"/>
              <a:t> </a:t>
            </a:r>
            <a:r>
              <a:rPr lang="ru-RU" i="1" dirty="0"/>
              <a:t>в </a:t>
            </a:r>
            <a:r>
              <a:rPr lang="ru-RU" i="1" dirty="0" err="1"/>
              <a:t>аглодоменному</a:t>
            </a:r>
            <a:r>
              <a:rPr lang="ru-RU" i="1" dirty="0"/>
              <a:t> </a:t>
            </a:r>
            <a:r>
              <a:rPr lang="ru-RU" i="1" dirty="0" err="1"/>
              <a:t>процесі</a:t>
            </a:r>
            <a:r>
              <a:rPr lang="ru-RU" i="1" dirty="0"/>
              <a:t> </a:t>
            </a:r>
            <a:r>
              <a:rPr lang="ru-RU" dirty="0" err="1"/>
              <a:t>дозволяє</a:t>
            </a:r>
            <a:r>
              <a:rPr lang="ru-RU" dirty="0"/>
              <a:t>: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переробляти</a:t>
            </a:r>
            <a:r>
              <a:rPr lang="ru-RU" dirty="0"/>
              <a:t> </a:t>
            </a:r>
            <a:r>
              <a:rPr lang="ru-RU" dirty="0" err="1"/>
              <a:t>бідні</a:t>
            </a:r>
            <a:r>
              <a:rPr lang="ru-RU" dirty="0"/>
              <a:t> </a:t>
            </a:r>
            <a:r>
              <a:rPr lang="ru-RU" dirty="0" err="1"/>
              <a:t>руди</a:t>
            </a:r>
            <a:r>
              <a:rPr lang="ru-RU" dirty="0"/>
              <a:t> без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марганцевистої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, </a:t>
            </a:r>
            <a:r>
              <a:rPr lang="ru-RU" dirty="0" err="1"/>
              <a:t>розширити</a:t>
            </a:r>
            <a:r>
              <a:rPr lang="ru-RU" dirty="0"/>
              <a:t> гамму </a:t>
            </a:r>
            <a:r>
              <a:rPr lang="ru-RU" dirty="0" err="1"/>
              <a:t>вугілля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коксується</a:t>
            </a:r>
            <a:r>
              <a:rPr lang="ru-RU" dirty="0"/>
              <a:t>,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сірчистого</a:t>
            </a:r>
            <a:r>
              <a:rPr lang="ru-RU" dirty="0"/>
              <a:t> </a:t>
            </a:r>
            <a:r>
              <a:rPr lang="ru-RU" dirty="0" err="1"/>
              <a:t>вугілля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зменшить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коксу, а </a:t>
            </a:r>
            <a:r>
              <a:rPr lang="ru-RU" dirty="0" err="1"/>
              <a:t>відповідно</a:t>
            </a:r>
            <a:r>
              <a:rPr lang="ru-RU" dirty="0"/>
              <a:t> і </a:t>
            </a:r>
            <a:r>
              <a:rPr lang="ru-RU" dirty="0" err="1"/>
              <a:t>чавуну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/>
              <a:t>при </a:t>
            </a:r>
            <a:r>
              <a:rPr lang="ru-RU" dirty="0" err="1"/>
              <a:t>зниженні</a:t>
            </a:r>
            <a:r>
              <a:rPr lang="ru-RU" dirty="0"/>
              <a:t> </a:t>
            </a:r>
            <a:r>
              <a:rPr lang="ru-RU" dirty="0" err="1"/>
              <a:t>основності</a:t>
            </a:r>
            <a:r>
              <a:rPr lang="ru-RU" dirty="0"/>
              <a:t> доменного шлаку (</a:t>
            </a:r>
            <a:r>
              <a:rPr lang="ru-RU" dirty="0" err="1"/>
              <a:t>СаО</a:t>
            </a:r>
            <a:r>
              <a:rPr lang="ru-RU" dirty="0"/>
              <a:t>/</a:t>
            </a:r>
            <a:r>
              <a:rPr lang="en-US" dirty="0"/>
              <a:t>SiO2) </a:t>
            </a:r>
            <a:r>
              <a:rPr lang="ru-RU" dirty="0"/>
              <a:t>з 1,05-1,10 до 0,85-0,95 и </a:t>
            </a:r>
            <a:r>
              <a:rPr lang="ru-RU" dirty="0" err="1"/>
              <a:t>відповідному</a:t>
            </a:r>
            <a:r>
              <a:rPr lang="ru-RU" dirty="0"/>
              <a:t> </a:t>
            </a:r>
            <a:r>
              <a:rPr lang="ru-RU" dirty="0" err="1"/>
              <a:t>збільшенні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 в </a:t>
            </a:r>
            <a:r>
              <a:rPr lang="ru-RU" dirty="0" err="1"/>
              <a:t>агломераті</a:t>
            </a:r>
            <a:r>
              <a:rPr lang="ru-RU" dirty="0"/>
              <a:t> на 0,7-1,0% </a:t>
            </a:r>
            <a:r>
              <a:rPr lang="ru-RU" dirty="0" err="1"/>
              <a:t>зменшити</a:t>
            </a:r>
            <a:r>
              <a:rPr lang="ru-RU" dirty="0"/>
              <a:t> </a:t>
            </a:r>
            <a:r>
              <a:rPr lang="ru-RU" dirty="0" err="1"/>
              <a:t>витрату</a:t>
            </a:r>
            <a:r>
              <a:rPr lang="ru-RU" dirty="0"/>
              <a:t> коксу на 0,7-1,0% і </a:t>
            </a:r>
            <a:r>
              <a:rPr lang="ru-RU" dirty="0" err="1"/>
              <a:t>підвищити</a:t>
            </a:r>
            <a:r>
              <a:rPr lang="ru-RU" dirty="0"/>
              <a:t> </a:t>
            </a:r>
            <a:r>
              <a:rPr lang="ru-RU" dirty="0" err="1"/>
              <a:t>продуктивність</a:t>
            </a:r>
            <a:r>
              <a:rPr lang="ru-RU" dirty="0"/>
              <a:t> </a:t>
            </a:r>
            <a:r>
              <a:rPr lang="ru-RU" dirty="0" err="1"/>
              <a:t>доменної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на 3-5%;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/>
              <a:t>при </a:t>
            </a:r>
            <a:r>
              <a:rPr lang="ru-RU" dirty="0" err="1"/>
              <a:t>зниженні</a:t>
            </a:r>
            <a:r>
              <a:rPr lang="ru-RU" dirty="0"/>
              <a:t> </a:t>
            </a:r>
            <a:r>
              <a:rPr lang="ru-RU" dirty="0" err="1"/>
              <a:t>основності</a:t>
            </a:r>
            <a:r>
              <a:rPr lang="ru-RU" dirty="0"/>
              <a:t> агломерату </a:t>
            </a:r>
            <a:r>
              <a:rPr lang="ru-RU" dirty="0" err="1"/>
              <a:t>підвищити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міцність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зменшить</a:t>
            </a:r>
            <a:r>
              <a:rPr lang="ru-RU" dirty="0"/>
              <a:t> </a:t>
            </a:r>
            <a:r>
              <a:rPr lang="ru-RU" dirty="0" err="1"/>
              <a:t>вміст</a:t>
            </a:r>
            <a:r>
              <a:rPr lang="ru-RU" dirty="0"/>
              <a:t> в </a:t>
            </a:r>
            <a:r>
              <a:rPr lang="ru-RU" dirty="0" err="1"/>
              <a:t>нім</a:t>
            </a:r>
            <a:r>
              <a:rPr lang="ru-RU" dirty="0"/>
              <a:t> </a:t>
            </a:r>
            <a:r>
              <a:rPr lang="ru-RU" dirty="0" err="1"/>
              <a:t>дрібниці</a:t>
            </a:r>
            <a:r>
              <a:rPr lang="ru-RU" dirty="0"/>
              <a:t> (</a:t>
            </a:r>
            <a:r>
              <a:rPr lang="ru-RU" dirty="0" err="1"/>
              <a:t>фракції</a:t>
            </a:r>
            <a:r>
              <a:rPr lang="ru-RU" dirty="0"/>
              <a:t> 5 мм), </a:t>
            </a:r>
            <a:r>
              <a:rPr lang="ru-RU" dirty="0" err="1"/>
              <a:t>зниження</a:t>
            </a:r>
            <a:r>
              <a:rPr lang="ru-RU" dirty="0"/>
              <a:t> ж на 1%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фракції</a:t>
            </a:r>
            <a:r>
              <a:rPr lang="ru-RU" dirty="0"/>
              <a:t> 5 мм в </a:t>
            </a:r>
            <a:r>
              <a:rPr lang="ru-RU" dirty="0" err="1"/>
              <a:t>рудній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доменної</a:t>
            </a:r>
            <a:r>
              <a:rPr lang="ru-RU" dirty="0"/>
              <a:t> </a:t>
            </a:r>
            <a:r>
              <a:rPr lang="ru-RU" dirty="0" err="1"/>
              <a:t>шихти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коксу на 0,5% при </a:t>
            </a:r>
            <a:r>
              <a:rPr lang="ru-RU" dirty="0" err="1"/>
              <a:t>продуктивності</a:t>
            </a:r>
            <a:r>
              <a:rPr lang="ru-RU" dirty="0"/>
              <a:t> </a:t>
            </a:r>
            <a:r>
              <a:rPr lang="ru-RU" dirty="0" err="1"/>
              <a:t>доменної</a:t>
            </a:r>
            <a:r>
              <a:rPr lang="ru-RU" dirty="0"/>
              <a:t> </a:t>
            </a:r>
            <a:r>
              <a:rPr lang="ru-RU" dirty="0" err="1"/>
              <a:t>печі</a:t>
            </a:r>
            <a:r>
              <a:rPr lang="ru-RU" dirty="0"/>
              <a:t> на 1,0%;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/>
              <a:t>при </a:t>
            </a:r>
            <a:r>
              <a:rPr lang="ru-RU" dirty="0" err="1"/>
              <a:t>підвищенні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сірки</a:t>
            </a:r>
            <a:r>
              <a:rPr lang="ru-RU" dirty="0"/>
              <a:t> в </a:t>
            </a:r>
            <a:r>
              <a:rPr lang="ru-RU" dirty="0" err="1"/>
              <a:t>чавуні</a:t>
            </a:r>
            <a:r>
              <a:rPr lang="ru-RU" dirty="0"/>
              <a:t> на 0,01% </a:t>
            </a:r>
            <a:r>
              <a:rPr lang="ru-RU" dirty="0" err="1"/>
              <a:t>понизити</a:t>
            </a:r>
            <a:r>
              <a:rPr lang="ru-RU" dirty="0"/>
              <a:t> </a:t>
            </a:r>
            <a:r>
              <a:rPr lang="ru-RU" dirty="0" err="1"/>
              <a:t>витрату</a:t>
            </a:r>
            <a:r>
              <a:rPr lang="ru-RU" dirty="0"/>
              <a:t> коксу і </a:t>
            </a:r>
            <a:r>
              <a:rPr lang="ru-RU" dirty="0" err="1"/>
              <a:t>підвищити</a:t>
            </a:r>
            <a:r>
              <a:rPr lang="ru-RU" dirty="0"/>
              <a:t> </a:t>
            </a:r>
            <a:r>
              <a:rPr lang="ru-RU" dirty="0" err="1"/>
              <a:t>виробництво</a:t>
            </a:r>
            <a:r>
              <a:rPr lang="ru-RU" dirty="0"/>
              <a:t> на 1,0%.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35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96815"/>
            <a:ext cx="11083506" cy="634904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Комплексна </a:t>
            </a:r>
            <a:r>
              <a:rPr lang="ru-RU" dirty="0" err="1"/>
              <a:t>технологія</a:t>
            </a:r>
            <a:r>
              <a:rPr lang="ru-RU" dirty="0"/>
              <a:t> </a:t>
            </a:r>
            <a:r>
              <a:rPr lang="ru-RU" i="1" dirty="0"/>
              <a:t>в конвертерному </a:t>
            </a:r>
            <a:r>
              <a:rPr lang="ru-RU" i="1" dirty="0" err="1"/>
              <a:t>процесі</a:t>
            </a:r>
            <a:r>
              <a:rPr lang="ru-RU" i="1" dirty="0"/>
              <a:t> </a:t>
            </a:r>
            <a:r>
              <a:rPr lang="ru-RU" dirty="0" err="1"/>
              <a:t>дозволяє</a:t>
            </a:r>
            <a:r>
              <a:rPr lang="ru-RU" dirty="0"/>
              <a:t>: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винищити</a:t>
            </a:r>
            <a:r>
              <a:rPr lang="ru-RU" dirty="0"/>
              <a:t> на 20-30 кг/т,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шлаку на 25-30% і </a:t>
            </a:r>
            <a:r>
              <a:rPr lang="ru-RU" dirty="0" err="1"/>
              <a:t>втрат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 з шлаком,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виходу</a:t>
            </a:r>
            <a:r>
              <a:rPr lang="ru-RU" dirty="0"/>
              <a:t> </a:t>
            </a:r>
            <a:r>
              <a:rPr lang="ru-RU" dirty="0" err="1"/>
              <a:t>придатного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 на 1,0-1,5% і </a:t>
            </a:r>
            <a:r>
              <a:rPr lang="ru-RU" dirty="0" err="1"/>
              <a:t>продуктивності</a:t>
            </a:r>
            <a:r>
              <a:rPr lang="ru-RU" dirty="0"/>
              <a:t> </a:t>
            </a:r>
            <a:r>
              <a:rPr lang="ru-RU" dirty="0" err="1"/>
              <a:t>конвертерів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добитися</a:t>
            </a:r>
            <a:r>
              <a:rPr lang="ru-RU" dirty="0"/>
              <a:t> </a:t>
            </a:r>
            <a:r>
              <a:rPr lang="ru-RU" dirty="0" err="1"/>
              <a:t>високої</a:t>
            </a:r>
            <a:r>
              <a:rPr lang="ru-RU" dirty="0"/>
              <a:t> і </a:t>
            </a:r>
            <a:r>
              <a:rPr lang="ru-RU" dirty="0" err="1"/>
              <a:t>стабільної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металу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виплавляється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- </a:t>
            </a:r>
            <a:r>
              <a:rPr lang="ru-RU" dirty="0" err="1"/>
              <a:t>невід'ємними</a:t>
            </a:r>
            <a:r>
              <a:rPr lang="ru-RU" dirty="0"/>
              <a:t> </a:t>
            </a:r>
            <a:r>
              <a:rPr lang="ru-RU" dirty="0" err="1"/>
              <a:t>складовими</a:t>
            </a:r>
            <a:r>
              <a:rPr lang="ru-RU" dirty="0"/>
              <a:t> </a:t>
            </a:r>
            <a:r>
              <a:rPr lang="ru-RU" dirty="0" err="1"/>
              <a:t>елементами</a:t>
            </a:r>
            <a:r>
              <a:rPr lang="ru-RU" dirty="0"/>
              <a:t> </a:t>
            </a:r>
            <a:r>
              <a:rPr lang="ru-RU" dirty="0" err="1"/>
              <a:t>сучасної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конвертерної</a:t>
            </a:r>
            <a:r>
              <a:rPr lang="ru-RU" dirty="0"/>
              <a:t> плавки є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верхньо</a:t>
            </a:r>
            <a:r>
              <a:rPr lang="ru-RU" dirty="0"/>
              <a:t>-донного </a:t>
            </a:r>
            <a:r>
              <a:rPr lang="ru-RU" dirty="0" err="1"/>
              <a:t>комбінованого</a:t>
            </a:r>
            <a:r>
              <a:rPr lang="ru-RU" dirty="0"/>
              <a:t> </a:t>
            </a:r>
            <a:r>
              <a:rPr lang="ru-RU" dirty="0" err="1"/>
              <a:t>продування</a:t>
            </a:r>
            <a:r>
              <a:rPr lang="ru-RU" dirty="0"/>
              <a:t> </a:t>
            </a:r>
            <a:r>
              <a:rPr lang="ru-RU" dirty="0" err="1"/>
              <a:t>ванни</a:t>
            </a:r>
            <a:r>
              <a:rPr lang="ru-RU" dirty="0"/>
              <a:t> (~ 80% из 660 </a:t>
            </a:r>
            <a:r>
              <a:rPr lang="ru-RU" dirty="0" err="1"/>
              <a:t>конвертерів</a:t>
            </a:r>
            <a:r>
              <a:rPr lang="ru-RU" dirty="0"/>
              <a:t> мира) з метою </a:t>
            </a:r>
            <a:r>
              <a:rPr lang="ru-RU" dirty="0" err="1"/>
              <a:t>поліпшення</a:t>
            </a:r>
            <a:r>
              <a:rPr lang="ru-RU" dirty="0"/>
              <a:t> ходу і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err="1" smtClean="0"/>
              <a:t>Основними</a:t>
            </a:r>
            <a:r>
              <a:rPr lang="ru-RU" dirty="0" smtClean="0"/>
              <a:t> </a:t>
            </a:r>
            <a:r>
              <a:rPr lang="ru-RU" dirty="0" err="1"/>
              <a:t>перевагами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широко </a:t>
            </a:r>
            <a:r>
              <a:rPr lang="ru-RU" dirty="0" err="1"/>
              <a:t>поширеної</a:t>
            </a:r>
            <a:r>
              <a:rPr lang="ru-RU" dirty="0"/>
              <a:t>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комбінованого</a:t>
            </a:r>
            <a:r>
              <a:rPr lang="ru-RU" dirty="0"/>
              <a:t> </a:t>
            </a:r>
            <a:r>
              <a:rPr lang="ru-RU" dirty="0" err="1"/>
              <a:t>продування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пройшов</a:t>
            </a:r>
            <a:r>
              <a:rPr lang="ru-RU" dirty="0"/>
              <a:t> </a:t>
            </a:r>
            <a:r>
              <a:rPr lang="ru-RU" dirty="0" err="1"/>
              <a:t>попередню</a:t>
            </a:r>
            <a:r>
              <a:rPr lang="ru-RU" dirty="0"/>
              <a:t> </a:t>
            </a:r>
            <a:r>
              <a:rPr lang="ru-RU" dirty="0" err="1"/>
              <a:t>обробку</a:t>
            </a:r>
            <a:r>
              <a:rPr lang="ru-RU" dirty="0"/>
              <a:t> </a:t>
            </a:r>
            <a:r>
              <a:rPr lang="ru-RU" dirty="0" err="1"/>
              <a:t>чавуну</a:t>
            </a:r>
            <a:r>
              <a:rPr lang="ru-RU" dirty="0"/>
              <a:t>, з подачею </a:t>
            </a:r>
            <a:r>
              <a:rPr lang="ru-RU" dirty="0" err="1"/>
              <a:t>кисню</a:t>
            </a:r>
            <a:r>
              <a:rPr lang="ru-RU" dirty="0"/>
              <a:t> </a:t>
            </a:r>
            <a:r>
              <a:rPr lang="ru-RU" dirty="0" err="1"/>
              <a:t>зверху</a:t>
            </a:r>
            <a:r>
              <a:rPr lang="ru-RU" dirty="0"/>
              <a:t> і </a:t>
            </a:r>
            <a:r>
              <a:rPr lang="ru-RU" dirty="0" err="1"/>
              <a:t>нейтральних</a:t>
            </a:r>
            <a:r>
              <a:rPr lang="ru-RU" dirty="0"/>
              <a:t> </a:t>
            </a:r>
            <a:r>
              <a:rPr lang="ru-RU" dirty="0" err="1"/>
              <a:t>перемішуючих</a:t>
            </a:r>
            <a:r>
              <a:rPr lang="ru-RU" dirty="0"/>
              <a:t> </a:t>
            </a:r>
            <a:r>
              <a:rPr lang="ru-RU" dirty="0" err="1"/>
              <a:t>газів</a:t>
            </a:r>
            <a:r>
              <a:rPr lang="ru-RU" dirty="0"/>
              <a:t> через днище в </a:t>
            </a:r>
            <a:r>
              <a:rPr lang="ru-RU" dirty="0" err="1"/>
              <a:t>порівнянні</a:t>
            </a:r>
            <a:r>
              <a:rPr lang="ru-RU" dirty="0"/>
              <a:t> з </a:t>
            </a:r>
            <a:r>
              <a:rPr lang="ru-RU" dirty="0" err="1"/>
              <a:t>класичним</a:t>
            </a:r>
            <a:r>
              <a:rPr lang="ru-RU" dirty="0"/>
              <a:t> </a:t>
            </a:r>
            <a:r>
              <a:rPr lang="ru-RU" dirty="0" err="1"/>
              <a:t>киснево-конвертерним</a:t>
            </a:r>
            <a:r>
              <a:rPr lang="ru-RU" dirty="0"/>
              <a:t> </a:t>
            </a:r>
            <a:r>
              <a:rPr lang="ru-RU" dirty="0" err="1"/>
              <a:t>процесом</a:t>
            </a:r>
            <a:r>
              <a:rPr lang="ru-RU" dirty="0"/>
              <a:t> є: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виходу</a:t>
            </a:r>
            <a:r>
              <a:rPr lang="ru-RU" dirty="0"/>
              <a:t> </a:t>
            </a:r>
            <a:r>
              <a:rPr lang="ru-RU" dirty="0" err="1"/>
              <a:t>рідкої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на 0,4-1,5%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надмірним</a:t>
            </a:r>
            <a:r>
              <a:rPr lang="ru-RU" dirty="0"/>
              <a:t> </a:t>
            </a:r>
            <a:r>
              <a:rPr lang="ru-RU" dirty="0" err="1"/>
              <a:t>викидам</a:t>
            </a:r>
            <a:r>
              <a:rPr lang="ru-RU" dirty="0"/>
              <a:t> і </a:t>
            </a:r>
            <a:r>
              <a:rPr lang="ru-RU" dirty="0" err="1"/>
              <a:t>виносів</a:t>
            </a:r>
            <a:r>
              <a:rPr lang="ru-RU" dirty="0"/>
              <a:t> і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оксидів</a:t>
            </a:r>
            <a:r>
              <a:rPr lang="ru-RU" dirty="0"/>
              <a:t> </a:t>
            </a:r>
            <a:r>
              <a:rPr lang="ru-RU" dirty="0" err="1"/>
              <a:t>заліза</a:t>
            </a:r>
            <a:r>
              <a:rPr lang="ru-RU" dirty="0"/>
              <a:t> в шлаку на 2-8%;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залишкової</a:t>
            </a:r>
            <a:r>
              <a:rPr lang="ru-RU" dirty="0"/>
              <a:t> </a:t>
            </a:r>
            <a:r>
              <a:rPr lang="ru-RU" dirty="0" err="1"/>
              <a:t>концентрації</a:t>
            </a:r>
            <a:r>
              <a:rPr lang="ru-RU" dirty="0"/>
              <a:t> </a:t>
            </a:r>
            <a:r>
              <a:rPr lang="ru-RU" dirty="0" err="1"/>
              <a:t>марганцю</a:t>
            </a:r>
            <a:r>
              <a:rPr lang="ru-RU" dirty="0"/>
              <a:t> в </a:t>
            </a:r>
            <a:r>
              <a:rPr lang="ru-RU" dirty="0" err="1"/>
              <a:t>металі</a:t>
            </a:r>
            <a:r>
              <a:rPr lang="ru-RU" dirty="0"/>
              <a:t> на 0,02-0,5% при </a:t>
            </a:r>
            <a:r>
              <a:rPr lang="ru-RU" dirty="0" err="1"/>
              <a:t>переділі</a:t>
            </a:r>
            <a:r>
              <a:rPr lang="ru-RU" dirty="0"/>
              <a:t> </a:t>
            </a:r>
            <a:r>
              <a:rPr lang="ru-RU" dirty="0" err="1"/>
              <a:t>чавунів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0,29-2,0% </a:t>
            </a:r>
            <a:r>
              <a:rPr lang="en-US" dirty="0" err="1"/>
              <a:t>Mn</a:t>
            </a:r>
            <a:r>
              <a:rPr lang="en-US" dirty="0"/>
              <a:t>; </a:t>
            </a:r>
            <a:endParaRPr lang="uk-UA" dirty="0" smtClean="0"/>
          </a:p>
          <a:p>
            <a:pPr algn="just"/>
            <a:r>
              <a:rPr lang="en-US" dirty="0" smtClean="0"/>
              <a:t>-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винищити</a:t>
            </a:r>
            <a:r>
              <a:rPr lang="ru-RU" dirty="0"/>
              <a:t> і плавикового шпату на 3-20 кг/т і 0,8-1,7 кг/т стали; -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тривалості</a:t>
            </a:r>
            <a:r>
              <a:rPr lang="ru-RU" dirty="0"/>
              <a:t> </a:t>
            </a:r>
            <a:r>
              <a:rPr lang="ru-RU" dirty="0" err="1"/>
              <a:t>продування</a:t>
            </a:r>
            <a:r>
              <a:rPr lang="ru-RU" dirty="0"/>
              <a:t> на 0,3-2,0 </a:t>
            </a:r>
            <a:r>
              <a:rPr lang="ru-RU" dirty="0" err="1"/>
              <a:t>хв</a:t>
            </a:r>
            <a:r>
              <a:rPr lang="ru-RU" dirty="0"/>
              <a:t>.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більшого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засвоєння</a:t>
            </a:r>
            <a:r>
              <a:rPr lang="ru-RU" dirty="0"/>
              <a:t> </a:t>
            </a:r>
            <a:r>
              <a:rPr lang="ru-RU" dirty="0" err="1"/>
              <a:t>вдуваного</a:t>
            </a:r>
            <a:r>
              <a:rPr lang="ru-RU" dirty="0"/>
              <a:t> </a:t>
            </a:r>
            <a:r>
              <a:rPr lang="ru-RU" dirty="0" err="1"/>
              <a:t>кисню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 фосфору і </a:t>
            </a:r>
            <a:r>
              <a:rPr lang="ru-RU" dirty="0" err="1"/>
              <a:t>сірки</a:t>
            </a:r>
            <a:r>
              <a:rPr lang="ru-RU" dirty="0"/>
              <a:t> в </a:t>
            </a:r>
            <a:r>
              <a:rPr lang="ru-RU" dirty="0" err="1"/>
              <a:t>металі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на 0,002-0,005 и 0,001-0,003%.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0172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4490</Words>
  <Application>Microsoft Office PowerPoint</Application>
  <PresentationFormat>Широкоэкранный</PresentationFormat>
  <Paragraphs>105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4" baseType="lpstr">
      <vt:lpstr>Arial</vt:lpstr>
      <vt:lpstr>Calibri</vt:lpstr>
      <vt:lpstr>Calibri Light</vt:lpstr>
      <vt:lpstr>Тема Office</vt:lpstr>
      <vt:lpstr>7 Технології ресурсозбереження в сталеплавильному виробництві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 Технології ресурсозбереження в сталеплавильному виробництві</dc:title>
  <dc:creator>Metalurg</dc:creator>
  <cp:lastModifiedBy>Metalurg</cp:lastModifiedBy>
  <cp:revision>3</cp:revision>
  <dcterms:created xsi:type="dcterms:W3CDTF">2023-09-08T12:21:10Z</dcterms:created>
  <dcterms:modified xsi:type="dcterms:W3CDTF">2023-09-08T12:30:12Z</dcterms:modified>
</cp:coreProperties>
</file>