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2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71" autoAdjust="0"/>
  </p:normalViewPr>
  <p:slideViewPr>
    <p:cSldViewPr>
      <p:cViewPr varScale="1">
        <p:scale>
          <a:sx n="73" d="100"/>
          <a:sy n="73" d="100"/>
        </p:scale>
        <p:origin x="115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2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4553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6480720" cy="1080120"/>
          </a:xfrm>
        </p:spPr>
        <p:txBody>
          <a:bodyPr>
            <a:noAutofit/>
          </a:bodyPr>
          <a:lstStyle/>
          <a:p>
            <a:r>
              <a:rPr lang="uk-UA" sz="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Просування через </a:t>
            </a:r>
            <a:r>
              <a:rPr lang="uk-UA" sz="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Ютуб</a:t>
            </a:r>
            <a:endParaRPr lang="ru-RU" sz="5000" dirty="0"/>
          </a:p>
        </p:txBody>
      </p:sp>
      <p:pic>
        <p:nvPicPr>
          <p:cNvPr id="1027" name="Picture 3" descr="C:\Users\Admikn\Downloads\завантажен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48" y="3387725"/>
            <a:ext cx="4524376" cy="10096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 err="1">
                <a:solidFill>
                  <a:schemeClr val="accent2"/>
                </a:solidFill>
                <a:effectLst/>
              </a:rPr>
              <a:t>Кросплатформеність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tx1"/>
                </a:solidFill>
              </a:rPr>
              <a:t>Відео однаково зручно дивитися на будь-якому пристрої, чи то великому екрані телевізора або маленькому дисплеї </a:t>
            </a:r>
            <a:r>
              <a:rPr lang="uk-UA" sz="2000" b="1" dirty="0" err="1">
                <a:solidFill>
                  <a:schemeClr val="tx1"/>
                </a:solidFill>
              </a:rPr>
              <a:t>смартфона</a:t>
            </a:r>
            <a:r>
              <a:rPr lang="uk-UA" sz="2000" b="1" dirty="0">
                <a:solidFill>
                  <a:schemeClr val="tx1"/>
                </a:solidFill>
              </a:rPr>
              <a:t>. Що цікаво, більше половини всіх переглядів здійснюється з мобільних пристроїв – так що це ще й чудова можливість для організації роботи з мобільним </a:t>
            </a:r>
            <a:r>
              <a:rPr lang="uk-UA" sz="2000" b="1" dirty="0" err="1">
                <a:solidFill>
                  <a:schemeClr val="tx1"/>
                </a:solidFill>
              </a:rPr>
              <a:t>трафіком</a:t>
            </a:r>
            <a:r>
              <a:rPr lang="uk-UA" sz="2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2" name="Picture 2" descr="C:\Users\Admikn\Downloads\завантаженн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138054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kn\Downloads\завантаженн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436245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kn\Downloads\youtu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966865" cy="2200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9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  <a:effectLst/>
              </a:rPr>
              <a:t>Це безкоштовно!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Звичайно</a:t>
            </a:r>
            <a:r>
              <a:rPr lang="ru-RU" sz="2400" b="1" dirty="0">
                <a:solidFill>
                  <a:schemeClr val="tx1"/>
                </a:solidFill>
              </a:rPr>
              <a:t>, за маркетинг і </a:t>
            </a:r>
            <a:r>
              <a:rPr lang="ru-RU" sz="2400" b="1" dirty="0" err="1">
                <a:solidFill>
                  <a:schemeClr val="tx1"/>
                </a:solidFill>
              </a:rPr>
              <a:t>рекламні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оголошення</a:t>
            </a:r>
            <a:r>
              <a:rPr lang="ru-RU" sz="2400" b="1" dirty="0">
                <a:solidFill>
                  <a:schemeClr val="tx1"/>
                </a:solidFill>
              </a:rPr>
              <a:t>, в </a:t>
            </a:r>
            <a:r>
              <a:rPr lang="ru-RU" sz="2400" b="1" dirty="0" err="1">
                <a:solidFill>
                  <a:schemeClr val="tx1"/>
                </a:solidFill>
              </a:rPr>
              <a:t>разі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якщо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захочете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їх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використовувати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доведеться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платити</a:t>
            </a:r>
            <a:r>
              <a:rPr lang="ru-RU" sz="2400" b="1" dirty="0">
                <a:solidFill>
                  <a:schemeClr val="tx1"/>
                </a:solidFill>
              </a:rPr>
              <a:t>. Але ось сам канал </a:t>
            </a:r>
            <a:r>
              <a:rPr lang="ru-RU" sz="2400" b="1" dirty="0" err="1">
                <a:solidFill>
                  <a:schemeClr val="tx1"/>
                </a:solidFill>
              </a:rPr>
              <a:t>можна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створити</a:t>
            </a:r>
            <a:r>
              <a:rPr lang="ru-RU" sz="2400" b="1" dirty="0">
                <a:solidFill>
                  <a:schemeClr val="tx1"/>
                </a:solidFill>
              </a:rPr>
              <a:t> абсолютно </a:t>
            </a:r>
            <a:r>
              <a:rPr lang="ru-RU" sz="2400" b="1" dirty="0" err="1">
                <a:solidFill>
                  <a:schemeClr val="tx1"/>
                </a:solidFill>
              </a:rPr>
              <a:t>безкоштовно</a:t>
            </a:r>
            <a:r>
              <a:rPr lang="ru-RU" sz="2400" b="1" dirty="0">
                <a:solidFill>
                  <a:schemeClr val="tx1"/>
                </a:solidFill>
              </a:rPr>
              <a:t>, і </a:t>
            </a:r>
            <a:r>
              <a:rPr lang="ru-RU" sz="2400" b="1" dirty="0" err="1">
                <a:solidFill>
                  <a:schemeClr val="tx1"/>
                </a:solidFill>
              </a:rPr>
              <a:t>завантажувати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туди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стільки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відеороликів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скільки</a:t>
            </a:r>
            <a:r>
              <a:rPr lang="ru-RU" sz="2400" b="1" dirty="0">
                <a:solidFill>
                  <a:schemeClr val="tx1"/>
                </a:solidFill>
              </a:rPr>
              <a:t> вам </a:t>
            </a:r>
            <a:r>
              <a:rPr lang="ru-RU" sz="2400" b="1" dirty="0" err="1">
                <a:solidFill>
                  <a:schemeClr val="tx1"/>
                </a:solidFill>
              </a:rPr>
              <a:t>захочеться</a:t>
            </a:r>
            <a:r>
              <a:rPr lang="ru-RU" sz="2400" b="1" dirty="0">
                <a:solidFill>
                  <a:schemeClr val="tx1"/>
                </a:solidFill>
              </a:rPr>
              <a:t>. На </a:t>
            </a:r>
            <a:r>
              <a:rPr lang="ru-RU" sz="2400" b="1" dirty="0" err="1">
                <a:solidFill>
                  <a:schemeClr val="tx1"/>
                </a:solidFill>
              </a:rPr>
              <a:t>відміну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звичайного</a:t>
            </a:r>
            <a:r>
              <a:rPr lang="ru-RU" sz="2400" b="1" dirty="0">
                <a:solidFill>
                  <a:schemeClr val="tx1"/>
                </a:solidFill>
              </a:rPr>
              <a:t> хостингу для </a:t>
            </a:r>
            <a:r>
              <a:rPr lang="ru-RU" sz="2400" b="1" dirty="0" err="1">
                <a:solidFill>
                  <a:schemeClr val="tx1"/>
                </a:solidFill>
              </a:rPr>
              <a:t>сайтів</a:t>
            </a:r>
            <a:r>
              <a:rPr lang="ru-RU" sz="2400" b="1" dirty="0">
                <a:solidFill>
                  <a:schemeClr val="tx1"/>
                </a:solidFill>
              </a:rPr>
              <a:t>, за </a:t>
            </a:r>
            <a:r>
              <a:rPr lang="ru-RU" sz="2400" b="1" dirty="0" err="1">
                <a:solidFill>
                  <a:schemeClr val="tx1"/>
                </a:solidFill>
              </a:rPr>
              <a:t>зберігання</a:t>
            </a:r>
            <a:r>
              <a:rPr lang="ru-RU" sz="2400" b="1" dirty="0">
                <a:solidFill>
                  <a:schemeClr val="tx1"/>
                </a:solidFill>
              </a:rPr>
              <a:t> контенту </a:t>
            </a:r>
            <a:r>
              <a:rPr lang="ru-RU" sz="2400" b="1" dirty="0" err="1">
                <a:solidFill>
                  <a:schemeClr val="tx1"/>
                </a:solidFill>
              </a:rPr>
              <a:t>платити</a:t>
            </a:r>
            <a:r>
              <a:rPr lang="ru-RU" sz="2400" b="1" dirty="0">
                <a:solidFill>
                  <a:schemeClr val="tx1"/>
                </a:solidFill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</a:rPr>
              <a:t>потрібно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Admikn\Downloads\illustration-graphic-of-money-and-coin-icon_181099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2981325" cy="2981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93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  <a:effectLst/>
              </a:rPr>
              <a:t>Легкість розповсюдження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Поділитися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посиланням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відео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соцмережах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навіть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дитина</a:t>
            </a:r>
            <a:r>
              <a:rPr lang="ru-RU" sz="2400" b="1" dirty="0">
                <a:solidFill>
                  <a:schemeClr val="tx1"/>
                </a:solidFill>
              </a:rPr>
              <a:t>. Люди </a:t>
            </a:r>
            <a:r>
              <a:rPr lang="ru-RU" sz="2400" b="1" dirty="0" err="1">
                <a:solidFill>
                  <a:schemeClr val="tx1"/>
                </a:solidFill>
              </a:rPr>
              <a:t>можуть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обмінюватися</a:t>
            </a:r>
            <a:r>
              <a:rPr lang="ru-RU" sz="2400" b="1" dirty="0">
                <a:solidFill>
                  <a:schemeClr val="tx1"/>
                </a:solidFill>
              </a:rPr>
              <a:t> ними з </a:t>
            </a:r>
            <a:r>
              <a:rPr lang="ru-RU" sz="2400" b="1" dirty="0" err="1">
                <a:solidFill>
                  <a:schemeClr val="tx1"/>
                </a:solidFill>
              </a:rPr>
              <a:t>друзями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постити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Twitter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або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Facebook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вбудовувати</a:t>
            </a:r>
            <a:r>
              <a:rPr lang="ru-RU" sz="2400" b="1" dirty="0">
                <a:solidFill>
                  <a:schemeClr val="tx1"/>
                </a:solidFill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</a:rPr>
              <a:t>допомогою</a:t>
            </a:r>
            <a:r>
              <a:rPr lang="ru-RU" sz="2400" b="1" dirty="0">
                <a:solidFill>
                  <a:schemeClr val="tx1"/>
                </a:solidFill>
              </a:rPr>
              <a:t> коду на </a:t>
            </a:r>
            <a:r>
              <a:rPr lang="ru-RU" sz="2400" b="1" dirty="0" err="1">
                <a:solidFill>
                  <a:schemeClr val="tx1"/>
                </a:solidFill>
              </a:rPr>
              <a:t>сторінках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своїх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сайтів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Причому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виглядає</a:t>
            </a:r>
            <a:r>
              <a:rPr lang="ru-RU" sz="2400" b="1" dirty="0">
                <a:solidFill>
                  <a:schemeClr val="tx1"/>
                </a:solidFill>
              </a:rPr>
              <a:t> все 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цілком</a:t>
            </a:r>
            <a:r>
              <a:rPr lang="ru-RU" sz="2400" b="1" dirty="0">
                <a:solidFill>
                  <a:schemeClr val="tx1"/>
                </a:solidFill>
              </a:rPr>
              <a:t> природно, а </a:t>
            </a:r>
            <a:r>
              <a:rPr lang="ru-RU" sz="2400" b="1" dirty="0" err="1">
                <a:solidFill>
                  <a:schemeClr val="tx1"/>
                </a:solidFill>
              </a:rPr>
              <a:t>робиться</a:t>
            </a:r>
            <a:r>
              <a:rPr lang="ru-RU" sz="2400" b="1" dirty="0">
                <a:solidFill>
                  <a:schemeClr val="tx1"/>
                </a:solidFill>
              </a:rPr>
              <a:t> легко.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2291" name="Picture 3" descr="C:\Users\Admikn\Downloads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8183"/>
            <a:ext cx="4057038" cy="2510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kn\Downloads\Безымянный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369">
            <a:off x="4932622" y="3643281"/>
            <a:ext cx="3777366" cy="237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  <a:effectLst/>
              </a:rPr>
              <a:t>Накопичення аудиторії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7344816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Спочатку</a:t>
            </a:r>
            <a:r>
              <a:rPr lang="ru-RU" sz="2400" b="1" dirty="0">
                <a:solidFill>
                  <a:schemeClr val="tx1"/>
                </a:solidFill>
              </a:rPr>
              <a:t> по одному, а </a:t>
            </a:r>
            <a:r>
              <a:rPr lang="ru-RU" sz="2400" b="1" dirty="0" err="1">
                <a:solidFill>
                  <a:schemeClr val="tx1"/>
                </a:solidFill>
              </a:rPr>
              <a:t>потім</a:t>
            </a:r>
            <a:r>
              <a:rPr lang="ru-RU" sz="2400" b="1" dirty="0">
                <a:solidFill>
                  <a:schemeClr val="tx1"/>
                </a:solidFill>
              </a:rPr>
              <a:t> десятками і сотнями, на </a:t>
            </a:r>
            <a:r>
              <a:rPr lang="ru-RU" sz="2400" b="1" dirty="0" err="1">
                <a:solidFill>
                  <a:schemeClr val="tx1"/>
                </a:solidFill>
              </a:rPr>
              <a:t>лічильнику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вашого</a:t>
            </a:r>
            <a:r>
              <a:rPr lang="ru-RU" sz="2400" b="1" dirty="0">
                <a:solidFill>
                  <a:schemeClr val="tx1"/>
                </a:solidFill>
              </a:rPr>
              <a:t> каналу </a:t>
            </a:r>
            <a:r>
              <a:rPr lang="ru-RU" sz="2400" b="1" dirty="0" err="1">
                <a:solidFill>
                  <a:schemeClr val="tx1"/>
                </a:solidFill>
              </a:rPr>
              <a:t>будуть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з’являтися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нові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підписники</a:t>
            </a:r>
            <a:r>
              <a:rPr lang="ru-RU" sz="2400" b="1" dirty="0">
                <a:solidFill>
                  <a:schemeClr val="tx1"/>
                </a:solidFill>
              </a:rPr>
              <a:t>. А значить, </a:t>
            </a:r>
            <a:r>
              <a:rPr lang="ru-RU" sz="2400" b="1" dirty="0" err="1">
                <a:solidFill>
                  <a:schemeClr val="tx1"/>
                </a:solidFill>
              </a:rPr>
              <a:t>почнуть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з’являтися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перші</a:t>
            </a:r>
            <a:r>
              <a:rPr lang="ru-RU" sz="2400" b="1" dirty="0">
                <a:solidFill>
                  <a:schemeClr val="tx1"/>
                </a:solidFill>
              </a:rPr>
              <a:t> «лайки», </a:t>
            </a:r>
            <a:r>
              <a:rPr lang="ru-RU" sz="2400" b="1" dirty="0" err="1">
                <a:solidFill>
                  <a:schemeClr val="tx1"/>
                </a:solidFill>
              </a:rPr>
              <a:t>коментарі</a:t>
            </a:r>
            <a:r>
              <a:rPr lang="ru-RU" sz="2400" b="1" dirty="0">
                <a:solidFill>
                  <a:schemeClr val="tx1"/>
                </a:solidFill>
              </a:rPr>
              <a:t>, і </a:t>
            </a:r>
            <a:r>
              <a:rPr lang="ru-RU" sz="2400" b="1" dirty="0" err="1">
                <a:solidFill>
                  <a:schemeClr val="tx1"/>
                </a:solidFill>
              </a:rPr>
              <a:t>кількість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переглядів</a:t>
            </a:r>
            <a:r>
              <a:rPr lang="ru-RU" sz="2400" b="1" dirty="0">
                <a:solidFill>
                  <a:schemeClr val="tx1"/>
                </a:solidFill>
              </a:rPr>
              <a:t> буде </a:t>
            </a:r>
            <a:r>
              <a:rPr lang="ru-RU" sz="2400" b="1" dirty="0" err="1">
                <a:solidFill>
                  <a:schemeClr val="tx1"/>
                </a:solidFill>
              </a:rPr>
              <a:t>рости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Якщо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тільки</a:t>
            </a:r>
            <a:r>
              <a:rPr lang="ru-RU" sz="2400" b="1" dirty="0">
                <a:solidFill>
                  <a:schemeClr val="tx1"/>
                </a:solidFill>
              </a:rPr>
              <a:t> вам </a:t>
            </a:r>
            <a:r>
              <a:rPr lang="ru-RU" sz="2400" b="1" dirty="0" err="1">
                <a:solidFill>
                  <a:schemeClr val="tx1"/>
                </a:solidFill>
              </a:rPr>
              <a:t>вдасться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утримувати</a:t>
            </a:r>
            <a:r>
              <a:rPr lang="ru-RU" sz="2400" b="1" dirty="0">
                <a:solidFill>
                  <a:schemeClr val="tx1"/>
                </a:solidFill>
              </a:rPr>
              <a:t> планку </a:t>
            </a:r>
            <a:r>
              <a:rPr lang="ru-RU" sz="2400" b="1" dirty="0" err="1">
                <a:solidFill>
                  <a:schemeClr val="tx1"/>
                </a:solidFill>
              </a:rPr>
              <a:t>якості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C:\Users\Admikn\Downloads\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6491189" cy="29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effectLst/>
              </a:rPr>
              <a:t>Отримання клієнтів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7344816" cy="4680520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err="1">
                <a:solidFill>
                  <a:schemeClr val="tx1"/>
                </a:solidFill>
              </a:rPr>
              <a:t>Цілком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логічно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що</a:t>
            </a:r>
            <a:r>
              <a:rPr lang="ru-RU" sz="1800" dirty="0">
                <a:solidFill>
                  <a:schemeClr val="tx1"/>
                </a:solidFill>
              </a:rPr>
              <a:t> люди </a:t>
            </a:r>
            <a:r>
              <a:rPr lang="ru-RU" sz="1800" dirty="0" err="1">
                <a:solidFill>
                  <a:schemeClr val="tx1"/>
                </a:solidFill>
              </a:rPr>
              <a:t>дивляться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відео</a:t>
            </a:r>
            <a:r>
              <a:rPr lang="ru-RU" sz="1800" dirty="0">
                <a:solidFill>
                  <a:schemeClr val="tx1"/>
                </a:solidFill>
              </a:rPr>
              <a:t> по </a:t>
            </a:r>
            <a:r>
              <a:rPr lang="ru-RU" sz="1800" dirty="0" err="1">
                <a:solidFill>
                  <a:schemeClr val="tx1"/>
                </a:solidFill>
              </a:rPr>
              <a:t>тим</a:t>
            </a:r>
            <a:r>
              <a:rPr lang="ru-RU" sz="1800" dirty="0">
                <a:solidFill>
                  <a:schemeClr val="tx1"/>
                </a:solidFill>
              </a:rPr>
              <a:t> темам, </a:t>
            </a:r>
            <a:r>
              <a:rPr lang="ru-RU" sz="1800" dirty="0" err="1">
                <a:solidFill>
                  <a:schemeClr val="tx1"/>
                </a:solidFill>
              </a:rPr>
              <a:t>які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їх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цікавлять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Наприклад</a:t>
            </a:r>
            <a:r>
              <a:rPr lang="ru-RU" sz="1800" dirty="0">
                <a:solidFill>
                  <a:schemeClr val="tx1"/>
                </a:solidFill>
              </a:rPr>
              <a:t>, огляди </a:t>
            </a:r>
            <a:r>
              <a:rPr lang="ru-RU" sz="1800" dirty="0" err="1">
                <a:solidFill>
                  <a:schemeClr val="tx1"/>
                </a:solidFill>
              </a:rPr>
              <a:t>продуктів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збираються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купити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або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приклади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вирішення</a:t>
            </a:r>
            <a:r>
              <a:rPr lang="ru-RU" sz="1800" dirty="0">
                <a:solidFill>
                  <a:schemeClr val="tx1"/>
                </a:solidFill>
              </a:rPr>
              <a:t> проблем з </a:t>
            </a:r>
            <a:r>
              <a:rPr lang="ru-RU" sz="1800" dirty="0" err="1">
                <a:solidFill>
                  <a:schemeClr val="tx1"/>
                </a:solidFill>
              </a:rPr>
              <a:t>якими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зіткнулися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особисто</a:t>
            </a:r>
            <a:r>
              <a:rPr lang="ru-RU" sz="1800" dirty="0">
                <a:solidFill>
                  <a:schemeClr val="tx1"/>
                </a:solidFill>
              </a:rPr>
              <a:t>. А значить, </a:t>
            </a:r>
            <a:r>
              <a:rPr lang="ru-RU" sz="1800" dirty="0" err="1">
                <a:solidFill>
                  <a:schemeClr val="tx1"/>
                </a:solidFill>
              </a:rPr>
              <a:t>ви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маєте</a:t>
            </a:r>
            <a:r>
              <a:rPr lang="ru-RU" sz="1800" dirty="0">
                <a:solidFill>
                  <a:schemeClr val="tx1"/>
                </a:solidFill>
              </a:rPr>
              <a:t> справу з </a:t>
            </a:r>
            <a:r>
              <a:rPr lang="ru-RU" sz="1800" dirty="0" err="1">
                <a:solidFill>
                  <a:schemeClr val="tx1"/>
                </a:solidFill>
              </a:rPr>
              <a:t>потенційними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клієнтами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ru-RU" sz="1800" dirty="0" err="1">
                <a:solidFill>
                  <a:schemeClr val="tx1"/>
                </a:solidFill>
              </a:rPr>
              <a:t>Інтернет</a:t>
            </a:r>
            <a:r>
              <a:rPr lang="ru-RU" sz="1800" dirty="0">
                <a:solidFill>
                  <a:schemeClr val="tx1"/>
                </a:solidFill>
              </a:rPr>
              <a:t>-магазин </a:t>
            </a:r>
            <a:r>
              <a:rPr lang="ru-RU" sz="1800" dirty="0" err="1">
                <a:solidFill>
                  <a:schemeClr val="tx1"/>
                </a:solidFill>
              </a:rPr>
              <a:t>техніки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додавати</a:t>
            </a:r>
            <a:r>
              <a:rPr lang="ru-RU" sz="1800" dirty="0">
                <a:solidFill>
                  <a:schemeClr val="tx1"/>
                </a:solidFill>
              </a:rPr>
              <a:t> огляди </a:t>
            </a:r>
            <a:r>
              <a:rPr lang="ru-RU" sz="1800" dirty="0" err="1">
                <a:solidFill>
                  <a:schemeClr val="tx1"/>
                </a:solidFill>
              </a:rPr>
              <a:t>продуктів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представлені</a:t>
            </a:r>
            <a:r>
              <a:rPr lang="ru-RU" sz="1800" dirty="0">
                <a:solidFill>
                  <a:schemeClr val="tx1"/>
                </a:solidFill>
              </a:rPr>
              <a:t> в </a:t>
            </a:r>
            <a:r>
              <a:rPr lang="ru-RU" sz="1800" dirty="0" err="1">
                <a:solidFill>
                  <a:schemeClr val="tx1"/>
                </a:solidFill>
              </a:rPr>
              <a:t>його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каталозі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порівнювати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їх</a:t>
            </a:r>
            <a:r>
              <a:rPr lang="ru-RU" sz="1800" dirty="0">
                <a:solidFill>
                  <a:schemeClr val="tx1"/>
                </a:solidFill>
              </a:rPr>
              <a:t> один з одним, </a:t>
            </a:r>
            <a:r>
              <a:rPr lang="ru-RU" sz="1800" dirty="0" err="1">
                <a:solidFill>
                  <a:schemeClr val="tx1"/>
                </a:solidFill>
              </a:rPr>
              <a:t>тестувати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Компанія</a:t>
            </a:r>
            <a:r>
              <a:rPr lang="ru-RU" sz="1800" dirty="0">
                <a:solidFill>
                  <a:schemeClr val="tx1"/>
                </a:solidFill>
              </a:rPr>
              <a:t>, яка </a:t>
            </a:r>
            <a:r>
              <a:rPr lang="ru-RU" sz="1800" dirty="0" err="1">
                <a:solidFill>
                  <a:schemeClr val="tx1"/>
                </a:solidFill>
              </a:rPr>
              <a:t>пропонує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курси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англійської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мови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може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знімати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невеликі</a:t>
            </a:r>
            <a:r>
              <a:rPr lang="ru-RU" sz="1800" dirty="0">
                <a:solidFill>
                  <a:schemeClr val="tx1"/>
                </a:solidFill>
              </a:rPr>
              <a:t> ролики з </a:t>
            </a:r>
            <a:r>
              <a:rPr lang="ru-RU" sz="1800" dirty="0" err="1">
                <a:solidFill>
                  <a:schemeClr val="tx1"/>
                </a:solidFill>
              </a:rPr>
              <a:t>розбором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особливостей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граматики</a:t>
            </a:r>
            <a:r>
              <a:rPr lang="ru-RU" sz="1800" dirty="0">
                <a:solidFill>
                  <a:schemeClr val="tx1"/>
                </a:solidFill>
              </a:rPr>
              <a:t> і лексики. А </a:t>
            </a:r>
            <a:r>
              <a:rPr lang="ru-RU" sz="1800" dirty="0" err="1">
                <a:solidFill>
                  <a:schemeClr val="tx1"/>
                </a:solidFill>
              </a:rPr>
              <a:t>підприємець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який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займається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квартирними</a:t>
            </a:r>
            <a:r>
              <a:rPr lang="ru-RU" sz="1800" dirty="0">
                <a:solidFill>
                  <a:schemeClr val="tx1"/>
                </a:solidFill>
              </a:rPr>
              <a:t> ремонтами – </a:t>
            </a:r>
            <a:r>
              <a:rPr lang="ru-RU" sz="1800" dirty="0" err="1">
                <a:solidFill>
                  <a:schemeClr val="tx1"/>
                </a:solidFill>
              </a:rPr>
              <a:t>показувати</a:t>
            </a:r>
            <a:r>
              <a:rPr lang="ru-RU" sz="1800" dirty="0">
                <a:solidFill>
                  <a:schemeClr val="tx1"/>
                </a:solidFill>
              </a:rPr>
              <a:t>, як </a:t>
            </a:r>
            <a:r>
              <a:rPr lang="ru-RU" sz="1800" dirty="0" err="1">
                <a:solidFill>
                  <a:schemeClr val="tx1"/>
                </a:solidFill>
              </a:rPr>
              <a:t>відбувається</a:t>
            </a:r>
            <a:r>
              <a:rPr lang="ru-RU" sz="1800" dirty="0">
                <a:solidFill>
                  <a:schemeClr val="tx1"/>
                </a:solidFill>
              </a:rPr>
              <a:t> сам </a:t>
            </a:r>
            <a:r>
              <a:rPr lang="ru-RU" sz="1800" dirty="0" err="1">
                <a:solidFill>
                  <a:schemeClr val="tx1"/>
                </a:solidFill>
              </a:rPr>
              <a:t>процес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давати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поради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щодо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вибору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матеріалів</a:t>
            </a:r>
            <a:r>
              <a:rPr lang="ru-RU" sz="1800" dirty="0">
                <a:solidFill>
                  <a:schemeClr val="tx1"/>
                </a:solidFill>
              </a:rPr>
              <a:t> і </a:t>
            </a:r>
            <a:r>
              <a:rPr lang="ru-RU" sz="1800" dirty="0" err="1">
                <a:solidFill>
                  <a:schemeClr val="tx1"/>
                </a:solidFill>
              </a:rPr>
              <a:t>демонструвати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результати</a:t>
            </a:r>
            <a:r>
              <a:rPr lang="ru-RU" sz="1800" dirty="0">
                <a:solidFill>
                  <a:schemeClr val="tx1"/>
                </a:solidFill>
              </a:rPr>
              <a:t> до і </a:t>
            </a:r>
            <a:r>
              <a:rPr lang="ru-RU" sz="1800" dirty="0" err="1">
                <a:solidFill>
                  <a:schemeClr val="tx1"/>
                </a:solidFill>
              </a:rPr>
              <a:t>після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Admikn\Downloads\4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4264745" cy="28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Головне, що ви повинні знати про просування на </a:t>
            </a:r>
            <a:r>
              <a:rPr lang="uk-UA" b="1" dirty="0" err="1">
                <a:solidFill>
                  <a:schemeClr val="accent2"/>
                </a:solidFill>
              </a:rPr>
              <a:t>YouTube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>
                <a:solidFill>
                  <a:schemeClr val="tx1"/>
                </a:solidFill>
              </a:rPr>
              <a:t>YouTube</a:t>
            </a:r>
            <a:r>
              <a:rPr lang="uk-UA" b="1" dirty="0">
                <a:solidFill>
                  <a:schemeClr val="tx1"/>
                </a:solidFill>
              </a:rPr>
              <a:t> передбачає комплексне просування. Якщо ви думаєте, що зібравши купу переглядів, </a:t>
            </a:r>
            <a:r>
              <a:rPr lang="uk-UA" b="1" dirty="0" err="1">
                <a:solidFill>
                  <a:schemeClr val="tx1"/>
                </a:solidFill>
              </a:rPr>
              <a:t>лайків</a:t>
            </a:r>
            <a:r>
              <a:rPr lang="uk-UA" b="1" dirty="0">
                <a:solidFill>
                  <a:schemeClr val="tx1"/>
                </a:solidFill>
              </a:rPr>
              <a:t> та коментарів, ролик підкорить простори </a:t>
            </a:r>
            <a:r>
              <a:rPr lang="uk-UA" b="1" dirty="0" err="1">
                <a:solidFill>
                  <a:schemeClr val="tx1"/>
                </a:solidFill>
              </a:rPr>
              <a:t>інтернету</a:t>
            </a:r>
            <a:r>
              <a:rPr lang="uk-UA" b="1" dirty="0">
                <a:solidFill>
                  <a:schemeClr val="tx1"/>
                </a:solidFill>
              </a:rPr>
              <a:t>, то ви глибоко помиляєтеся. Є кілька груп чинників, на які в рівній мірі потрібно звертати увагу при просуванні відеоролика.</a:t>
            </a:r>
          </a:p>
        </p:txBody>
      </p:sp>
    </p:spTree>
    <p:extLst>
      <p:ext uri="{BB962C8B-B14F-4D97-AF65-F5344CB8AC3E}">
        <p14:creationId xmlns:p14="http://schemas.microsoft.com/office/powerpoint/2010/main" val="215803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344816" cy="468052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accent2"/>
                </a:solidFill>
              </a:rPr>
              <a:t>Внутрішні характеристики відео </a:t>
            </a:r>
            <a:r>
              <a:rPr lang="uk-UA" sz="2400" b="1" dirty="0">
                <a:solidFill>
                  <a:schemeClr val="tx1"/>
                </a:solidFill>
              </a:rPr>
              <a:t>- це специфічне CEO </a:t>
            </a:r>
            <a:r>
              <a:rPr lang="uk-UA" sz="2400" b="1" dirty="0" err="1">
                <a:solidFill>
                  <a:schemeClr val="tx1"/>
                </a:solidFill>
              </a:rPr>
              <a:t>YouTube</a:t>
            </a:r>
            <a:r>
              <a:rPr lang="uk-UA" sz="2400" b="1" dirty="0">
                <a:solidFill>
                  <a:schemeClr val="tx1"/>
                </a:solidFill>
              </a:rPr>
              <a:t>. Все, що пов'язано з оптимізацією ключових слів, заголовками, описом, тегами і посиланнями - робота з самим роликом.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Зовнішні характеристики відео </a:t>
            </a:r>
            <a:r>
              <a:rPr lang="uk-UA" sz="2400" b="1" dirty="0">
                <a:solidFill>
                  <a:schemeClr val="tx1"/>
                </a:solidFill>
              </a:rPr>
              <a:t>- це реакції користувачів на відео. Лайки, </a:t>
            </a:r>
            <a:r>
              <a:rPr lang="uk-UA" sz="2400" b="1" dirty="0" err="1">
                <a:solidFill>
                  <a:schemeClr val="tx1"/>
                </a:solidFill>
              </a:rPr>
              <a:t>репости</a:t>
            </a:r>
            <a:r>
              <a:rPr lang="uk-UA" sz="2400" b="1" dirty="0">
                <a:solidFill>
                  <a:schemeClr val="tx1"/>
                </a:solidFill>
              </a:rPr>
              <a:t>, коментарі, поділитися посиланням на відео - звичні форми комунікації з глядачем.</a:t>
            </a:r>
          </a:p>
          <a:p>
            <a:r>
              <a:rPr lang="uk-UA" sz="2400" b="1" dirty="0">
                <a:solidFill>
                  <a:schemeClr val="accent2"/>
                </a:solidFill>
              </a:rPr>
              <a:t>Просування каналу</a:t>
            </a:r>
            <a:r>
              <a:rPr lang="uk-UA" sz="2400" b="1" dirty="0">
                <a:solidFill>
                  <a:schemeClr val="tx1"/>
                </a:solidFill>
              </a:rPr>
              <a:t>. Крім самого очевидного - кількості </a:t>
            </a:r>
            <a:r>
              <a:rPr lang="uk-UA" sz="2400" b="1" dirty="0" err="1">
                <a:solidFill>
                  <a:schemeClr val="tx1"/>
                </a:solidFill>
              </a:rPr>
              <a:t>підписників</a:t>
            </a:r>
            <a:r>
              <a:rPr lang="uk-UA" sz="2400" b="1" dirty="0">
                <a:solidFill>
                  <a:schemeClr val="tx1"/>
                </a:solidFill>
              </a:rPr>
              <a:t>, - у каналу є й інші характеристики, які будуть впливати на поширення відеоролика. Це оптимізація каналу, його опис, підбір ключів, кількість зворотних посилань на канал і навіть організація </a:t>
            </a:r>
            <a:r>
              <a:rPr lang="uk-UA" sz="2400" b="1" dirty="0" err="1">
                <a:solidFill>
                  <a:schemeClr val="tx1"/>
                </a:solidFill>
              </a:rPr>
              <a:t>плейлистів</a:t>
            </a:r>
            <a:r>
              <a:rPr lang="uk-UA" sz="24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8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344816" cy="4680520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Концепція каналу</a:t>
            </a:r>
            <a:r>
              <a:rPr lang="uk-UA" b="1" dirty="0">
                <a:solidFill>
                  <a:schemeClr val="tx1"/>
                </a:solidFill>
              </a:rPr>
              <a:t>. Без чіткого розуміння теми каналу і її дотримання успіху не буде. Для кого канал створений, чім він буде корисний глядачеві, чому на нього варто підписатися прямо зараз - цю думку ви повинні доносити в трейлері, в кожному відео, в кожній рубриці та навіть в тексті банера каналу.</a:t>
            </a:r>
          </a:p>
          <a:p>
            <a:r>
              <a:rPr lang="uk-UA" b="1" dirty="0">
                <a:solidFill>
                  <a:schemeClr val="accent2"/>
                </a:solidFill>
              </a:rPr>
              <a:t>Зміст відео</a:t>
            </a:r>
            <a:r>
              <a:rPr lang="uk-UA" b="1" dirty="0">
                <a:solidFill>
                  <a:schemeClr val="tx1"/>
                </a:solidFill>
              </a:rPr>
              <a:t>. Основний параметр </a:t>
            </a:r>
            <a:r>
              <a:rPr lang="uk-UA" b="1" dirty="0" err="1">
                <a:solidFill>
                  <a:schemeClr val="tx1"/>
                </a:solidFill>
              </a:rPr>
              <a:t>YouTube</a:t>
            </a:r>
            <a:r>
              <a:rPr lang="uk-UA" b="1" dirty="0">
                <a:solidFill>
                  <a:schemeClr val="tx1"/>
                </a:solidFill>
              </a:rPr>
              <a:t> - це утримання. Важливо робити якісний і цікавий контент, який глядачі будуть оглядати до кінця.</a:t>
            </a:r>
          </a:p>
        </p:txBody>
      </p:sp>
    </p:spTree>
    <p:extLst>
      <p:ext uri="{BB962C8B-B14F-4D97-AF65-F5344CB8AC3E}">
        <p14:creationId xmlns:p14="http://schemas.microsoft.com/office/powerpoint/2010/main" val="28117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</a:rPr>
              <a:t>Не забувайте, що всі ваші дії по роботі з просуванням ролика необхідно вимірювати і аналізувати: кількість переходів на зовнішню сторінку, їх ціна, </a:t>
            </a:r>
            <a:r>
              <a:rPr lang="uk-UA" sz="2400" b="1" dirty="0" err="1">
                <a:solidFill>
                  <a:schemeClr val="tx1"/>
                </a:solidFill>
              </a:rPr>
              <a:t>ціна</a:t>
            </a:r>
            <a:r>
              <a:rPr lang="uk-UA" sz="2400" b="1" dirty="0">
                <a:solidFill>
                  <a:schemeClr val="tx1"/>
                </a:solidFill>
              </a:rPr>
              <a:t> за передплатника, джерело органічного </a:t>
            </a:r>
            <a:r>
              <a:rPr lang="uk-UA" sz="2400" b="1" dirty="0" err="1">
                <a:solidFill>
                  <a:schemeClr val="tx1"/>
                </a:solidFill>
              </a:rPr>
              <a:t>трафіку</a:t>
            </a:r>
            <a:r>
              <a:rPr lang="uk-UA" sz="2400" b="1" dirty="0">
                <a:solidFill>
                  <a:schemeClr val="tx1"/>
                </a:solidFill>
              </a:rPr>
              <a:t> і так далі. Збирайте і порівнюйте ці показники, щоб вчасно відсікати неефективні методи просування.</a:t>
            </a:r>
          </a:p>
        </p:txBody>
      </p:sp>
      <p:pic>
        <p:nvPicPr>
          <p:cNvPr id="15362" name="Picture 2" descr="C:\Users\Admikn\Downloads\уввы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582024" cy="3749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0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/>
              </a:rPr>
              <a:t>Як </a:t>
            </a:r>
            <a:r>
              <a:rPr lang="ru-RU" sz="4800" b="1" dirty="0" err="1">
                <a:solidFill>
                  <a:srgbClr val="FF0000"/>
                </a:solidFill>
                <a:effectLst/>
              </a:rPr>
              <a:t>використовувати</a:t>
            </a:r>
            <a:r>
              <a:rPr lang="ru-RU" sz="48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/>
              </a:rPr>
              <a:t>YouTube</a:t>
            </a:r>
            <a:r>
              <a:rPr lang="ru-RU" sz="4800" b="1" dirty="0">
                <a:solidFill>
                  <a:srgbClr val="FF0000"/>
                </a:solidFill>
                <a:effectLst/>
              </a:rPr>
              <a:t> для </a:t>
            </a:r>
            <a:r>
              <a:rPr lang="ru-RU" sz="4800" b="1" dirty="0" err="1">
                <a:solidFill>
                  <a:srgbClr val="FF0000"/>
                </a:solidFill>
                <a:effectLst/>
              </a:rPr>
              <a:t>розкрутки</a:t>
            </a:r>
            <a:r>
              <a:rPr lang="ru-RU" sz="4800" b="1" dirty="0">
                <a:solidFill>
                  <a:srgbClr val="FF0000"/>
                </a:solidFill>
                <a:effectLst/>
              </a:rPr>
              <a:t> </a:t>
            </a:r>
            <a:r>
              <a:rPr lang="ru-RU" sz="4800" b="1" dirty="0" err="1">
                <a:solidFill>
                  <a:srgbClr val="FF0000"/>
                </a:solidFill>
                <a:effectLst/>
              </a:rPr>
              <a:t>бізнесу</a:t>
            </a:r>
            <a:r>
              <a:rPr lang="ru-RU" sz="4800" b="1" dirty="0">
                <a:solidFill>
                  <a:srgbClr val="FF0000"/>
                </a:solidFill>
                <a:effectLst/>
              </a:rPr>
              <a:t>?</a:t>
            </a:r>
            <a:br>
              <a:rPr lang="ru-RU" sz="4800" b="1" dirty="0">
                <a:solidFill>
                  <a:srgbClr val="FF0000"/>
                </a:solidFill>
                <a:effectLst/>
              </a:rPr>
            </a:br>
            <a:endParaRPr lang="uk-UA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 err="1">
                <a:solidFill>
                  <a:schemeClr val="tx1"/>
                </a:solidFill>
              </a:rPr>
              <a:t>Відеомаркетинг</a:t>
            </a:r>
            <a:r>
              <a:rPr lang="uk-UA" sz="2000" b="1" dirty="0">
                <a:solidFill>
                  <a:schemeClr val="tx1"/>
                </a:solidFill>
              </a:rPr>
              <a:t> є одним з найбільш швидко зростаючих форматів </a:t>
            </a:r>
            <a:r>
              <a:rPr lang="uk-UA" sz="2000" b="1" dirty="0" err="1">
                <a:solidFill>
                  <a:schemeClr val="tx1"/>
                </a:solidFill>
              </a:rPr>
              <a:t>інтернет-реклами</a:t>
            </a:r>
            <a:r>
              <a:rPr lang="uk-UA" sz="2000" b="1" dirty="0">
                <a:solidFill>
                  <a:schemeClr val="tx1"/>
                </a:solidFill>
              </a:rPr>
              <a:t>. І дивно, що поки ще так мало українських підприємців звертають увагу на </a:t>
            </a:r>
            <a:r>
              <a:rPr lang="en-US" sz="2000" b="1" dirty="0">
                <a:solidFill>
                  <a:schemeClr val="tx1"/>
                </a:solidFill>
              </a:rPr>
              <a:t>YouTube, </a:t>
            </a:r>
            <a:r>
              <a:rPr lang="uk-UA" sz="2000" b="1" dirty="0">
                <a:solidFill>
                  <a:schemeClr val="tx1"/>
                </a:solidFill>
              </a:rPr>
              <a:t>як інструмент для розвитку свого бізнесу. Адже це найбільший </a:t>
            </a:r>
            <a:r>
              <a:rPr lang="uk-UA" sz="2000" b="1" dirty="0" err="1">
                <a:solidFill>
                  <a:schemeClr val="tx1"/>
                </a:solidFill>
              </a:rPr>
              <a:t>відеохостинг</a:t>
            </a:r>
            <a:r>
              <a:rPr lang="uk-UA" sz="2000" b="1" dirty="0">
                <a:solidFill>
                  <a:schemeClr val="tx1"/>
                </a:solidFill>
              </a:rPr>
              <a:t> в світі, який можна використовувати в якості чудового маркетингового каналу.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kn\Downloads\124-EFEF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49211"/>
            <a:ext cx="5751129" cy="374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344816" cy="4680520"/>
          </a:xfrm>
        </p:spPr>
        <p:txBody>
          <a:bodyPr>
            <a:normAutofit/>
          </a:bodyPr>
          <a:lstStyle/>
          <a:p>
            <a:pPr fontAlgn="base"/>
            <a:r>
              <a:rPr lang="uk-UA" sz="2400" b="1" dirty="0" err="1">
                <a:solidFill>
                  <a:schemeClr val="tx1"/>
                </a:solidFill>
              </a:rPr>
              <a:t>Відеохостинг</a:t>
            </a: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YouTube</a:t>
            </a:r>
            <a:r>
              <a:rPr lang="uk-UA" sz="2400" b="1" dirty="0">
                <a:solidFill>
                  <a:schemeClr val="tx1"/>
                </a:solidFill>
              </a:rPr>
              <a:t> презентував</a:t>
            </a:r>
            <a:r>
              <a:rPr lang="en-US" sz="2400" b="1" dirty="0">
                <a:solidFill>
                  <a:schemeClr val="tx1"/>
                </a:solidFill>
              </a:rPr>
              <a:t> </a:t>
            </a:r>
            <a:r>
              <a:rPr lang="uk-UA" sz="2400" b="1" dirty="0">
                <a:solidFill>
                  <a:schemeClr val="tx1"/>
                </a:solidFill>
              </a:rPr>
              <a:t>набір інструментів </a:t>
            </a:r>
            <a:r>
              <a:rPr lang="en-US" sz="2400" b="1" dirty="0">
                <a:solidFill>
                  <a:schemeClr val="tx1"/>
                </a:solidFill>
              </a:rPr>
              <a:t>Director, </a:t>
            </a:r>
            <a:r>
              <a:rPr lang="uk-UA" sz="2400" b="1" dirty="0">
                <a:solidFill>
                  <a:schemeClr val="tx1"/>
                </a:solidFill>
              </a:rPr>
              <a:t>який допоможе власникам малого і середнього бізнесу створити рекламний ролик для показу на сервісі.</a:t>
            </a:r>
          </a:p>
          <a:p>
            <a:pPr fontAlgn="base"/>
            <a:r>
              <a:rPr lang="uk-UA" sz="2400" b="1" dirty="0">
                <a:solidFill>
                  <a:schemeClr val="tx1"/>
                </a:solidFill>
              </a:rPr>
              <a:t>«З року в рік тривалість перегляду відео на </a:t>
            </a:r>
            <a:r>
              <a:rPr lang="en-US" sz="2400" b="1" dirty="0">
                <a:solidFill>
                  <a:schemeClr val="tx1"/>
                </a:solidFill>
              </a:rPr>
              <a:t>YouTube </a:t>
            </a:r>
            <a:r>
              <a:rPr lang="uk-UA" sz="2400" b="1" dirty="0">
                <a:solidFill>
                  <a:schemeClr val="tx1"/>
                </a:solidFill>
              </a:rPr>
              <a:t>зростає щонайменше на 50%», – повідомили в компанії, зазначивши, що власники бізнесу тепер можуть спілкуватися зі своїми клієнтами через відеорекламу на </a:t>
            </a:r>
            <a:r>
              <a:rPr lang="en-US" sz="2400" b="1" dirty="0">
                <a:solidFill>
                  <a:schemeClr val="tx1"/>
                </a:solidFill>
              </a:rPr>
              <a:t>YouTube.</a:t>
            </a:r>
          </a:p>
          <a:p>
            <a:pPr marL="0" indent="0">
              <a:buNone/>
            </a:pP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kn\Downloads\youtube_hel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24429"/>
            <a:ext cx="4105300" cy="2496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6398" y="1052736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</a:rPr>
              <a:t>До набору інструментів увійшли три продукти. Перший з них –</a:t>
            </a:r>
            <a:r>
              <a:rPr lang="en-US" sz="2800" b="1" dirty="0">
                <a:solidFill>
                  <a:schemeClr val="tx1"/>
                </a:solidFill>
              </a:rPr>
              <a:t> YouTube </a:t>
            </a:r>
            <a:r>
              <a:rPr lang="en-US" sz="2800" b="1" dirty="0" err="1">
                <a:solidFill>
                  <a:schemeClr val="tx1"/>
                </a:solidFill>
              </a:rPr>
              <a:t>iOS</a:t>
            </a:r>
            <a:r>
              <a:rPr lang="en-US" sz="2800" b="1" dirty="0">
                <a:solidFill>
                  <a:schemeClr val="tx1"/>
                </a:solidFill>
              </a:rPr>
              <a:t>. </a:t>
            </a:r>
            <a:r>
              <a:rPr lang="uk-UA" sz="2800" b="1" dirty="0">
                <a:solidFill>
                  <a:schemeClr val="tx1"/>
                </a:solidFill>
              </a:rPr>
              <a:t>Додаток дозволяє створювати ролик за допомогою готових шаблонів та інструкції. Серед інших опцій – можливість додати текст або анімацію.</a:t>
            </a:r>
          </a:p>
        </p:txBody>
      </p:sp>
      <p:pic>
        <p:nvPicPr>
          <p:cNvPr id="2050" name="Picture 2" descr="C:\Users\Admikn\Downloads\youtube-4k-ios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7"/>
            <a:ext cx="4010911" cy="2256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kn\Downloads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43216"/>
            <a:ext cx="4583155" cy="257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88640"/>
            <a:ext cx="4248472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YouTube </a:t>
            </a:r>
            <a:r>
              <a:rPr lang="en-US" sz="4400" b="1" dirty="0" err="1">
                <a:solidFill>
                  <a:schemeClr val="accent2"/>
                </a:solidFill>
              </a:rPr>
              <a:t>iOS</a:t>
            </a:r>
            <a:endParaRPr lang="uk-UA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4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YouTube Director onsite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344816" cy="468052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400" b="1" dirty="0" err="1">
                <a:solidFill>
                  <a:schemeClr val="tx1"/>
                </a:solidFill>
              </a:rPr>
              <a:t>Другий</a:t>
            </a:r>
            <a:r>
              <a:rPr lang="ru-RU" sz="2400" b="1" dirty="0">
                <a:solidFill>
                  <a:schemeClr val="tx1"/>
                </a:solidFill>
              </a:rPr>
              <a:t> продукт –</a:t>
            </a:r>
            <a:r>
              <a:rPr lang="en-US" sz="2400" b="1" dirty="0">
                <a:solidFill>
                  <a:schemeClr val="tx1"/>
                </a:solidFill>
              </a:rPr>
              <a:t>YouTube Director onsite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Це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сервіс</a:t>
            </a:r>
            <a:r>
              <a:rPr lang="ru-RU" sz="2400" b="1" dirty="0">
                <a:solidFill>
                  <a:schemeClr val="tx1"/>
                </a:solidFill>
              </a:rPr>
              <a:t>, за </a:t>
            </a:r>
            <a:r>
              <a:rPr lang="ru-RU" sz="2400" b="1" dirty="0" err="1">
                <a:solidFill>
                  <a:schemeClr val="tx1"/>
                </a:solidFill>
              </a:rPr>
              <a:t>допомогою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якого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запросити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префесійного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відеооператора</a:t>
            </a:r>
            <a:r>
              <a:rPr lang="ru-RU" sz="2400" b="1" dirty="0">
                <a:solidFill>
                  <a:schemeClr val="tx1"/>
                </a:solidFill>
              </a:rPr>
              <a:t> для </a:t>
            </a:r>
            <a:r>
              <a:rPr lang="ru-RU" sz="2400" b="1" dirty="0" err="1">
                <a:solidFill>
                  <a:schemeClr val="tx1"/>
                </a:solidFill>
              </a:rPr>
              <a:t>зйомки</a:t>
            </a:r>
            <a:r>
              <a:rPr lang="ru-RU" sz="2400" b="1" dirty="0">
                <a:solidFill>
                  <a:schemeClr val="tx1"/>
                </a:solidFill>
              </a:rPr>
              <a:t> ролика. </a:t>
            </a:r>
            <a:r>
              <a:rPr lang="ru-RU" sz="2400" b="1" dirty="0" err="1">
                <a:solidFill>
                  <a:schemeClr val="tx1"/>
                </a:solidFill>
              </a:rPr>
              <a:t>Сервіс</a:t>
            </a:r>
            <a:r>
              <a:rPr lang="ru-RU" sz="2400" b="1" dirty="0">
                <a:solidFill>
                  <a:schemeClr val="tx1"/>
                </a:solidFill>
              </a:rPr>
              <a:t> буде </a:t>
            </a:r>
            <a:r>
              <a:rPr lang="ru-RU" sz="2400" b="1" dirty="0" err="1">
                <a:solidFill>
                  <a:schemeClr val="tx1"/>
                </a:solidFill>
              </a:rPr>
              <a:t>доступний</a:t>
            </a:r>
            <a:r>
              <a:rPr lang="ru-RU" sz="2400" b="1" dirty="0">
                <a:solidFill>
                  <a:schemeClr val="tx1"/>
                </a:solidFill>
              </a:rPr>
              <a:t> для тих, </a:t>
            </a:r>
            <a:r>
              <a:rPr lang="ru-RU" sz="2400" b="1" dirty="0" err="1">
                <a:solidFill>
                  <a:schemeClr val="tx1"/>
                </a:solidFill>
              </a:rPr>
              <a:t>хто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витрачає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понад</a:t>
            </a:r>
            <a:r>
              <a:rPr lang="ru-RU" sz="2400" b="1" dirty="0">
                <a:solidFill>
                  <a:schemeClr val="tx1"/>
                </a:solidFill>
              </a:rPr>
              <a:t> $150 на рекламу в </a:t>
            </a:r>
            <a:r>
              <a:rPr lang="ru-RU" sz="2400" b="1" dirty="0" err="1">
                <a:solidFill>
                  <a:schemeClr val="tx1"/>
                </a:solidFill>
              </a:rPr>
              <a:t>YouTube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err="1">
                <a:solidFill>
                  <a:schemeClr val="tx1"/>
                </a:solidFill>
              </a:rPr>
              <a:t>Наразі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сервісом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можна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скористатись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лише</a:t>
            </a:r>
            <a:r>
              <a:rPr lang="ru-RU" sz="2400" b="1" dirty="0">
                <a:solidFill>
                  <a:schemeClr val="tx1"/>
                </a:solidFill>
              </a:rPr>
              <a:t> в </a:t>
            </a:r>
            <a:r>
              <a:rPr lang="ru-RU" sz="2400" b="1" dirty="0" err="1">
                <a:solidFill>
                  <a:schemeClr val="tx1"/>
                </a:solidFill>
              </a:rPr>
              <a:t>найбільших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містах</a:t>
            </a:r>
            <a:r>
              <a:rPr lang="ru-RU" sz="2400" b="1" dirty="0">
                <a:solidFill>
                  <a:schemeClr val="tx1"/>
                </a:solidFill>
              </a:rPr>
              <a:t> США.</a:t>
            </a:r>
          </a:p>
          <a:p>
            <a:pPr marL="0" indent="0" algn="ctr">
              <a:buNone/>
            </a:pPr>
            <a:endParaRPr lang="uk-UA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kn\Downloads\YouTube-Director-On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9054"/>
            <a:ext cx="85090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347"/>
            <a:ext cx="9793088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YouTube Director automated video</a:t>
            </a:r>
            <a:endParaRPr lang="uk-UA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44816" cy="468052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</a:rPr>
              <a:t>Третій продукт – </a:t>
            </a:r>
            <a:r>
              <a:rPr lang="en-US" b="1" dirty="0">
                <a:solidFill>
                  <a:schemeClr val="tx1"/>
                </a:solidFill>
              </a:rPr>
              <a:t>YouTube Director automated video </a:t>
            </a:r>
            <a:r>
              <a:rPr lang="uk-UA" b="1" dirty="0">
                <a:solidFill>
                  <a:schemeClr val="tx1"/>
                </a:solidFill>
              </a:rPr>
              <a:t>дозволяє використати логотип, </a:t>
            </a:r>
            <a:r>
              <a:rPr lang="uk-UA" b="1" dirty="0" err="1">
                <a:solidFill>
                  <a:schemeClr val="tx1"/>
                </a:solidFill>
              </a:rPr>
              <a:t>скріншоти</a:t>
            </a:r>
            <a:r>
              <a:rPr lang="uk-UA" b="1" dirty="0">
                <a:solidFill>
                  <a:schemeClr val="tx1"/>
                </a:solidFill>
              </a:rPr>
              <a:t> та інші дані компанії для автоматичного створення відеореклами.</a:t>
            </a:r>
          </a:p>
        </p:txBody>
      </p:sp>
      <p:pic>
        <p:nvPicPr>
          <p:cNvPr id="4098" name="Picture 2" descr="C:\Users\Admikn\Downloads\program-for-frame-by-frame-video-editing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35295"/>
            <a:ext cx="4324029" cy="2512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kn\Downloads\ыв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44976"/>
            <a:ext cx="1567574" cy="14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  <a:effectLst/>
              </a:rPr>
              <a:t>О</a:t>
            </a:r>
            <a:r>
              <a:rPr lang="ru-RU" b="1" dirty="0" err="1">
                <a:solidFill>
                  <a:srgbClr val="FF0000"/>
                </a:solidFill>
                <a:effectLst/>
              </a:rPr>
              <a:t>птимізації</a:t>
            </a:r>
            <a:r>
              <a:rPr lang="ru-RU" b="1" dirty="0">
                <a:solidFill>
                  <a:srgbClr val="FF0000"/>
                </a:solidFill>
                <a:effectLst/>
              </a:rPr>
              <a:t> та </a:t>
            </a:r>
            <a:r>
              <a:rPr lang="ru-RU" b="1" dirty="0" err="1">
                <a:solidFill>
                  <a:srgbClr val="FF0000"/>
                </a:solidFill>
                <a:effectLst/>
              </a:rPr>
              <a:t>просування</a:t>
            </a:r>
            <a:r>
              <a:rPr lang="ru-RU" b="1" dirty="0">
                <a:solidFill>
                  <a:srgbClr val="FF0000"/>
                </a:solidFill>
                <a:effectLst/>
              </a:rPr>
              <a:t> в </a:t>
            </a:r>
            <a:r>
              <a:rPr lang="ru-RU" b="1" dirty="0" err="1">
                <a:solidFill>
                  <a:srgbClr val="FF0000"/>
                </a:solidFill>
                <a:effectLst/>
              </a:rPr>
              <a:t>YouTube</a:t>
            </a:r>
            <a:br>
              <a:rPr lang="ru-RU" b="1" dirty="0">
                <a:solidFill>
                  <a:srgbClr val="FF0000"/>
                </a:solidFill>
                <a:effectLst/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7344816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1. </a:t>
            </a:r>
            <a:r>
              <a:rPr lang="ru-RU" sz="2000" b="1" dirty="0" err="1">
                <a:solidFill>
                  <a:schemeClr val="tx1"/>
                </a:solidFill>
              </a:rPr>
              <a:t>Зберіть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релевантні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ключові</a:t>
            </a:r>
            <a:r>
              <a:rPr lang="ru-RU" sz="2000" b="1" dirty="0">
                <a:solidFill>
                  <a:schemeClr val="tx1"/>
                </a:solidFill>
              </a:rPr>
              <a:t> слова.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Це</a:t>
            </a:r>
            <a:r>
              <a:rPr lang="ru-RU" sz="2000" dirty="0">
                <a:solidFill>
                  <a:schemeClr val="tx1"/>
                </a:solidFill>
              </a:rPr>
              <a:t> актуальна </a:t>
            </a:r>
            <a:r>
              <a:rPr lang="ru-RU" sz="2000" dirty="0" err="1">
                <a:solidFill>
                  <a:schemeClr val="tx1"/>
                </a:solidFill>
              </a:rPr>
              <a:t>порада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з будь-</a:t>
            </a:r>
            <a:r>
              <a:rPr lang="ru-RU" sz="2000" dirty="0" err="1">
                <a:solidFill>
                  <a:schemeClr val="tx1"/>
                </a:solidFill>
              </a:rPr>
              <a:t>яким</a:t>
            </a:r>
            <a:r>
              <a:rPr lang="ru-RU" sz="2000" dirty="0">
                <a:solidFill>
                  <a:schemeClr val="tx1"/>
                </a:solidFill>
              </a:rPr>
              <a:t> типом </a:t>
            </a:r>
            <a:r>
              <a:rPr lang="ru-RU" sz="2000" dirty="0" err="1">
                <a:solidFill>
                  <a:schemeClr val="tx1"/>
                </a:solidFill>
              </a:rPr>
              <a:t>пошуку</a:t>
            </a:r>
            <a:r>
              <a:rPr lang="ru-RU" sz="2000" dirty="0">
                <a:solidFill>
                  <a:schemeClr val="tx1"/>
                </a:solidFill>
              </a:rPr>
              <a:t>, не </a:t>
            </a:r>
            <a:r>
              <a:rPr lang="ru-RU" sz="2000" dirty="0" err="1">
                <a:solidFill>
                  <a:schemeClr val="tx1"/>
                </a:solidFill>
              </a:rPr>
              <a:t>має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значення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йдеться</a:t>
            </a:r>
            <a:r>
              <a:rPr lang="ru-RU" sz="2000" dirty="0">
                <a:solidFill>
                  <a:schemeClr val="tx1"/>
                </a:solidFill>
              </a:rPr>
              <a:t> про </a:t>
            </a:r>
            <a:r>
              <a:rPr lang="ru-RU" sz="2000" dirty="0" err="1">
                <a:solidFill>
                  <a:schemeClr val="tx1"/>
                </a:solidFill>
              </a:rPr>
              <a:t>статті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або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оптимізацію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відео</a:t>
            </a:r>
            <a:r>
              <a:rPr lang="ru-RU" sz="2000" dirty="0">
                <a:solidFill>
                  <a:schemeClr val="tx1"/>
                </a:solidFill>
              </a:rPr>
              <a:t>. Просто </a:t>
            </a:r>
            <a:r>
              <a:rPr lang="ru-RU" sz="2000" dirty="0" err="1">
                <a:solidFill>
                  <a:schemeClr val="tx1"/>
                </a:solidFill>
              </a:rPr>
              <a:t>інструменти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збору</a:t>
            </a:r>
            <a:r>
              <a:rPr lang="ru-RU" sz="2000" dirty="0">
                <a:solidFill>
                  <a:schemeClr val="tx1"/>
                </a:solidFill>
              </a:rPr>
              <a:t> фраз </a:t>
            </a:r>
            <a:r>
              <a:rPr lang="ru-RU" sz="2000" dirty="0" err="1">
                <a:solidFill>
                  <a:schemeClr val="tx1"/>
                </a:solidFill>
              </a:rPr>
              <a:t>трохи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відрізняються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kn\Downloads\Free-keyword-research-t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315156" cy="167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34888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</a:t>
            </a:r>
            <a:r>
              <a:rPr lang="ru-RU" b="1" dirty="0" err="1"/>
              <a:t>Оптимізувати</a:t>
            </a:r>
            <a:r>
              <a:rPr lang="ru-RU" b="1" dirty="0"/>
              <a:t> </a:t>
            </a:r>
            <a:r>
              <a:rPr lang="ru-RU" b="1" dirty="0" err="1"/>
              <a:t>назви</a:t>
            </a:r>
            <a:r>
              <a:rPr lang="ru-RU" b="1" dirty="0"/>
              <a:t>.</a:t>
            </a:r>
            <a:r>
              <a:rPr lang="ru-RU" dirty="0"/>
              <a:t> </a:t>
            </a:r>
            <a:r>
              <a:rPr lang="ru-RU" dirty="0" err="1"/>
              <a:t>Використовуйте</a:t>
            </a:r>
            <a:r>
              <a:rPr lang="ru-RU" dirty="0"/>
              <a:t> в </a:t>
            </a:r>
            <a:r>
              <a:rPr lang="ru-RU" dirty="0" err="1"/>
              <a:t>назві</a:t>
            </a:r>
            <a:r>
              <a:rPr lang="ru-RU" dirty="0"/>
              <a:t> </a:t>
            </a:r>
            <a:r>
              <a:rPr lang="ru-RU" dirty="0" err="1"/>
              <a:t>відеоролика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ключове</a:t>
            </a:r>
            <a:r>
              <a:rPr lang="ru-RU" dirty="0"/>
              <a:t> слово, але в той же час </a:t>
            </a:r>
            <a:r>
              <a:rPr lang="ru-RU" dirty="0" err="1"/>
              <a:t>прагніть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привабливим</a:t>
            </a:r>
            <a:r>
              <a:rPr lang="ru-RU" dirty="0"/>
              <a:t> для людей, </a:t>
            </a:r>
            <a:r>
              <a:rPr lang="ru-RU" dirty="0" err="1"/>
              <a:t>щоб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хотілося</a:t>
            </a:r>
            <a:r>
              <a:rPr lang="ru-RU" dirty="0"/>
              <a:t> </a:t>
            </a:r>
            <a:r>
              <a:rPr lang="ru-RU" dirty="0" err="1"/>
              <a:t>клікнути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754729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 </a:t>
            </a:r>
            <a:r>
              <a:rPr lang="ru-RU" b="1" dirty="0" err="1"/>
              <a:t>Інформативні</a:t>
            </a:r>
            <a:r>
              <a:rPr lang="ru-RU" b="1" dirty="0"/>
              <a:t> описи.</a:t>
            </a:r>
            <a:r>
              <a:rPr lang="ru-RU" dirty="0"/>
              <a:t> До кожного </a:t>
            </a:r>
            <a:r>
              <a:rPr lang="ru-RU" dirty="0" err="1"/>
              <a:t>завантажуваного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короткий текст з </a:t>
            </a:r>
            <a:r>
              <a:rPr lang="ru-RU" dirty="0" err="1"/>
              <a:t>описом</a:t>
            </a:r>
            <a:r>
              <a:rPr lang="ru-RU" dirty="0"/>
              <a:t> того,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ролик.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акуратно</a:t>
            </a:r>
            <a:r>
              <a:rPr lang="ru-RU" dirty="0"/>
              <a:t> </a:t>
            </a:r>
            <a:r>
              <a:rPr lang="ru-RU" dirty="0" err="1"/>
              <a:t>вписати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слова,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заклики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і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свій</a:t>
            </a:r>
            <a:r>
              <a:rPr lang="ru-RU" dirty="0"/>
              <a:t> сайт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сторінку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39635" y="4955058"/>
            <a:ext cx="52244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4. Підбирайте релевантні теги.</a:t>
            </a:r>
            <a:r>
              <a:rPr lang="uk-UA" dirty="0"/>
              <a:t> За аналогією з ключовими словами в заголовку і описі, теги є важливим елементом, який впливає на кількість переглядів, тому що дозволяє більшій кількості користувачів знайти ваше відео.</a:t>
            </a:r>
          </a:p>
        </p:txBody>
      </p:sp>
      <p:pic>
        <p:nvPicPr>
          <p:cNvPr id="5123" name="Picture 3" descr="C:\Users\Admikn\Downloads\Selecting-the-relevant-ta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9160"/>
            <a:ext cx="3643915" cy="14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080" y="1484784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</a:rPr>
              <a:t>5 форматів відео на </a:t>
            </a:r>
            <a:r>
              <a:rPr lang="uk-UA" b="1" dirty="0" err="1">
                <a:solidFill>
                  <a:schemeClr val="accent2"/>
                </a:solidFill>
              </a:rPr>
              <a:t>Youtube</a:t>
            </a:r>
            <a:r>
              <a:rPr lang="uk-UA" b="1" dirty="0">
                <a:solidFill>
                  <a:schemeClr val="accent2"/>
                </a:solidFill>
              </a:rPr>
              <a:t>, які варто використовувати для просування бізнесу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0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err="1">
                <a:solidFill>
                  <a:schemeClr val="tx1"/>
                </a:solidFill>
              </a:rPr>
              <a:t>Основна</a:t>
            </a:r>
            <a:r>
              <a:rPr lang="ru-RU" sz="1800" b="1" dirty="0">
                <a:solidFill>
                  <a:schemeClr val="tx1"/>
                </a:solidFill>
              </a:rPr>
              <a:t> причина, </a:t>
            </a:r>
            <a:r>
              <a:rPr lang="ru-RU" sz="1800" b="1" dirty="0" err="1">
                <a:solidFill>
                  <a:schemeClr val="tx1"/>
                </a:solidFill>
              </a:rPr>
              <a:t>чому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багато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підприємців</a:t>
            </a:r>
            <a:r>
              <a:rPr lang="ru-RU" sz="1800" b="1" dirty="0">
                <a:solidFill>
                  <a:schemeClr val="tx1"/>
                </a:solidFill>
              </a:rPr>
              <a:t> не </a:t>
            </a:r>
            <a:r>
              <a:rPr lang="ru-RU" sz="1800" b="1" dirty="0" err="1">
                <a:solidFill>
                  <a:schemeClr val="tx1"/>
                </a:solidFill>
              </a:rPr>
              <a:t>розглядають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відеоканал</a:t>
            </a:r>
            <a:r>
              <a:rPr lang="ru-RU" sz="1800" b="1" dirty="0">
                <a:solidFill>
                  <a:schemeClr val="tx1"/>
                </a:solidFill>
              </a:rPr>
              <a:t> в </a:t>
            </a:r>
            <a:r>
              <a:rPr lang="ru-RU" sz="1800" b="1" dirty="0" err="1">
                <a:solidFill>
                  <a:schemeClr val="tx1"/>
                </a:solidFill>
              </a:rPr>
              <a:t>YouTube</a:t>
            </a:r>
            <a:r>
              <a:rPr lang="ru-RU" sz="1800" b="1" dirty="0">
                <a:solidFill>
                  <a:schemeClr val="tx1"/>
                </a:solidFill>
              </a:rPr>
              <a:t> як </a:t>
            </a:r>
            <a:r>
              <a:rPr lang="ru-RU" sz="1800" b="1" dirty="0" err="1">
                <a:solidFill>
                  <a:schemeClr val="tx1"/>
                </a:solidFill>
              </a:rPr>
              <a:t>інструмент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просування</a:t>
            </a:r>
            <a:r>
              <a:rPr lang="ru-RU" sz="1800" b="1" dirty="0">
                <a:solidFill>
                  <a:schemeClr val="tx1"/>
                </a:solidFill>
              </a:rPr>
              <a:t> – </a:t>
            </a:r>
            <a:r>
              <a:rPr lang="ru-RU" sz="1800" b="1" dirty="0" err="1">
                <a:solidFill>
                  <a:schemeClr val="tx1"/>
                </a:solidFill>
              </a:rPr>
              <a:t>складнощі</a:t>
            </a:r>
            <a:r>
              <a:rPr lang="ru-RU" sz="1800" b="1" dirty="0">
                <a:solidFill>
                  <a:schemeClr val="tx1"/>
                </a:solidFill>
              </a:rPr>
              <a:t> у </a:t>
            </a:r>
            <a:r>
              <a:rPr lang="ru-RU" sz="1800" b="1" dirty="0" err="1">
                <a:solidFill>
                  <a:schemeClr val="tx1"/>
                </a:solidFill>
              </a:rPr>
              <a:t>створенні</a:t>
            </a:r>
            <a:r>
              <a:rPr lang="ru-RU" sz="1800" b="1" dirty="0">
                <a:solidFill>
                  <a:schemeClr val="tx1"/>
                </a:solidFill>
              </a:rPr>
              <a:t> такого контенту.</a:t>
            </a:r>
            <a:endParaRPr lang="uk-UA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750" y="3573016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Відеоролики є актуальними не тільки для </a:t>
            </a:r>
            <a:r>
              <a:rPr lang="uk-UA" sz="2400" b="1" dirty="0" err="1"/>
              <a:t>інтернет-магазинів</a:t>
            </a:r>
            <a:r>
              <a:rPr lang="uk-UA" sz="2400" b="1" dirty="0"/>
              <a:t>, а й для інших компаній. </a:t>
            </a:r>
            <a:r>
              <a:rPr lang="uk-UA" sz="2400" b="1" dirty="0" err="1"/>
              <a:t>Відеомаркетинг</a:t>
            </a:r>
            <a:r>
              <a:rPr lang="uk-UA" sz="2400" b="1" dirty="0"/>
              <a:t> - це не просто банальна реклама. Для якісного просування бізнесу на вашому каналі в </a:t>
            </a:r>
            <a:r>
              <a:rPr lang="uk-UA" sz="2400" b="1" dirty="0" err="1"/>
              <a:t>Youtube</a:t>
            </a:r>
            <a:r>
              <a:rPr lang="uk-UA" sz="2400" b="1" dirty="0"/>
              <a:t> повинні бути присутні ролики різних форматів:</a:t>
            </a:r>
            <a:br>
              <a:rPr lang="ru-RU" sz="2400" b="1" dirty="0"/>
            </a:b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7190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</a:rPr>
              <a:t>Огляди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7344816" cy="468052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Продемонструйте ваші товари або послуги, показавши всі переваги, які отримає користувач від їх придбання.</a:t>
            </a:r>
          </a:p>
        </p:txBody>
      </p:sp>
      <p:pic>
        <p:nvPicPr>
          <p:cNvPr id="6146" name="Picture 2" descr="C:\Users\Admikn\Downloads\вы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31" y="2132856"/>
            <a:ext cx="4511458" cy="2895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kn\Downloads\выфвыф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32630"/>
            <a:ext cx="5832648" cy="3530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</a:rPr>
              <a:t>Розпаковування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344816" cy="468052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Це теж вид огляду, але більш детальний. У ньому показується і коментується упаковка, комплектація, називається ціна і способи використання. Найкраще підходить для огляду товарів з </a:t>
            </a:r>
            <a:r>
              <a:rPr lang="uk-UA" sz="2400" b="1" dirty="0" err="1">
                <a:solidFill>
                  <a:schemeClr val="tx1"/>
                </a:solidFill>
              </a:rPr>
              <a:t>інтернет-магазинів</a:t>
            </a:r>
            <a:r>
              <a:rPr lang="uk-UA" sz="24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0" name="Picture 2" descr="C:\Users\Admikn\Downloads\выфвыфвы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8007651" cy="3485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</a:rPr>
              <a:t>Навчальні ролики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7344816" cy="468052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Покажіть користувачам, як вирішуються їхні проблеми за допомогою ваших товарів або послуг.</a:t>
            </a:r>
          </a:p>
        </p:txBody>
      </p:sp>
      <p:pic>
        <p:nvPicPr>
          <p:cNvPr id="8194" name="Picture 2" descr="C:\Users\Admikn\Downloads\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36" y="1937120"/>
            <a:ext cx="8148464" cy="174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kn\Downloads\4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" y="4275057"/>
            <a:ext cx="8569541" cy="19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</a:rPr>
              <a:t>Відео відгуки клієнтів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7344816" cy="468052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Викликати довіру користувачів вам допоможуть відео відгуки задоволених клієнтів. Стимулювати їх на створення подібних відгуків можна за допомогою оголошення конкурсу з гарантованими невеликими подарунками.</a:t>
            </a:r>
          </a:p>
        </p:txBody>
      </p:sp>
      <p:pic>
        <p:nvPicPr>
          <p:cNvPr id="9218" name="Picture 2" descr="C:\Users\Admikn\Downloads\ывфваы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7762"/>
            <a:ext cx="88374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0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88640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</a:rPr>
              <a:t>Близько 30 млн. Українських користувачів заходить на </a:t>
            </a:r>
            <a:r>
              <a:rPr lang="uk-UA" sz="2400" b="1" dirty="0" err="1">
                <a:solidFill>
                  <a:schemeClr val="tx1"/>
                </a:solidFill>
              </a:rPr>
              <a:t>YouTube</a:t>
            </a:r>
            <a:r>
              <a:rPr lang="uk-UA" sz="2400" b="1" dirty="0">
                <a:solidFill>
                  <a:schemeClr val="tx1"/>
                </a:solidFill>
              </a:rPr>
              <a:t>. Це армія покупців. Тому багато компаній по всьому світу навчилися тут продавати, вибудовуючи цілі механіки залучення уваги і формування довіри до свого продукту</a:t>
            </a:r>
            <a:r>
              <a:rPr lang="uk-UA" sz="2400" dirty="0"/>
              <a:t>.</a:t>
            </a:r>
            <a:endParaRPr lang="ru-RU" sz="2400" dirty="0"/>
          </a:p>
        </p:txBody>
      </p:sp>
      <p:pic>
        <p:nvPicPr>
          <p:cNvPr id="3074" name="Picture 2" descr="C:\Users\Admikn\Downloads\unna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4876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 err="1">
                <a:solidFill>
                  <a:schemeClr val="accent2"/>
                </a:solidFill>
              </a:rPr>
              <a:t>Продавальні</a:t>
            </a:r>
            <a:r>
              <a:rPr lang="uk-UA" b="1" dirty="0">
                <a:solidFill>
                  <a:schemeClr val="accent2"/>
                </a:solidFill>
              </a:rPr>
              <a:t> ролики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34" y="836712"/>
            <a:ext cx="7344816" cy="468052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</a:rPr>
              <a:t>Для просування бізнесу на вашому каналі в </a:t>
            </a:r>
            <a:r>
              <a:rPr lang="uk-UA" sz="2400" b="1" dirty="0" err="1">
                <a:solidFill>
                  <a:schemeClr val="tx1"/>
                </a:solidFill>
              </a:rPr>
              <a:t>Youtube</a:t>
            </a:r>
            <a:r>
              <a:rPr lang="uk-UA" sz="2400" b="1" dirty="0">
                <a:solidFill>
                  <a:schemeClr val="tx1"/>
                </a:solidFill>
              </a:rPr>
              <a:t> обов'язково повинні бути присутні </a:t>
            </a:r>
            <a:r>
              <a:rPr lang="uk-UA" sz="2400" b="1" dirty="0" err="1">
                <a:solidFill>
                  <a:schemeClr val="tx1"/>
                </a:solidFill>
              </a:rPr>
              <a:t>продавальні</a:t>
            </a:r>
            <a:r>
              <a:rPr lang="uk-UA" sz="2400" b="1" dirty="0">
                <a:solidFill>
                  <a:schemeClr val="tx1"/>
                </a:solidFill>
              </a:rPr>
              <a:t> ролики. Це короткі відео, які закликають користувачів до активних дій - придбати, зателефонувати, зайти на сайт і т.д.</a:t>
            </a:r>
          </a:p>
        </p:txBody>
      </p:sp>
      <p:pic>
        <p:nvPicPr>
          <p:cNvPr id="10242" name="Picture 2" descr="C:\Users\Admikn\Downloads\ыфвфвыфвы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8093225" cy="16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3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344816" cy="46805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chemeClr val="tx1"/>
                </a:solidFill>
              </a:rPr>
              <a:t>Щоб просувати свій бізнес на </a:t>
            </a:r>
            <a:r>
              <a:rPr lang="uk-UA" b="1" dirty="0" err="1">
                <a:solidFill>
                  <a:schemeClr val="tx1"/>
                </a:solidFill>
              </a:rPr>
              <a:t>Youtube</a:t>
            </a:r>
            <a:r>
              <a:rPr lang="uk-UA" b="1" dirty="0">
                <a:solidFill>
                  <a:schemeClr val="tx1"/>
                </a:solidFill>
              </a:rPr>
              <a:t> і утримувати інтерес користувачів, обов'язково використовуйте ролики різних форматів і регулярно викладайте новий контент. Кожен ролик повинен мати свій сценарій, і бути не тільки пізнавальним, а й захоплюючим. Також пам'ятайте, що відео поганої якості, з невиразним звуком і розпливчатою картинкою, популярності вам не додасть. Тому, якщо ви не володієте достатніми навичками для їх створення, краще зверніться до фахівців. І тоді ваш канал для розкрутки бізнесу на </a:t>
            </a:r>
            <a:r>
              <a:rPr lang="uk-UA" b="1" dirty="0" err="1">
                <a:solidFill>
                  <a:schemeClr val="tx1"/>
                </a:solidFill>
              </a:rPr>
              <a:t>Youtube</a:t>
            </a:r>
            <a:r>
              <a:rPr lang="uk-UA" b="1" dirty="0">
                <a:solidFill>
                  <a:schemeClr val="tx1"/>
                </a:solidFill>
              </a:rPr>
              <a:t> принесе свої плоди, і забезпечить вам необхідну для просування популярність.</a:t>
            </a:r>
          </a:p>
        </p:txBody>
      </p:sp>
    </p:spTree>
    <p:extLst>
      <p:ext uri="{BB962C8B-B14F-4D97-AF65-F5344CB8AC3E}">
        <p14:creationId xmlns:p14="http://schemas.microsoft.com/office/powerpoint/2010/main" val="13380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</a:rPr>
              <a:t>Більшість людей в якості єдиного застосування </a:t>
            </a:r>
            <a:r>
              <a:rPr lang="en-US" sz="2400" b="1" dirty="0">
                <a:solidFill>
                  <a:schemeClr val="tx1"/>
                </a:solidFill>
              </a:rPr>
              <a:t>YouTube </a:t>
            </a:r>
            <a:r>
              <a:rPr lang="uk-UA" sz="2400" b="1" dirty="0">
                <a:solidFill>
                  <a:schemeClr val="tx1"/>
                </a:solidFill>
              </a:rPr>
              <a:t>бачать тільки перегляд смішних відео або записів телепередач. Але, в бізнесі потрібно постійно думати про те, як знайти нові шляхи для розвитку, і донести інформацію про свої товари і послуги на ширшу аудиторію</a:t>
            </a:r>
          </a:p>
        </p:txBody>
      </p:sp>
      <p:pic>
        <p:nvPicPr>
          <p:cNvPr id="4098" name="Picture 2" descr="C:\Users\Admikn\Downloads\i75_ArticleImage_23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5905500" cy="3324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kn\Downloads\advert-youtube-bloggers-375x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1844"/>
            <a:ext cx="4922025" cy="2625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7632848" cy="2857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</a:rPr>
              <a:t>У відеоролику можна показати і переконливо продемонструвати переваги і особливості товару, продемонструвати, як влаштована послуга: сходити в гості до компанії, поговорити з її директором або задоволеними клієнтами.</a:t>
            </a:r>
          </a:p>
        </p:txBody>
      </p:sp>
      <p:pic>
        <p:nvPicPr>
          <p:cNvPr id="5122" name="Picture 2" descr="C:\Users\Admikn\Downloads\завантажен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5001841" cy="281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Статистика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344816" cy="4680520"/>
          </a:xfrm>
        </p:spPr>
        <p:txBody>
          <a:bodyPr>
            <a:normAutofit/>
          </a:bodyPr>
          <a:lstStyle/>
          <a:p>
            <a:pPr fontAlgn="base"/>
            <a:r>
              <a:rPr lang="uk-UA" sz="2400" dirty="0">
                <a:solidFill>
                  <a:schemeClr val="tx1"/>
                </a:solidFill>
              </a:rPr>
              <a:t>кількість користувачів </a:t>
            </a:r>
            <a:r>
              <a:rPr lang="en-US" sz="2400" dirty="0">
                <a:solidFill>
                  <a:schemeClr val="tx1"/>
                </a:solidFill>
              </a:rPr>
              <a:t>YouTube </a:t>
            </a:r>
            <a:r>
              <a:rPr lang="uk-UA" sz="2400" dirty="0">
                <a:solidFill>
                  <a:schemeClr val="tx1"/>
                </a:solidFill>
              </a:rPr>
              <a:t>становить понад мільярд людей у всьому світі;</a:t>
            </a:r>
          </a:p>
          <a:p>
            <a:pPr fontAlgn="base"/>
            <a:r>
              <a:rPr lang="uk-UA" sz="2400" dirty="0">
                <a:solidFill>
                  <a:schemeClr val="tx1"/>
                </a:solidFill>
              </a:rPr>
              <a:t>кожну хвилину на цю площадку завантажується більше 300 годин відео;</a:t>
            </a:r>
          </a:p>
          <a:p>
            <a:pPr fontAlgn="base"/>
            <a:r>
              <a:rPr lang="uk-UA" sz="2400" dirty="0">
                <a:solidFill>
                  <a:schemeClr val="tx1"/>
                </a:solidFill>
              </a:rPr>
              <a:t>26% українських </a:t>
            </a:r>
            <a:r>
              <a:rPr lang="uk-UA" sz="2400" dirty="0" err="1">
                <a:solidFill>
                  <a:schemeClr val="tx1"/>
                </a:solidFill>
              </a:rPr>
              <a:t>інтернет-користувачів</a:t>
            </a:r>
            <a:r>
              <a:rPr lang="uk-UA" sz="2400" dirty="0">
                <a:solidFill>
                  <a:schemeClr val="tx1"/>
                </a:solidFill>
              </a:rPr>
              <a:t> дивляться відео на </a:t>
            </a:r>
            <a:r>
              <a:rPr lang="en-US" sz="2400" dirty="0">
                <a:solidFill>
                  <a:schemeClr val="tx1"/>
                </a:solidFill>
              </a:rPr>
              <a:t>YouTube </a:t>
            </a:r>
            <a:r>
              <a:rPr lang="uk-UA" sz="2400" dirty="0">
                <a:solidFill>
                  <a:schemeClr val="tx1"/>
                </a:solidFill>
              </a:rPr>
              <a:t>частіше, ніж телебачення;</a:t>
            </a:r>
          </a:p>
          <a:p>
            <a:pPr fontAlgn="base"/>
            <a:r>
              <a:rPr lang="uk-UA" sz="2400" dirty="0">
                <a:solidFill>
                  <a:schemeClr val="tx1"/>
                </a:solidFill>
              </a:rPr>
              <a:t>половина всіх переглядів відео в світі, припадає на </a:t>
            </a:r>
            <a:r>
              <a:rPr lang="uk-UA" sz="2400" dirty="0" err="1">
                <a:solidFill>
                  <a:schemeClr val="tx1"/>
                </a:solidFill>
              </a:rPr>
              <a:t>смартфони</a:t>
            </a:r>
            <a:r>
              <a:rPr lang="uk-UA" sz="2400" dirty="0">
                <a:solidFill>
                  <a:schemeClr val="tx1"/>
                </a:solidFill>
              </a:rPr>
              <a:t> та планшети;</a:t>
            </a:r>
          </a:p>
          <a:p>
            <a:pPr fontAlgn="base"/>
            <a:r>
              <a:rPr lang="uk-UA" sz="2400" dirty="0">
                <a:solidFill>
                  <a:schemeClr val="tx1"/>
                </a:solidFill>
              </a:rPr>
              <a:t>Україна входить в Топ-10 країн Європи за кількістю годин, проведених користувачами на цьому </a:t>
            </a:r>
            <a:r>
              <a:rPr lang="uk-UA" sz="2400" dirty="0" err="1">
                <a:solidFill>
                  <a:schemeClr val="tx1"/>
                </a:solidFill>
              </a:rPr>
              <a:t>відеохостингу</a:t>
            </a:r>
            <a:r>
              <a:rPr lang="uk-UA" sz="2400" dirty="0">
                <a:solidFill>
                  <a:schemeClr val="tx1"/>
                </a:solidFill>
              </a:rPr>
              <a:t>;</a:t>
            </a:r>
          </a:p>
          <a:p>
            <a:pPr fontAlgn="base"/>
            <a:endParaRPr lang="uk-UA" sz="2400" dirty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dmikn\Downloads\1529333014_900_450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57462"/>
            <a:ext cx="4697537" cy="173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7344816" cy="4680520"/>
          </a:xfrm>
        </p:spPr>
        <p:txBody>
          <a:bodyPr>
            <a:normAutofit/>
          </a:bodyPr>
          <a:lstStyle/>
          <a:p>
            <a:pPr fontAlgn="base"/>
            <a:r>
              <a:rPr lang="uk-UA" sz="2400" dirty="0">
                <a:solidFill>
                  <a:schemeClr val="tx1"/>
                </a:solidFill>
              </a:rPr>
              <a:t>70% користувачів у віці 16-24 років дивляться відео на </a:t>
            </a:r>
            <a:r>
              <a:rPr lang="en-US" sz="2400" dirty="0">
                <a:solidFill>
                  <a:schemeClr val="tx1"/>
                </a:solidFill>
              </a:rPr>
              <a:t>YouTube </a:t>
            </a:r>
            <a:r>
              <a:rPr lang="uk-UA" sz="2400" dirty="0">
                <a:solidFill>
                  <a:schemeClr val="tx1"/>
                </a:solidFill>
              </a:rPr>
              <a:t>щодня;</a:t>
            </a:r>
          </a:p>
          <a:p>
            <a:pPr fontAlgn="base"/>
            <a:r>
              <a:rPr lang="uk-UA" sz="2400" dirty="0">
                <a:solidFill>
                  <a:schemeClr val="tx1"/>
                </a:solidFill>
              </a:rPr>
              <a:t>сайт цього </a:t>
            </a:r>
            <a:r>
              <a:rPr lang="uk-UA" sz="2400" dirty="0" err="1">
                <a:solidFill>
                  <a:schemeClr val="tx1"/>
                </a:solidFill>
              </a:rPr>
              <a:t>відеохостингу</a:t>
            </a:r>
            <a:r>
              <a:rPr lang="uk-UA" sz="2400" dirty="0">
                <a:solidFill>
                  <a:schemeClr val="tx1"/>
                </a:solidFill>
              </a:rPr>
              <a:t> займає третє місце в рейтингу найбільш популярних ресурсів </a:t>
            </a:r>
            <a:r>
              <a:rPr lang="uk-UA" sz="2400" dirty="0" err="1">
                <a:solidFill>
                  <a:schemeClr val="tx1"/>
                </a:solidFill>
              </a:rPr>
              <a:t>Уанету</a:t>
            </a:r>
            <a:r>
              <a:rPr lang="uk-UA" sz="2400" dirty="0">
                <a:solidFill>
                  <a:schemeClr val="tx1"/>
                </a:solidFill>
              </a:rPr>
              <a:t>;</a:t>
            </a:r>
          </a:p>
          <a:p>
            <a:pPr fontAlgn="base"/>
            <a:r>
              <a:rPr lang="uk-UA" sz="2400" dirty="0">
                <a:solidFill>
                  <a:schemeClr val="tx1"/>
                </a:solidFill>
              </a:rPr>
              <a:t>після </a:t>
            </a:r>
            <a:r>
              <a:rPr lang="en-US" sz="2400" dirty="0">
                <a:solidFill>
                  <a:schemeClr val="tx1"/>
                </a:solidFill>
              </a:rPr>
              <a:t>Google, </a:t>
            </a:r>
            <a:r>
              <a:rPr lang="uk-UA" sz="2400" dirty="0">
                <a:solidFill>
                  <a:schemeClr val="tx1"/>
                </a:solidFill>
              </a:rPr>
              <a:t>це друга за величиною пошукова система в світі;</a:t>
            </a:r>
          </a:p>
          <a:p>
            <a:pPr fontAlgn="base"/>
            <a:r>
              <a:rPr lang="uk-UA" sz="2400" dirty="0">
                <a:solidFill>
                  <a:schemeClr val="tx1"/>
                </a:solidFill>
              </a:rPr>
              <a:t>57% користувачів </a:t>
            </a:r>
            <a:r>
              <a:rPr lang="en-US" sz="2400" dirty="0">
                <a:solidFill>
                  <a:schemeClr val="tx1"/>
                </a:solidFill>
              </a:rPr>
              <a:t>YouTube </a:t>
            </a:r>
            <a:r>
              <a:rPr lang="uk-UA" sz="2400" dirty="0">
                <a:solidFill>
                  <a:schemeClr val="tx1"/>
                </a:solidFill>
              </a:rPr>
              <a:t>перед тим як зробити чергову покупку, дивилися </a:t>
            </a:r>
            <a:r>
              <a:rPr lang="uk-UA" sz="2400" dirty="0" err="1">
                <a:solidFill>
                  <a:schemeClr val="tx1"/>
                </a:solidFill>
              </a:rPr>
              <a:t>відеоогляд</a:t>
            </a:r>
            <a:r>
              <a:rPr lang="uk-UA" sz="2400" dirty="0">
                <a:solidFill>
                  <a:schemeClr val="tx1"/>
                </a:solidFill>
              </a:rPr>
              <a:t> продукту на одному з </a:t>
            </a:r>
            <a:r>
              <a:rPr lang="uk-UA" sz="2400" dirty="0" err="1">
                <a:solidFill>
                  <a:schemeClr val="tx1"/>
                </a:solidFill>
              </a:rPr>
              <a:t>відеоканалів</a:t>
            </a:r>
            <a:r>
              <a:rPr lang="uk-UA" sz="2400" dirty="0">
                <a:solidFill>
                  <a:schemeClr val="tx1"/>
                </a:solidFill>
              </a:rPr>
              <a:t>.</a:t>
            </a:r>
          </a:p>
          <a:p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149080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Як </a:t>
            </a:r>
            <a:r>
              <a:rPr lang="ru-RU" sz="2000" b="1" dirty="0" err="1"/>
              <a:t>бачите</a:t>
            </a:r>
            <a:r>
              <a:rPr lang="ru-RU" sz="2000" b="1" dirty="0"/>
              <a:t>, </a:t>
            </a:r>
            <a:r>
              <a:rPr lang="ru-RU" sz="2000" b="1" dirty="0" err="1"/>
              <a:t>аргументів</a:t>
            </a:r>
            <a:r>
              <a:rPr lang="ru-RU" sz="2000" b="1" dirty="0"/>
              <a:t> на </a:t>
            </a:r>
            <a:r>
              <a:rPr lang="ru-RU" sz="2000" b="1" dirty="0" err="1"/>
              <a:t>користь</a:t>
            </a:r>
            <a:r>
              <a:rPr lang="ru-RU" sz="2000" b="1" dirty="0"/>
              <a:t> того,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почати</a:t>
            </a:r>
            <a:r>
              <a:rPr lang="ru-RU" sz="2000" b="1" dirty="0"/>
              <a:t> </a:t>
            </a:r>
            <a:r>
              <a:rPr lang="ru-RU" sz="2000" b="1" dirty="0" err="1"/>
              <a:t>використовувати</a:t>
            </a:r>
            <a:r>
              <a:rPr lang="ru-RU" sz="2000" b="1" dirty="0"/>
              <a:t> канал на </a:t>
            </a:r>
            <a:r>
              <a:rPr lang="ru-RU" sz="2000" b="1" dirty="0" err="1"/>
              <a:t>YouTube</a:t>
            </a:r>
            <a:r>
              <a:rPr lang="ru-RU" sz="2000" b="1" dirty="0"/>
              <a:t> для </a:t>
            </a:r>
            <a:r>
              <a:rPr lang="ru-RU" sz="2000" b="1" dirty="0" err="1"/>
              <a:t>розкрутки</a:t>
            </a:r>
            <a:r>
              <a:rPr lang="ru-RU" sz="2000" b="1" dirty="0"/>
              <a:t> </a:t>
            </a:r>
            <a:r>
              <a:rPr lang="ru-RU" sz="2000" b="1" dirty="0" err="1"/>
              <a:t>бізнесу</a:t>
            </a:r>
            <a:r>
              <a:rPr lang="ru-RU" sz="2000" b="1" dirty="0"/>
              <a:t>, </a:t>
            </a:r>
            <a:r>
              <a:rPr lang="ru-RU" sz="2000" b="1" dirty="0" err="1"/>
              <a:t>більш</a:t>
            </a:r>
            <a:r>
              <a:rPr lang="ru-RU" sz="2000" b="1" dirty="0"/>
              <a:t> </a:t>
            </a:r>
            <a:r>
              <a:rPr lang="ru-RU" sz="2000" b="1" dirty="0" err="1"/>
              <a:t>ніж</a:t>
            </a:r>
            <a:r>
              <a:rPr lang="ru-RU" sz="2000" b="1" dirty="0"/>
              <a:t> </a:t>
            </a:r>
            <a:r>
              <a:rPr lang="ru-RU" sz="2000" b="1" dirty="0" err="1"/>
              <a:t>достатньо</a:t>
            </a:r>
            <a:r>
              <a:rPr lang="ru-RU" sz="2000" b="1" dirty="0"/>
              <a:t>. </a:t>
            </a:r>
            <a:endParaRPr lang="uk-UA" sz="2000" b="1" dirty="0"/>
          </a:p>
        </p:txBody>
      </p:sp>
      <p:pic>
        <p:nvPicPr>
          <p:cNvPr id="7170" name="Picture 2" descr="C:\Users\Admikn\Downloads\завантаженн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3221911" cy="196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  <a:effectLst/>
              </a:rPr>
              <a:t>У чому переваги </a:t>
            </a:r>
            <a:r>
              <a:rPr lang="en-US" b="1" dirty="0">
                <a:solidFill>
                  <a:schemeClr val="accent2"/>
                </a:solidFill>
                <a:effectLst/>
              </a:rPr>
              <a:t>YouTube?</a:t>
            </a:r>
            <a:br>
              <a:rPr lang="en-US" b="1" dirty="0">
                <a:solidFill>
                  <a:schemeClr val="accent2"/>
                </a:solidFill>
                <a:effectLst/>
              </a:rPr>
            </a:b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>
                <a:solidFill>
                  <a:schemeClr val="tx1"/>
                </a:solidFill>
              </a:rPr>
              <a:t>Що найцікавіше, функціонал </a:t>
            </a:r>
            <a:r>
              <a:rPr lang="en-US" sz="2000" b="1" dirty="0">
                <a:solidFill>
                  <a:schemeClr val="tx1"/>
                </a:solidFill>
              </a:rPr>
              <a:t>YouTube </a:t>
            </a:r>
            <a:r>
              <a:rPr lang="uk-UA" sz="2000" b="1" dirty="0">
                <a:solidFill>
                  <a:schemeClr val="tx1"/>
                </a:solidFill>
              </a:rPr>
              <a:t>тісно перегукується з функціоналом звичних нам соціальних мереж. А це означає, що і механіки тут діють схожі. Тобто, в разі успішного потрапляння зі своїм відео в інтереси цільової аудиторії, ви можете на власному досвіді відчути всі переваги вірусного розповсюдження контенту.</a:t>
            </a:r>
          </a:p>
        </p:txBody>
      </p:sp>
      <p:pic>
        <p:nvPicPr>
          <p:cNvPr id="8194" name="Picture 2" descr="C:\Users\Admikn\Downloads\yutub-knop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24820"/>
            <a:ext cx="1859958" cy="1296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kn\Downloads\fb_icon_325x3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9" y="4653136"/>
            <a:ext cx="1343943" cy="13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kn\Downloads\Kak-ustanovit-Telegram-v-Linux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57" y="4725144"/>
            <a:ext cx="2001540" cy="20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kn\Downloads\завантаження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920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064662" y="3741474"/>
            <a:ext cx="1211194" cy="803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133827" y="4138174"/>
            <a:ext cx="0" cy="68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00947" y="3741474"/>
            <a:ext cx="1471253" cy="7012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344816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uk-UA" b="1" dirty="0">
                <a:solidFill>
                  <a:schemeClr val="accent2"/>
                </a:solidFill>
                <a:effectLst/>
              </a:rPr>
              <a:t>Велике охоплення аудиторії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344816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друга за величиною </a:t>
            </a:r>
            <a:r>
              <a:rPr lang="ru-RU" sz="2000" b="1" dirty="0" err="1">
                <a:solidFill>
                  <a:schemeClr val="tx1"/>
                </a:solidFill>
              </a:rPr>
              <a:t>пошукова</a:t>
            </a:r>
            <a:r>
              <a:rPr lang="ru-RU" sz="2000" b="1" dirty="0">
                <a:solidFill>
                  <a:schemeClr val="tx1"/>
                </a:solidFill>
              </a:rPr>
              <a:t> система в </a:t>
            </a:r>
            <a:r>
              <a:rPr lang="ru-RU" sz="2000" b="1" dirty="0" err="1">
                <a:solidFill>
                  <a:schemeClr val="tx1"/>
                </a:solidFill>
              </a:rPr>
              <a:t>світі</a:t>
            </a:r>
            <a:r>
              <a:rPr lang="ru-RU" sz="2000" b="1" dirty="0">
                <a:solidFill>
                  <a:schemeClr val="tx1"/>
                </a:solidFill>
              </a:rPr>
              <a:t>, просто, </a:t>
            </a:r>
            <a:r>
              <a:rPr lang="ru-RU" sz="2000" b="1" dirty="0" err="1">
                <a:solidFill>
                  <a:schemeClr val="tx1"/>
                </a:solidFill>
              </a:rPr>
              <a:t>орієнтована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виключно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відеоконтент</a:t>
            </a:r>
            <a:r>
              <a:rPr lang="ru-RU" sz="2000" b="1" dirty="0">
                <a:solidFill>
                  <a:schemeClr val="tx1"/>
                </a:solidFill>
              </a:rPr>
              <a:t>. З </a:t>
            </a:r>
            <a:r>
              <a:rPr lang="ru-RU" sz="2000" b="1" dirty="0" err="1">
                <a:solidFill>
                  <a:schemeClr val="tx1"/>
                </a:solidFill>
              </a:rPr>
              <a:t>огляду</a:t>
            </a:r>
            <a:r>
              <a:rPr lang="ru-RU" sz="2000" b="1" dirty="0">
                <a:solidFill>
                  <a:schemeClr val="tx1"/>
                </a:solidFill>
              </a:rPr>
              <a:t> на те, </a:t>
            </a:r>
            <a:r>
              <a:rPr lang="ru-RU" sz="2000" b="1" dirty="0" err="1">
                <a:solidFill>
                  <a:schemeClr val="tx1"/>
                </a:solidFill>
              </a:rPr>
              <a:t>що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місячна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аудиторія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YouTube</a:t>
            </a:r>
            <a:r>
              <a:rPr lang="ru-RU" sz="2000" b="1" dirty="0">
                <a:solidFill>
                  <a:schemeClr val="tx1"/>
                </a:solidFill>
              </a:rPr>
              <a:t> становить </a:t>
            </a:r>
            <a:r>
              <a:rPr lang="ru-RU" sz="2000" b="1" dirty="0" err="1">
                <a:solidFill>
                  <a:schemeClr val="tx1"/>
                </a:solidFill>
              </a:rPr>
              <a:t>близько</a:t>
            </a:r>
            <a:r>
              <a:rPr lang="ru-RU" sz="2000" b="1" dirty="0">
                <a:solidFill>
                  <a:schemeClr val="tx1"/>
                </a:solidFill>
              </a:rPr>
              <a:t> 1 </a:t>
            </a:r>
            <a:r>
              <a:rPr lang="ru-RU" sz="2000" b="1" dirty="0" err="1">
                <a:solidFill>
                  <a:schemeClr val="tx1"/>
                </a:solidFill>
              </a:rPr>
              <a:t>мільярда</a:t>
            </a:r>
            <a:r>
              <a:rPr lang="ru-RU" sz="2000" b="1" dirty="0">
                <a:solidFill>
                  <a:schemeClr val="tx1"/>
                </a:solidFill>
              </a:rPr>
              <a:t> людей, можете </a:t>
            </a:r>
            <a:r>
              <a:rPr lang="ru-RU" sz="2000" b="1" dirty="0" err="1">
                <a:solidFill>
                  <a:schemeClr val="tx1"/>
                </a:solidFill>
              </a:rPr>
              <a:t>уявити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собі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потенціал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охоплення</a:t>
            </a:r>
            <a:r>
              <a:rPr lang="ru-RU" sz="2000" b="1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sz="2000" b="1" dirty="0" err="1">
                <a:solidFill>
                  <a:schemeClr val="tx1"/>
                </a:solidFill>
              </a:rPr>
              <a:t>Це</a:t>
            </a:r>
            <a:r>
              <a:rPr lang="ru-RU" sz="2000" b="1" dirty="0">
                <a:solidFill>
                  <a:schemeClr val="tx1"/>
                </a:solidFill>
              </a:rPr>
              <a:t> особливо актуально для </a:t>
            </a:r>
            <a:r>
              <a:rPr lang="ru-RU" sz="2000" b="1" dirty="0" err="1">
                <a:solidFill>
                  <a:schemeClr val="tx1"/>
                </a:solidFill>
              </a:rPr>
              <a:t>компаній</a:t>
            </a:r>
            <a:r>
              <a:rPr lang="ru-RU" sz="2000" b="1" dirty="0">
                <a:solidFill>
                  <a:schemeClr val="tx1"/>
                </a:solidFill>
              </a:rPr>
              <a:t>, </a:t>
            </a:r>
            <a:r>
              <a:rPr lang="ru-RU" sz="2000" b="1" dirty="0" err="1">
                <a:solidFill>
                  <a:schemeClr val="tx1"/>
                </a:solidFill>
              </a:rPr>
              <a:t>які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залучають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клієнтів</a:t>
            </a:r>
            <a:r>
              <a:rPr lang="ru-RU" sz="2000" b="1" dirty="0">
                <a:solidFill>
                  <a:schemeClr val="tx1"/>
                </a:solidFill>
              </a:rPr>
              <a:t> з </a:t>
            </a:r>
            <a:r>
              <a:rPr lang="ru-RU" sz="2000" b="1" dirty="0" err="1">
                <a:solidFill>
                  <a:schemeClr val="tx1"/>
                </a:solidFill>
              </a:rPr>
              <a:t>різних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країн</a:t>
            </a:r>
            <a:r>
              <a:rPr lang="ru-RU" sz="2000" b="1" dirty="0">
                <a:solidFill>
                  <a:schemeClr val="tx1"/>
                </a:solidFill>
              </a:rPr>
              <a:t>. Таким чином, </a:t>
            </a:r>
            <a:r>
              <a:rPr lang="ru-RU" sz="2000" b="1" dirty="0" err="1">
                <a:solidFill>
                  <a:schemeClr val="tx1"/>
                </a:solidFill>
              </a:rPr>
              <a:t>створення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просування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відеоконтенту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може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допомогти</a:t>
            </a:r>
            <a:r>
              <a:rPr lang="ru-RU" sz="2000" b="1" dirty="0">
                <a:solidFill>
                  <a:schemeClr val="tx1"/>
                </a:solidFill>
              </a:rPr>
              <a:t> вам донести </a:t>
            </a:r>
            <a:r>
              <a:rPr lang="ru-RU" sz="2000" b="1" dirty="0" err="1">
                <a:solidFill>
                  <a:schemeClr val="tx1"/>
                </a:solidFill>
              </a:rPr>
              <a:t>інформацію</a:t>
            </a:r>
            <a:r>
              <a:rPr lang="ru-RU" sz="2000" b="1" dirty="0">
                <a:solidFill>
                  <a:schemeClr val="tx1"/>
                </a:solidFill>
              </a:rPr>
              <a:t> про себе до тих людей, </a:t>
            </a:r>
            <a:r>
              <a:rPr lang="ru-RU" sz="2000" b="1" dirty="0" err="1">
                <a:solidFill>
                  <a:schemeClr val="tx1"/>
                </a:solidFill>
              </a:rPr>
              <a:t>які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ніколи</a:t>
            </a:r>
            <a:r>
              <a:rPr lang="ru-RU" sz="2000" b="1" dirty="0">
                <a:solidFill>
                  <a:schemeClr val="tx1"/>
                </a:solidFill>
              </a:rPr>
              <a:t> не </a:t>
            </a:r>
            <a:r>
              <a:rPr lang="ru-RU" sz="2000" b="1" dirty="0" err="1">
                <a:solidFill>
                  <a:schemeClr val="tx1"/>
                </a:solidFill>
              </a:rPr>
              <a:t>дізналися</a:t>
            </a:r>
            <a:r>
              <a:rPr lang="ru-RU" sz="2000" b="1" dirty="0">
                <a:solidFill>
                  <a:schemeClr val="tx1"/>
                </a:solidFill>
              </a:rPr>
              <a:t> б про ваш </a:t>
            </a:r>
            <a:r>
              <a:rPr lang="ru-RU" sz="2000" b="1" dirty="0" err="1">
                <a:solidFill>
                  <a:schemeClr val="tx1"/>
                </a:solidFill>
              </a:rPr>
              <a:t>бізнес</a:t>
            </a:r>
            <a:r>
              <a:rPr lang="ru-RU" sz="2000" b="1" dirty="0">
                <a:solidFill>
                  <a:schemeClr val="tx1"/>
                </a:solidFill>
              </a:rPr>
              <a:t> будь-</a:t>
            </a:r>
            <a:r>
              <a:rPr lang="ru-RU" sz="2000" b="1" dirty="0" err="1">
                <a:solidFill>
                  <a:schemeClr val="tx1"/>
                </a:solidFill>
              </a:rPr>
              <a:t>яким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іншим</a:t>
            </a:r>
            <a:r>
              <a:rPr lang="ru-RU" sz="2000" b="1" dirty="0">
                <a:solidFill>
                  <a:schemeClr val="tx1"/>
                </a:solidFill>
              </a:rPr>
              <a:t> способом.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Admikn\Downloads\680x381x9319e07d9004d63d02a221ba10ca423a.jpeg.pagespeed.ic.99C2221-9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4721820" cy="264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8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4ea36c3f5c5dd1d6e4ba5d2d9f902e72f5c4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1683</Words>
  <Application>Microsoft Office PowerPoint</Application>
  <PresentationFormat>Экран (4:3)</PresentationFormat>
  <Paragraphs>70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Просування через Ютуб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</vt:lpstr>
      <vt:lpstr>Презентация PowerPoint</vt:lpstr>
      <vt:lpstr>У чому переваги YouTube? </vt:lpstr>
      <vt:lpstr>Велике охоплення аудиторії</vt:lpstr>
      <vt:lpstr>Кросплатформеність</vt:lpstr>
      <vt:lpstr>Це безкоштовно!</vt:lpstr>
      <vt:lpstr>Легкість розповсюдження</vt:lpstr>
      <vt:lpstr>Накопичення аудиторії</vt:lpstr>
      <vt:lpstr>Отримання клієнтів</vt:lpstr>
      <vt:lpstr>Головне, що ви повинні знати про просування на YouTube</vt:lpstr>
      <vt:lpstr>Презентация PowerPoint</vt:lpstr>
      <vt:lpstr>Презентация PowerPoint</vt:lpstr>
      <vt:lpstr>Презентация PowerPoint</vt:lpstr>
      <vt:lpstr>Як використовувати YouTube для розкрутки бізнесу? </vt:lpstr>
      <vt:lpstr>Презентация PowerPoint</vt:lpstr>
      <vt:lpstr>Презентация PowerPoint</vt:lpstr>
      <vt:lpstr>YouTube Director onsite</vt:lpstr>
      <vt:lpstr>YouTube Director automated video</vt:lpstr>
      <vt:lpstr>Оптимізації та просування в YouTube </vt:lpstr>
      <vt:lpstr>5 форматів відео на Youtube, які варто використовувати для просування бізнесу</vt:lpstr>
      <vt:lpstr>Огляди</vt:lpstr>
      <vt:lpstr>Розпаковування</vt:lpstr>
      <vt:lpstr>Навчальні ролики</vt:lpstr>
      <vt:lpstr>Відео відгуки клієнтів</vt:lpstr>
      <vt:lpstr>Продавальні ролики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Бордюр голубых оттенков</dc:title>
  <dc:creator>obstinate</dc:creator>
  <dc:description>Шаблон презентации с сайта https://presentation-creation.ru/</dc:description>
  <cp:lastModifiedBy>Komp</cp:lastModifiedBy>
  <cp:revision>1263</cp:revision>
  <dcterms:created xsi:type="dcterms:W3CDTF">2018-02-25T09:09:03Z</dcterms:created>
  <dcterms:modified xsi:type="dcterms:W3CDTF">2021-10-14T10:45:25Z</dcterms:modified>
</cp:coreProperties>
</file>