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4" r:id="rId3"/>
    <p:sldId id="276" r:id="rId4"/>
    <p:sldId id="277" r:id="rId5"/>
    <p:sldId id="278" r:id="rId6"/>
    <p:sldId id="279" r:id="rId7"/>
    <p:sldId id="269" r:id="rId8"/>
    <p:sldId id="280" r:id="rId9"/>
    <p:sldId id="281" r:id="rId10"/>
    <p:sldId id="259" r:id="rId11"/>
    <p:sldId id="282" r:id="rId12"/>
    <p:sldId id="301" r:id="rId13"/>
    <p:sldId id="283" r:id="rId14"/>
    <p:sldId id="284" r:id="rId15"/>
    <p:sldId id="285" r:id="rId16"/>
    <p:sldId id="298" r:id="rId17"/>
    <p:sldId id="286" r:id="rId18"/>
    <p:sldId id="296" r:id="rId19"/>
    <p:sldId id="287" r:id="rId20"/>
    <p:sldId id="302" r:id="rId21"/>
    <p:sldId id="288" r:id="rId22"/>
    <p:sldId id="289" r:id="rId23"/>
    <p:sldId id="290" r:id="rId24"/>
    <p:sldId id="291" r:id="rId25"/>
    <p:sldId id="270" r:id="rId26"/>
    <p:sldId id="292" r:id="rId27"/>
    <p:sldId id="293" r:id="rId28"/>
    <p:sldId id="303" r:id="rId29"/>
    <p:sldId id="272" r:id="rId30"/>
    <p:sldId id="299" r:id="rId31"/>
    <p:sldId id="300" r:id="rId32"/>
    <p:sldId id="275" r:id="rId33"/>
    <p:sldId id="274" r:id="rId3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>
      <p:cViewPr varScale="1">
        <p:scale>
          <a:sx n="115" d="100"/>
          <a:sy n="115" d="100"/>
        </p:scale>
        <p:origin x="392" y="19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 custT="1"/>
      <dgm:spPr/>
      <dgm:t>
        <a:bodyPr rtlCol="0"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dirty="0">
              <a:solidFill>
                <a:srgbClr val="002060"/>
              </a:solidFill>
            </a:rPr>
            <a:t> </a:t>
          </a:r>
          <a:r>
            <a:rPr lang="ru-RU" sz="1600" b="1" i="0" dirty="0">
              <a:solidFill>
                <a:srgbClr val="002060"/>
              </a:solidFill>
            </a:rPr>
            <a:t>є </a:t>
          </a:r>
          <a:r>
            <a:rPr lang="ru-RU" sz="1600" b="1" i="0" dirty="0" err="1">
              <a:solidFill>
                <a:srgbClr val="002060"/>
              </a:solidFill>
            </a:rPr>
            <a:t>інструментами</a:t>
          </a:r>
          <a:r>
            <a:rPr lang="ru-RU" sz="1600" b="1" i="0" dirty="0">
              <a:solidFill>
                <a:srgbClr val="002060"/>
              </a:solidFill>
            </a:rPr>
            <a:t> </a:t>
          </a:r>
          <a:r>
            <a:rPr lang="ru-RU" sz="1600" b="1" i="0" dirty="0" err="1">
              <a:solidFill>
                <a:srgbClr val="002060"/>
              </a:solidFill>
            </a:rPr>
            <a:t>зовнішньої</a:t>
          </a:r>
          <a:r>
            <a:rPr lang="ru-RU" sz="1600" b="1" i="0" dirty="0">
              <a:solidFill>
                <a:srgbClr val="002060"/>
              </a:solidFill>
            </a:rPr>
            <a:t> </a:t>
          </a:r>
          <a:r>
            <a:rPr lang="ru-RU" sz="1600" b="1" i="0" dirty="0" err="1">
              <a:solidFill>
                <a:srgbClr val="002060"/>
              </a:solidFill>
            </a:rPr>
            <a:t>політики</a:t>
          </a:r>
          <a:r>
            <a:rPr lang="ru-RU" sz="1600" b="1" i="0" dirty="0">
              <a:solidFill>
                <a:srgbClr val="002060"/>
              </a:solidFill>
            </a:rPr>
            <a:t> </a:t>
          </a:r>
          <a:r>
            <a:rPr lang="ru-RU" sz="1600" b="1" i="0" dirty="0" err="1">
              <a:solidFill>
                <a:srgbClr val="002060"/>
              </a:solidFill>
            </a:rPr>
            <a:t>окремих</a:t>
          </a:r>
          <a:r>
            <a:rPr lang="ru-RU" sz="1600" b="1" i="0" dirty="0">
              <a:solidFill>
                <a:srgbClr val="002060"/>
              </a:solidFill>
            </a:rPr>
            <a:t> держав, </a:t>
          </a:r>
          <a:r>
            <a:rPr lang="ru-RU" sz="1600" b="1" i="0" dirty="0" err="1">
              <a:solidFill>
                <a:srgbClr val="002060"/>
              </a:solidFill>
            </a:rPr>
            <a:t>є</a:t>
          </a:r>
          <a:r>
            <a:rPr lang="ru-RU" sz="1600" b="1" i="0" dirty="0">
              <a:solidFill>
                <a:srgbClr val="002060"/>
              </a:solidFill>
            </a:rPr>
            <a:t> одним з </a:t>
          </a:r>
          <a:r>
            <a:rPr lang="ru-RU" sz="1600" b="1" i="0" dirty="0" err="1">
              <a:solidFill>
                <a:srgbClr val="002060"/>
              </a:solidFill>
            </a:rPr>
            <a:t>найважливіших</a:t>
          </a:r>
          <a:r>
            <a:rPr lang="ru-RU" sz="1600" b="1" i="0" dirty="0">
              <a:solidFill>
                <a:srgbClr val="002060"/>
              </a:solidFill>
            </a:rPr>
            <a:t> </a:t>
          </a:r>
          <a:r>
            <a:rPr lang="ru-RU" sz="1600" b="1" i="0" dirty="0" err="1">
              <a:solidFill>
                <a:srgbClr val="002060"/>
              </a:solidFill>
            </a:rPr>
            <a:t>каналів</a:t>
          </a:r>
          <a:r>
            <a:rPr lang="ru-RU" sz="1600" b="1" i="0" dirty="0">
              <a:solidFill>
                <a:srgbClr val="002060"/>
              </a:solidFill>
            </a:rPr>
            <a:t> </a:t>
          </a:r>
          <a:r>
            <a:rPr lang="ru-RU" sz="1600" b="1" i="0" dirty="0" err="1">
              <a:solidFill>
                <a:srgbClr val="002060"/>
              </a:solidFill>
            </a:rPr>
            <a:t>міжнародної</a:t>
          </a:r>
          <a:r>
            <a:rPr lang="ru-RU" sz="1600" b="1" i="0" dirty="0">
              <a:solidFill>
                <a:srgbClr val="002060"/>
              </a:solidFill>
            </a:rPr>
            <a:t> </a:t>
          </a:r>
          <a:r>
            <a:rPr lang="ru-RU" sz="1600" b="1" i="0" dirty="0" err="1">
              <a:solidFill>
                <a:srgbClr val="002060"/>
              </a:solidFill>
            </a:rPr>
            <a:t>соціалізації</a:t>
          </a:r>
          <a:r>
            <a:rPr lang="ru-RU" sz="1600" b="1" i="0" dirty="0">
              <a:solidFill>
                <a:srgbClr val="002060"/>
              </a:solidFill>
            </a:rPr>
            <a:t> для держав, </a:t>
          </a:r>
          <a:r>
            <a:rPr lang="ru-RU" sz="1600" b="1" i="0" dirty="0" err="1">
              <a:solidFill>
                <a:srgbClr val="002060"/>
              </a:solidFill>
            </a:rPr>
            <a:t>що</a:t>
          </a:r>
          <a:r>
            <a:rPr lang="ru-RU" sz="1600" b="1" i="0" dirty="0">
              <a:solidFill>
                <a:srgbClr val="002060"/>
              </a:solidFill>
            </a:rPr>
            <a:t> </a:t>
          </a:r>
          <a:r>
            <a:rPr lang="ru-RU" sz="1600" b="1" i="0" dirty="0" err="1">
              <a:solidFill>
                <a:srgbClr val="002060"/>
              </a:solidFill>
            </a:rPr>
            <a:t>прагнуть</a:t>
          </a:r>
          <a:r>
            <a:rPr lang="ru-RU" sz="1600" b="1" i="0" dirty="0">
              <a:solidFill>
                <a:srgbClr val="002060"/>
              </a:solidFill>
            </a:rPr>
            <a:t> </a:t>
          </a:r>
          <a:r>
            <a:rPr lang="ru-RU" sz="1600" b="1" i="0" dirty="0" err="1">
              <a:solidFill>
                <a:srgbClr val="002060"/>
              </a:solidFill>
            </a:rPr>
            <a:t>вступити</a:t>
          </a:r>
          <a:r>
            <a:rPr lang="ru-RU" sz="1600" b="1" i="0" dirty="0">
              <a:solidFill>
                <a:srgbClr val="002060"/>
              </a:solidFill>
            </a:rPr>
            <a:t> до них</a:t>
          </a:r>
          <a:endParaRPr lang="ru-RU" sz="1600" b="1" noProof="0" dirty="0">
            <a:solidFill>
              <a:srgbClr val="002060"/>
            </a:solidFill>
          </a:endParaRPr>
        </a:p>
        <a:p>
          <a:pPr marL="0" lvl="0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noProof="0" dirty="0">
            <a:solidFill>
              <a:srgbClr val="002060"/>
            </a:solidFill>
          </a:endParaRP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>
        <a:solidFill>
          <a:schemeClr val="tx2"/>
        </a:solidFill>
        <a:ln>
          <a:solidFill>
            <a:srgbClr val="FF0000"/>
          </a:solidFill>
        </a:ln>
      </dgm:spPr>
      <dgm:t>
        <a:bodyPr rtlCol="0"/>
        <a:lstStyle/>
        <a:p>
          <a:pPr rtl="0"/>
          <a:endParaRPr lang="ru-RU" noProof="0" dirty="0"/>
        </a:p>
      </dgm:t>
    </dgm:pt>
    <dgm:pt modelId="{63CA2DEA-31F6-4CF4-88E6-63724842EACC}">
      <dgm:prSet phldrT="[Text]" custT="1"/>
      <dgm:spPr/>
      <dgm:t>
        <a:bodyPr rtlCol="0"/>
        <a:lstStyle/>
        <a:p>
          <a:pPr rtl="0"/>
          <a:r>
            <a:rPr lang="ru-RU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Інформаційна</a:t>
          </a: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 - </a:t>
          </a: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поширює інформацію як серед своїх членів, так і на більш широку аудиторію, в </a:t>
          </a:r>
          <a:r>
            <a:rPr lang="uk-UA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т.ч</a:t>
          </a: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. спеціальні матеріали (доповіді, огляди …) </a:t>
          </a:r>
          <a:endParaRPr lang="ru-RU" sz="1600" b="1" i="0" kern="1200" noProof="0" dirty="0">
            <a:solidFill>
              <a:srgbClr val="002060"/>
            </a:solidFill>
            <a:latin typeface="Palatino Linotype"/>
            <a:ea typeface="+mn-ea"/>
            <a:cs typeface="+mn-cs"/>
          </a:endParaRP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 custT="1"/>
      <dgm:spPr/>
      <dgm:t>
        <a:bodyPr rtlCol="0"/>
        <a:lstStyle/>
        <a:p>
          <a:pPr rtl="0"/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нормативно-регулюючі (</a:t>
          </a:r>
          <a:r>
            <a:rPr lang="uk-UA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нормотворчість</a:t>
          </a: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, кодифікування)</a:t>
          </a:r>
          <a:r>
            <a:rPr lang="en-US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^ </a:t>
          </a: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у межах </a:t>
          </a:r>
          <a:r>
            <a:rPr lang="ru-RU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своєї</a:t>
          </a: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компетенції</a:t>
          </a:r>
          <a:r>
            <a:rPr lang="ru-RU" sz="16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беруть</a:t>
          </a:r>
          <a:r>
            <a:rPr lang="ru-RU" sz="1600" b="1" i="0" kern="1200" dirty="0">
              <a:solidFill>
                <a:srgbClr val="002060"/>
              </a:solidFill>
            </a:rPr>
            <a:t> участь у </a:t>
          </a:r>
          <a:r>
            <a:rPr lang="ru-RU" sz="1600" b="1" i="0" kern="1200" dirty="0" err="1">
              <a:solidFill>
                <a:srgbClr val="002060"/>
              </a:solidFill>
            </a:rPr>
            <a:t>створенні</a:t>
          </a:r>
          <a:r>
            <a:rPr lang="ru-RU" sz="16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юридичних</a:t>
          </a:r>
          <a:r>
            <a:rPr lang="ru-RU" sz="1600" b="1" i="0" kern="1200" dirty="0">
              <a:solidFill>
                <a:srgbClr val="002060"/>
              </a:solidFill>
            </a:rPr>
            <a:t> норм</a:t>
          </a:r>
          <a:endParaRPr lang="ru-RU" sz="1600" b="1" kern="1200" noProof="0" dirty="0">
            <a:solidFill>
              <a:srgbClr val="002060"/>
            </a:solidFill>
          </a:endParaRP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 custT="1"/>
      <dgm:spPr/>
      <dgm:t>
        <a:bodyPr rtlCol="0"/>
        <a:lstStyle/>
        <a:p>
          <a:pPr rtl="0"/>
          <a:r>
            <a:rPr lang="ru-RU" sz="1800" b="1" noProof="0" dirty="0">
              <a:solidFill>
                <a:srgbClr val="002060"/>
              </a:solidFill>
            </a:rPr>
            <a:t>оперативна – </a:t>
          </a:r>
          <a:r>
            <a:rPr lang="ru-RU" sz="1800" b="1" noProof="0" dirty="0" err="1">
              <a:solidFill>
                <a:srgbClr val="002060"/>
              </a:solidFill>
            </a:rPr>
            <a:t>реалізує</a:t>
          </a:r>
          <a:r>
            <a:rPr lang="ru-RU" sz="1800" b="1" noProof="0" dirty="0">
              <a:solidFill>
                <a:srgbClr val="002060"/>
              </a:solidFill>
            </a:rPr>
            <a:t> </a:t>
          </a:r>
          <a:r>
            <a:rPr lang="ru-RU" sz="1800" b="1" noProof="0" dirty="0" err="1">
              <a:solidFill>
                <a:srgbClr val="002060"/>
              </a:solidFill>
            </a:rPr>
            <a:t>свої</a:t>
          </a:r>
          <a:r>
            <a:rPr lang="ru-RU" sz="1800" b="1" noProof="0" dirty="0">
              <a:solidFill>
                <a:srgbClr val="002060"/>
              </a:solidFill>
            </a:rPr>
            <a:t> </a:t>
          </a:r>
          <a:r>
            <a:rPr lang="ru-RU" sz="1800" b="1" noProof="0" dirty="0" err="1">
              <a:solidFill>
                <a:srgbClr val="002060"/>
              </a:solidFill>
            </a:rPr>
            <a:t>завдання</a:t>
          </a:r>
          <a:r>
            <a:rPr lang="ru-RU" sz="1800" b="1" noProof="0" dirty="0">
              <a:solidFill>
                <a:srgbClr val="002060"/>
              </a:solidFill>
            </a:rPr>
            <a:t> за </a:t>
          </a:r>
          <a:r>
            <a:rPr lang="ru-RU" sz="1800" b="1" noProof="0" dirty="0" err="1">
              <a:solidFill>
                <a:srgbClr val="002060"/>
              </a:solidFill>
            </a:rPr>
            <a:t>допомогою</a:t>
          </a:r>
          <a:r>
            <a:rPr lang="ru-RU" sz="1800" b="1" noProof="0" dirty="0">
              <a:solidFill>
                <a:srgbClr val="002060"/>
              </a:solidFill>
            </a:rPr>
            <a:t> </a:t>
          </a:r>
          <a:r>
            <a:rPr lang="ru-RU" sz="1800" b="1" noProof="0" dirty="0" err="1">
              <a:solidFill>
                <a:srgbClr val="002060"/>
              </a:solidFill>
            </a:rPr>
            <a:t>людських</a:t>
          </a:r>
          <a:r>
            <a:rPr lang="ru-RU" sz="1800" b="1" noProof="0" dirty="0">
              <a:solidFill>
                <a:srgbClr val="002060"/>
              </a:solidFill>
            </a:rPr>
            <a:t> та </a:t>
          </a:r>
          <a:r>
            <a:rPr lang="ru-RU" sz="1800" b="1" noProof="0" dirty="0" err="1">
              <a:solidFill>
                <a:srgbClr val="002060"/>
              </a:solidFill>
            </a:rPr>
            <a:t>технічних</a:t>
          </a:r>
          <a:r>
            <a:rPr lang="ru-RU" sz="1800" b="1" noProof="0" dirty="0">
              <a:solidFill>
                <a:srgbClr val="002060"/>
              </a:solidFill>
            </a:rPr>
            <a:t> </a:t>
          </a:r>
          <a:r>
            <a:rPr lang="ru-RU" sz="1800" b="1" noProof="0" dirty="0" err="1">
              <a:solidFill>
                <a:srgbClr val="002060"/>
              </a:solidFill>
            </a:rPr>
            <a:t>засобів</a:t>
          </a:r>
          <a:endParaRPr lang="ru-RU" sz="1800" b="1" noProof="0" dirty="0">
            <a:solidFill>
              <a:srgbClr val="002060"/>
            </a:solidFill>
          </a:endParaRP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 custT="1"/>
      <dgm:spPr/>
      <dgm:t>
        <a:bodyPr rtlCol="0"/>
        <a:lstStyle/>
        <a:p>
          <a:pPr rtl="0"/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контрольно-</a:t>
          </a:r>
          <a:r>
            <a:rPr lang="ru-RU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регулятивна</a:t>
          </a: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 - </a:t>
          </a: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 контроль за втіленням в життя </a:t>
          </a:r>
          <a:r>
            <a:rPr lang="uk-UA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міжн</a:t>
          </a: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.-</a:t>
          </a:r>
          <a:r>
            <a:rPr lang="uk-UA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правов</a:t>
          </a: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. актів, </a:t>
          </a:r>
          <a:r>
            <a:rPr lang="ru-RU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беруть</a:t>
          </a: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 участь у </a:t>
          </a:r>
          <a:r>
            <a:rPr lang="ru-RU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регулюванні</a:t>
          </a: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тієї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чи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іншої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форми</a:t>
          </a:r>
          <a:r>
            <a:rPr lang="ru-RU" sz="1800" b="1" i="0" kern="1200" dirty="0">
              <a:solidFill>
                <a:srgbClr val="002060"/>
              </a:solidFill>
            </a:rPr>
            <a:t> міжнародних </a:t>
          </a:r>
          <a:r>
            <a:rPr lang="ru-RU" sz="1800" b="1" i="0" kern="1200" dirty="0" err="1">
              <a:solidFill>
                <a:srgbClr val="002060"/>
              </a:solidFill>
            </a:rPr>
            <a:t>зв'язків</a:t>
          </a:r>
          <a:endParaRPr lang="ru-RU" sz="1800" b="1" kern="1200" noProof="0" dirty="0">
            <a:solidFill>
              <a:srgbClr val="002060"/>
            </a:solidFill>
          </a:endParaRP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 custScaleX="145113" custScaleY="149757" custRadScaleRad="105518" custRadScaleInc="213326">
        <dgm:presLayoutVars>
          <dgm:bulletEnabled val="1"/>
        </dgm:presLayoutVars>
      </dgm:prSet>
      <dgm:spPr/>
    </dgm:pt>
    <dgm:pt modelId="{E6D71727-5E12-4D96-AE1A-0D3EEA528ABE}" type="pres">
      <dgm:prSet presAssocID="{EF509D38-45B4-40DE-A0DF-06D9D2478DAC}" presName="sibTransFirstNode" presStyleLbl="bgShp" presStyleIdx="0" presStyleCnt="1" custLinFactNeighborX="-33821" custLinFactNeighborY="-64809"/>
      <dgm:spPr/>
    </dgm:pt>
    <dgm:pt modelId="{CB545A5D-75C9-49DB-AD8B-B348DB1A7A4A}" type="pres">
      <dgm:prSet presAssocID="{63CA2DEA-31F6-4CF4-88E6-63724842EACC}" presName="nodeFollowingNodes" presStyleLbl="node1" presStyleIdx="1" presStyleCnt="5" custScaleX="107109" custScaleY="160030" custRadScaleRad="112649" custRadScaleInc="-247601">
        <dgm:presLayoutVars>
          <dgm:bulletEnabled val="1"/>
        </dgm:presLayoutVars>
      </dgm:prSet>
      <dgm:spPr/>
    </dgm:pt>
    <dgm:pt modelId="{7FAAA5A5-C0CF-4BAE-8E75-BF0E96369C22}" type="pres">
      <dgm:prSet presAssocID="{2A04600B-ADF7-4BE9-933C-2309B67F2DB8}" presName="nodeFollowingNodes" presStyleLbl="node1" presStyleIdx="2" presStyleCnt="5" custScaleX="116286" custScaleY="144666" custRadScaleRad="89187" custRadScaleInc="-238699">
        <dgm:presLayoutVars>
          <dgm:bulletEnabled val="1"/>
        </dgm:presLayoutVars>
      </dgm:prSet>
      <dgm:spPr/>
    </dgm:pt>
    <dgm:pt modelId="{00D0B52D-2A0F-4D47-83A4-4DDE411B4460}" type="pres">
      <dgm:prSet presAssocID="{89FFD1B1-83F5-4E55-AB67-A892038B615E}" presName="nodeFollowingNodes" presStyleLbl="node1" presStyleIdx="3" presStyleCnt="5" custScaleX="123680" custScaleY="147051" custRadScaleRad="103100" custRadScaleInc="25801">
        <dgm:presLayoutVars>
          <dgm:bulletEnabled val="1"/>
        </dgm:presLayoutVars>
      </dgm:prSet>
      <dgm:spPr/>
    </dgm:pt>
    <dgm:pt modelId="{B10813D8-140F-424F-845A-D15528B6A811}" type="pres">
      <dgm:prSet presAssocID="{7C63F5DD-85B9-42D3-8D98-A8E103092C2B}" presName="nodeFollowingNodes" presStyleLbl="node1" presStyleIdx="4" presStyleCnt="5" custScaleX="122647" custScaleY="156595" custRadScaleRad="126796" custRadScaleInc="247986">
        <dgm:presLayoutVars>
          <dgm:bulletEnabled val="1"/>
        </dgm:presLayoutVars>
      </dgm:prSet>
      <dgm:spPr/>
    </dgm:pt>
  </dgm:ptLst>
  <dgm:cxnLst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1896617" y="-226237"/>
          <a:ext cx="5286745" cy="5286745"/>
        </a:xfrm>
        <a:prstGeom prst="circularArrow">
          <a:avLst>
            <a:gd name="adj1" fmla="val 5544"/>
            <a:gd name="adj2" fmla="val 330680"/>
            <a:gd name="adj3" fmla="val 12574819"/>
            <a:gd name="adj4" fmla="val 18168404"/>
            <a:gd name="adj5" fmla="val 5757"/>
          </a:avLst>
        </a:prstGeom>
        <a:solidFill>
          <a:schemeClr val="tx2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4519139" y="3418274"/>
          <a:ext cx="3617762" cy="1866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>
              <a:solidFill>
                <a:srgbClr val="002060"/>
              </a:solidFill>
            </a:rPr>
            <a:t>є </a:t>
          </a:r>
          <a:r>
            <a:rPr lang="ru-RU" sz="1600" b="1" i="0" kern="1200" dirty="0" err="1">
              <a:solidFill>
                <a:srgbClr val="002060"/>
              </a:solidFill>
            </a:rPr>
            <a:t>інструментами</a:t>
          </a:r>
          <a:r>
            <a:rPr lang="ru-RU" sz="16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зовнішньої</a:t>
          </a:r>
          <a:r>
            <a:rPr lang="ru-RU" sz="16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політики</a:t>
          </a:r>
          <a:r>
            <a:rPr lang="ru-RU" sz="16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окремих</a:t>
          </a:r>
          <a:r>
            <a:rPr lang="ru-RU" sz="1600" b="1" i="0" kern="1200" dirty="0">
              <a:solidFill>
                <a:srgbClr val="002060"/>
              </a:solidFill>
            </a:rPr>
            <a:t> держав, </a:t>
          </a:r>
          <a:r>
            <a:rPr lang="ru-RU" sz="1600" b="1" i="0" kern="1200" dirty="0" err="1">
              <a:solidFill>
                <a:srgbClr val="002060"/>
              </a:solidFill>
            </a:rPr>
            <a:t>є</a:t>
          </a:r>
          <a:r>
            <a:rPr lang="ru-RU" sz="1600" b="1" i="0" kern="1200" dirty="0">
              <a:solidFill>
                <a:srgbClr val="002060"/>
              </a:solidFill>
            </a:rPr>
            <a:t> одним з </a:t>
          </a:r>
          <a:r>
            <a:rPr lang="ru-RU" sz="1600" b="1" i="0" kern="1200" dirty="0" err="1">
              <a:solidFill>
                <a:srgbClr val="002060"/>
              </a:solidFill>
            </a:rPr>
            <a:t>найважливіших</a:t>
          </a:r>
          <a:r>
            <a:rPr lang="ru-RU" sz="16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каналів</a:t>
          </a:r>
          <a:r>
            <a:rPr lang="ru-RU" sz="16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міжнародної</a:t>
          </a:r>
          <a:r>
            <a:rPr lang="ru-RU" sz="16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соціалізації</a:t>
          </a:r>
          <a:r>
            <a:rPr lang="ru-RU" sz="1600" b="1" i="0" kern="1200" dirty="0">
              <a:solidFill>
                <a:srgbClr val="002060"/>
              </a:solidFill>
            </a:rPr>
            <a:t> для держав, </a:t>
          </a:r>
          <a:r>
            <a:rPr lang="ru-RU" sz="1600" b="1" i="0" kern="1200" dirty="0" err="1">
              <a:solidFill>
                <a:srgbClr val="002060"/>
              </a:solidFill>
            </a:rPr>
            <a:t>що</a:t>
          </a:r>
          <a:r>
            <a:rPr lang="ru-RU" sz="16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прагнуть</a:t>
          </a:r>
          <a:r>
            <a:rPr lang="ru-RU" sz="16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вступити</a:t>
          </a:r>
          <a:r>
            <a:rPr lang="ru-RU" sz="1600" b="1" i="0" kern="1200" dirty="0">
              <a:solidFill>
                <a:srgbClr val="002060"/>
              </a:solidFill>
            </a:rPr>
            <a:t> до них</a:t>
          </a:r>
          <a:endParaRPr lang="ru-RU" sz="1600" b="1" kern="1200" noProof="0" dirty="0">
            <a:solidFill>
              <a:srgbClr val="002060"/>
            </a:solidFill>
          </a:endParaRPr>
        </a:p>
        <a:p>
          <a:pPr marL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4610267" y="3509402"/>
        <a:ext cx="3435506" cy="1684514"/>
      </dsp:txXfrm>
    </dsp:sp>
    <dsp:sp modelId="{CB545A5D-75C9-49DB-AD8B-B348DB1A7A4A}">
      <dsp:nvSpPr>
        <dsp:cNvPr id="0" name=""/>
        <dsp:cNvSpPr/>
      </dsp:nvSpPr>
      <dsp:spPr>
        <a:xfrm>
          <a:off x="648078" y="1299551"/>
          <a:ext cx="2670298" cy="19948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Інформаційна</a:t>
          </a: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 - </a:t>
          </a: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поширює інформацію як серед своїх членів, так і на більш широку аудиторію, в </a:t>
          </a:r>
          <a:r>
            <a:rPr lang="uk-UA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т.ч</a:t>
          </a: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. спеціальні матеріали (доповіді, огляди …) </a:t>
          </a:r>
          <a:endParaRPr lang="ru-RU" sz="1600" b="1" i="0" kern="1200" noProof="0" dirty="0">
            <a:solidFill>
              <a:srgbClr val="002060"/>
            </a:solidFill>
            <a:latin typeface="Palatino Linotype"/>
            <a:ea typeface="+mn-ea"/>
            <a:cs typeface="+mn-cs"/>
          </a:endParaRPr>
        </a:p>
      </dsp:txBody>
      <dsp:txXfrm>
        <a:off x="745457" y="1396930"/>
        <a:ext cx="2475540" cy="1800068"/>
      </dsp:txXfrm>
    </dsp:sp>
    <dsp:sp modelId="{7FAAA5A5-C0CF-4BAE-8E75-BF0E96369C22}">
      <dsp:nvSpPr>
        <dsp:cNvPr id="0" name=""/>
        <dsp:cNvSpPr/>
      </dsp:nvSpPr>
      <dsp:spPr>
        <a:xfrm>
          <a:off x="3031176" y="0"/>
          <a:ext cx="2899086" cy="18033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нормативно-регулюючі (</a:t>
          </a:r>
          <a:r>
            <a:rPr lang="uk-UA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нормотворчість</a:t>
          </a: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, кодифікування)</a:t>
          </a:r>
          <a:r>
            <a:rPr lang="en-US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^ </a:t>
          </a: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у межах </a:t>
          </a:r>
          <a:r>
            <a:rPr lang="ru-RU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своєї</a:t>
          </a: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компетенції</a:t>
          </a:r>
          <a:r>
            <a:rPr lang="ru-RU" sz="16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беруть</a:t>
          </a:r>
          <a:r>
            <a:rPr lang="ru-RU" sz="1600" b="1" i="0" kern="1200" dirty="0">
              <a:solidFill>
                <a:srgbClr val="002060"/>
              </a:solidFill>
            </a:rPr>
            <a:t> участь у </a:t>
          </a:r>
          <a:r>
            <a:rPr lang="ru-RU" sz="1600" b="1" i="0" kern="1200" dirty="0" err="1">
              <a:solidFill>
                <a:srgbClr val="002060"/>
              </a:solidFill>
            </a:rPr>
            <a:t>створенні</a:t>
          </a:r>
          <a:r>
            <a:rPr lang="ru-RU" sz="1600" b="1" i="0" kern="1200" dirty="0">
              <a:solidFill>
                <a:srgbClr val="002060"/>
              </a:solidFill>
            </a:rPr>
            <a:t> </a:t>
          </a:r>
          <a:r>
            <a:rPr lang="ru-RU" sz="1600" b="1" i="0" kern="1200" dirty="0" err="1">
              <a:solidFill>
                <a:srgbClr val="002060"/>
              </a:solidFill>
            </a:rPr>
            <a:t>юридичних</a:t>
          </a:r>
          <a:r>
            <a:rPr lang="ru-RU" sz="1600" b="1" i="0" kern="1200" dirty="0">
              <a:solidFill>
                <a:srgbClr val="002060"/>
              </a:solidFill>
            </a:rPr>
            <a:t> норм</a:t>
          </a:r>
          <a:endParaRPr lang="ru-RU" sz="1600" b="1" kern="1200" noProof="0" dirty="0">
            <a:solidFill>
              <a:srgbClr val="002060"/>
            </a:solidFill>
          </a:endParaRPr>
        </a:p>
      </dsp:txBody>
      <dsp:txXfrm>
        <a:off x="3119206" y="88030"/>
        <a:ext cx="2723026" cy="1627249"/>
      </dsp:txXfrm>
    </dsp:sp>
    <dsp:sp modelId="{00D0B52D-2A0F-4D47-83A4-4DDE411B4460}">
      <dsp:nvSpPr>
        <dsp:cNvPr id="0" name=""/>
        <dsp:cNvSpPr/>
      </dsp:nvSpPr>
      <dsp:spPr>
        <a:xfrm>
          <a:off x="1093038" y="3418267"/>
          <a:ext cx="3083424" cy="18330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noProof="0" dirty="0">
              <a:solidFill>
                <a:srgbClr val="002060"/>
              </a:solidFill>
            </a:rPr>
            <a:t>оперативна – </a:t>
          </a:r>
          <a:r>
            <a:rPr lang="ru-RU" sz="1800" b="1" kern="1200" noProof="0" dirty="0" err="1">
              <a:solidFill>
                <a:srgbClr val="002060"/>
              </a:solidFill>
            </a:rPr>
            <a:t>реалізує</a:t>
          </a:r>
          <a:r>
            <a:rPr lang="ru-RU" sz="1800" b="1" kern="1200" noProof="0" dirty="0">
              <a:solidFill>
                <a:srgbClr val="002060"/>
              </a:solidFill>
            </a:rPr>
            <a:t> </a:t>
          </a:r>
          <a:r>
            <a:rPr lang="ru-RU" sz="1800" b="1" kern="1200" noProof="0" dirty="0" err="1">
              <a:solidFill>
                <a:srgbClr val="002060"/>
              </a:solidFill>
            </a:rPr>
            <a:t>свої</a:t>
          </a:r>
          <a:r>
            <a:rPr lang="ru-RU" sz="1800" b="1" kern="1200" noProof="0" dirty="0">
              <a:solidFill>
                <a:srgbClr val="002060"/>
              </a:solidFill>
            </a:rPr>
            <a:t> </a:t>
          </a:r>
          <a:r>
            <a:rPr lang="ru-RU" sz="1800" b="1" kern="1200" noProof="0" dirty="0" err="1">
              <a:solidFill>
                <a:srgbClr val="002060"/>
              </a:solidFill>
            </a:rPr>
            <a:t>завдання</a:t>
          </a:r>
          <a:r>
            <a:rPr lang="ru-RU" sz="1800" b="1" kern="1200" noProof="0" dirty="0">
              <a:solidFill>
                <a:srgbClr val="002060"/>
              </a:solidFill>
            </a:rPr>
            <a:t> за </a:t>
          </a:r>
          <a:r>
            <a:rPr lang="ru-RU" sz="1800" b="1" kern="1200" noProof="0" dirty="0" err="1">
              <a:solidFill>
                <a:srgbClr val="002060"/>
              </a:solidFill>
            </a:rPr>
            <a:t>допомогою</a:t>
          </a:r>
          <a:r>
            <a:rPr lang="ru-RU" sz="1800" b="1" kern="1200" noProof="0" dirty="0">
              <a:solidFill>
                <a:srgbClr val="002060"/>
              </a:solidFill>
            </a:rPr>
            <a:t> </a:t>
          </a:r>
          <a:r>
            <a:rPr lang="ru-RU" sz="1800" b="1" kern="1200" noProof="0" dirty="0" err="1">
              <a:solidFill>
                <a:srgbClr val="002060"/>
              </a:solidFill>
            </a:rPr>
            <a:t>людських</a:t>
          </a:r>
          <a:r>
            <a:rPr lang="ru-RU" sz="1800" b="1" kern="1200" noProof="0" dirty="0">
              <a:solidFill>
                <a:srgbClr val="002060"/>
              </a:solidFill>
            </a:rPr>
            <a:t> та </a:t>
          </a:r>
          <a:r>
            <a:rPr lang="ru-RU" sz="1800" b="1" kern="1200" noProof="0" dirty="0" err="1">
              <a:solidFill>
                <a:srgbClr val="002060"/>
              </a:solidFill>
            </a:rPr>
            <a:t>технічних</a:t>
          </a:r>
          <a:r>
            <a:rPr lang="ru-RU" sz="1800" b="1" kern="1200" noProof="0" dirty="0">
              <a:solidFill>
                <a:srgbClr val="002060"/>
              </a:solidFill>
            </a:rPr>
            <a:t> </a:t>
          </a:r>
          <a:r>
            <a:rPr lang="ru-RU" sz="1800" b="1" kern="1200" noProof="0" dirty="0" err="1">
              <a:solidFill>
                <a:srgbClr val="002060"/>
              </a:solidFill>
            </a:rPr>
            <a:t>засобів</a:t>
          </a: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1182520" y="3507749"/>
        <a:ext cx="2904460" cy="1654075"/>
      </dsp:txXfrm>
    </dsp:sp>
    <dsp:sp modelId="{B10813D8-140F-424F-845A-D15528B6A811}">
      <dsp:nvSpPr>
        <dsp:cNvPr id="0" name=""/>
        <dsp:cNvSpPr/>
      </dsp:nvSpPr>
      <dsp:spPr>
        <a:xfrm>
          <a:off x="5655297" y="1258047"/>
          <a:ext cx="3057670" cy="1952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контрольно-</a:t>
          </a:r>
          <a:r>
            <a:rPr lang="ru-RU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регулятивна</a:t>
          </a: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 - </a:t>
          </a: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 контроль за втіленням в життя </a:t>
          </a:r>
          <a:r>
            <a:rPr lang="uk-UA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міжн</a:t>
          </a: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.-</a:t>
          </a:r>
          <a:r>
            <a:rPr lang="uk-UA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правов</a:t>
          </a:r>
          <a:r>
            <a:rPr lang="uk-UA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. актів, </a:t>
          </a:r>
          <a:r>
            <a:rPr lang="ru-RU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беруть</a:t>
          </a: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 участь у </a:t>
          </a:r>
          <a:r>
            <a:rPr lang="ru-RU" sz="1600" b="1" i="0" kern="1200" dirty="0" err="1">
              <a:solidFill>
                <a:srgbClr val="002060"/>
              </a:solidFill>
              <a:latin typeface="Palatino Linotype"/>
              <a:ea typeface="+mn-ea"/>
              <a:cs typeface="+mn-cs"/>
            </a:rPr>
            <a:t>регулюванні</a:t>
          </a:r>
          <a:r>
            <a:rPr lang="ru-RU" sz="1600" b="1" i="0" kern="1200" dirty="0">
              <a:solidFill>
                <a:srgbClr val="002060"/>
              </a:solidFill>
              <a:latin typeface="Palatino Linotype"/>
              <a:ea typeface="+mn-ea"/>
              <a:cs typeface="+mn-cs"/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тієї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чи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іншої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форми</a:t>
          </a:r>
          <a:r>
            <a:rPr lang="ru-RU" sz="1800" b="1" i="0" kern="1200" dirty="0">
              <a:solidFill>
                <a:srgbClr val="002060"/>
              </a:solidFill>
            </a:rPr>
            <a:t> міжнародних </a:t>
          </a:r>
          <a:r>
            <a:rPr lang="ru-RU" sz="1800" b="1" i="0" kern="1200" dirty="0" err="1">
              <a:solidFill>
                <a:srgbClr val="002060"/>
              </a:solidFill>
            </a:rPr>
            <a:t>зв'язків</a:t>
          </a: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5750586" y="1353336"/>
        <a:ext cx="2867092" cy="1761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45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10C6A-66F6-4656-BD5A-C787A1F83051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CAEA8-596E-4ADA-B5C6-8A4218D28579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CDD9C-ADF0-4A8E-89D7-BECA34527CD0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38E33-CD8D-468C-AC4D-8EE3547B20B6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BE440-AB8F-40F9-B469-1A59D2545CD3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F9309-2CCA-4BCE-9CC0-3EE77B52DCAB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821A-9448-46F0-B6E1-E60F48BE7F0B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44A87-C71B-4A39-B170-2D8A98D13A99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7BFD6-90C6-43D7-BD59-197B56E94537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61E71-FD8E-41DA-B28B-6587873E4DD2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EFE7F42-9E58-4B67-8DDA-E2C75A491C90}" type="datetime1">
              <a:rPr lang="ru-RU" smtClean="0"/>
              <a:t>01.01.2021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s://uk.wikipedia.org/wiki/%D0%93%D1%80%D0%B5%D1%86%D1%8C%D0%BA%D0%B0_%D0%BC%D0%BE%D0%B2%D0%B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3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212"/>
          <a:stretch/>
        </p:blipFill>
        <p:spPr bwMode="auto">
          <a:xfrm>
            <a:off x="-108000" y="-104747"/>
            <a:ext cx="12296825" cy="6957392"/>
          </a:xfrm>
          <a:prstGeom prst="rect">
            <a:avLst/>
          </a:prstGeom>
          <a:noFill/>
          <a:effectLst>
            <a:glow rad="127000">
              <a:schemeClr val="accent1">
                <a:alpha val="37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4825" y="260648"/>
            <a:ext cx="9144000" cy="2232248"/>
          </a:xfrm>
          <a:effectLst>
            <a:glow>
              <a:schemeClr val="accent1"/>
            </a:glow>
          </a:effectLst>
        </p:spPr>
        <p:txBody>
          <a:bodyPr rtlCol="0"/>
          <a:lstStyle/>
          <a:p>
            <a:pPr algn="ctr" rtl="0"/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Тема 1. </a:t>
            </a:r>
            <a:r>
              <a:rPr lang="ru-RU" sz="4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Міжнародні</a:t>
            </a: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 як </a:t>
            </a:r>
            <a:r>
              <a:rPr lang="ru-RU" sz="4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суб</a:t>
            </a:r>
            <a:r>
              <a:rPr lang="en-US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’</a:t>
            </a:r>
            <a:r>
              <a:rPr lang="ru-RU" sz="4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єкти</a:t>
            </a: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світової</a:t>
            </a: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політики</a:t>
            </a: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17634" y="9782175"/>
            <a:ext cx="8229600" cy="1066800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88640"/>
            <a:ext cx="9601200" cy="78296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історія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 міжнародних </a:t>
            </a:r>
            <a:r>
              <a:rPr lang="ru-RU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організацій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0" y="1306375"/>
            <a:ext cx="5095751" cy="533772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симмахія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ru-RU" sz="2800" b="1" dirty="0"/>
              <a:t>др.-</a:t>
            </a:r>
            <a:r>
              <a:rPr lang="ru-RU" sz="2800" b="1" dirty="0" err="1"/>
              <a:t>грец</a:t>
            </a:r>
            <a:r>
              <a:rPr lang="ru-RU" sz="2800" b="1" dirty="0"/>
              <a:t>. </a:t>
            </a:r>
            <a:r>
              <a:rPr lang="el-GR" sz="2800" b="1" dirty="0"/>
              <a:t>συμμαχία «</a:t>
            </a:r>
            <a:r>
              <a:rPr lang="ru-RU" sz="2800" b="1" dirty="0"/>
              <a:t>союзники»,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el-GR" sz="2800" b="1" dirty="0"/>
              <a:t>συν - «</a:t>
            </a:r>
            <a:r>
              <a:rPr lang="ru-RU" sz="2800" b="1" dirty="0"/>
              <a:t>разом» и </a:t>
            </a:r>
            <a:r>
              <a:rPr lang="el-GR" sz="2800" b="1" dirty="0"/>
              <a:t>μάχη «</a:t>
            </a:r>
            <a:r>
              <a:rPr lang="ru-RU" sz="2800" b="1" dirty="0"/>
              <a:t>битва») тип </a:t>
            </a:r>
            <a:r>
              <a:rPr lang="ru-RU" sz="2800" b="1" dirty="0" err="1"/>
              <a:t>міждержавного</a:t>
            </a:r>
            <a:r>
              <a:rPr lang="ru-RU" sz="2800" b="1" dirty="0"/>
              <a:t> союзу, </a:t>
            </a:r>
            <a:r>
              <a:rPr lang="ru-RU" sz="2800" b="1" dirty="0" err="1"/>
              <a:t>який</a:t>
            </a:r>
            <a:r>
              <a:rPr lang="ru-RU" sz="2800" b="1" dirty="0"/>
              <a:t> </a:t>
            </a:r>
            <a:r>
              <a:rPr lang="ru-RU" sz="2800" b="1" dirty="0" err="1"/>
              <a:t>мав</a:t>
            </a:r>
            <a:r>
              <a:rPr lang="ru-RU" sz="2800" b="1" dirty="0"/>
              <a:t> </a:t>
            </a:r>
            <a:r>
              <a:rPr lang="ru-RU" sz="2800" b="1" dirty="0" err="1"/>
              <a:t>наступальне</a:t>
            </a:r>
            <a:r>
              <a:rPr lang="ru-RU" sz="2800" b="1" dirty="0"/>
              <a:t> </a:t>
            </a:r>
            <a:r>
              <a:rPr lang="ru-RU" sz="2800" b="1" dirty="0" err="1"/>
              <a:t>спрямування</a:t>
            </a:r>
            <a:r>
              <a:rPr lang="ru-RU" sz="2800" b="1" dirty="0"/>
              <a:t> </a:t>
            </a:r>
          </a:p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епімахія</a:t>
            </a:r>
            <a:r>
              <a:rPr lang="ru-RU" sz="2800" dirty="0"/>
              <a:t> </a:t>
            </a:r>
            <a:r>
              <a:rPr lang="ru-RU" sz="2900" b="1" dirty="0"/>
              <a:t>(</a:t>
            </a:r>
            <a:r>
              <a:rPr lang="ru-RU" sz="2900" b="1" dirty="0" err="1"/>
              <a:t>грец</a:t>
            </a:r>
            <a:r>
              <a:rPr lang="ru-RU" sz="2900" b="1" dirty="0">
                <a:hlinkClick r:id="rId4" tooltip="Грецька мо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sz="2900" b="1" dirty="0"/>
              <a:t> </a:t>
            </a:r>
            <a:r>
              <a:rPr lang="el-GR" sz="2900" b="1" dirty="0" err="1"/>
              <a:t>έπιμαχίαι</a:t>
            </a:r>
            <a:r>
              <a:rPr lang="el-GR" sz="2900" b="1" dirty="0"/>
              <a:t>) </a:t>
            </a:r>
            <a:r>
              <a:rPr lang="uk-UA" sz="2900" b="1" dirty="0"/>
              <a:t>- </a:t>
            </a:r>
            <a:r>
              <a:rPr lang="ru-RU" sz="2900" b="1" dirty="0"/>
              <a:t>тип </a:t>
            </a:r>
            <a:r>
              <a:rPr lang="ru-RU" sz="2900" b="1" dirty="0" err="1"/>
              <a:t>міждержавного</a:t>
            </a:r>
            <a:r>
              <a:rPr lang="ru-RU" sz="2900" b="1" dirty="0"/>
              <a:t> союзу, </a:t>
            </a:r>
            <a:r>
              <a:rPr lang="ru-RU" sz="2900" b="1" dirty="0" err="1"/>
              <a:t>який</a:t>
            </a:r>
            <a:r>
              <a:rPr lang="ru-RU" sz="2900" b="1" dirty="0"/>
              <a:t> </a:t>
            </a:r>
            <a:r>
              <a:rPr lang="ru-RU" sz="2900" b="1" dirty="0" err="1"/>
              <a:t>мав</a:t>
            </a:r>
            <a:r>
              <a:rPr lang="ru-RU" sz="2900" b="1" dirty="0"/>
              <a:t> </a:t>
            </a:r>
            <a:r>
              <a:rPr lang="ru-RU" sz="2900" b="1" dirty="0" err="1"/>
              <a:t>виключно</a:t>
            </a:r>
            <a:r>
              <a:rPr lang="ru-RU" sz="2900" b="1" dirty="0"/>
              <a:t> </a:t>
            </a:r>
            <a:r>
              <a:rPr lang="ru-RU" sz="2900" b="1" dirty="0" err="1"/>
              <a:t>оборонне</a:t>
            </a:r>
            <a:r>
              <a:rPr lang="ru-RU" sz="2900" b="1" dirty="0"/>
              <a:t> </a:t>
            </a:r>
            <a:r>
              <a:rPr lang="ru-RU" sz="2900" b="1" dirty="0" err="1"/>
              <a:t>спрямування</a:t>
            </a:r>
            <a:endParaRPr lang="ru-RU" sz="2900" b="1" dirty="0"/>
          </a:p>
          <a:p>
            <a:endParaRPr lang="uk-UA" dirty="0"/>
          </a:p>
        </p:txBody>
      </p:sp>
      <p:pic>
        <p:nvPicPr>
          <p:cNvPr id="7170" name="Picture 2" descr="Тираны в древней Греции: как они заботились о бедняках - Русская семерка">
            <a:extLst>
              <a:ext uri="{FF2B5EF4-FFF2-40B4-BE49-F238E27FC236}">
                <a16:creationId xmlns:a16="http://schemas.microsoft.com/office/drawing/2014/main" id="{9664400D-628A-814D-8782-D6E3976BB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86" y="1523249"/>
            <a:ext cx="5095750" cy="41866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Athenian Casualty List of 464 B.C.">
            <a:extLst>
              <a:ext uri="{FF2B5EF4-FFF2-40B4-BE49-F238E27FC236}">
                <a16:creationId xmlns:a16="http://schemas.microsoft.com/office/drawing/2014/main" id="{2FBF6C1B-0D1B-6D48-9888-48E49290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436" y="1025890"/>
            <a:ext cx="2072566" cy="51814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A26A384-B110-FD4B-90A3-35A02797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18" y="785664"/>
            <a:ext cx="4384750" cy="503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Амфіктіонія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 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політичний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релігійний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союз племен 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міст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Стародавньої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Греції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який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створювався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для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охорони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спільних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святиліщ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храмів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релігійних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свят 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розв'язання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міжплемінних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питань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198" name="Picture 6" descr="La huella de Delfos en Graus | Opinión | Francisco Marco Simón">
            <a:extLst>
              <a:ext uri="{FF2B5EF4-FFF2-40B4-BE49-F238E27FC236}">
                <a16:creationId xmlns:a16="http://schemas.microsoft.com/office/drawing/2014/main" id="{CF3FDDA8-EDFF-F94F-8233-2B0C972F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0" y="911932"/>
            <a:ext cx="6716842" cy="503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4A1CB3-0E1B-D849-8CFC-D4ECE424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4" y="0"/>
            <a:ext cx="681677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Ганзейський союз (</a:t>
            </a:r>
            <a:r>
              <a:rPr lang="uk-UA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Любекська</a:t>
            </a: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Ганза</a:t>
            </a: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)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 </a:t>
            </a:r>
            <a:r>
              <a:rPr lang="uk-UA" dirty="0"/>
              <a:t>від нім. </a:t>
            </a:r>
            <a:r>
              <a:rPr lang="uk-UA" dirty="0" err="1"/>
              <a:t>Hanse</a:t>
            </a:r>
            <a:r>
              <a:rPr lang="uk-UA" dirty="0"/>
              <a:t> - союз, товариство або гільдія купців – потужний торговельний союз </a:t>
            </a:r>
            <a:r>
              <a:rPr lang="uk-UA" dirty="0" err="1"/>
              <a:t>півнчно</a:t>
            </a:r>
            <a:r>
              <a:rPr lang="uk-UA" dirty="0"/>
              <a:t>-німецьких міст (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1356 –  ХVIІ)</a:t>
            </a:r>
            <a:endParaRPr lang="uk-UA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uk-UA" b="1" dirty="0">
                <a:solidFill>
                  <a:srgbClr val="FF0000"/>
                </a:solidFill>
              </a:rPr>
              <a:t>1356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 рік - </a:t>
            </a:r>
            <a:r>
              <a:rPr lang="uk-UA" sz="2100" b="1" dirty="0">
                <a:solidFill>
                  <a:schemeClr val="accent6">
                    <a:lumMod val="50000"/>
                  </a:schemeClr>
                </a:solidFill>
              </a:rPr>
              <a:t>в м. </a:t>
            </a:r>
            <a:r>
              <a:rPr lang="uk-UA" sz="2100" b="1" dirty="0" err="1">
                <a:solidFill>
                  <a:schemeClr val="accent6">
                    <a:lumMod val="50000"/>
                  </a:schemeClr>
                </a:solidFill>
              </a:rPr>
              <a:t>Любеку</a:t>
            </a:r>
            <a:r>
              <a:rPr lang="uk-UA" sz="2100" b="1" dirty="0">
                <a:solidFill>
                  <a:schemeClr val="accent6">
                    <a:lumMod val="50000"/>
                  </a:schemeClr>
                </a:solidFill>
              </a:rPr>
              <a:t> відбувся перший з’їзд гільдії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купців, на якому була визначена структура нового союзу, що поклав початок найпотужнішого підприємства співдружності Північної Європи</a:t>
            </a:r>
          </a:p>
          <a:p>
            <a:pPr marL="0" indent="0">
              <a:buNone/>
            </a:pPr>
            <a:r>
              <a:rPr lang="ru-RU" sz="2100" b="1" dirty="0" err="1">
                <a:solidFill>
                  <a:srgbClr val="FF0000"/>
                </a:solidFill>
              </a:rPr>
              <a:t>Функції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Ганзейського</a:t>
            </a:r>
            <a:r>
              <a:rPr lang="ru-RU" sz="2100" b="1" dirty="0">
                <a:solidFill>
                  <a:srgbClr val="FF0000"/>
                </a:solidFill>
              </a:rPr>
              <a:t> Союзу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спорядження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охорона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торговельних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експедицій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утворення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торговельних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факторій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найважливіших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містах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переважно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в</a:t>
            </a:r>
            <a:b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балтійських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країнах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одержання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всіляких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торговельних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привілеїв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уніфікація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торговельного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права. 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FF0000"/>
                </a:solidFill>
              </a:rPr>
              <a:t>Головна мета </a:t>
            </a:r>
            <a:r>
              <a:rPr lang="ru-RU" sz="2100" b="1" dirty="0" err="1">
                <a:solidFill>
                  <a:srgbClr val="FF0000"/>
                </a:solidFill>
              </a:rPr>
              <a:t>Ганзи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: 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захист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інтересів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купецтва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, яке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здійснювало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свої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операції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цьому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регіоні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адже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кожний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купець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абсолютно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самостійним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незалежним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своїх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торговельних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операціях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, але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знаходився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під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захистом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endParaRPr lang="uk-UA" sz="2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506" name="Picture 2" descr="Ганза — Википедия">
            <a:extLst>
              <a:ext uri="{FF2B5EF4-FFF2-40B4-BE49-F238E27FC236}">
                <a16:creationId xmlns:a16="http://schemas.microsoft.com/office/drawing/2014/main" id="{98348301-C94D-F647-BC8A-FA24B21CB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81621"/>
            <a:ext cx="4584523" cy="67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>
            <a:extLst>
              <a:ext uri="{FF2B5EF4-FFF2-40B4-BE49-F238E27FC236}">
                <a16:creationId xmlns:a16="http://schemas.microsoft.com/office/drawing/2014/main" id="{8ED9021F-3930-C743-95FA-F8127FA306F6}"/>
              </a:ext>
            </a:extLst>
          </p:cNvPr>
          <p:cNvSpPr txBox="1">
            <a:spLocks/>
          </p:cNvSpPr>
          <p:nvPr/>
        </p:nvSpPr>
        <p:spPr>
          <a:xfrm>
            <a:off x="117748" y="130171"/>
            <a:ext cx="11881320" cy="3298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На чолі всього союзу стояв так званий </a:t>
            </a:r>
            <a:r>
              <a:rPr lang="uk-UA" sz="2400" b="1" dirty="0" err="1">
                <a:solidFill>
                  <a:srgbClr val="FF0000"/>
                </a:solidFill>
              </a:rPr>
              <a:t>ганзетаг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або </a:t>
            </a:r>
            <a:r>
              <a:rPr lang="uk-UA" sz="2400" b="1" dirty="0" err="1">
                <a:solidFill>
                  <a:srgbClr val="FF0000"/>
                </a:solidFill>
              </a:rPr>
              <a:t>загальноганзейский</a:t>
            </a:r>
            <a:r>
              <a:rPr lang="uk-UA" sz="2400" b="1" dirty="0">
                <a:solidFill>
                  <a:srgbClr val="FF0000"/>
                </a:solidFill>
              </a:rPr>
              <a:t> з’їзд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 – своєрідний парламент, який вийшов із зібрань, які скликалися на початку діяльності союзу. На з’їздах обговорювалися поточні справи, важливі торговельні операції, укладалися союзи з державами, на них же оголошувалися і війни. Поточними справами завідувала міська </a:t>
            </a:r>
            <a:r>
              <a:rPr lang="uk-UA" sz="2400" b="1" dirty="0">
                <a:solidFill>
                  <a:srgbClr val="FF0000"/>
                </a:solidFill>
              </a:rPr>
              <a:t>рада </a:t>
            </a:r>
            <a:r>
              <a:rPr lang="uk-UA" sz="2400" b="1" dirty="0" err="1">
                <a:solidFill>
                  <a:srgbClr val="FF0000"/>
                </a:solidFill>
              </a:rPr>
              <a:t>Любека</a:t>
            </a:r>
            <a:r>
              <a:rPr lang="uk-UA" sz="2400" b="1" dirty="0">
                <a:solidFill>
                  <a:srgbClr val="FF0000"/>
                </a:solidFill>
              </a:rPr>
              <a:t> – </a:t>
            </a:r>
            <a:r>
              <a:rPr lang="uk-UA" sz="2400" b="1" dirty="0" err="1">
                <a:solidFill>
                  <a:srgbClr val="FF0000"/>
                </a:solidFill>
              </a:rPr>
              <a:t>рат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, на чолі її стояв </a:t>
            </a:r>
            <a:r>
              <a:rPr lang="uk-UA" sz="2400" b="1" dirty="0">
                <a:solidFill>
                  <a:srgbClr val="FF0000"/>
                </a:solidFill>
              </a:rPr>
              <a:t>ратман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. Вся система спиралася на створені у містах </a:t>
            </a:r>
            <a:r>
              <a:rPr lang="uk-UA" sz="2400" b="1" dirty="0">
                <a:solidFill>
                  <a:srgbClr val="FF0000"/>
                </a:solidFill>
              </a:rPr>
              <a:t>контори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</a:rPr>
              <a:t>Ганзи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 не було ні регулярної армії, ні флоту, вона налагодила </a:t>
            </a:r>
            <a:r>
              <a:rPr lang="uk-UA" sz="2400" b="1" dirty="0">
                <a:solidFill>
                  <a:srgbClr val="FF0000"/>
                </a:solidFill>
              </a:rPr>
              <a:t>тісні контакти з духовно-німецькими лицарськими орденами, насамперед з Тевтонським і Лівонським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. Крім цього, </a:t>
            </a: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</a:rPr>
              <a:t>Ганза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 отримувала військову допомогу союзників в обмін на торговельні привілеї.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222" name="Picture 6" descr="Герб Ганзи. Ганзейського союзу. Перше торгово-економічне об&amp;#39;єднання в  історії Європи. Звідки він взявся">
            <a:extLst>
              <a:ext uri="{FF2B5EF4-FFF2-40B4-BE49-F238E27FC236}">
                <a16:creationId xmlns:a16="http://schemas.microsoft.com/office/drawing/2014/main" id="{197DFE02-1483-914F-88CE-BDB132E1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3421923"/>
            <a:ext cx="11116461" cy="32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а Ганзейского Союза">
            <a:extLst>
              <a:ext uri="{FF2B5EF4-FFF2-40B4-BE49-F238E27FC236}">
                <a16:creationId xmlns:a16="http://schemas.microsoft.com/office/drawing/2014/main" id="{88BFDD0D-4903-804A-8C3F-E26505891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101975"/>
            <a:ext cx="10873208" cy="6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814995-24C7-894E-A44B-1D75F75E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" y="692696"/>
            <a:ext cx="5328592" cy="5976664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Становлення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</a:rPr>
              <a:t>Вестфальської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системи міжнародних відносин на принципах суверенітету держав-націй</a:t>
            </a:r>
          </a:p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Інтернаціоналізація та поступове поширення капіталістичного способу промислового виробництва</a:t>
            </a:r>
          </a:p>
          <a:p>
            <a:pPr lvl="4"/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035050" lvl="4" indent="0">
              <a:buNone/>
            </a:pPr>
            <a:r>
              <a:rPr lang="uk-UA" sz="2400" b="1" dirty="0">
                <a:solidFill>
                  <a:srgbClr val="FF0000"/>
                </a:solidFill>
              </a:rPr>
              <a:t>Необхідність створення міжнародних об</a:t>
            </a:r>
            <a:r>
              <a:rPr lang="en-US" sz="2400" b="1" dirty="0">
                <a:solidFill>
                  <a:srgbClr val="FF0000"/>
                </a:solidFill>
              </a:rPr>
              <a:t>’</a:t>
            </a:r>
            <a:r>
              <a:rPr lang="uk-UA" sz="2400" b="1" dirty="0">
                <a:solidFill>
                  <a:srgbClr val="FF0000"/>
                </a:solidFill>
              </a:rPr>
              <a:t>єднань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та організацій (в сучасному вигляді)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551F79BC-A937-4043-AC65-6AF9C1E2C47B}"/>
              </a:ext>
            </a:extLst>
          </p:cNvPr>
          <p:cNvSpPr/>
          <p:nvPr/>
        </p:nvSpPr>
        <p:spPr>
          <a:xfrm>
            <a:off x="189756" y="4293096"/>
            <a:ext cx="9361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70" name="Picture 6" descr="Как мирилась враждующая Европа 370 лет назад | Культура и стиль жизни в  Германии и Европе | DW | 24.10.2018">
            <a:extLst>
              <a:ext uri="{FF2B5EF4-FFF2-40B4-BE49-F238E27FC236}">
                <a16:creationId xmlns:a16="http://schemas.microsoft.com/office/drawing/2014/main" id="{6A0BBA2A-1A63-3D44-9759-C285A5B1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76" y="1196752"/>
            <a:ext cx="6742485" cy="40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59" y="130068"/>
            <a:ext cx="4703781" cy="2623518"/>
          </a:xfrm>
        </p:spPr>
        <p:txBody>
          <a:bodyPr>
            <a:normAutofit fontScale="90000"/>
          </a:bodyPr>
          <a:lstStyle/>
          <a:p>
            <a:r>
              <a:rPr lang="uk-UA" sz="2399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Вестфальська</a:t>
            </a:r>
            <a:r>
              <a:rPr lang="uk-UA" sz="2399" b="1" dirty="0">
                <a:solidFill>
                  <a:srgbClr val="FF0000"/>
                </a:solidFill>
                <a:latin typeface="Arial Black" panose="020B0A04020102020204" pitchFamily="34" charset="0"/>
              </a:rPr>
              <a:t> система </a:t>
            </a:r>
            <a:r>
              <a:rPr lang="uk-UA" sz="1600" dirty="0">
                <a:solidFill>
                  <a:srgbClr val="FF0000"/>
                </a:solidFill>
                <a:latin typeface="Arial Black" panose="020B0A04020102020204" pitchFamily="34" charset="0"/>
              </a:rPr>
              <a:t>(державо-центрична) суверенних держав: </a:t>
            </a:r>
            <a:br>
              <a:rPr lang="uk-UA" sz="1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  <a:t>- пріоритет держав-націй</a:t>
            </a:r>
            <a:b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  <a:t>- принцип державного інтересу</a:t>
            </a:r>
            <a:b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  <a:t>- принцип державного суверенітету</a:t>
            </a:r>
            <a:b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  <a:t>- принцип балансу сил</a:t>
            </a:r>
            <a:b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  <a:t>- принцип дії міжнародного права і дипломатії</a:t>
            </a:r>
            <a:b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  <a:t>- обов'язковість дотримання угод</a:t>
            </a:r>
            <a:b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  <a:t>- принцип рівності конфесій (</a:t>
            </a:r>
            <a:r>
              <a:rPr lang="uk-UA" sz="16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катол</a:t>
            </a:r>
            <a:r>
              <a:rPr lang="uk-UA" sz="1600" dirty="0">
                <a:solidFill>
                  <a:srgbClr val="7030A0"/>
                </a:solidFill>
                <a:latin typeface="Arial Black" panose="020B0A04020102020204" pitchFamily="34" charset="0"/>
              </a:rPr>
              <a:t>. та протестантизму): «Чия країна - того й віра»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588" y="2862616"/>
            <a:ext cx="4670174" cy="3616901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</a:rPr>
              <a:t>зафіксувала:</a:t>
            </a:r>
          </a:p>
          <a:p>
            <a:pPr marL="285664" indent="-285664">
              <a:buFontTx/>
              <a:buChar char="-"/>
            </a:pPr>
            <a:r>
              <a:rPr lang="uk-UA" b="1" dirty="0">
                <a:solidFill>
                  <a:srgbClr val="7030A0"/>
                </a:solidFill>
                <a:latin typeface="Arial Black" panose="020B0A04020102020204" pitchFamily="34" charset="0"/>
              </a:rPr>
              <a:t>розпад Священної Римської імперії, перемога німецьких князів над імператором</a:t>
            </a:r>
          </a:p>
          <a:p>
            <a:pPr marL="285664" indent="-285664">
              <a:buFontTx/>
              <a:buChar char="-"/>
            </a:pPr>
            <a:r>
              <a:rPr lang="uk-UA" b="1" dirty="0">
                <a:solidFill>
                  <a:srgbClr val="7030A0"/>
                </a:solidFill>
                <a:latin typeface="Arial Black" panose="020B0A04020102020204" pitchFamily="34" charset="0"/>
              </a:rPr>
              <a:t>переділ кордонів з урахуванням </a:t>
            </a:r>
            <a:r>
              <a:rPr lang="uk-UA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мовної</a:t>
            </a:r>
            <a:r>
              <a:rPr lang="uk-UA" b="1" dirty="0">
                <a:solidFill>
                  <a:srgbClr val="7030A0"/>
                </a:solidFill>
                <a:latin typeface="Arial Black" panose="020B0A04020102020204" pitchFamily="34" charset="0"/>
              </a:rPr>
              <a:t> ознаки та природно-</a:t>
            </a:r>
            <a:r>
              <a:rPr lang="uk-UA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геогр</a:t>
            </a:r>
            <a:r>
              <a:rPr lang="uk-UA" b="1" dirty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  <a:r>
              <a:rPr lang="uk-UA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рубежів</a:t>
            </a:r>
            <a:endParaRPr lang="uk-UA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285664" indent="-285664">
              <a:buFontTx/>
              <a:buChar char="-"/>
            </a:pPr>
            <a:r>
              <a:rPr lang="uk-UA" b="1" dirty="0">
                <a:solidFill>
                  <a:srgbClr val="7030A0"/>
                </a:solidFill>
                <a:latin typeface="Arial Black" panose="020B0A04020102020204" pitchFamily="34" charset="0"/>
              </a:rPr>
              <a:t>виникнення національних держав</a:t>
            </a:r>
          </a:p>
          <a:p>
            <a:pPr marL="285664" indent="-285664">
              <a:buFontTx/>
              <a:buChar char="-"/>
            </a:pPr>
            <a:r>
              <a:rPr lang="uk-UA" b="1" dirty="0">
                <a:solidFill>
                  <a:srgbClr val="7030A0"/>
                </a:solidFill>
                <a:latin typeface="Arial Black" panose="020B0A04020102020204" pitchFamily="34" charset="0"/>
              </a:rPr>
              <a:t> у </a:t>
            </a:r>
            <a:r>
              <a:rPr lang="uk-UA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зовн</a:t>
            </a:r>
            <a:r>
              <a:rPr lang="uk-UA" b="1" dirty="0">
                <a:solidFill>
                  <a:srgbClr val="7030A0"/>
                </a:solidFill>
                <a:latin typeface="Arial Black" panose="020B0A04020102020204" pitchFamily="34" charset="0"/>
              </a:rPr>
              <a:t>. політиці на зміну династичному принципу – національно-державний </a:t>
            </a:r>
          </a:p>
          <a:p>
            <a:pPr marL="285664" indent="-285664">
              <a:buFontTx/>
              <a:buChar char="-"/>
            </a:pPr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</a:rPr>
              <a:t>Центри сили в Європі – Іспанія, Швеція, Португалія, </a:t>
            </a:r>
            <a:r>
              <a:rPr lang="uk-UA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Голандія</a:t>
            </a:r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</a:rPr>
              <a:t>; з </a:t>
            </a:r>
            <a:r>
              <a:rPr lang="uk-UA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к.Х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VIII </a:t>
            </a:r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</a:rPr>
              <a:t>– Франція, Росія, Англія, </a:t>
            </a:r>
            <a:r>
              <a:rPr lang="uk-UA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Прусія</a:t>
            </a:r>
            <a:endParaRPr lang="uk-UA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664" indent="-285664">
              <a:buFontTx/>
              <a:buChar char="-"/>
            </a:pPr>
            <a:endParaRPr lang="uk-UA" b="1" dirty="0">
              <a:latin typeface="Arial Black" panose="020B0A04020102020204" pitchFamily="34" charset="0"/>
            </a:endParaRPr>
          </a:p>
          <a:p>
            <a:pPr marL="285664" indent="-285664">
              <a:buFontTx/>
              <a:buChar char="-"/>
            </a:pPr>
            <a:endParaRPr lang="uk-UA" dirty="0"/>
          </a:p>
        </p:txBody>
      </p:sp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71" y="695822"/>
            <a:ext cx="7060954" cy="54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06114" y="6260914"/>
            <a:ext cx="6130846" cy="298366"/>
          </a:xfrm>
          <a:prstGeom prst="rect">
            <a:avLst/>
          </a:prstGeom>
        </p:spPr>
        <p:txBody>
          <a:bodyPr vert="horz" lIns="91416" tIns="45708" rIns="91416" bIns="45708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99" dirty="0" err="1">
                <a:solidFill>
                  <a:srgbClr val="00B050"/>
                </a:solidFill>
                <a:latin typeface="Arial Black" panose="020B0A04020102020204" pitchFamily="34" charset="0"/>
              </a:rPr>
              <a:t>Вестфальський</a:t>
            </a:r>
            <a:r>
              <a:rPr lang="ru-RU" sz="2399" dirty="0">
                <a:solidFill>
                  <a:srgbClr val="00B050"/>
                </a:solidFill>
                <a:latin typeface="Arial Black" panose="020B0A04020102020204" pitchFamily="34" charset="0"/>
              </a:rPr>
              <a:t> мир 24 жовтня1648 р.</a:t>
            </a:r>
          </a:p>
        </p:txBody>
      </p:sp>
    </p:spTree>
    <p:extLst>
      <p:ext uri="{BB962C8B-B14F-4D97-AF65-F5344CB8AC3E}">
        <p14:creationId xmlns:p14="http://schemas.microsoft.com/office/powerpoint/2010/main" val="33848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8FFDED-8ACA-B840-B30F-27232629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232363"/>
            <a:ext cx="6264696" cy="41910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C00000"/>
                </a:solidFill>
              </a:rPr>
              <a:t>ВІДЕНСЬКИЙ КОНГРЕС 1814 - 1815 РР.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започаткував процес творення міжнародних організацій у сучасному розумінні цього слова</a:t>
            </a:r>
          </a:p>
        </p:txBody>
      </p:sp>
      <p:pic>
        <p:nvPicPr>
          <p:cNvPr id="12292" name="Picture 4" descr="Vena Kongressi imzolandi. Vena Kongressi">
            <a:extLst>
              <a:ext uri="{FF2B5EF4-FFF2-40B4-BE49-F238E27FC236}">
                <a16:creationId xmlns:a16="http://schemas.microsoft.com/office/drawing/2014/main" id="{9572B0B2-6341-DD45-898A-79EF5DAB7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" y="1591645"/>
            <a:ext cx="7272808" cy="50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ვენის კონგრესი">
            <a:extLst>
              <a:ext uri="{FF2B5EF4-FFF2-40B4-BE49-F238E27FC236}">
                <a16:creationId xmlns:a16="http://schemas.microsoft.com/office/drawing/2014/main" id="{E5233D9A-A1FF-E14E-83FE-1D5E34C7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71" y="53131"/>
            <a:ext cx="4727976" cy="66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18" y="287249"/>
            <a:ext cx="4752528" cy="2637695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Віденський конгрес </a:t>
            </a:r>
            <a:r>
              <a:rPr lang="uk-UA" sz="1999" dirty="0">
                <a:solidFill>
                  <a:srgbClr val="FF0000"/>
                </a:solidFill>
                <a:latin typeface="Arial Black" panose="020B0A04020102020204" pitchFamily="34" charset="0"/>
              </a:rPr>
              <a:t>– імперський принцип контролю простору</a:t>
            </a:r>
            <a:br>
              <a:rPr lang="uk-UA" sz="1999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1799" dirty="0">
                <a:latin typeface="Arial Black" panose="020B0A04020102020204" pitchFamily="34" charset="0"/>
              </a:rPr>
              <a:t>-</a:t>
            </a:r>
            <a:r>
              <a:rPr lang="uk-UA" sz="1999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1799" dirty="0">
                <a:latin typeface="Arial Black" panose="020B0A04020102020204" pitchFamily="34" charset="0"/>
              </a:rPr>
              <a:t>баланс сил «Європейський концерт»</a:t>
            </a:r>
            <a:br>
              <a:rPr lang="uk-UA" sz="1799" dirty="0">
                <a:latin typeface="Arial Black" panose="020B0A04020102020204" pitchFamily="34" charset="0"/>
              </a:rPr>
            </a:br>
            <a:r>
              <a:rPr lang="uk-UA" sz="1799" dirty="0">
                <a:latin typeface="Arial Black" panose="020B0A04020102020204" pitchFamily="34" charset="0"/>
              </a:rPr>
              <a:t>- є прикладом колективної безпеки (але ж до Кримської війни 1853-56 </a:t>
            </a:r>
            <a:r>
              <a:rPr lang="uk-UA" sz="1799" dirty="0" err="1">
                <a:latin typeface="Arial Black" panose="020B0A04020102020204" pitchFamily="34" charset="0"/>
              </a:rPr>
              <a:t>р.р</a:t>
            </a:r>
            <a:r>
              <a:rPr lang="uk-UA" sz="1799" dirty="0">
                <a:latin typeface="Arial Black" panose="020B0A04020102020204" pitchFamily="34" charset="0"/>
              </a:rPr>
              <a:t>.)</a:t>
            </a:r>
            <a:br>
              <a:rPr lang="uk-UA" sz="1799" dirty="0">
                <a:latin typeface="Arial Black" panose="020B0A04020102020204" pitchFamily="34" charset="0"/>
              </a:rPr>
            </a:br>
            <a:r>
              <a:rPr lang="uk-UA" sz="1799" dirty="0">
                <a:latin typeface="Arial Black" panose="020B0A04020102020204" pitchFamily="34" charset="0"/>
              </a:rPr>
              <a:t>- склалася багатостороння дипломатія</a:t>
            </a:r>
            <a:br>
              <a:rPr lang="uk-UA" sz="1799" dirty="0">
                <a:latin typeface="Arial Black" panose="020B0A04020102020204" pitchFamily="34" charset="0"/>
              </a:rPr>
            </a:br>
            <a:r>
              <a:rPr lang="uk-UA" sz="1799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72" y="2924944"/>
            <a:ext cx="5514294" cy="3645807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</a:rPr>
              <a:t>зафіксовано:</a:t>
            </a:r>
          </a:p>
          <a:p>
            <a:pPr marL="285664" indent="-285664">
              <a:buFontTx/>
              <a:buChar char="-"/>
            </a:pPr>
            <a:r>
              <a:rPr lang="uk-UA" sz="1800" dirty="0">
                <a:solidFill>
                  <a:srgbClr val="0070C0"/>
                </a:solidFill>
                <a:latin typeface="Arial Black" panose="020B0A04020102020204" pitchFamily="34" charset="0"/>
              </a:rPr>
              <a:t>провідна роль «великих держав» (введено поняття) Росії, </a:t>
            </a:r>
            <a:r>
              <a:rPr lang="uk-UA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Прусії</a:t>
            </a:r>
            <a:r>
              <a:rPr lang="uk-UA" sz="1800" dirty="0">
                <a:solidFill>
                  <a:srgbClr val="0070C0"/>
                </a:solidFill>
                <a:latin typeface="Arial Black" panose="020B0A04020102020204" pitchFamily="34" charset="0"/>
              </a:rPr>
              <a:t>, Австрії і Великобританії – спільне вирішення європейських проблем, будь-яке загострення відносин між ними спричинило б руйнування </a:t>
            </a:r>
            <a:r>
              <a:rPr lang="uk-UA" sz="1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міжнар</a:t>
            </a:r>
            <a:r>
              <a:rPr lang="uk-UA" sz="1800" dirty="0">
                <a:solidFill>
                  <a:srgbClr val="0070C0"/>
                </a:solidFill>
                <a:latin typeface="Arial Black" panose="020B0A04020102020204" pitchFamily="34" charset="0"/>
              </a:rPr>
              <a:t>. системи</a:t>
            </a:r>
          </a:p>
          <a:p>
            <a:pPr marL="285664" indent="-285664">
              <a:buFontTx/>
              <a:buChar char="-"/>
            </a:pPr>
            <a:r>
              <a:rPr lang="uk-UA" sz="1800" dirty="0">
                <a:solidFill>
                  <a:srgbClr val="0070C0"/>
                </a:solidFill>
                <a:latin typeface="Arial Black" panose="020B0A04020102020204" pitchFamily="34" charset="0"/>
              </a:rPr>
              <a:t>остаточно сформовані імперії Британська (1876), Германська (1871),Французька (1852), Османська (1877), Російська раніше (1721)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86081" y="6564305"/>
            <a:ext cx="5416520" cy="308303"/>
          </a:xfrm>
          <a:prstGeom prst="rect">
            <a:avLst/>
          </a:prstGeom>
        </p:spPr>
        <p:txBody>
          <a:bodyPr vert="horz" lIns="91416" tIns="45708" rIns="91416" bIns="45708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99" dirty="0" err="1">
                <a:solidFill>
                  <a:srgbClr val="002060"/>
                </a:solidFill>
                <a:latin typeface="Arial Black" panose="020B0A04020102020204" pitchFamily="34" charset="0"/>
              </a:rPr>
              <a:t>Віденський</a:t>
            </a:r>
            <a:r>
              <a:rPr lang="ru-RU" sz="2399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399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конгрес</a:t>
            </a:r>
            <a:r>
              <a:rPr lang="ru-RU" sz="2399" dirty="0">
                <a:solidFill>
                  <a:srgbClr val="002060"/>
                </a:solidFill>
                <a:latin typeface="Arial Black" panose="020B0A04020102020204" pitchFamily="34" charset="0"/>
              </a:rPr>
              <a:t> 18 </a:t>
            </a:r>
            <a:r>
              <a:rPr lang="ru-RU" sz="2399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вересня</a:t>
            </a:r>
            <a:r>
              <a:rPr lang="ru-RU" sz="2399" dirty="0">
                <a:solidFill>
                  <a:srgbClr val="002060"/>
                </a:solidFill>
                <a:latin typeface="Arial Black" panose="020B0A04020102020204" pitchFamily="34" charset="0"/>
              </a:rPr>
              <a:t> 1814 – 9 </a:t>
            </a:r>
            <a:r>
              <a:rPr lang="ru-RU" sz="2399" dirty="0" err="1">
                <a:solidFill>
                  <a:srgbClr val="002060"/>
                </a:solidFill>
                <a:latin typeface="Arial Black" panose="020B0A04020102020204" pitchFamily="34" charset="0"/>
              </a:rPr>
              <a:t>червня</a:t>
            </a:r>
            <a:r>
              <a:rPr lang="ru-RU" sz="2399" dirty="0">
                <a:solidFill>
                  <a:srgbClr val="002060"/>
                </a:solidFill>
                <a:latin typeface="Arial Black" panose="020B0A04020102020204" pitchFamily="34" charset="0"/>
              </a:rPr>
              <a:t> 1815 р</a:t>
            </a:r>
            <a:r>
              <a:rPr lang="ru-RU" sz="2399" dirty="0">
                <a:solidFill>
                  <a:srgbClr val="00B050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6156" name="Picture 12" descr="Картинки по запросу &quot;Венская Система Международных Отношений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93" y="2209790"/>
            <a:ext cx="6613260" cy="43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Картинки по запросу &quot;Венская Система Международных Отношений картинки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992" y="0"/>
            <a:ext cx="4875530" cy="33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9B4E64-64E7-E34F-94E7-903347480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8" y="220918"/>
            <a:ext cx="6840760" cy="335209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Священний Союз трьох імператорів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(Росії – Олександр І, Австрії – Франц І та Пруссії – Фрідріх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</a:rPr>
              <a:t>Вільгелм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 ІІІ) – 26.09.1815 р.,  покликаний забезпечити непорушність монархічних режимів у Європі, </a:t>
            </a:r>
          </a:p>
          <a:p>
            <a:r>
              <a:rPr lang="uk-UA" b="1" dirty="0">
                <a:solidFill>
                  <a:srgbClr val="FF0000"/>
                </a:solidFill>
              </a:rPr>
              <a:t>Центральна комісія судноплавства по Дунаю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- утворена Віденським конгресом для регулювання режиму судноплавства по цій водній артерії</a:t>
            </a:r>
          </a:p>
          <a:p>
            <a:r>
              <a:rPr lang="uk-UA" sz="2100" b="1" dirty="0">
                <a:solidFill>
                  <a:schemeClr val="accent6">
                    <a:lumMod val="75000"/>
                  </a:schemeClr>
                </a:solidFill>
              </a:rPr>
              <a:t>елементами Віденської системи були не тільки держави, а й </a:t>
            </a:r>
            <a:r>
              <a:rPr lang="uk-UA" sz="2100" b="1" dirty="0">
                <a:solidFill>
                  <a:srgbClr val="FF0000"/>
                </a:solidFill>
              </a:rPr>
              <a:t>коаліції держав</a:t>
            </a:r>
            <a:r>
              <a:rPr lang="uk-UA" sz="2100" b="1" dirty="0">
                <a:solidFill>
                  <a:schemeClr val="accent6">
                    <a:lumMod val="75000"/>
                  </a:schemeClr>
                </a:solidFill>
              </a:rPr>
              <a:t>: Троїстий союз 1882 (Німеччина, Австро-Угорщина, Італія), Антанта 1904 (Франція, Англія, Росія)</a:t>
            </a:r>
          </a:p>
          <a:p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6" name="Picture 4" descr="Способствовал стабильности»: какую роль в истории Европы сыграл Священный  союз — РТ на русском">
            <a:extLst>
              <a:ext uri="{FF2B5EF4-FFF2-40B4-BE49-F238E27FC236}">
                <a16:creationId xmlns:a16="http://schemas.microsoft.com/office/drawing/2014/main" id="{603E7B9E-E53F-8444-9F68-21CFF234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7" y="3265179"/>
            <a:ext cx="6243061" cy="349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Qué países formaban la Santa Alianza? ⚡️ » Respuestas.tips">
            <a:extLst>
              <a:ext uri="{FF2B5EF4-FFF2-40B4-BE49-F238E27FC236}">
                <a16:creationId xmlns:a16="http://schemas.microsoft.com/office/drawing/2014/main" id="{054459EA-3B68-5147-AC23-3F8B2A59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92" y="548560"/>
            <a:ext cx="5212985" cy="604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BED7A-C194-5247-88AC-F0DC270B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464DF-E8A9-6E41-B41A-40DEF13DE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06" y="1767114"/>
            <a:ext cx="9601200" cy="4191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Поняття «міжнародна організація» в політико-правовому визначенні.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Коротка історія міжнародних організацій як громадсько-політичних інституцій.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Функції міжнародних організацій.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Класифікація міжнародних організацій. </a:t>
            </a:r>
          </a:p>
        </p:txBody>
      </p:sp>
      <p:pic>
        <p:nvPicPr>
          <p:cNvPr id="4" name="Picture 4" descr="Похожее изображение">
            <a:extLst>
              <a:ext uri="{FF2B5EF4-FFF2-40B4-BE49-F238E27FC236}">
                <a16:creationId xmlns:a16="http://schemas.microsoft.com/office/drawing/2014/main" id="{2AD4E23F-6C45-4345-AF7F-5CA9B86E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3645024"/>
            <a:ext cx="457224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FCDCF-FB96-DF45-92DE-0FCEDBDD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6" y="26064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Етапи </a:t>
            </a:r>
            <a:r>
              <a:rPr lang="ru-RU" b="1" dirty="0" err="1">
                <a:solidFill>
                  <a:srgbClr val="FF0000"/>
                </a:solidFill>
              </a:rPr>
              <a:t>формування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цілісної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системи</a:t>
            </a:r>
            <a:r>
              <a:rPr lang="ru-RU" b="1" dirty="0">
                <a:solidFill>
                  <a:srgbClr val="FF0000"/>
                </a:solidFill>
              </a:rPr>
              <a:t> міжнародних </a:t>
            </a:r>
            <a:r>
              <a:rPr lang="ru-RU" b="1" dirty="0" err="1">
                <a:solidFill>
                  <a:srgbClr val="FF0000"/>
                </a:solidFill>
              </a:rPr>
              <a:t>організацій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E62467-C34A-7148-9781-A4F2DC3BC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" y="1916832"/>
            <a:ext cx="6984776" cy="4824536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етап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(середина ХІХ ст. — середина 40-х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ХХ ст.) ―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становлення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системи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міжнародних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організацій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ІІ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етап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(середина 40-х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кінець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50-х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ХХ ст.) ―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формування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системи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Об’єднаних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Націй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ІІІ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етап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кінець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50-х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кінець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80-х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) —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активізація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утворення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поширення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міжнародних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регіональних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організацій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V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етап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(з початку 90-х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) ―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трансформація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характеру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міжнародних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інституцій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внаслідок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розпаду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світової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соціалістичної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системи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534" name="Picture 6" descr="Промисловий переворот в Європі та Росії: його значення, причини і наслідки">
            <a:extLst>
              <a:ext uri="{FF2B5EF4-FFF2-40B4-BE49-F238E27FC236}">
                <a16:creationId xmlns:a16="http://schemas.microsoft.com/office/drawing/2014/main" id="{E1DFE5FF-2E2A-0E43-B4FD-A7834BF0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71" y="120395"/>
            <a:ext cx="4928134" cy="31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Промислова революція 4.0: як уживатимуться між собою люди й роботи | Mind.ua">
            <a:extLst>
              <a:ext uri="{FF2B5EF4-FFF2-40B4-BE49-F238E27FC236}">
                <a16:creationId xmlns:a16="http://schemas.microsoft.com/office/drawing/2014/main" id="{000507AB-2473-AC4A-BE9A-56F22F40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71" y="3369908"/>
            <a:ext cx="4969695" cy="329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B76F24-992F-1F42-869C-64A094DE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96" y="0"/>
            <a:ext cx="6264696" cy="5760640"/>
          </a:xfrm>
        </p:spPr>
        <p:txBody>
          <a:bodyPr>
            <a:normAutofit/>
          </a:bodyPr>
          <a:lstStyle/>
          <a:p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Комісія з Ельби (1821 р.)</a:t>
            </a:r>
          </a:p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Дунайська комісія (1856 р.)</a:t>
            </a:r>
          </a:p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Міжнародний телеграфний союз (1865 р.) </a:t>
            </a:r>
          </a:p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Всесвітній поштовий союз (1874 р.) </a:t>
            </a:r>
          </a:p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Міжнародний союз охорони промислової власності (1883 р.)</a:t>
            </a:r>
          </a:p>
        </p:txBody>
      </p:sp>
      <p:pic>
        <p:nvPicPr>
          <p:cNvPr id="4" name="Picture 10" descr="Похожее изображение">
            <a:extLst>
              <a:ext uri="{FF2B5EF4-FFF2-40B4-BE49-F238E27FC236}">
                <a16:creationId xmlns:a16="http://schemas.microsoft.com/office/drawing/2014/main" id="{66B8C91F-65D7-5E4A-9444-0BCD4167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35" y="4005064"/>
            <a:ext cx="6796190" cy="25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THE DANUBE COMMISSION THE DANUBE COMMISSION Hélène Poszler BUDAPEST, May  ppt download">
            <a:extLst>
              <a:ext uri="{FF2B5EF4-FFF2-40B4-BE49-F238E27FC236}">
                <a16:creationId xmlns:a16="http://schemas.microsoft.com/office/drawing/2014/main" id="{27DF834A-62BB-BA43-85B3-DCD252936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257944"/>
            <a:ext cx="4824536" cy="36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1F86E8-9CE8-D84B-A4D4-7EADC055C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260648"/>
            <a:ext cx="6264696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</a:rPr>
              <a:t>Американський дослідник І. Клод: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«У відповідь на безпрецедентне міжнародне зростання торгового обміну товарів і послуг, міграцію та соціальні лиха, процес міжнародної організації досить швидко досяг результату в </a:t>
            </a:r>
            <a:r>
              <a:rPr lang="uk-UA" sz="2400" b="1" dirty="0">
                <a:solidFill>
                  <a:srgbClr val="FF0000"/>
                </a:solidFill>
              </a:rPr>
              <a:t>створенні низки агентств, що мають справу з такими різноманітними сферами, як охорона здоров'я, сільське господарство, тарифи, залізничний транспорт, стандарти ваги і міри, патенти і авторське право, наркотичні засоби і умови утримання у в'язницях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. У ролі таких агентств виступали міжнародні адміністративні союзи, що були постійними міжнародними органами зі складнішою структурою і стабільним секретаріатом».</a:t>
            </a:r>
            <a:endParaRPr lang="ru-U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15362" name="Picture 2" descr="Международные организации: список ключевых организаций мира ::  BusinessMan.ru">
            <a:extLst>
              <a:ext uri="{FF2B5EF4-FFF2-40B4-BE49-F238E27FC236}">
                <a16:creationId xmlns:a16="http://schemas.microsoft.com/office/drawing/2014/main" id="{7E476980-EF9B-DE47-B655-A2877CEE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41" y="980728"/>
            <a:ext cx="571896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05C3A1-8E2A-154E-A901-65E9439B6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476672"/>
            <a:ext cx="6192688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</a:rPr>
              <a:t>Найбільші міжнародні адміністративні союзи: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Міжнародний союз для вимірювання землі (1864 р.),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Міжнародний комітет мір і ваг (1875 р.), 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Міжнародний союз охорони промислової власності (1883 р.),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Міжнародний союз захисту літературної та художньої власності (1886 р.),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Міжнародний союз боротьби з рабством (1890 р.),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Міжнародний союз митних тарифів (1890 р.),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Міжнародний союз залізничних товарних перевезень (1890 р.).</a:t>
            </a:r>
            <a:r>
              <a:rPr lang="ru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utoShape 2" descr="Міжнародне бюро мір і ваг - міжнародна організація з визначення еталонів,  одна з трьох служб, заснованих внаслідок ухвалення 1875 року Паризької  метричної конве">
            <a:extLst>
              <a:ext uri="{FF2B5EF4-FFF2-40B4-BE49-F238E27FC236}">
                <a16:creationId xmlns:a16="http://schemas.microsoft.com/office/drawing/2014/main" id="{59FDCE02-E7B6-494C-9406-16E0AB221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88" name="Picture 4" descr="Rapport BIPM-11/04">
            <a:extLst>
              <a:ext uri="{FF2B5EF4-FFF2-40B4-BE49-F238E27FC236}">
                <a16:creationId xmlns:a16="http://schemas.microsoft.com/office/drawing/2014/main" id="{2AF2586C-E1F9-FC4C-B593-2A6101BE9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827" y="3890949"/>
            <a:ext cx="2953865" cy="29670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nternational Bureau of Weights and Measures">
            <a:extLst>
              <a:ext uri="{FF2B5EF4-FFF2-40B4-BE49-F238E27FC236}">
                <a16:creationId xmlns:a16="http://schemas.microsoft.com/office/drawing/2014/main" id="{A412FF1E-4442-C746-B1ED-66F21BDB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25" y="202332"/>
            <a:ext cx="574591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EE2B86-88E0-874C-871F-FFA1D6D69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58" y="800708"/>
            <a:ext cx="4294212" cy="46805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 1909 р. загальна кількість міжнародних організацій - </a:t>
            </a:r>
            <a:r>
              <a:rPr lang="uk-UA" sz="2800" b="1" dirty="0">
                <a:solidFill>
                  <a:srgbClr val="FF0000"/>
                </a:solidFill>
              </a:rPr>
              <a:t>213;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 них </a:t>
            </a:r>
            <a:r>
              <a:rPr lang="uk-UA" sz="2800" b="1" dirty="0">
                <a:solidFill>
                  <a:srgbClr val="FF0000"/>
                </a:solidFill>
              </a:rPr>
              <a:t>37 — міжурядових і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</a:rPr>
              <a:t>176 — неурядових.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 1914 р. - </a:t>
            </a:r>
            <a:r>
              <a:rPr lang="uk-UA" sz="2800" b="1" dirty="0">
                <a:solidFill>
                  <a:srgbClr val="FF0000"/>
                </a:solidFill>
              </a:rPr>
              <a:t>212 міжнародних організацій;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 них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</a:rPr>
              <a:t>20 — міжурядових і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</a:rPr>
              <a:t>192 — неурядових</a:t>
            </a:r>
          </a:p>
        </p:txBody>
      </p:sp>
      <p:pic>
        <p:nvPicPr>
          <p:cNvPr id="17410" name="Picture 2" descr="Карикатуры в России и Германии в годы Первой мировой войны - Российское  историческое общество">
            <a:extLst>
              <a:ext uri="{FF2B5EF4-FFF2-40B4-BE49-F238E27FC236}">
                <a16:creationId xmlns:a16="http://schemas.microsoft.com/office/drawing/2014/main" id="{042D9040-3C15-7946-8D93-C435244DF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2392" r="3065" b="11504"/>
          <a:stretch/>
        </p:blipFill>
        <p:spPr bwMode="auto">
          <a:xfrm>
            <a:off x="4316582" y="548680"/>
            <a:ext cx="770485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Лига наций 1919 картинки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"/>
          <a:stretch/>
        </p:blipFill>
        <p:spPr bwMode="auto">
          <a:xfrm>
            <a:off x="117105" y="372456"/>
            <a:ext cx="5832648" cy="40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2419994" y="4869160"/>
            <a:ext cx="6768753" cy="1384176"/>
          </a:xfrm>
        </p:spPr>
        <p:txBody>
          <a:bodyPr rtlCol="0">
            <a:normAutofit fontScale="92500" lnSpcReduction="20000"/>
          </a:bodyPr>
          <a:lstStyle/>
          <a:p>
            <a:pPr marL="0" indent="0" algn="ctr" rtl="0">
              <a:buNone/>
            </a:pP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перша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міжнародна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політична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 організація –</a:t>
            </a:r>
          </a:p>
          <a:p>
            <a:pPr marL="0" indent="0" algn="ctr" rtl="0">
              <a:buNone/>
            </a:pP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Ліга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націй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(1919)</a:t>
            </a:r>
          </a:p>
        </p:txBody>
      </p:sp>
      <p:pic>
        <p:nvPicPr>
          <p:cNvPr id="4100" name="Picture 4" descr="Картинки по запросу Лига наций 1919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58" y="260648"/>
            <a:ext cx="5643480" cy="42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351973-34F9-F749-8345-C88EECFBD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772" y="116632"/>
            <a:ext cx="5976664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М. А. Косолапов: 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Після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Світової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війни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інтернаціоналізація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виявляється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лише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зростанні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обсягів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різноманітності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міжнародних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зв'язків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обмінів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розповсюдженні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все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нові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сфери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діяльності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хоча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важливо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). </a:t>
            </a:r>
            <a:r>
              <a:rPr lang="ru-RU" sz="2400" b="1" dirty="0">
                <a:solidFill>
                  <a:srgbClr val="C00000"/>
                </a:solidFill>
              </a:rPr>
              <a:t>Головна </a:t>
            </a:r>
            <a:r>
              <a:rPr lang="ru-RU" sz="2400" b="1" dirty="0" err="1">
                <a:solidFill>
                  <a:srgbClr val="C00000"/>
                </a:solidFill>
              </a:rPr>
              <a:t>якісна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ознака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сучасної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інтернаціоналізації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полягає</a:t>
            </a:r>
            <a:r>
              <a:rPr lang="ru-RU" sz="2400" b="1" dirty="0">
                <a:solidFill>
                  <a:srgbClr val="C00000"/>
                </a:solidFill>
              </a:rPr>
              <a:t> в тому, </a:t>
            </a:r>
            <a:r>
              <a:rPr lang="ru-RU" sz="2400" b="1" dirty="0" err="1">
                <a:solidFill>
                  <a:srgbClr val="C00000"/>
                </a:solidFill>
              </a:rPr>
              <a:t>що</a:t>
            </a:r>
            <a:r>
              <a:rPr lang="ru-RU" sz="2400" b="1" dirty="0">
                <a:solidFill>
                  <a:srgbClr val="C00000"/>
                </a:solidFill>
              </a:rPr>
              <a:t> вона </a:t>
            </a:r>
            <a:r>
              <a:rPr lang="ru-RU" sz="2400" b="1" dirty="0" err="1">
                <a:solidFill>
                  <a:srgbClr val="C00000"/>
                </a:solidFill>
              </a:rPr>
              <a:t>породжує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самостйні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стійкі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форми</a:t>
            </a:r>
            <a:r>
              <a:rPr lang="ru-RU" sz="2400" b="1" dirty="0">
                <a:solidFill>
                  <a:srgbClr val="C00000"/>
                </a:solidFill>
              </a:rPr>
              <a:t> міжнародних </a:t>
            </a:r>
            <a:r>
              <a:rPr lang="ru-RU" sz="2400" b="1" dirty="0" err="1">
                <a:solidFill>
                  <a:srgbClr val="C00000"/>
                </a:solidFill>
              </a:rPr>
              <a:t>взаємодій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союзи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угоди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організації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існують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вже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автономно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держави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формує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цілі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напрями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сфери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діяльності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здійснення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можливе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лише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умови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міжнародноі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̈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співпраці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» </a:t>
            </a:r>
          </a:p>
          <a:p>
            <a:endParaRPr lang="uk-UA" dirty="0"/>
          </a:p>
        </p:txBody>
      </p:sp>
      <p:sp>
        <p:nvSpPr>
          <p:cNvPr id="5" name="AutoShape 2" descr="Первая война за передел мира">
            <a:extLst>
              <a:ext uri="{FF2B5EF4-FFF2-40B4-BE49-F238E27FC236}">
                <a16:creationId xmlns:a16="http://schemas.microsoft.com/office/drawing/2014/main" id="{09F6E847-9EC8-7A41-991D-CC511BA9AE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6" descr="Международные торговые организации и их функции">
            <a:extLst>
              <a:ext uri="{FF2B5EF4-FFF2-40B4-BE49-F238E27FC236}">
                <a16:creationId xmlns:a16="http://schemas.microsoft.com/office/drawing/2014/main" id="{2D36BB3E-DC1A-3A4E-9BE2-3E8CF810EF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8" descr="Международные торговые организации и их функции">
            <a:extLst>
              <a:ext uri="{FF2B5EF4-FFF2-40B4-BE49-F238E27FC236}">
                <a16:creationId xmlns:a16="http://schemas.microsoft.com/office/drawing/2014/main" id="{BCBBE62D-71D1-8C48-BB59-B9B1039F99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6813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42" name="Picture 10" descr="Международные торговые организации и их функции">
            <a:extLst>
              <a:ext uri="{FF2B5EF4-FFF2-40B4-BE49-F238E27FC236}">
                <a16:creationId xmlns:a16="http://schemas.microsoft.com/office/drawing/2014/main" id="{7FC5A435-B43C-004D-A4FD-7BA0CECD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00" y="226355"/>
            <a:ext cx="5976664" cy="59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DF4CDB-1C91-0848-9FD9-C60816C18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80" y="908720"/>
            <a:ext cx="453650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1925 — 1929 </a:t>
            </a:r>
            <a:r>
              <a:rPr lang="ru-RU" sz="2400" b="1" dirty="0" err="1">
                <a:solidFill>
                  <a:srgbClr val="002060"/>
                </a:solidFill>
              </a:rPr>
              <a:t>рр</a:t>
            </a:r>
            <a:r>
              <a:rPr lang="ru-RU" sz="2400" b="1" dirty="0">
                <a:solidFill>
                  <a:srgbClr val="002060"/>
                </a:solidFill>
              </a:rPr>
              <a:t>. - 38 </a:t>
            </a:r>
            <a:r>
              <a:rPr lang="ru-RU" sz="2400" b="1" dirty="0" err="1">
                <a:solidFill>
                  <a:srgbClr val="002060"/>
                </a:solidFill>
              </a:rPr>
              <a:t>міжурядових</a:t>
            </a:r>
            <a:r>
              <a:rPr lang="ru-RU" sz="2400" b="1" dirty="0">
                <a:solidFill>
                  <a:srgbClr val="002060"/>
                </a:solidFill>
              </a:rPr>
              <a:t> і 426 </a:t>
            </a:r>
            <a:r>
              <a:rPr lang="ru-RU" sz="2400" b="1" dirty="0" err="1">
                <a:solidFill>
                  <a:srgbClr val="002060"/>
                </a:solidFill>
              </a:rPr>
              <a:t>неурядових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організацій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1935 — 1939 </a:t>
            </a:r>
            <a:r>
              <a:rPr lang="ru-RU" sz="2400" b="1" dirty="0" err="1">
                <a:solidFill>
                  <a:srgbClr val="002060"/>
                </a:solidFill>
              </a:rPr>
              <a:t>рр</a:t>
            </a:r>
            <a:r>
              <a:rPr lang="ru-RU" sz="2400" b="1" dirty="0">
                <a:solidFill>
                  <a:srgbClr val="002060"/>
                </a:solidFill>
              </a:rPr>
              <a:t>.-  48 і 570 </a:t>
            </a:r>
            <a:r>
              <a:rPr lang="ru-RU" sz="2400" b="1" dirty="0" err="1">
                <a:solidFill>
                  <a:srgbClr val="002060"/>
                </a:solidFill>
              </a:rPr>
              <a:t>відповідно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80-ті </a:t>
            </a:r>
            <a:r>
              <a:rPr lang="uk-UA" sz="2400" b="1" dirty="0" err="1">
                <a:solidFill>
                  <a:srgbClr val="002060"/>
                </a:solidFill>
              </a:rPr>
              <a:t>р.р</a:t>
            </a:r>
            <a:r>
              <a:rPr lang="uk-UA" sz="2400" b="1" dirty="0">
                <a:solidFill>
                  <a:srgbClr val="002060"/>
                </a:solidFill>
              </a:rPr>
              <a:t>. XX ст. - 378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міждержавних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організацій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наприкінці</a:t>
            </a:r>
            <a:r>
              <a:rPr lang="ru-RU" sz="2400" b="1" dirty="0">
                <a:solidFill>
                  <a:srgbClr val="002060"/>
                </a:solidFill>
              </a:rPr>
              <a:t> 90-х </a:t>
            </a:r>
            <a:r>
              <a:rPr lang="ru-RU" sz="2400" b="1" dirty="0" err="1">
                <a:solidFill>
                  <a:srgbClr val="002060"/>
                </a:solidFill>
              </a:rPr>
              <a:t>р.р</a:t>
            </a:r>
            <a:r>
              <a:rPr lang="ru-RU" sz="2400" b="1" dirty="0">
                <a:solidFill>
                  <a:srgbClr val="002060"/>
                </a:solidFill>
              </a:rPr>
              <a:t>. – </a:t>
            </a:r>
            <a:r>
              <a:rPr lang="uk-UA" sz="2400" b="1" dirty="0">
                <a:solidFill>
                  <a:srgbClr val="002060"/>
                </a:solidFill>
              </a:rPr>
              <a:t>254 міждержавних і 5766</a:t>
            </a:r>
            <a:r>
              <a:rPr lang="ru-UA" sz="2400" b="1" dirty="0">
                <a:solidFill>
                  <a:srgbClr val="002060"/>
                </a:solidFill>
              </a:rPr>
              <a:t> н</a:t>
            </a:r>
            <a:r>
              <a:rPr lang="uk-UA" sz="2400" b="1" dirty="0" err="1">
                <a:solidFill>
                  <a:srgbClr val="002060"/>
                </a:solidFill>
              </a:rPr>
              <a:t>еурядових</a:t>
            </a:r>
            <a:r>
              <a:rPr lang="uk-UA" sz="2400" b="1" dirty="0">
                <a:solidFill>
                  <a:srgbClr val="002060"/>
                </a:solidFill>
              </a:rPr>
              <a:t> організацій (більше 50 тис.)</a:t>
            </a:r>
          </a:p>
        </p:txBody>
      </p:sp>
      <p:pic>
        <p:nvPicPr>
          <p:cNvPr id="19460" name="Picture 4" descr="Флаги международных организаций.. Товары и услуги компании &amp;quot;ТОО «RIG GROUP  APC»&amp;quot;">
            <a:extLst>
              <a:ext uri="{FF2B5EF4-FFF2-40B4-BE49-F238E27FC236}">
                <a16:creationId xmlns:a16="http://schemas.microsoft.com/office/drawing/2014/main" id="{88B54CA0-1D64-3842-9990-16A710FA8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9" y="1124744"/>
            <a:ext cx="679261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BACA9-FA85-4B4A-9FF6-B1C4B1B7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27" y="260648"/>
            <a:ext cx="1014177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Функції міжнародної організації - зовнішні прояви процесів її діяльності, спрямованої на реалізацію її цілей і виконання покладених на неї завдань</a:t>
            </a:r>
            <a:r>
              <a:rPr lang="ru-UA" b="1" dirty="0">
                <a:solidFill>
                  <a:srgbClr val="FF0000"/>
                </a:solidFill>
              </a:rPr>
              <a:t> 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Impact of Globalisation and International Institutions on Organisations –  The WritePass Journal : The WritePass Journal">
            <a:extLst>
              <a:ext uri="{FF2B5EF4-FFF2-40B4-BE49-F238E27FC236}">
                <a16:creationId xmlns:a16="http://schemas.microsoft.com/office/drawing/2014/main" id="{5763BBC9-54AA-3C43-B3E6-E9F17B02E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2126952"/>
            <a:ext cx="63754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964" y="116632"/>
            <a:ext cx="7092278" cy="1143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ФУНКЦІЇ</a:t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міжнародних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організацій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Объект 3" descr="Непрерывный процесс из пяти задач, соединенных стрелкой для иллюстрации их взаимосвязи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94800367"/>
              </p:ext>
            </p:extLst>
          </p:nvPr>
        </p:nvGraphicFramePr>
        <p:xfrm>
          <a:off x="1917948" y="1409369"/>
          <a:ext cx="8712968" cy="532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26B18-C8B9-2145-BFA6-57349436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158616"/>
            <a:ext cx="9691056" cy="1005036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підходи до з'ясування змісту поняття</a:t>
            </a:r>
            <a:r>
              <a:rPr lang="ru-UA" b="1" dirty="0">
                <a:solidFill>
                  <a:srgbClr val="FF0000"/>
                </a:solidFill>
              </a:rPr>
              <a:t> </a:t>
            </a:r>
            <a:br>
              <a:rPr lang="ru-UA" b="1" dirty="0">
                <a:solidFill>
                  <a:srgbClr val="FF0000"/>
                </a:solidFill>
              </a:rPr>
            </a:br>
            <a:r>
              <a:rPr lang="ru-UA" b="1" dirty="0">
                <a:solidFill>
                  <a:srgbClr val="FF0000"/>
                </a:solidFill>
              </a:rPr>
              <a:t>«міжнародні організації»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4F247-051D-A141-A8D9-6D77D7C4B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54" y="1193677"/>
            <a:ext cx="6983670" cy="55057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</a:rPr>
              <a:t>Г. І. Морозов: </a:t>
            </a:r>
            <a:r>
              <a:rPr lang="uk-UA" sz="1800" b="1" u="sng" dirty="0">
                <a:solidFill>
                  <a:srgbClr val="002060"/>
                </a:solidFill>
              </a:rPr>
              <a:t>міжнародна організація</a:t>
            </a:r>
            <a:r>
              <a:rPr lang="ru-UA" sz="1800" b="1" u="sng" dirty="0">
                <a:solidFill>
                  <a:srgbClr val="002060"/>
                </a:solidFill>
              </a:rPr>
              <a:t>  (м/о)</a:t>
            </a:r>
            <a:r>
              <a:rPr lang="uk-UA" sz="1800" b="1" dirty="0">
                <a:solidFill>
                  <a:srgbClr val="002060"/>
                </a:solidFill>
              </a:rPr>
              <a:t>— це </a:t>
            </a:r>
            <a:r>
              <a:rPr lang="uk-UA" sz="1800" b="1" dirty="0">
                <a:solidFill>
                  <a:srgbClr val="C00000"/>
                </a:solidFill>
              </a:rPr>
              <a:t>стабільна форма міжнародних відносин</a:t>
            </a:r>
            <a:r>
              <a:rPr lang="uk-UA" sz="1800" b="1" dirty="0">
                <a:solidFill>
                  <a:srgbClr val="002060"/>
                </a:solidFill>
              </a:rPr>
              <a:t>, що включає, в переважній більшості випадків, контрагентів принаймні з </a:t>
            </a:r>
            <a:r>
              <a:rPr lang="uk-UA" sz="1800" b="1" dirty="0">
                <a:solidFill>
                  <a:srgbClr val="C00000"/>
                </a:solidFill>
              </a:rPr>
              <a:t>трьох держав </a:t>
            </a:r>
            <a:r>
              <a:rPr lang="uk-UA" sz="1800" b="1" dirty="0">
                <a:solidFill>
                  <a:srgbClr val="002060"/>
                </a:solidFill>
              </a:rPr>
              <a:t>і має узгоджені її учасниками </a:t>
            </a:r>
            <a:r>
              <a:rPr lang="uk-UA" sz="1800" b="1" dirty="0">
                <a:solidFill>
                  <a:srgbClr val="C00000"/>
                </a:solidFill>
              </a:rPr>
              <a:t>цілі, компетенцію діяльності та власні органи</a:t>
            </a:r>
            <a:r>
              <a:rPr lang="uk-UA" sz="1800" b="1" dirty="0">
                <a:solidFill>
                  <a:srgbClr val="002060"/>
                </a:solidFill>
              </a:rPr>
              <a:t>, а також інші </a:t>
            </a:r>
            <a:r>
              <a:rPr lang="uk-UA" sz="1800" b="1" dirty="0">
                <a:solidFill>
                  <a:srgbClr val="C00000"/>
                </a:solidFill>
              </a:rPr>
              <a:t>специфічні організаційні інституції </a:t>
            </a:r>
            <a:r>
              <a:rPr lang="uk-UA" sz="1800" b="1" dirty="0">
                <a:solidFill>
                  <a:srgbClr val="002060"/>
                </a:solidFill>
              </a:rPr>
              <a:t>(це може бути статут, процедура, членство, порядок роботи, ухвалення рішень тощо)»</a:t>
            </a:r>
            <a:r>
              <a:rPr lang="ru-UA" sz="1800" b="1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>
                <a:solidFill>
                  <a:schemeClr val="accent6">
                    <a:lumMod val="75000"/>
                  </a:schemeClr>
                </a:solidFill>
              </a:rPr>
              <a:t>Ш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1800" b="1" dirty="0" err="1">
                <a:solidFill>
                  <a:schemeClr val="accent6">
                    <a:lumMod val="75000"/>
                  </a:schemeClr>
                </a:solidFill>
              </a:rPr>
              <a:t>Зоргбіб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uk-UA" sz="1800" b="1" u="sng" dirty="0">
                <a:solidFill>
                  <a:srgbClr val="002060"/>
                </a:solidFill>
              </a:rPr>
              <a:t>м/о вирізняють 3 риси</a:t>
            </a:r>
            <a:r>
              <a:rPr lang="uk-UA" sz="1800" b="1" dirty="0">
                <a:solidFill>
                  <a:srgbClr val="002060"/>
                </a:solidFill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1800" b="1" dirty="0">
                <a:solidFill>
                  <a:srgbClr val="002060"/>
                </a:solidFill>
              </a:rPr>
              <a:t>політична </a:t>
            </a:r>
            <a:r>
              <a:rPr lang="uk-UA" sz="1800" b="1" dirty="0">
                <a:solidFill>
                  <a:srgbClr val="C00000"/>
                </a:solidFill>
              </a:rPr>
              <a:t>воля до співпраці </a:t>
            </a:r>
            <a:r>
              <a:rPr lang="uk-UA" sz="1800" b="1" dirty="0">
                <a:solidFill>
                  <a:srgbClr val="002060"/>
                </a:solidFill>
              </a:rPr>
              <a:t>(першопричина створення організації), зафіксована в установчих документах;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1800" b="1" dirty="0">
                <a:solidFill>
                  <a:srgbClr val="002060"/>
                </a:solidFill>
              </a:rPr>
              <a:t>наявність постійного </a:t>
            </a:r>
            <a:r>
              <a:rPr lang="uk-UA" sz="1800" b="1" dirty="0">
                <a:solidFill>
                  <a:srgbClr val="C00000"/>
                </a:solidFill>
              </a:rPr>
              <a:t>апарату</a:t>
            </a:r>
            <a:r>
              <a:rPr lang="uk-UA" sz="1800" b="1" dirty="0">
                <a:solidFill>
                  <a:srgbClr val="002060"/>
                </a:solidFill>
              </a:rPr>
              <a:t>, що забезпечує послідовність у розвитку організації;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1800" b="1" dirty="0">
                <a:solidFill>
                  <a:srgbClr val="002060"/>
                </a:solidFill>
              </a:rPr>
              <a:t> </a:t>
            </a:r>
            <a:r>
              <a:rPr lang="uk-UA" sz="1800" b="1" dirty="0">
                <a:solidFill>
                  <a:srgbClr val="C00000"/>
                </a:solidFill>
              </a:rPr>
              <a:t>автономність компетенцій </a:t>
            </a:r>
            <a:r>
              <a:rPr lang="uk-UA" sz="1800" b="1" dirty="0">
                <a:solidFill>
                  <a:srgbClr val="002060"/>
                </a:solidFill>
              </a:rPr>
              <a:t>та ухвал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М. А. </a:t>
            </a: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</a:rPr>
              <a:t>Ломагін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b="1" u="sng" dirty="0">
                <a:solidFill>
                  <a:srgbClr val="002060"/>
                </a:solidFill>
              </a:rPr>
              <a:t>м/о </a:t>
            </a:r>
            <a:r>
              <a:rPr lang="ru-RU" sz="1800" b="1" dirty="0">
                <a:solidFill>
                  <a:srgbClr val="002060"/>
                </a:solidFill>
              </a:rPr>
              <a:t>– </a:t>
            </a:r>
            <a:r>
              <a:rPr lang="ru-RU" sz="1800" b="1" dirty="0" err="1">
                <a:solidFill>
                  <a:srgbClr val="C00000"/>
                </a:solidFill>
              </a:rPr>
              <a:t>стабільна</a:t>
            </a:r>
            <a:r>
              <a:rPr lang="ru-RU" sz="1800" b="1" dirty="0">
                <a:solidFill>
                  <a:srgbClr val="C00000"/>
                </a:solidFill>
              </a:rPr>
              <a:t>, </a:t>
            </a:r>
            <a:r>
              <a:rPr lang="ru-RU" sz="1800" b="1" dirty="0" err="1">
                <a:solidFill>
                  <a:srgbClr val="C00000"/>
                </a:solidFill>
              </a:rPr>
              <a:t>чітко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структурована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форма </a:t>
            </a:r>
            <a:r>
              <a:rPr lang="ru-RU" sz="1800" b="1" dirty="0" err="1">
                <a:solidFill>
                  <a:srgbClr val="002060"/>
                </a:solidFill>
              </a:rPr>
              <a:t>міжнародного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співробітництва</a:t>
            </a:r>
            <a:r>
              <a:rPr lang="ru-RU" sz="1800" b="1" dirty="0">
                <a:solidFill>
                  <a:srgbClr val="002060"/>
                </a:solidFill>
              </a:rPr>
              <a:t>, </a:t>
            </a:r>
            <a:r>
              <a:rPr lang="ru-RU" sz="1800" b="1" dirty="0" err="1">
                <a:solidFill>
                  <a:srgbClr val="002060"/>
                </a:solidFill>
              </a:rPr>
              <a:t>що</a:t>
            </a:r>
            <a:r>
              <a:rPr lang="ru-RU" sz="1800" b="1" dirty="0">
                <a:solidFill>
                  <a:srgbClr val="002060"/>
                </a:solidFill>
              </a:rPr>
              <a:t> створена </a:t>
            </a:r>
            <a:r>
              <a:rPr lang="ru-RU" sz="1800" b="1" dirty="0" err="1">
                <a:solidFill>
                  <a:srgbClr val="002060"/>
                </a:solidFill>
              </a:rPr>
              <a:t>їі</a:t>
            </a:r>
            <a:r>
              <a:rPr lang="ru-RU" sz="1800" b="1" dirty="0">
                <a:solidFill>
                  <a:srgbClr val="002060"/>
                </a:solidFill>
              </a:rPr>
              <a:t>̈ членами на </a:t>
            </a:r>
            <a:r>
              <a:rPr lang="ru-RU" sz="1800" b="1" dirty="0" err="1">
                <a:solidFill>
                  <a:srgbClr val="C00000"/>
                </a:solidFill>
              </a:rPr>
              <a:t>добровільних</a:t>
            </a:r>
            <a:r>
              <a:rPr lang="ru-RU" sz="1800" b="1" dirty="0">
                <a:solidFill>
                  <a:srgbClr val="C00000"/>
                </a:solidFill>
              </a:rPr>
              <a:t> засадах </a:t>
            </a:r>
            <a:r>
              <a:rPr lang="ru-RU" sz="1800" b="1" dirty="0">
                <a:solidFill>
                  <a:srgbClr val="002060"/>
                </a:solidFill>
              </a:rPr>
              <a:t>для </a:t>
            </a:r>
            <a:r>
              <a:rPr lang="ru-RU" sz="1800" b="1" dirty="0" err="1">
                <a:solidFill>
                  <a:srgbClr val="002060"/>
                </a:solidFill>
              </a:rPr>
              <a:t>спільного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розв'язання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загальних</a:t>
            </a:r>
            <a:r>
              <a:rPr lang="ru-RU" sz="1800" b="1" dirty="0">
                <a:solidFill>
                  <a:srgbClr val="C00000"/>
                </a:solidFill>
              </a:rPr>
              <a:t> проблем </a:t>
            </a:r>
            <a:r>
              <a:rPr lang="ru-RU" sz="1800" b="1" dirty="0">
                <a:solidFill>
                  <a:srgbClr val="002060"/>
                </a:solidFill>
              </a:rPr>
              <a:t>і </a:t>
            </a:r>
            <a:r>
              <a:rPr lang="ru-RU" sz="1800" b="1" dirty="0" err="1">
                <a:solidFill>
                  <a:srgbClr val="002060"/>
                </a:solidFill>
              </a:rPr>
              <a:t>провадить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діяльність</a:t>
            </a:r>
            <a:r>
              <a:rPr lang="ru-RU" sz="1800" b="1" dirty="0">
                <a:solidFill>
                  <a:srgbClr val="002060"/>
                </a:solidFill>
              </a:rPr>
              <a:t> у рамках </a:t>
            </a:r>
            <a:r>
              <a:rPr lang="ru-RU" sz="1800" b="1" dirty="0">
                <a:solidFill>
                  <a:srgbClr val="C00000"/>
                </a:solidFill>
              </a:rPr>
              <a:t>статуту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UA" sz="1800" b="1" dirty="0">
                <a:solidFill>
                  <a:srgbClr val="002060"/>
                </a:solidFill>
              </a:rPr>
              <a:t> </a:t>
            </a:r>
            <a:endParaRPr lang="uk-UA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Право выхода государств-членов из международных организаций | Международный  правовой курьер">
            <a:extLst>
              <a:ext uri="{FF2B5EF4-FFF2-40B4-BE49-F238E27FC236}">
                <a16:creationId xmlns:a16="http://schemas.microsoft.com/office/drawing/2014/main" id="{AFAD8620-6EC6-1C4F-B7FB-6705D0526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82" y="1701046"/>
            <a:ext cx="508581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E6E80-C366-4543-98E1-A11E027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214536"/>
            <a:ext cx="10861850" cy="623664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КЛАСИФІКАЦІЯ МІЖНАРОДНИХ ОРГАНІЗАЦІЙ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79C28-28BB-C04F-8528-B08269DE3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310" y="1124744"/>
            <a:ext cx="6254342" cy="5518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400" b="1" i="1" u="sng" dirty="0">
                <a:solidFill>
                  <a:schemeClr val="accent4">
                    <a:lumMod val="75000"/>
                  </a:schemeClr>
                </a:solidFill>
              </a:rPr>
              <a:t>За географічним масштабом</a:t>
            </a:r>
            <a:r>
              <a:rPr lang="uk-UA" sz="2900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UA" sz="29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2400" b="1" dirty="0">
                <a:solidFill>
                  <a:srgbClr val="FF0000"/>
                </a:solidFill>
              </a:rPr>
              <a:t>глобальні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 (мають досить широке як територіальне представництво членів (ООН, ЮНЕСКО, МАГATE), так і вплив на глобальний розвиток людства)</a:t>
            </a:r>
            <a:r>
              <a:rPr lang="ru-UA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UA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uk-UA" sz="2400" b="1" dirty="0">
                <a:solidFill>
                  <a:srgbClr val="FF0000"/>
                </a:solidFill>
              </a:rPr>
              <a:t>міжрегіональн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і (за критеріями їх членства входять представники суміжних регіонів: СНД, ГУАМ, НАТО</a:t>
            </a:r>
            <a:r>
              <a:rPr lang="ru-UA" sz="24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UA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uk-UA" sz="2500" b="1" dirty="0">
                <a:solidFill>
                  <a:srgbClr val="FF0000"/>
                </a:solidFill>
              </a:rPr>
              <a:t>регіональні</a:t>
            </a:r>
            <a:r>
              <a:rPr lang="uk-UA" sz="2500" b="1" dirty="0">
                <a:solidFill>
                  <a:srgbClr val="002060"/>
                </a:solidFill>
              </a:rPr>
              <a:t> (обмежують коло своїх учасників певним регіоном, але деякі дослідники цим не обмежуються, включаючи в поняття «</a:t>
            </a:r>
            <a:r>
              <a:rPr lang="uk-UA" sz="2500" b="1" dirty="0" err="1">
                <a:solidFill>
                  <a:srgbClr val="002060"/>
                </a:solidFill>
              </a:rPr>
              <a:t>регіон»і</a:t>
            </a:r>
            <a:r>
              <a:rPr lang="uk-UA" sz="2500" b="1" dirty="0">
                <a:solidFill>
                  <a:srgbClr val="002060"/>
                </a:solidFill>
              </a:rPr>
              <a:t> соціально-політичний зміст</a:t>
            </a:r>
            <a:r>
              <a:rPr lang="ru-UA" sz="2500" b="1" dirty="0">
                <a:solidFill>
                  <a:srgbClr val="002060"/>
                </a:solidFill>
              </a:rPr>
              <a:t>  </a:t>
            </a:r>
            <a:r>
              <a:rPr lang="uk-UA" sz="2500" b="1" dirty="0">
                <a:solidFill>
                  <a:srgbClr val="002060"/>
                </a:solidFill>
              </a:rPr>
              <a:t>регіональних міждержавних організацій належать: Організація африканської єдності (трансформована в Африканський союз), ЄС, НАФТА, ЄБРР; прикладами регіональних неурядових організацій можуть бути Центральноєвропейська ініціатива, Європейська конфедерація профспілок. </a:t>
            </a:r>
            <a:endParaRPr lang="ru-UA" sz="2500" b="1" dirty="0">
              <a:solidFill>
                <a:srgbClr val="002060"/>
              </a:solidFill>
            </a:endParaRPr>
          </a:p>
          <a:p>
            <a:r>
              <a:rPr lang="uk-UA" sz="2400" b="1" dirty="0">
                <a:solidFill>
                  <a:srgbClr val="FF0000"/>
                </a:solidFill>
              </a:rPr>
              <a:t>субрегіональні</a:t>
            </a:r>
            <a:r>
              <a:rPr lang="ru-UA" sz="2400" b="1" dirty="0">
                <a:solidFill>
                  <a:srgbClr val="FF0000"/>
                </a:solidFill>
              </a:rPr>
              <a:t> </a:t>
            </a:r>
            <a:r>
              <a:rPr lang="ru-UA" sz="24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uk-UA" sz="2400" b="1" dirty="0">
                <a:solidFill>
                  <a:srgbClr val="002060"/>
                </a:solidFill>
              </a:rPr>
              <a:t>оскільки поняття "регіон" є багатозначним, часто в окрему групу виділяють </a:t>
            </a:r>
            <a:r>
              <a:rPr lang="uk-UA" sz="2400" b="1" i="1" dirty="0">
                <a:solidFill>
                  <a:srgbClr val="002060"/>
                </a:solidFill>
              </a:rPr>
              <a:t>субрегіональні </a:t>
            </a:r>
            <a:r>
              <a:rPr lang="uk-UA" sz="2400" b="1" dirty="0">
                <a:solidFill>
                  <a:srgbClr val="002060"/>
                </a:solidFill>
              </a:rPr>
              <a:t>організації (наприклад, Бенілюкс, Вишеградська четвірка тощо)</a:t>
            </a:r>
            <a:r>
              <a:rPr lang="ru-UA" sz="2800" b="1" dirty="0">
                <a:solidFill>
                  <a:srgbClr val="002060"/>
                </a:solidFill>
              </a:rPr>
              <a:t> 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2" name="Picture 2" descr="Puzzles de El 24 de octubre se celebra el Día de las Naciones Unidas, Día  de la ONU, conmemorando su fundación en 1945 rompecabezas para imprimir">
            <a:extLst>
              <a:ext uri="{FF2B5EF4-FFF2-40B4-BE49-F238E27FC236}">
                <a16:creationId xmlns:a16="http://schemas.microsoft.com/office/drawing/2014/main" id="{46D88074-4143-6045-B281-61884E88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51" y="1340768"/>
            <a:ext cx="5567865" cy="4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3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AEAF08-61E1-6145-9024-A98018BC8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756" y="346348"/>
            <a:ext cx="5688632" cy="6165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i="1" dirty="0" err="1">
                <a:solidFill>
                  <a:srgbClr val="FF0000"/>
                </a:solidFill>
              </a:rPr>
              <a:t>Регіональні</a:t>
            </a:r>
            <a:r>
              <a:rPr lang="ru-RU" sz="2600" b="1" i="1" dirty="0">
                <a:solidFill>
                  <a:srgbClr val="FF0000"/>
                </a:solidFill>
              </a:rPr>
              <a:t> ММУО</a:t>
            </a:r>
            <a:r>
              <a:rPr lang="ru-RU" sz="2600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err="1">
                <a:solidFill>
                  <a:srgbClr val="002060"/>
                </a:solidFill>
              </a:rPr>
              <a:t>Регіональні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економічні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ММУО: Організація </a:t>
            </a:r>
            <a:r>
              <a:rPr lang="ru-RU" b="1" dirty="0" err="1">
                <a:solidFill>
                  <a:srgbClr val="002060"/>
                </a:solidFill>
              </a:rPr>
              <a:t>європейського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економічного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співробітництва</a:t>
            </a:r>
            <a:r>
              <a:rPr lang="ru-RU" b="1" dirty="0">
                <a:solidFill>
                  <a:srgbClr val="002060"/>
                </a:solidFill>
              </a:rPr>
              <a:t> (ОЄЕС, 1947 </a:t>
            </a:r>
            <a:r>
              <a:rPr lang="de-DE" b="1" dirty="0">
                <a:solidFill>
                  <a:srgbClr val="002060"/>
                </a:solidFill>
              </a:rPr>
              <a:t>p.), </a:t>
            </a:r>
            <a:r>
              <a:rPr lang="ru-RU" b="1" dirty="0" err="1">
                <a:solidFill>
                  <a:srgbClr val="002060"/>
                </a:solidFill>
              </a:rPr>
              <a:t>Європейське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об´єднання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вугілля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сталі</a:t>
            </a:r>
            <a:r>
              <a:rPr lang="ru-RU" b="1" dirty="0">
                <a:solidFill>
                  <a:srgbClr val="002060"/>
                </a:solidFill>
              </a:rPr>
              <a:t> (ЄОВС), </a:t>
            </a:r>
            <a:r>
              <a:rPr lang="ru-RU" b="1" dirty="0" err="1">
                <a:solidFill>
                  <a:srgbClr val="002060"/>
                </a:solidFill>
              </a:rPr>
              <a:t>Європейське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економічне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співтовариство</a:t>
            </a:r>
            <a:r>
              <a:rPr lang="ru-RU" b="1" dirty="0">
                <a:solidFill>
                  <a:srgbClr val="002060"/>
                </a:solidFill>
              </a:rPr>
              <a:t> ("</a:t>
            </a:r>
            <a:r>
              <a:rPr lang="ru-RU" b="1" dirty="0" err="1">
                <a:solidFill>
                  <a:srgbClr val="002060"/>
                </a:solidFill>
              </a:rPr>
              <a:t>Спільний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ринок</a:t>
            </a:r>
            <a:r>
              <a:rPr lang="ru-RU" b="1" dirty="0">
                <a:solidFill>
                  <a:srgbClr val="002060"/>
                </a:solidFill>
              </a:rPr>
              <a:t>"), </a:t>
            </a:r>
            <a:r>
              <a:rPr lang="ru-RU" b="1" dirty="0" err="1">
                <a:solidFill>
                  <a:srgbClr val="002060"/>
                </a:solidFill>
              </a:rPr>
              <a:t>Європейська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асоціація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вільної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торгівлі</a:t>
            </a:r>
            <a:r>
              <a:rPr lang="ru-RU" b="1" dirty="0">
                <a:solidFill>
                  <a:srgbClr val="002060"/>
                </a:solidFill>
              </a:rPr>
              <a:t> (ЄАВТ) та </a:t>
            </a:r>
            <a:r>
              <a:rPr lang="ru-RU" b="1" dirty="0" err="1">
                <a:solidFill>
                  <a:srgbClr val="002060"/>
                </a:solidFill>
              </a:rPr>
              <a:t>ін</a:t>
            </a:r>
            <a:r>
              <a:rPr lang="ru-RU" b="1" dirty="0">
                <a:solidFill>
                  <a:srgbClr val="002060"/>
                </a:solidFill>
              </a:rPr>
              <a:t>.;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err="1">
                <a:solidFill>
                  <a:srgbClr val="002060"/>
                </a:solidFill>
              </a:rPr>
              <a:t>Регіональні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військово-політичні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ММУО: Організація </a:t>
            </a:r>
            <a:r>
              <a:rPr lang="ru-RU" b="1" dirty="0" err="1">
                <a:solidFill>
                  <a:srgbClr val="002060"/>
                </a:solidFill>
              </a:rPr>
              <a:t>Північноатлантичного</a:t>
            </a:r>
            <a:r>
              <a:rPr lang="ru-RU" b="1" dirty="0">
                <a:solidFill>
                  <a:srgbClr val="002060"/>
                </a:solidFill>
              </a:rPr>
              <a:t> договору (НАТО), Союз </a:t>
            </a:r>
            <a:r>
              <a:rPr lang="ru-RU" b="1" dirty="0" err="1">
                <a:solidFill>
                  <a:srgbClr val="002060"/>
                </a:solidFill>
              </a:rPr>
              <a:t>Таїланду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Філіппін</a:t>
            </a:r>
            <a:r>
              <a:rPr lang="ru-RU" b="1" dirty="0">
                <a:solidFill>
                  <a:srgbClr val="002060"/>
                </a:solidFill>
              </a:rPr>
              <a:t> і Пакистану (СЕАТО) та </a:t>
            </a:r>
            <a:r>
              <a:rPr lang="ru-RU" b="1" dirty="0" err="1">
                <a:solidFill>
                  <a:srgbClr val="002060"/>
                </a:solidFill>
              </a:rPr>
              <a:t>ін</a:t>
            </a:r>
            <a:r>
              <a:rPr lang="ru-RU" b="1" dirty="0">
                <a:solidFill>
                  <a:srgbClr val="002060"/>
                </a:solidFill>
              </a:rPr>
              <a:t>.;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err="1">
                <a:solidFill>
                  <a:srgbClr val="002060"/>
                </a:solidFill>
              </a:rPr>
              <a:t>Регіональні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економічно-політичні</a:t>
            </a:r>
            <a:r>
              <a:rPr lang="ru-RU" b="1" dirty="0">
                <a:solidFill>
                  <a:srgbClr val="002060"/>
                </a:solidFill>
              </a:rPr>
              <a:t> ММУО: Організація </a:t>
            </a:r>
            <a:r>
              <a:rPr lang="ru-RU" b="1" dirty="0" err="1">
                <a:solidFill>
                  <a:srgbClr val="002060"/>
                </a:solidFill>
              </a:rPr>
              <a:t>американських</a:t>
            </a:r>
            <a:r>
              <a:rPr lang="ru-RU" b="1" dirty="0">
                <a:solidFill>
                  <a:srgbClr val="002060"/>
                </a:solidFill>
              </a:rPr>
              <a:t> держав (ОАД), </a:t>
            </a:r>
            <a:r>
              <a:rPr lang="ru-RU" b="1" dirty="0" err="1">
                <a:solidFill>
                  <a:srgbClr val="002060"/>
                </a:solidFill>
              </a:rPr>
              <a:t>Ліга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арабських</a:t>
            </a:r>
            <a:r>
              <a:rPr lang="ru-RU" b="1" dirty="0">
                <a:solidFill>
                  <a:srgbClr val="002060"/>
                </a:solidFill>
              </a:rPr>
              <a:t> держав (ЛАД), Організація </a:t>
            </a:r>
            <a:r>
              <a:rPr lang="ru-RU" b="1" dirty="0" err="1">
                <a:solidFill>
                  <a:srgbClr val="002060"/>
                </a:solidFill>
              </a:rPr>
              <a:t>африканської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єдності</a:t>
            </a:r>
            <a:r>
              <a:rPr lang="ru-RU" b="1" dirty="0">
                <a:solidFill>
                  <a:srgbClr val="002060"/>
                </a:solidFill>
              </a:rPr>
              <a:t> (ОАЄ), Організація </a:t>
            </a:r>
            <a:r>
              <a:rPr lang="ru-RU" b="1" dirty="0" err="1">
                <a:solidFill>
                  <a:srgbClr val="002060"/>
                </a:solidFill>
              </a:rPr>
              <a:t>центральноамериканських</a:t>
            </a:r>
            <a:r>
              <a:rPr lang="ru-RU" b="1" dirty="0">
                <a:solidFill>
                  <a:srgbClr val="002060"/>
                </a:solidFill>
              </a:rPr>
              <a:t> держав (ОЦАД), </a:t>
            </a:r>
            <a:r>
              <a:rPr lang="ru-RU" b="1" dirty="0" err="1">
                <a:solidFill>
                  <a:srgbClr val="002060"/>
                </a:solidFill>
              </a:rPr>
              <a:t>Центральноамериканський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спільний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ринок</a:t>
            </a:r>
            <a:r>
              <a:rPr lang="ru-RU" b="1" dirty="0">
                <a:solidFill>
                  <a:srgbClr val="002060"/>
                </a:solidFill>
              </a:rPr>
              <a:t> (ЦАСР).</a:t>
            </a:r>
          </a:p>
          <a:p>
            <a:endParaRPr lang="uk-UA" dirty="0"/>
          </a:p>
        </p:txBody>
      </p:sp>
      <p:pic>
        <p:nvPicPr>
          <p:cNvPr id="23556" name="Picture 4" descr="1948. 30 апреля. Создание Организации американских государств (ОАГ) - 1948  - События. Персоны. Даты - Международные отношения. ХХ век">
            <a:extLst>
              <a:ext uri="{FF2B5EF4-FFF2-40B4-BE49-F238E27FC236}">
                <a16:creationId xmlns:a16="http://schemas.microsoft.com/office/drawing/2014/main" id="{0F89CDF3-0EFA-E04F-9920-6101138FA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08" y="139700"/>
            <a:ext cx="24638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ความเป็นเมืองในอนาคตของประชาคมอาเซียน">
            <a:extLst>
              <a:ext uri="{FF2B5EF4-FFF2-40B4-BE49-F238E27FC236}">
                <a16:creationId xmlns:a16="http://schemas.microsoft.com/office/drawing/2014/main" id="{568B298E-A570-5942-9466-A6D213F0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15" y="1628800"/>
            <a:ext cx="30988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Что случилось с СЕНТО и СЕАТО? | Вопрос-ответ | АиФ Аргументы и факты в  Беларуси">
            <a:extLst>
              <a:ext uri="{FF2B5EF4-FFF2-40B4-BE49-F238E27FC236}">
                <a16:creationId xmlns:a16="http://schemas.microsoft.com/office/drawing/2014/main" id="{AA4AC615-7F3B-9249-822C-3291C2CC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124" y="4353548"/>
            <a:ext cx="3200579" cy="21353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Southeast Asia Treaty Organization - Wikipedia">
            <a:extLst>
              <a:ext uri="{FF2B5EF4-FFF2-40B4-BE49-F238E27FC236}">
                <a16:creationId xmlns:a16="http://schemas.microsoft.com/office/drawing/2014/main" id="{A74E2EAD-3FE5-EB48-AA11-D0283AF3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59" y="4353548"/>
            <a:ext cx="341530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36000">
              <a:schemeClr val="bg1"/>
            </a:gs>
            <a:gs pos="72000">
              <a:schemeClr val="accent2">
                <a:lumMod val="20000"/>
                <a:lumOff val="80000"/>
              </a:schemeClr>
            </a:gs>
            <a:gs pos="9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296652"/>
            <a:ext cx="7242431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chemeClr val="accent4">
                    <a:lumMod val="75000"/>
                  </a:schemeClr>
                </a:solidFill>
              </a:rPr>
              <a:t>За </a:t>
            </a:r>
            <a:r>
              <a:rPr lang="ru-RU" sz="2400" b="1" i="1" u="sng" dirty="0" err="1">
                <a:solidFill>
                  <a:schemeClr val="accent4">
                    <a:lumMod val="75000"/>
                  </a:schemeClr>
                </a:solidFill>
              </a:rPr>
              <a:t>обсягом</a:t>
            </a:r>
            <a:r>
              <a:rPr lang="ru-RU" sz="2400" b="1" i="1" u="sng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u="sng" dirty="0" err="1">
                <a:solidFill>
                  <a:schemeClr val="accent4">
                    <a:lumMod val="75000"/>
                  </a:schemeClr>
                </a:solidFill>
              </a:rPr>
              <a:t>компетенцій</a:t>
            </a:r>
            <a:r>
              <a:rPr lang="ru-RU" sz="2400" b="1" i="1" u="sng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sz="2400" b="1" i="1" u="sng" dirty="0" err="1">
                <a:solidFill>
                  <a:schemeClr val="accent4">
                    <a:lumMod val="75000"/>
                  </a:schemeClr>
                </a:solidFill>
              </a:rPr>
              <a:t>функціональний</a:t>
            </a:r>
            <a:r>
              <a:rPr lang="ru-RU" sz="2400" b="1" i="1" u="sng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u="sng" dirty="0" err="1">
                <a:solidFill>
                  <a:schemeClr val="accent4">
                    <a:lumMod val="75000"/>
                  </a:schemeClr>
                </a:solidFill>
              </a:rPr>
              <a:t>критерій</a:t>
            </a:r>
            <a:r>
              <a:rPr lang="ru-RU" sz="2400" b="1" i="1" u="sng" dirty="0">
                <a:solidFill>
                  <a:schemeClr val="accent4">
                    <a:lumMod val="75000"/>
                  </a:schemeClr>
                </a:solidFill>
              </a:rPr>
              <a:t>): </a:t>
            </a:r>
            <a:endParaRPr lang="uk-UA" sz="2400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4C9A51A-254B-D546-9850-950D5D831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756" y="1052736"/>
            <a:ext cx="6696744" cy="60486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</a:rPr>
              <a:t>Загальної компетенції </a:t>
            </a:r>
            <a:r>
              <a:rPr lang="uk-UA" b="1" dirty="0"/>
              <a:t>- </a:t>
            </a:r>
            <a:r>
              <a:rPr lang="uk-UA" b="1" dirty="0">
                <a:solidFill>
                  <a:srgbClr val="FF0000"/>
                </a:solidFill>
              </a:rPr>
              <a:t>міждержавні організації, цілі яких зачіпають усі сфери відносин між її членами</a:t>
            </a:r>
            <a:r>
              <a:rPr lang="uk-UA" b="1" dirty="0"/>
              <a:t>. Вони можуть бути як універсальними (ООН), так і регіональними (Ліга арабських держав, Організація американських держав.</a:t>
            </a:r>
            <a:r>
              <a:rPr lang="ru-UA" b="1" dirty="0"/>
              <a:t> </a:t>
            </a:r>
            <a:r>
              <a:rPr lang="uk-UA" b="1" dirty="0"/>
              <a:t>Віденська конвенція 1975 р.: до міжнародних організацій універсального характеру віднесено ООН, її спеціалізовані установи, Міжнародне агентство з атомної енергії та будь-які міжнародні організації, членський склад та відповідальність яких має широкий міжнародний діапазон.</a:t>
            </a:r>
            <a:endParaRPr lang="ru-UA" b="1" dirty="0"/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Спеціальної компетенції </a:t>
            </a:r>
            <a:r>
              <a:rPr lang="uk-UA" b="1" dirty="0"/>
              <a:t>(як міждержавних, так і неурядових) - </a:t>
            </a:r>
            <a:r>
              <a:rPr lang="uk-UA" b="1" dirty="0">
                <a:solidFill>
                  <a:srgbClr val="FF0000"/>
                </a:solidFill>
              </a:rPr>
              <a:t>обмежені однією сферою співпраці</a:t>
            </a:r>
            <a:r>
              <a:rPr lang="uk-UA" b="1" dirty="0"/>
              <a:t>. Їх класифікація здійснюється за функціональною ознакою: </a:t>
            </a:r>
            <a:r>
              <a:rPr lang="uk-UA" b="1" dirty="0">
                <a:solidFill>
                  <a:srgbClr val="FF0000"/>
                </a:solidFill>
              </a:rPr>
              <a:t>економічні</a:t>
            </a:r>
            <a:r>
              <a:rPr lang="uk-UA" b="1" dirty="0"/>
              <a:t> (ЄАВТ, ЄС, Андська група, АТЕС) і </a:t>
            </a:r>
            <a:r>
              <a:rPr lang="uk-UA" b="1" dirty="0">
                <a:solidFill>
                  <a:srgbClr val="FF0000"/>
                </a:solidFill>
              </a:rPr>
              <a:t>фінансові</a:t>
            </a:r>
            <a:r>
              <a:rPr lang="uk-UA" b="1" dirty="0"/>
              <a:t> (МВФ, Всесвітній банк, Африканський банк розвитку); </a:t>
            </a:r>
            <a:r>
              <a:rPr lang="uk-UA" b="1" dirty="0">
                <a:solidFill>
                  <a:srgbClr val="FF0000"/>
                </a:solidFill>
              </a:rPr>
              <a:t>військові та політичні</a:t>
            </a:r>
            <a:r>
              <a:rPr lang="uk-UA" b="1" dirty="0"/>
              <a:t> (ОВД, Західноєвропейський союз); </a:t>
            </a:r>
            <a:r>
              <a:rPr lang="uk-UA" b="1" dirty="0">
                <a:solidFill>
                  <a:srgbClr val="FF0000"/>
                </a:solidFill>
              </a:rPr>
              <a:t>наукові </a:t>
            </a:r>
            <a:r>
              <a:rPr lang="uk-UA" b="1" dirty="0"/>
              <a:t>(ЮНЕСКО, </a:t>
            </a:r>
            <a:r>
              <a:rPr lang="uk-UA" b="1" dirty="0" err="1"/>
              <a:t>Паґуошський</a:t>
            </a:r>
            <a:r>
              <a:rPr lang="uk-UA" b="1" dirty="0"/>
              <a:t> комітет); </a:t>
            </a:r>
            <a:r>
              <a:rPr lang="uk-UA" b="1" dirty="0">
                <a:solidFill>
                  <a:srgbClr val="FF0000"/>
                </a:solidFill>
              </a:rPr>
              <a:t>технічні</a:t>
            </a:r>
            <a:r>
              <a:rPr lang="uk-UA" b="1" dirty="0"/>
              <a:t> (спеціалізовані установи ООН, Європейське космічне агентство); </a:t>
            </a:r>
            <a:r>
              <a:rPr lang="uk-UA" b="1" dirty="0">
                <a:solidFill>
                  <a:srgbClr val="FF0000"/>
                </a:solidFill>
              </a:rPr>
              <a:t>спортивні</a:t>
            </a:r>
            <a:r>
              <a:rPr lang="uk-UA" b="1" dirty="0"/>
              <a:t> (ФІФА, МОК); </a:t>
            </a:r>
            <a:r>
              <a:rPr lang="uk-UA" b="1" dirty="0">
                <a:solidFill>
                  <a:srgbClr val="FF0000"/>
                </a:solidFill>
              </a:rPr>
              <a:t>правозахисні</a:t>
            </a:r>
            <a:r>
              <a:rPr lang="uk-UA" b="1" dirty="0"/>
              <a:t> (Міжнародна Амністія); </a:t>
            </a:r>
            <a:r>
              <a:rPr lang="uk-UA" b="1" dirty="0">
                <a:solidFill>
                  <a:srgbClr val="FF0000"/>
                </a:solidFill>
              </a:rPr>
              <a:t>гуманітарні; релігійні тощо</a:t>
            </a:r>
            <a:r>
              <a:rPr lang="ru-UA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4578" name="Picture 2" descr="Штаб-квартира ООН | Нью-Йорк, США">
            <a:extLst>
              <a:ext uri="{FF2B5EF4-FFF2-40B4-BE49-F238E27FC236}">
                <a16:creationId xmlns:a16="http://schemas.microsoft.com/office/drawing/2014/main" id="{9E56DFE6-0002-894C-BF72-8CD527926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2093" r="7246" b="2750"/>
          <a:stretch/>
        </p:blipFill>
        <p:spPr bwMode="auto">
          <a:xfrm>
            <a:off x="7074962" y="76087"/>
            <a:ext cx="5040560" cy="67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596" y="3789040"/>
            <a:ext cx="3276599" cy="1924050"/>
          </a:xfrm>
        </p:spPr>
        <p:txBody>
          <a:bodyPr rtlCol="0">
            <a:normAutofit/>
          </a:bodyPr>
          <a:lstStyle/>
          <a:p>
            <a:pPr rtl="0"/>
            <a:r>
              <a:rPr lang="ru-RU" sz="4400" b="1" dirty="0" err="1">
                <a:solidFill>
                  <a:srgbClr val="FF0000"/>
                </a:solidFill>
              </a:rPr>
              <a:t>Дякуємо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за </a:t>
            </a:r>
            <a:r>
              <a:rPr lang="ru-RU" sz="4400" b="1" dirty="0" err="1">
                <a:solidFill>
                  <a:srgbClr val="FF0000"/>
                </a:solidFill>
              </a:rPr>
              <a:t>увагу</a:t>
            </a:r>
            <a:r>
              <a:rPr lang="ru-RU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20F1C-BFCF-B440-9946-2D3D7838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107348"/>
            <a:ext cx="9601200" cy="1512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МІЖНАРОДНІ ОРГАНІЗАЦІЇ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організація, </a:t>
            </a:r>
            <a:r>
              <a:rPr lang="ru-RU" dirty="0" err="1">
                <a:solidFill>
                  <a:srgbClr val="FF0000"/>
                </a:solidFill>
              </a:rPr>
              <a:t>ліга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асоціація</a:t>
            </a:r>
            <a:r>
              <a:rPr lang="ru-RU" dirty="0">
                <a:solidFill>
                  <a:srgbClr val="FF0000"/>
                </a:solidFill>
              </a:rPr>
              <a:t>, союз, фонд, банк </a:t>
            </a:r>
            <a:r>
              <a:rPr lang="ru-RU" dirty="0" err="1">
                <a:solidFill>
                  <a:srgbClr val="FF0000"/>
                </a:solidFill>
              </a:rPr>
              <a:t>тощо</a:t>
            </a:r>
            <a:r>
              <a:rPr lang="ru-RU" dirty="0">
                <a:solidFill>
                  <a:srgbClr val="FF0000"/>
                </a:solidFill>
              </a:rPr>
              <a:t> )</a:t>
            </a:r>
            <a:br>
              <a:rPr lang="ru-RU" dirty="0"/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E0EC76-1A06-F449-A276-4E7EE165D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797" y="1619596"/>
            <a:ext cx="4680520" cy="24489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міждержавні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міжурядові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організаціі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̈,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засновниками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і членами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яких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виступають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держави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FF95F25C-D052-154E-A620-2A4382EC12A6}"/>
              </a:ext>
            </a:extLst>
          </p:cNvPr>
          <p:cNvSpPr/>
          <p:nvPr/>
        </p:nvSpPr>
        <p:spPr>
          <a:xfrm rot="2266789">
            <a:off x="4050755" y="1264712"/>
            <a:ext cx="484632" cy="934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3D8AB-FE30-DB47-8A13-505673228BBA}"/>
              </a:ext>
            </a:extLst>
          </p:cNvPr>
          <p:cNvSpPr txBox="1"/>
          <p:nvPr/>
        </p:nvSpPr>
        <p:spPr>
          <a:xfrm>
            <a:off x="5878388" y="1988840"/>
            <a:ext cx="51845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міжнародні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неурядові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організації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об'єднують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фізичних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або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юридичних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осіб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діяльність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яких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здійснюється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поза межами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офіційної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зовнішньоі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̈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політики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держав 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3D9E0A46-4EC1-B04C-BDA2-2A28066E1AF4}"/>
              </a:ext>
            </a:extLst>
          </p:cNvPr>
          <p:cNvSpPr/>
          <p:nvPr/>
        </p:nvSpPr>
        <p:spPr>
          <a:xfrm rot="19348742">
            <a:off x="7003554" y="1274759"/>
            <a:ext cx="484632" cy="84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Участие российской федерации в международных организациях. Россия и  международные организации">
            <a:extLst>
              <a:ext uri="{FF2B5EF4-FFF2-40B4-BE49-F238E27FC236}">
                <a16:creationId xmlns:a16="http://schemas.microsoft.com/office/drawing/2014/main" id="{563826BE-B076-7A48-9004-C64527CB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4225464"/>
            <a:ext cx="6264696" cy="24398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7B8DD-5B05-6342-B033-062D0013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260648"/>
            <a:ext cx="9601200" cy="623664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Міждержавна (міжурядова) організація - це: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C12BB-3D27-2A4E-B686-6F3010816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8" y="980728"/>
            <a:ext cx="7920880" cy="5760640"/>
          </a:xfrm>
        </p:spPr>
        <p:txBody>
          <a:bodyPr>
            <a:normAutofit fontScale="85000" lnSpcReduction="20000"/>
          </a:bodyPr>
          <a:lstStyle/>
          <a:p>
            <a:r>
              <a:rPr lang="uk-UA" sz="2100" b="1" dirty="0" err="1">
                <a:solidFill>
                  <a:srgbClr val="FF0000"/>
                </a:solidFill>
              </a:rPr>
              <a:t>Д.Анцилотті</a:t>
            </a:r>
            <a:r>
              <a:rPr lang="uk-UA" sz="2100" b="1" dirty="0">
                <a:solidFill>
                  <a:srgbClr val="FF0000"/>
                </a:solidFill>
              </a:rPr>
              <a:t>: </a:t>
            </a:r>
            <a:r>
              <a:rPr lang="uk-UA" sz="2100" b="1" dirty="0">
                <a:solidFill>
                  <a:srgbClr val="002060"/>
                </a:solidFill>
              </a:rPr>
              <a:t>«…колективними органами (йдеться про міждержавні організації) є органи, які </a:t>
            </a:r>
            <a:r>
              <a:rPr lang="uk-UA" sz="2100" b="1" dirty="0">
                <a:solidFill>
                  <a:srgbClr val="C00000"/>
                </a:solidFill>
              </a:rPr>
              <a:t>утворені спільно низкою держав </a:t>
            </a:r>
            <a:r>
              <a:rPr lang="uk-UA" sz="2100" b="1" dirty="0">
                <a:solidFill>
                  <a:srgbClr val="002060"/>
                </a:solidFill>
              </a:rPr>
              <a:t>і волевиявлення яких з огляду міжнародного права приписується колективу суб'єктів, причому на підставі цього виникають певні правові наслідки»</a:t>
            </a:r>
          </a:p>
          <a:p>
            <a:r>
              <a:rPr lang="uk-UA" sz="2100" b="1" dirty="0">
                <a:solidFill>
                  <a:srgbClr val="FF0000"/>
                </a:solidFill>
              </a:rPr>
              <a:t>Г. </a:t>
            </a:r>
            <a:r>
              <a:rPr lang="uk-UA" sz="2100" b="1" dirty="0" err="1">
                <a:solidFill>
                  <a:srgbClr val="FF0000"/>
                </a:solidFill>
              </a:rPr>
              <a:t>Кельзен</a:t>
            </a:r>
            <a:r>
              <a:rPr lang="uk-UA" sz="2100" b="1" dirty="0">
                <a:solidFill>
                  <a:srgbClr val="FF0000"/>
                </a:solidFill>
              </a:rPr>
              <a:t>: </a:t>
            </a:r>
            <a:r>
              <a:rPr lang="uk-UA" sz="2100" b="1" dirty="0">
                <a:solidFill>
                  <a:srgbClr val="002060"/>
                </a:solidFill>
              </a:rPr>
              <a:t>«</a:t>
            </a:r>
            <a:r>
              <a:rPr lang="uk-UA" sz="2100" b="1" dirty="0">
                <a:solidFill>
                  <a:srgbClr val="C00000"/>
                </a:solidFill>
              </a:rPr>
              <a:t>організоване міжнародне співтовариство</a:t>
            </a:r>
            <a:r>
              <a:rPr lang="uk-UA" sz="2100" b="1" dirty="0">
                <a:solidFill>
                  <a:srgbClr val="002060"/>
                </a:solidFill>
              </a:rPr>
              <a:t>, засноване на підставі </a:t>
            </a:r>
            <a:r>
              <a:rPr lang="uk-UA" sz="2100" b="1" dirty="0">
                <a:solidFill>
                  <a:srgbClr val="C00000"/>
                </a:solidFill>
              </a:rPr>
              <a:t>міжнародного договору</a:t>
            </a:r>
            <a:r>
              <a:rPr lang="uk-UA" sz="2100" b="1" dirty="0">
                <a:solidFill>
                  <a:srgbClr val="002060"/>
                </a:solidFill>
              </a:rPr>
              <a:t>, яким передбачено створення спеціальних органів міжнародного співтовариства для виконання </a:t>
            </a:r>
            <a:r>
              <a:rPr lang="uk-UA" sz="2100" b="1" dirty="0">
                <a:solidFill>
                  <a:srgbClr val="C00000"/>
                </a:solidFill>
              </a:rPr>
              <a:t>цілей,</a:t>
            </a:r>
            <a:r>
              <a:rPr lang="uk-UA" sz="2100" b="1" dirty="0">
                <a:solidFill>
                  <a:srgbClr val="002060"/>
                </a:solidFill>
              </a:rPr>
              <a:t> заради яких створюється міжнародне співтовариство»</a:t>
            </a:r>
          </a:p>
          <a:p>
            <a:r>
              <a:rPr lang="uk-UA" sz="2100" b="1" dirty="0">
                <a:solidFill>
                  <a:srgbClr val="FF0000"/>
                </a:solidFill>
              </a:rPr>
              <a:t>Гарольд </a:t>
            </a:r>
            <a:r>
              <a:rPr lang="uk-UA" sz="2100" b="1" dirty="0" err="1">
                <a:solidFill>
                  <a:srgbClr val="FF0000"/>
                </a:solidFill>
              </a:rPr>
              <a:t>К</a:t>
            </a:r>
            <a:r>
              <a:rPr lang="uk-UA" sz="2100" b="1" dirty="0">
                <a:solidFill>
                  <a:srgbClr val="FF0000"/>
                </a:solidFill>
              </a:rPr>
              <a:t>. Якобсон: </a:t>
            </a:r>
            <a:r>
              <a:rPr lang="uk-UA" sz="2100" b="1" dirty="0">
                <a:solidFill>
                  <a:srgbClr val="002060"/>
                </a:solidFill>
              </a:rPr>
              <a:t>«</a:t>
            </a:r>
            <a:r>
              <a:rPr lang="uk-UA" sz="2100" b="1" dirty="0">
                <a:solidFill>
                  <a:srgbClr val="C00000"/>
                </a:solidFill>
              </a:rPr>
              <a:t>інституційна структура</a:t>
            </a:r>
            <a:r>
              <a:rPr lang="uk-UA" sz="2100" b="1" dirty="0">
                <a:solidFill>
                  <a:srgbClr val="002060"/>
                </a:solidFill>
              </a:rPr>
              <a:t>, створена за угодою </a:t>
            </a:r>
            <a:r>
              <a:rPr lang="uk-UA" sz="2100" b="1" dirty="0">
                <a:solidFill>
                  <a:srgbClr val="C00000"/>
                </a:solidFill>
              </a:rPr>
              <a:t>двох або декількох суверенних держав, з метою проведення регулярних політичних взаємоді</a:t>
            </a:r>
            <a:r>
              <a:rPr lang="uk-UA" sz="2100" b="1" dirty="0">
                <a:solidFill>
                  <a:srgbClr val="7030A0"/>
                </a:solidFill>
              </a:rPr>
              <a:t>й</a:t>
            </a:r>
            <a:r>
              <a:rPr lang="uk-UA" sz="2100" b="1" dirty="0">
                <a:solidFill>
                  <a:srgbClr val="002060"/>
                </a:solidFill>
              </a:rPr>
              <a:t>; вирізняються своєю структурою і стабільністю, регулярними зустрічами представників держав-членів, специфічними процедурами ухвалення рішень і наявністю постійного секретаріату або штату»</a:t>
            </a:r>
          </a:p>
          <a:p>
            <a:r>
              <a:rPr lang="uk-UA" sz="2100" b="1" dirty="0">
                <a:solidFill>
                  <a:srgbClr val="FF0000"/>
                </a:solidFill>
              </a:rPr>
              <a:t>Г. І. Морозов</a:t>
            </a:r>
            <a:r>
              <a:rPr lang="uk-UA" sz="2100" b="1" dirty="0">
                <a:solidFill>
                  <a:srgbClr val="002060"/>
                </a:solidFill>
              </a:rPr>
              <a:t>: «</a:t>
            </a:r>
            <a:r>
              <a:rPr lang="uk-UA" sz="2100" b="1" dirty="0">
                <a:solidFill>
                  <a:srgbClr val="C00000"/>
                </a:solidFill>
              </a:rPr>
              <a:t>стабільний інститут багатосторонніх міжнародних відносин</a:t>
            </a:r>
            <a:r>
              <a:rPr lang="uk-UA" sz="2100" b="1" dirty="0">
                <a:solidFill>
                  <a:srgbClr val="002060"/>
                </a:solidFill>
              </a:rPr>
              <a:t>, створюваний, у переважній більшості випадків, щонайменше </a:t>
            </a:r>
            <a:r>
              <a:rPr lang="uk-UA" sz="2100" b="1" dirty="0">
                <a:solidFill>
                  <a:srgbClr val="C00000"/>
                </a:solidFill>
              </a:rPr>
              <a:t>трьома державами</a:t>
            </a:r>
            <a:r>
              <a:rPr lang="uk-UA" sz="2100" b="1" dirty="0">
                <a:solidFill>
                  <a:srgbClr val="002060"/>
                </a:solidFill>
              </a:rPr>
              <a:t>, що має спільні для його учасників </a:t>
            </a:r>
            <a:r>
              <a:rPr lang="uk-UA" sz="2100" b="1" dirty="0">
                <a:solidFill>
                  <a:srgbClr val="C00000"/>
                </a:solidFill>
              </a:rPr>
              <a:t>цілі, компетенцію і власні постійні органи</a:t>
            </a:r>
            <a:r>
              <a:rPr lang="uk-UA" sz="2100" b="1" dirty="0">
                <a:solidFill>
                  <a:srgbClr val="002060"/>
                </a:solidFill>
              </a:rPr>
              <a:t>, а також інші специфічні політико-організаційні інституційні норми (утворення), у числі яких статут, процедура, членство, порядок ухвалення рішень тощо» </a:t>
            </a:r>
            <a:endParaRPr lang="uk-UA" b="1" dirty="0"/>
          </a:p>
          <a:p>
            <a:endParaRPr lang="ru-RU" dirty="0"/>
          </a:p>
          <a:p>
            <a:endParaRPr lang="uk-UA" dirty="0"/>
          </a:p>
        </p:txBody>
      </p:sp>
      <p:pic>
        <p:nvPicPr>
          <p:cNvPr id="3074" name="Picture 2" descr="Международные научные организации\Зарубежные фонды и программы - Казанский  (Приволжский) федеральный университет">
            <a:extLst>
              <a:ext uri="{FF2B5EF4-FFF2-40B4-BE49-F238E27FC236}">
                <a16:creationId xmlns:a16="http://schemas.microsoft.com/office/drawing/2014/main" id="{4C78DD98-D238-0747-A796-3F11B051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1" y="1343967"/>
            <a:ext cx="4173265" cy="41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0509E-9EE2-7C4C-BB03-D4E3ABE7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78" y="260648"/>
            <a:ext cx="1022513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ОЗНАКИ МІЖНАРОДНОЇ ОРГАНІЗАЦІЇ: </a:t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2B81D-0E16-724A-A303-A3F47A7C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25" y="692696"/>
            <a:ext cx="7348247" cy="616530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участь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об'єднанні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різнонаціональних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сторін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(держав,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юридичних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чи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фізичних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осіб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суспільних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груп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); </a:t>
            </a: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спільні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постійні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цілі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; </a:t>
            </a: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повага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 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суверенітету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 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членів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-держав</a:t>
            </a: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наявність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установчого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договору (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або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статуту),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регламентує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принципи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діяльності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утворення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; </a:t>
            </a: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постійні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інституційні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органи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і штаб-квартира,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забезпечують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статутну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діяльність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міжнародної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; </a:t>
            </a: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рівність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учасників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об'єднання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; </a:t>
            </a: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відповідність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цілей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діяльності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загальновизнаним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принципам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міжнародно-правовим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нормам. </a:t>
            </a: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невтручання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внутрішні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справи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країн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-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членів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організації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встановлення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порядку,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прийняття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 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рішень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     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їх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 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юридичної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сили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4098" name="Picture 2" descr="Международные организации: список ключевых организаций мира ::  BusinessMan.ru">
            <a:extLst>
              <a:ext uri="{FF2B5EF4-FFF2-40B4-BE49-F238E27FC236}">
                <a16:creationId xmlns:a16="http://schemas.microsoft.com/office/drawing/2014/main" id="{91119A33-2FC1-2444-934E-C4AD2D7AD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692696"/>
            <a:ext cx="3574133" cy="21601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еждународные договоры: как по ним уплачиваются взносы | NORMA.UZ">
            <a:extLst>
              <a:ext uri="{FF2B5EF4-FFF2-40B4-BE49-F238E27FC236}">
                <a16:creationId xmlns:a16="http://schemas.microsoft.com/office/drawing/2014/main" id="{6E9C66F2-9CB0-FB43-9F63-489D41A5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2495562"/>
            <a:ext cx="3960440" cy="23296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08-я Международная конференция труда: Генеральный директор МОТ: нынешние  перемены – самые глубокие за последнее столетие">
            <a:extLst>
              <a:ext uri="{FF2B5EF4-FFF2-40B4-BE49-F238E27FC236}">
                <a16:creationId xmlns:a16="http://schemas.microsoft.com/office/drawing/2014/main" id="{5BCCD939-D850-5847-8C38-04A0EA7D9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4579012"/>
            <a:ext cx="4078189" cy="22789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0375" y="186624"/>
            <a:ext cx="6984776" cy="720080"/>
          </a:xfrm>
        </p:spPr>
        <p:txBody>
          <a:bodyPr rtlCol="0">
            <a:noAutofit/>
          </a:bodyPr>
          <a:lstStyle/>
          <a:p>
            <a:pPr algn="just" rtl="0"/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Міжнародна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організація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- </a:t>
            </a:r>
            <a:endParaRPr lang="ru-RU" sz="3600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80819" y="882241"/>
            <a:ext cx="7695808" cy="297880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це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стабільний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інститут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багатосторонніх</a:t>
            </a:r>
            <a:r>
              <a:rPr lang="ru-RU" sz="2400" b="1" dirty="0">
                <a:solidFill>
                  <a:srgbClr val="002060"/>
                </a:solidFill>
              </a:rPr>
              <a:t> міжнародних відносин, </a:t>
            </a:r>
            <a:r>
              <a:rPr lang="ru-RU" sz="2400" b="1" dirty="0" err="1">
                <a:solidFill>
                  <a:srgbClr val="002060"/>
                </a:solidFill>
              </a:rPr>
              <a:t>який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утворюється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щонайменше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трьома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учасниками</a:t>
            </a:r>
            <a:r>
              <a:rPr lang="ru-RU" sz="2400" b="1" dirty="0">
                <a:solidFill>
                  <a:srgbClr val="002060"/>
                </a:solidFill>
              </a:rPr>
              <a:t> міжнародних відносин,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мають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спільні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цілі</a:t>
            </a:r>
            <a:r>
              <a:rPr lang="ru-RU" sz="2400" b="1" dirty="0">
                <a:solidFill>
                  <a:srgbClr val="002060"/>
                </a:solidFill>
              </a:rPr>
              <a:t>, для </a:t>
            </a:r>
            <a:r>
              <a:rPr lang="ru-RU" sz="2400" b="1" dirty="0" err="1">
                <a:solidFill>
                  <a:srgbClr val="002060"/>
                </a:solidFill>
              </a:rPr>
              <a:t>досягнення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яких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створюють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постійні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органи</a:t>
            </a:r>
            <a:r>
              <a:rPr lang="ru-RU" sz="2400" b="1" dirty="0">
                <a:solidFill>
                  <a:srgbClr val="002060"/>
                </a:solidFill>
              </a:rPr>
              <a:t>, та </a:t>
            </a:r>
            <a:r>
              <a:rPr lang="ru-RU" sz="2400" b="1" dirty="0" err="1">
                <a:solidFill>
                  <a:srgbClr val="002060"/>
                </a:solidFill>
              </a:rPr>
              <a:t>діють</a:t>
            </a:r>
            <a:r>
              <a:rPr lang="ru-RU" sz="2400" b="1" dirty="0">
                <a:solidFill>
                  <a:srgbClr val="002060"/>
                </a:solidFill>
              </a:rPr>
              <a:t> у межах </a:t>
            </a:r>
            <a:r>
              <a:rPr lang="ru-RU" sz="2400" b="1" dirty="0" err="1">
                <a:solidFill>
                  <a:srgbClr val="002060"/>
                </a:solidFill>
              </a:rPr>
              <a:t>визначених</a:t>
            </a:r>
            <a:r>
              <a:rPr lang="ru-RU" sz="2400" b="1" dirty="0">
                <a:solidFill>
                  <a:srgbClr val="002060"/>
                </a:solidFill>
              </a:rPr>
              <a:t> норм та </a:t>
            </a:r>
            <a:r>
              <a:rPr lang="ru-RU" sz="2400" b="1" dirty="0" err="1">
                <a:solidFill>
                  <a:srgbClr val="002060"/>
                </a:solidFill>
              </a:rPr>
              <a:t>принципів</a:t>
            </a:r>
            <a:r>
              <a:rPr lang="ru-RU" sz="2400" b="1" dirty="0">
                <a:solidFill>
                  <a:srgbClr val="002060"/>
                </a:solidFill>
              </a:rPr>
              <a:t> (статут, процедура, членство </a:t>
            </a:r>
            <a:r>
              <a:rPr lang="ru-RU" sz="2400" b="1" dirty="0" err="1">
                <a:solidFill>
                  <a:srgbClr val="002060"/>
                </a:solidFill>
              </a:rPr>
              <a:t>тощо</a:t>
            </a:r>
            <a:r>
              <a:rPr lang="ru-RU" sz="2400" b="1" dirty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3" name="AutoShape 4" descr="Картинки по запросу міжнародні організації сві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 descr="Картинки по запросу міжнародні організації сві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73" y="3834378"/>
            <a:ext cx="3936952" cy="295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9" y="3527368"/>
            <a:ext cx="4126991" cy="27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1" y="4156666"/>
            <a:ext cx="4079067" cy="27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07" y="1479747"/>
            <a:ext cx="2919792" cy="23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83" y="0"/>
            <a:ext cx="2410849" cy="241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797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880500-0DCF-2641-9925-A7D35A914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8" y="404664"/>
            <a:ext cx="68407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НЕДЕРЖАВНІ (НЕУРЯДОВІ) МІЖНАРОДНІ ОРГАНІЗАЦІЇ: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створюються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фізичними</a:t>
            </a:r>
            <a:r>
              <a:rPr lang="ru-RU" sz="2400" b="1" dirty="0">
                <a:solidFill>
                  <a:srgbClr val="002060"/>
                </a:solidFill>
              </a:rPr>
              <a:t> особами </a:t>
            </a:r>
            <a:r>
              <a:rPr lang="ru-RU" sz="2400" b="1" dirty="0" err="1">
                <a:solidFill>
                  <a:srgbClr val="002060"/>
                </a:solidFill>
              </a:rPr>
              <a:t>або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суспільними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групами</a:t>
            </a:r>
            <a:r>
              <a:rPr lang="ru-RU" sz="2400" b="1" dirty="0">
                <a:solidFill>
                  <a:srgbClr val="002060"/>
                </a:solidFill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спільних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індивідуальних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групових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інтересів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їхня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діяльність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самостійною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здійснюється</a:t>
            </a:r>
            <a:r>
              <a:rPr lang="ru-RU" sz="2400" b="1" dirty="0">
                <a:solidFill>
                  <a:srgbClr val="002060"/>
                </a:solidFill>
              </a:rPr>
              <a:t> без </a:t>
            </a:r>
            <a:r>
              <a:rPr lang="ru-RU" sz="2400" b="1" dirty="0" err="1">
                <a:solidFill>
                  <a:srgbClr val="002060"/>
                </a:solidFill>
              </a:rPr>
              <a:t>участі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посередництва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урядових</a:t>
            </a:r>
            <a:r>
              <a:rPr lang="ru-RU" sz="2400" b="1" dirty="0">
                <a:solidFill>
                  <a:srgbClr val="002060"/>
                </a:solidFill>
              </a:rPr>
              <a:t> структур 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резолюція</a:t>
            </a:r>
            <a:r>
              <a:rPr lang="ru-RU" sz="2400" b="1" dirty="0">
                <a:solidFill>
                  <a:srgbClr val="002060"/>
                </a:solidFill>
              </a:rPr>
              <a:t> 288 (</a:t>
            </a:r>
            <a:r>
              <a:rPr lang="en" sz="2400" b="1" dirty="0">
                <a:solidFill>
                  <a:srgbClr val="002060"/>
                </a:solidFill>
              </a:rPr>
              <a:t>X) </a:t>
            </a:r>
            <a:r>
              <a:rPr lang="ru-RU" sz="2400" b="1" dirty="0" err="1">
                <a:solidFill>
                  <a:srgbClr val="002060"/>
                </a:solidFill>
              </a:rPr>
              <a:t>від</a:t>
            </a:r>
            <a:r>
              <a:rPr lang="ru-RU" sz="2400" b="1" dirty="0">
                <a:solidFill>
                  <a:srgbClr val="002060"/>
                </a:solidFill>
              </a:rPr>
              <a:t> 27 лютого 1950 р., </a:t>
            </a:r>
            <a:r>
              <a:rPr lang="ru-RU" sz="2400" b="1" dirty="0" err="1">
                <a:solidFill>
                  <a:srgbClr val="002060"/>
                </a:solidFill>
              </a:rPr>
              <a:t>ухвалена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Економічною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Соціальною</a:t>
            </a:r>
            <a:r>
              <a:rPr lang="ru-RU" sz="2400" b="1" dirty="0">
                <a:solidFill>
                  <a:srgbClr val="002060"/>
                </a:solidFill>
              </a:rPr>
              <a:t> радою ООН, </a:t>
            </a:r>
            <a:r>
              <a:rPr lang="ru-RU" sz="2400" b="1" dirty="0" err="1">
                <a:solidFill>
                  <a:srgbClr val="002060"/>
                </a:solidFill>
              </a:rPr>
              <a:t>наголошує</a:t>
            </a:r>
            <a:r>
              <a:rPr lang="ru-RU" sz="2400" b="1" dirty="0">
                <a:solidFill>
                  <a:srgbClr val="002060"/>
                </a:solidFill>
              </a:rPr>
              <a:t>: будь-яка </a:t>
            </a:r>
            <a:r>
              <a:rPr lang="ru-RU" sz="2400" b="1" dirty="0" err="1">
                <a:solidFill>
                  <a:srgbClr val="002060"/>
                </a:solidFill>
              </a:rPr>
              <a:t>міжнародна</a:t>
            </a:r>
            <a:r>
              <a:rPr lang="ru-RU" sz="2400" b="1" dirty="0">
                <a:solidFill>
                  <a:srgbClr val="002060"/>
                </a:solidFill>
              </a:rPr>
              <a:t> організація, угода про </a:t>
            </a:r>
            <a:r>
              <a:rPr lang="ru-RU" sz="2400" b="1" dirty="0" err="1">
                <a:solidFill>
                  <a:srgbClr val="002060"/>
                </a:solidFill>
              </a:rPr>
              <a:t>створення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якої</a:t>
            </a:r>
            <a:r>
              <a:rPr lang="ru-RU" sz="2400" b="1" dirty="0">
                <a:solidFill>
                  <a:srgbClr val="002060"/>
                </a:solidFill>
              </a:rPr>
              <a:t> не носить </a:t>
            </a:r>
            <a:r>
              <a:rPr lang="ru-RU" sz="2400" b="1" dirty="0" err="1">
                <a:solidFill>
                  <a:srgbClr val="002060"/>
                </a:solidFill>
              </a:rPr>
              <a:t>міжурядового</a:t>
            </a:r>
            <a:r>
              <a:rPr lang="ru-RU" sz="2400" b="1" dirty="0">
                <a:solidFill>
                  <a:srgbClr val="002060"/>
                </a:solidFill>
              </a:rPr>
              <a:t> характеру, </a:t>
            </a:r>
            <a:r>
              <a:rPr lang="ru-RU" sz="2400" b="1" dirty="0" err="1">
                <a:solidFill>
                  <a:srgbClr val="002060"/>
                </a:solidFill>
              </a:rPr>
              <a:t>розглядатиметься</a:t>
            </a:r>
            <a:r>
              <a:rPr lang="ru-RU" sz="2400" b="1" dirty="0">
                <a:solidFill>
                  <a:srgbClr val="002060"/>
                </a:solidFill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</a:rPr>
              <a:t>неурядова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міжнародна</a:t>
            </a:r>
            <a:r>
              <a:rPr lang="ru-RU" sz="2400" b="1" dirty="0">
                <a:solidFill>
                  <a:srgbClr val="002060"/>
                </a:solidFill>
              </a:rPr>
              <a:t> організація. </a:t>
            </a:r>
          </a:p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pic>
        <p:nvPicPr>
          <p:cNvPr id="5122" name="Picture 2" descr="Неправительственные организации – «троянский конь» для суверенитета  Казахстана / Российский миротворец">
            <a:extLst>
              <a:ext uri="{FF2B5EF4-FFF2-40B4-BE49-F238E27FC236}">
                <a16:creationId xmlns:a16="http://schemas.microsoft.com/office/drawing/2014/main" id="{93089F56-FAA5-DC4C-8266-340BFEEC0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08" y="1196752"/>
            <a:ext cx="5687417" cy="41044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4FFCE-EEE0-6B45-8DBE-644800D7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260648"/>
            <a:ext cx="8676454" cy="838200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ОЗНАКИ НЕУРЯДОВОЇ ОРГАНІЗАЦІЇ: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6F375-B5FE-894C-9447-BBCAD36A6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098848"/>
            <a:ext cx="5904656" cy="5759152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міжнародниий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характер складу і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цілей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>
                <a:solidFill>
                  <a:srgbClr val="FF0000"/>
                </a:solidFill>
              </a:rPr>
              <a:t>приватниий</a:t>
            </a:r>
            <a:r>
              <a:rPr lang="ru-RU" b="1" dirty="0">
                <a:solidFill>
                  <a:srgbClr val="FF0000"/>
                </a:solidFill>
              </a:rPr>
              <a:t> характер </a:t>
            </a:r>
            <a:r>
              <a:rPr lang="ru-RU" b="1" dirty="0" err="1">
                <a:solidFill>
                  <a:srgbClr val="FF0000"/>
                </a:solidFill>
              </a:rPr>
              <a:t>представництва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(членами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цих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організацій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суверенні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держави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добровільний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характер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діяльності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!!!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часто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неурядові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підтримують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офіційні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відносини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міжурядовими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організаціями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!!!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до міжнародних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неурядових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організацій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не належать </a:t>
            </a:r>
            <a:r>
              <a:rPr lang="ru-RU" b="1" dirty="0" err="1">
                <a:solidFill>
                  <a:srgbClr val="FF0000"/>
                </a:solidFill>
              </a:rPr>
              <a:t>транснаціональні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корпорації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хоча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вони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підпадають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під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названі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вище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критерії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– 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 1910 р. Союз міжнародних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асоціацій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зазначив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міжнародна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організація, яка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претендує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на членство 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Союзі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(а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об'єднує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всі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міжнародні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b="1" dirty="0">
                <a:solidFill>
                  <a:srgbClr val="FF0000"/>
                </a:solidFill>
              </a:rPr>
              <a:t>не повинна </a:t>
            </a:r>
            <a:r>
              <a:rPr lang="ru-RU" b="1" dirty="0" err="1">
                <a:solidFill>
                  <a:srgbClr val="FF0000"/>
                </a:solidFill>
              </a:rPr>
              <a:t>ставити</a:t>
            </a:r>
            <a:r>
              <a:rPr lang="ru-RU" b="1" dirty="0">
                <a:solidFill>
                  <a:srgbClr val="FF0000"/>
                </a:solidFill>
              </a:rPr>
              <a:t> за мету </a:t>
            </a:r>
            <a:r>
              <a:rPr lang="ru-RU" b="1" dirty="0" err="1">
                <a:solidFill>
                  <a:srgbClr val="FF0000"/>
                </a:solidFill>
              </a:rPr>
              <a:t>отримання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прибутку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endParaRPr lang="uk-UA" dirty="0"/>
          </a:p>
        </p:txBody>
      </p:sp>
      <p:pic>
        <p:nvPicPr>
          <p:cNvPr id="6146" name="Picture 2" descr="NGO Social Engineering: The New Colonialism in Africa - Global Black History">
            <a:extLst>
              <a:ext uri="{FF2B5EF4-FFF2-40B4-BE49-F238E27FC236}">
                <a16:creationId xmlns:a16="http://schemas.microsoft.com/office/drawing/2014/main" id="{454C7639-7E3B-D14D-9648-422FE9A2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36" y="1522955"/>
            <a:ext cx="5904655" cy="42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Акварель (широкоэкранный формат)</Template>
  <TotalTime>648234</TotalTime>
  <Words>2445</Words>
  <Application>Microsoft Macintosh PowerPoint</Application>
  <PresentationFormat>Произвольный</PresentationFormat>
  <Paragraphs>144</Paragraphs>
  <Slides>33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Book Antiqua</vt:lpstr>
      <vt:lpstr>Palatino Linotype</vt:lpstr>
      <vt:lpstr>Wingdings</vt:lpstr>
      <vt:lpstr>Акварель_16x9</vt:lpstr>
      <vt:lpstr>Тема 1. Міжнародні  організації як суб’єкти світової політики </vt:lpstr>
      <vt:lpstr>ПЛАН</vt:lpstr>
      <vt:lpstr>підходи до з'ясування змісту поняття  «міжнародні організації»</vt:lpstr>
      <vt:lpstr>МІЖНАРОДНІ ОРГАНІЗАЦІЇ  (організація, ліга, асоціація, союз, фонд, банк тощо ) </vt:lpstr>
      <vt:lpstr>Міждержавна (міжурядова) організація - це:</vt:lpstr>
      <vt:lpstr>ОЗНАКИ МІЖНАРОДНОЇ ОРГАНІЗАЦІЇ:  </vt:lpstr>
      <vt:lpstr>Міжнародна організація - </vt:lpstr>
      <vt:lpstr>Презентация PowerPoint</vt:lpstr>
      <vt:lpstr>ОЗНАКИ НЕУРЯДОВОЇ ОРГАНІЗАЦІЇ:</vt:lpstr>
      <vt:lpstr>історія міжнародних організацій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Вестфальська система (державо-центрична) суверенних держав:  - пріоритет держав-націй - принцип державного інтересу - принцип державного суверенітету - принцип балансу сил - принцип дії міжнародного права і дипломатії - обов'язковість дотримання угод - принцип рівності конфесій (катол. та протестантизму): «Чия країна - того й віра»</vt:lpstr>
      <vt:lpstr>Презентация PowerPoint</vt:lpstr>
      <vt:lpstr>Віденський конгрес – імперський принцип контролю простору - баланс сил «Європейський концерт» - є прикладом колективної безпеки (але ж до Кримської війни 1853-56 р.р.) - склалася багатостороння дипломатія  </vt:lpstr>
      <vt:lpstr>Презентация PowerPoint</vt:lpstr>
      <vt:lpstr>Етапи формування цілісної системи міжнародних організацій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міжнародної організації - зовнішні прояви процесів її діяльності, спрямованої на реалізацію її цілей і виконання покладених на неї завдань </vt:lpstr>
      <vt:lpstr>ФУНКЦІЇ  міжнародних організацій</vt:lpstr>
      <vt:lpstr>КЛАСИФІКАЦІЯ МІЖНАРОДНИХ ОРГАНІЗАЦІЙ</vt:lpstr>
      <vt:lpstr>Презентация PowerPoint</vt:lpstr>
      <vt:lpstr>Презентация PowerPoint</vt:lpstr>
      <vt:lpstr>Дякуємо  за увагу!</vt:lpstr>
    </vt:vector>
  </TitlesOfParts>
  <Company>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політичні організації та безпекові структури</dc:title>
  <dc:creator>1</dc:creator>
  <cp:lastModifiedBy>Microsoft Office User</cp:lastModifiedBy>
  <cp:revision>30</cp:revision>
  <dcterms:created xsi:type="dcterms:W3CDTF">2020-01-30T23:11:14Z</dcterms:created>
  <dcterms:modified xsi:type="dcterms:W3CDTF">2022-03-23T17:21:15Z</dcterms:modified>
</cp:coreProperties>
</file>