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320" r:id="rId4"/>
    <p:sldId id="322" r:id="rId5"/>
    <p:sldId id="291" r:id="rId6"/>
    <p:sldId id="311" r:id="rId7"/>
    <p:sldId id="315" r:id="rId8"/>
    <p:sldId id="294" r:id="rId9"/>
    <p:sldId id="258" r:id="rId10"/>
    <p:sldId id="272" r:id="rId11"/>
    <p:sldId id="275" r:id="rId12"/>
    <p:sldId id="276" r:id="rId13"/>
    <p:sldId id="270" r:id="rId14"/>
    <p:sldId id="301" r:id="rId15"/>
    <p:sldId id="273" r:id="rId16"/>
    <p:sldId id="266" r:id="rId17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7" autoAdjust="0"/>
    <p:restoredTop sz="94660"/>
  </p:normalViewPr>
  <p:slideViewPr>
    <p:cSldViewPr snapToGrid="0">
      <p:cViewPr varScale="1">
        <p:scale>
          <a:sx n="69" d="100"/>
          <a:sy n="69" d="100"/>
        </p:scale>
        <p:origin x="77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ED445D-1333-21C4-EEBE-AF536D98E5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B34F3B-475B-5BA2-7163-072C54CB5C0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8A704D2-8292-3704-5BCB-15BA0B110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43F3-0A66-47DF-A909-96020A372E8F}" type="datetimeFigureOut">
              <a:rPr lang="ru-UA" smtClean="0"/>
              <a:t>25.01.2024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A3A074-CDD6-36C0-75EC-8103D2C6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ED38F1-F5E5-F856-48C9-109C5F2A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6EEE-5529-476C-AA45-B2B45EF3E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41481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9D301-12F2-F774-D6A7-B4EE13348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FB1634-A9F5-267F-E9D5-C4DEF609E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9CEE5B1-44AF-D3CE-31D7-60C76A373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43F3-0A66-47DF-A909-96020A372E8F}" type="datetimeFigureOut">
              <a:rPr lang="ru-UA" smtClean="0"/>
              <a:t>25.01.2024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B03059-BF5B-487D-36E8-01F76758F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2D45F3-6AF4-AF29-ED24-D54937C15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6EEE-5529-476C-AA45-B2B45EF3E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48092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C98D29-9812-7A30-5465-EF14238C0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D8574E2-48F8-745A-7775-16B5ADC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FF040B-80DF-585A-8132-7EFE08880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43F3-0A66-47DF-A909-96020A372E8F}" type="datetimeFigureOut">
              <a:rPr lang="ru-UA" smtClean="0"/>
              <a:t>25.01.2024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981D0D-D8B3-6A81-CB73-0A6EB53C6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A19496-E21D-4A49-3232-5977EB7C1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6EEE-5529-476C-AA45-B2B45EF3E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0166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03AF9-9C60-511A-2D99-9D624844E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EB82EF-2116-F13C-A5D2-386FD453C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396640-95A1-25F4-6857-A725078A2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43F3-0A66-47DF-A909-96020A372E8F}" type="datetimeFigureOut">
              <a:rPr lang="ru-UA" smtClean="0"/>
              <a:t>25.01.2024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287DB3-6752-F938-47FD-7CFE2B542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D6BB13-5DE0-8072-5241-4F9D19B69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6EEE-5529-476C-AA45-B2B45EF3E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8332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0E241F-982C-6CCC-1DF3-6B499C82A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E00109-83B6-A863-1095-8E022147E4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8F3F7F-D48D-ED96-4D58-4DD8F3437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43F3-0A66-47DF-A909-96020A372E8F}" type="datetimeFigureOut">
              <a:rPr lang="ru-UA" smtClean="0"/>
              <a:t>25.01.2024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08A1C2-6D83-B7F0-3BAE-224803012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2EDAF5-E251-5A99-86A5-ADCCF0AFA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6EEE-5529-476C-AA45-B2B45EF3E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807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64BE1F-F552-B793-D67D-993F489E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4FEDA0-8BBC-619D-9145-2BE708BC06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B69B1B-3964-90B4-43DA-D3E59D7F7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A44DE1-2F54-6ED0-B206-10892B467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43F3-0A66-47DF-A909-96020A372E8F}" type="datetimeFigureOut">
              <a:rPr lang="ru-UA" smtClean="0"/>
              <a:t>25.01.2024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9F5368-1019-52BC-6232-22080F65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654CAE-4DD5-8FC9-6E2E-31CF2A718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6EEE-5529-476C-AA45-B2B45EF3E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6611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CC6EF0-F4DD-1470-3D1F-B9402E4E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5A2EBA-0106-92D0-861B-579E09FEEE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EA26EE9-E8AC-F72F-E10E-00893B2F6B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5102A9A-720D-D336-F31F-F8B9A62C4F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0C9F774-EE89-950D-14AF-6E380DA9ED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154E57-600F-A24C-E403-0C4A83212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43F3-0A66-47DF-A909-96020A372E8F}" type="datetimeFigureOut">
              <a:rPr lang="ru-UA" smtClean="0"/>
              <a:t>25.01.2024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94356EF-752E-0775-48EE-41DC1C77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BE79D75-DEA8-8A12-1E87-F18D03E5D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6EEE-5529-476C-AA45-B2B45EF3E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2034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7BC40B-E512-0EF8-14C3-4D4304A2D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342A56-8134-F02F-7419-D0E4B017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43F3-0A66-47DF-A909-96020A372E8F}" type="datetimeFigureOut">
              <a:rPr lang="ru-UA" smtClean="0"/>
              <a:t>25.01.2024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C4654BA-5205-6E24-3BB6-13E0567C7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55D14A-653E-3DF8-F986-F57EDC082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6EEE-5529-476C-AA45-B2B45EF3E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2283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22C9007-878C-8395-B19E-02E6EF071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43F3-0A66-47DF-A909-96020A372E8F}" type="datetimeFigureOut">
              <a:rPr lang="ru-UA" smtClean="0"/>
              <a:t>25.01.2024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8313AB-8791-2335-E99A-A1D28633F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6A533F-9334-BFB1-1E9B-21DAF8F6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6EEE-5529-476C-AA45-B2B45EF3E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0450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4C376-DA39-C7AE-F996-967D4739D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979BEC-4D8D-7754-AF19-F97ECE6AB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E55B3F4-264C-8BB1-2AB7-DE095B51B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BC9E3B-B10A-A67B-E70C-2F97A7A2B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43F3-0A66-47DF-A909-96020A372E8F}" type="datetimeFigureOut">
              <a:rPr lang="ru-UA" smtClean="0"/>
              <a:t>25.01.2024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82D271-003D-0443-D4B9-37827E69F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6EFB63-407D-7470-1634-D740636E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6EEE-5529-476C-AA45-B2B45EF3E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55700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AF8D3-49D1-94A2-DC6A-744E9EEC83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9C414B1-F267-ACB1-A57F-F2C16F1DB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2A8971-D848-020C-E413-ABDD88BAA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38A30D-2A98-18FC-ED2E-C106A4551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9A43F3-0A66-47DF-A909-96020A372E8F}" type="datetimeFigureOut">
              <a:rPr lang="ru-UA" smtClean="0"/>
              <a:t>25.01.2024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F5B3D1-08AC-FF49-55E0-92A2736E1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890B2B-012A-68B4-8190-C2088277D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576EEE-5529-476C-AA45-B2B45EF3E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2961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B3DF8-A6B6-5157-3292-D1A9692E3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BE90E1-C631-F8A2-2373-D7FA4B1070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383F3-8719-90A5-0078-FC94278D1D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9A43F3-0A66-47DF-A909-96020A372E8F}" type="datetimeFigureOut">
              <a:rPr lang="ru-UA" smtClean="0"/>
              <a:t>25.01.2024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3D0AA4-90E4-51D2-15DD-35EF919DA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2EB05B-51F9-F980-AA44-D33EB2844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76EEE-5529-476C-AA45-B2B45EF3E05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707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F9E0B5-ACA4-9E09-3948-9106814DFF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6021"/>
            <a:ext cx="9144000" cy="2387600"/>
          </a:xfrm>
        </p:spPr>
        <p:txBody>
          <a:bodyPr/>
          <a:lstStyle/>
          <a:p>
            <a:r>
              <a:rPr lang="uk-UA" b="1" dirty="0">
                <a:solidFill>
                  <a:srgbClr val="002060"/>
                </a:solidFill>
              </a:rPr>
              <a:t>ІСТОРІЯ  УКРАЇНИ</a:t>
            </a:r>
            <a:endParaRPr lang="ru-UA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58666ED-D794-2E11-B5BA-062DE135BE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Частина третя: 1648-1775 рр.</a:t>
            </a:r>
            <a:endParaRPr lang="ru-UA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621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04510"/>
            <a:ext cx="3083242" cy="3889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610" y="2667000"/>
            <a:ext cx="3050820" cy="322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248" y="1642766"/>
            <a:ext cx="2701032" cy="273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62481" y="4277360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</a:rPr>
              <a:t>1648-1657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48321" y="6065520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</a:rPr>
              <a:t>1659-1663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55921" y="4477415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</a:rPr>
              <a:t>1657-1659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34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258" y="94616"/>
            <a:ext cx="2821622" cy="3010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58" y="3047184"/>
            <a:ext cx="2577782" cy="3683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2721" y="1409568"/>
            <a:ext cx="2728278" cy="378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22641" y="5313680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</a:rPr>
              <a:t>1663-1668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00881" y="975360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</a:rPr>
              <a:t>1663-1665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00881" y="6319520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</a:rPr>
              <a:t>1665-1676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70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90" y="165100"/>
            <a:ext cx="2771902" cy="3959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4881" y="165101"/>
            <a:ext cx="3043238" cy="300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397" y="3241041"/>
            <a:ext cx="2691722" cy="3490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943601" y="1351280"/>
            <a:ext cx="1464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</a:rPr>
              <a:t>1669-1672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8561" y="4236720"/>
            <a:ext cx="17192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</a:rPr>
              <a:t>1672-1687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92961" y="4318000"/>
            <a:ext cx="13019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>
                <a:solidFill>
                  <a:srgbClr val="002060"/>
                </a:solidFill>
              </a:rPr>
              <a:t>1665-1676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95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371" y="1"/>
            <a:ext cx="7920684" cy="63101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1925" y="6310147"/>
            <a:ext cx="2026694" cy="632685"/>
          </a:xfrm>
          <a:prstGeom prst="rect">
            <a:avLst/>
          </a:prstGeom>
          <a:noFill/>
        </p:spPr>
        <p:txBody>
          <a:bodyPr wrap="square" lIns="77925" tIns="38963" rIns="77925" bIns="38963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Ю. Брандт. «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Запорожці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269840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uk/4/4a/Petro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00012"/>
            <a:ext cx="3972187" cy="663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68008" y="4581129"/>
            <a:ext cx="41582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>
                <a:solidFill>
                  <a:srgbClr val="002060"/>
                </a:solidFill>
              </a:rPr>
              <a:t>Скульптура Петра I </a:t>
            </a:r>
          </a:p>
          <a:p>
            <a:r>
              <a:rPr lang="ru-RU" sz="2000">
                <a:solidFill>
                  <a:srgbClr val="002060"/>
                </a:solidFill>
              </a:rPr>
              <a:t>у </a:t>
            </a:r>
            <a:r>
              <a:rPr lang="ru-RU" sz="2000" err="1">
                <a:solidFill>
                  <a:srgbClr val="002060"/>
                </a:solidFill>
              </a:rPr>
              <a:t>Петропавлівський</a:t>
            </a:r>
            <a:r>
              <a:rPr lang="ru-RU" sz="2000">
                <a:solidFill>
                  <a:srgbClr val="002060"/>
                </a:solidFill>
              </a:rPr>
              <a:t> </a:t>
            </a:r>
            <a:r>
              <a:rPr lang="ru-RU" sz="2000" err="1">
                <a:solidFill>
                  <a:srgbClr val="002060"/>
                </a:solidFill>
              </a:rPr>
              <a:t>фортеці</a:t>
            </a:r>
            <a:r>
              <a:rPr lang="ru-RU" sz="2000">
                <a:solidFill>
                  <a:srgbClr val="002060"/>
                </a:solidFill>
              </a:rPr>
              <a:t>, </a:t>
            </a:r>
          </a:p>
          <a:p>
            <a:r>
              <a:rPr lang="ru-RU" sz="2000">
                <a:solidFill>
                  <a:srgbClr val="002060"/>
                </a:solidFill>
              </a:rPr>
              <a:t>Санкт-Петербург, </a:t>
            </a:r>
          </a:p>
          <a:p>
            <a:r>
              <a:rPr lang="uk-UA" sz="2000" i="1">
                <a:solidFill>
                  <a:srgbClr val="002060"/>
                </a:solidFill>
              </a:rPr>
              <a:t>Михайло </a:t>
            </a:r>
            <a:r>
              <a:rPr lang="ru-RU" sz="2000" i="1">
                <a:solidFill>
                  <a:srgbClr val="002060"/>
                </a:solidFill>
              </a:rPr>
              <a:t>Шемякін, 1991 р.</a:t>
            </a:r>
          </a:p>
        </p:txBody>
      </p:sp>
    </p:spTree>
    <p:extLst>
      <p:ext uri="{BB962C8B-B14F-4D97-AF65-F5344CB8AC3E}">
        <p14:creationId xmlns:p14="http://schemas.microsoft.com/office/powerpoint/2010/main" val="4356956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E4E514-244A-404F-A714-65B7636B01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787" y="86497"/>
            <a:ext cx="8872624" cy="544848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D992BE0-51FD-4A60-821F-D17865D1C4D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146" y="1927654"/>
            <a:ext cx="3291703" cy="478944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F9BCDE7-3DF6-498F-A56E-97D22047B824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873" y="151628"/>
            <a:ext cx="2533650" cy="1809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7619BF2-1AD4-4663-B758-448B26F1494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323"/>
            <a:ext cx="3089963" cy="35530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5CA316B-562F-4482-B7A7-AFE7B2504F2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489" y="4736884"/>
            <a:ext cx="1905000" cy="185737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E29F78-5A75-4A5F-8666-9D07B79A4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448" y="3059863"/>
            <a:ext cx="2926334" cy="37981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B8CADA-C080-4B58-9F74-41597681A4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8691" y="1776880"/>
            <a:ext cx="2450804" cy="23898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97D0C48-CCC8-4E19-A637-7439447587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4096" y="3925570"/>
            <a:ext cx="2743438" cy="293243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BB00FE4-E62D-4F6F-AB12-52349A69320B}"/>
              </a:ext>
            </a:extLst>
          </p:cNvPr>
          <p:cNvSpPr/>
          <p:nvPr/>
        </p:nvSpPr>
        <p:spPr>
          <a:xfrm>
            <a:off x="-91399" y="-152400"/>
            <a:ext cx="5808706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7200" b="1" dirty="0">
                <a:solidFill>
                  <a:srgbClr val="7030A0"/>
                </a:solidFill>
                <a:ea typeface="Times New Roman" panose="02020603050405020304" pitchFamily="18" charset="0"/>
              </a:rPr>
              <a:t>ВИБАГЛ</a:t>
            </a:r>
            <a:r>
              <a:rPr lang="uk-UA" sz="7200" b="1" dirty="0">
                <a:ea typeface="Times New Roman" panose="02020603050405020304" pitchFamily="18" charset="0"/>
              </a:rPr>
              <a:t>ИВИЙ</a:t>
            </a:r>
            <a:r>
              <a:rPr lang="uk-UA" sz="7200" b="1" dirty="0">
                <a:solidFill>
                  <a:srgbClr val="7030A0"/>
                </a:solidFill>
                <a:ea typeface="Times New Roman" panose="02020603050405020304" pitchFamily="18" charset="0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uk-UA" sz="7200" b="1" dirty="0">
                <a:solidFill>
                  <a:srgbClr val="7030A0"/>
                </a:solidFill>
                <a:ea typeface="Times New Roman" panose="02020603050405020304" pitchFamily="18" charset="0"/>
              </a:rPr>
              <a:t>СТИ</a:t>
            </a:r>
            <a:r>
              <a:rPr lang="uk-UA" sz="7200" b="1" dirty="0">
                <a:ea typeface="Times New Roman" panose="02020603050405020304" pitchFamily="18" charset="0"/>
              </a:rPr>
              <a:t>ЛЬ</a:t>
            </a:r>
            <a:endParaRPr lang="uk-UA" sz="7200" dirty="0">
              <a:effectLst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309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43ECD4-6B00-4DEC-A2A8-68DD2485D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00" y="365125"/>
            <a:ext cx="4762500" cy="6061075"/>
          </a:xfrm>
        </p:spPr>
        <p:txBody>
          <a:bodyPr>
            <a:noAutofit/>
          </a:bodyPr>
          <a:lstStyle/>
          <a:p>
            <a:r>
              <a:rPr lang="ru-RU" sz="2000" i="1" noProof="1">
                <a:solidFill>
                  <a:srgbClr val="002060"/>
                </a:solidFill>
              </a:rPr>
              <a:t>Стефан Яворський</a:t>
            </a:r>
            <a:br>
              <a:rPr lang="ru-RU" sz="2000" noProof="1"/>
            </a:br>
            <a:br>
              <a:rPr lang="ru-RU" sz="2000" noProof="1"/>
            </a:br>
            <a:r>
              <a:rPr lang="ru-RU" sz="2000" noProof="1"/>
              <a:t>Мире лукавий, скорбми ісполненний!</a:t>
            </a:r>
            <a:br>
              <a:rPr lang="ru-RU" sz="2000" noProof="1"/>
            </a:br>
            <a:r>
              <a:rPr lang="ru-RU" sz="2000" noProof="1"/>
              <a:t>Коль ти нетвердий, коль несовершенний!</a:t>
            </a:r>
            <a:br>
              <a:rPr lang="ru-RU" sz="2000" noProof="1"/>
            </a:br>
            <a:r>
              <a:rPr lang="ru-RU" sz="2000" noProof="1"/>
              <a:t>Коль суть не благі твої злі утіхи,</a:t>
            </a:r>
            <a:br>
              <a:rPr lang="ru-RU" sz="2000" noProof="1"/>
            </a:br>
            <a:r>
              <a:rPr lang="ru-RU" sz="2000" noProof="1"/>
              <a:t>Коль суть плачевні радості і сміхи.</a:t>
            </a:r>
            <a:br>
              <a:rPr lang="ru-RU" sz="2000" noProof="1"/>
            </a:br>
            <a:br>
              <a:rPr lang="ru-RU" sz="2000" noProof="1"/>
            </a:br>
            <a:r>
              <a:rPr lang="ru-RU" sz="2000" noProof="1"/>
              <a:t>Коль неспокойні твої честь, богатство,</a:t>
            </a:r>
            <a:br>
              <a:rPr lang="ru-RU" sz="2000" noProof="1"/>
            </a:br>
            <a:r>
              <a:rPr lang="ru-RU" sz="2000" noProof="1"/>
              <a:t>Вітр, дим, нічтоже, все непостоянство.</a:t>
            </a:r>
            <a:br>
              <a:rPr lang="ru-RU" sz="2000" noProof="1"/>
            </a:br>
            <a:r>
              <a:rPr lang="ru-RU" sz="2000" noProof="1"/>
              <a:t>Цвіте тут в єдин час, в другий увядає,</a:t>
            </a:r>
            <a:br>
              <a:rPr lang="ru-RU" sz="2000" noProof="1"/>
            </a:br>
            <a:r>
              <a:rPr lang="ru-RU" sz="2000" noProof="1"/>
              <a:t>Днесь на престолі - завтра низпадає.</a:t>
            </a:r>
            <a:br>
              <a:rPr lang="ru-RU" sz="2000" noProof="1"/>
            </a:br>
            <a:br>
              <a:rPr lang="ru-RU" sz="2000" noProof="1"/>
            </a:br>
            <a:br>
              <a:rPr lang="ru-RU" sz="2000" noProof="1"/>
            </a:br>
            <a:r>
              <a:rPr lang="ru-RU" sz="2000" noProof="1"/>
              <a:t>Што нам в богатстві аще смерть царствує,</a:t>
            </a:r>
            <a:br>
              <a:rPr lang="ru-RU" sz="2000" noProof="1"/>
            </a:br>
            <a:r>
              <a:rPr lang="ru-RU" sz="2000" noProof="1"/>
              <a:t>Ін собирає, ін наслідствує.</a:t>
            </a:r>
            <a:br>
              <a:rPr lang="ru-RU" sz="2000" noProof="1"/>
            </a:br>
            <a:r>
              <a:rPr lang="ru-RU" sz="2000" noProof="1"/>
              <a:t>Што нам за польза от честі биває</a:t>
            </a:r>
            <a:br>
              <a:rPr lang="ru-RU" sz="2000" noProof="1"/>
            </a:br>
            <a:r>
              <a:rPr lang="ru-RU" sz="2000" noProof="1"/>
              <a:t>Єгда смерть ранги весьма презирає.</a:t>
            </a:r>
            <a:br>
              <a:rPr lang="ru-RU" sz="2000" noProof="1"/>
            </a:br>
            <a:br>
              <a:rPr lang="ru-RU" sz="2000" noProof="1"/>
            </a:br>
            <a:r>
              <a:rPr lang="ru-RU" sz="2000" noProof="1"/>
              <a:t>Єдина убо мисль вірним да буде,</a:t>
            </a:r>
            <a:br>
              <a:rPr lang="ru-RU" sz="2000" noProof="1"/>
            </a:br>
            <a:r>
              <a:rPr lang="ru-RU" sz="2000" noProof="1"/>
              <a:t>Как Судія в той день страшний прибуде!</a:t>
            </a:r>
            <a:br>
              <a:rPr lang="ru-RU" sz="2000" noProof="1"/>
            </a:br>
            <a:r>
              <a:rPr lang="ru-RU" sz="2000" noProof="1"/>
              <a:t>Спросят нас бідних там вскорі отвіта -</a:t>
            </a:r>
            <a:br>
              <a:rPr lang="ru-RU" sz="2000" noProof="1"/>
            </a:br>
            <a:r>
              <a:rPr lang="ru-RU" sz="2000" noProof="1"/>
              <a:t>Почто теряли всує наші літа!</a:t>
            </a:r>
          </a:p>
        </p:txBody>
      </p:sp>
      <p:pic>
        <p:nvPicPr>
          <p:cNvPr id="4" name="Хорея Козацька - Мире лукавий">
            <a:hlinkClick r:id="" action="ppaction://media"/>
            <a:extLst>
              <a:ext uri="{FF2B5EF4-FFF2-40B4-BE49-F238E27FC236}">
                <a16:creationId xmlns:a16="http://schemas.microsoft.com/office/drawing/2014/main" id="{69C50D22-C143-4264-874F-563C11BE806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92511" y="336550"/>
            <a:ext cx="7123289" cy="400685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0590707-6E7E-4B36-97E5-45F18AD81743}"/>
              </a:ext>
            </a:extLst>
          </p:cNvPr>
          <p:cNvSpPr/>
          <p:nvPr/>
        </p:nvSpPr>
        <p:spPr>
          <a:xfrm>
            <a:off x="6096000" y="5032804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solidFill>
                  <a:srgbClr val="002060"/>
                </a:solidFill>
              </a:rPr>
              <a:t>Мире лукавий</a:t>
            </a:r>
            <a:r>
              <a:rPr lang="uk-UA" sz="2000" dirty="0">
                <a:solidFill>
                  <a:srgbClr val="002060"/>
                </a:solidFill>
              </a:rPr>
              <a:t> </a:t>
            </a:r>
            <a:r>
              <a:rPr lang="uk-UA" sz="2000" i="1" dirty="0">
                <a:solidFill>
                  <a:srgbClr val="002060"/>
                </a:solidFill>
              </a:rPr>
              <a:t>(Старовинний кант, </a:t>
            </a:r>
            <a:r>
              <a:rPr lang="de-DE" sz="2000" i="1" dirty="0">
                <a:solidFill>
                  <a:srgbClr val="002060"/>
                </a:solidFill>
              </a:rPr>
              <a:t>XVIII</a:t>
            </a:r>
            <a:r>
              <a:rPr lang="uk-UA" sz="2000" i="1" dirty="0">
                <a:solidFill>
                  <a:srgbClr val="002060"/>
                </a:solidFill>
              </a:rPr>
              <a:t> ст.) </a:t>
            </a:r>
          </a:p>
          <a:p>
            <a:r>
              <a:rPr lang="uk-UA" sz="2000" b="1" dirty="0">
                <a:solidFill>
                  <a:srgbClr val="002060"/>
                </a:solidFill>
              </a:rPr>
              <a:t>Тарас </a:t>
            </a:r>
            <a:r>
              <a:rPr lang="uk-UA" sz="2000" b="1" dirty="0" err="1">
                <a:solidFill>
                  <a:srgbClr val="002060"/>
                </a:solidFill>
              </a:rPr>
              <a:t>Компаніченко</a:t>
            </a:r>
            <a:r>
              <a:rPr lang="uk-UA" sz="2000" dirty="0">
                <a:solidFill>
                  <a:srgbClr val="002060"/>
                </a:solidFill>
              </a:rPr>
              <a:t> та «Хорея Козацька»</a:t>
            </a:r>
          </a:p>
          <a:p>
            <a:endParaRPr lang="uk-UA" sz="2000" dirty="0">
              <a:solidFill>
                <a:srgbClr val="002060"/>
              </a:solidFill>
            </a:endParaRPr>
          </a:p>
          <a:p>
            <a:r>
              <a:rPr lang="ru-RU" dirty="0" err="1">
                <a:solidFill>
                  <a:srgbClr val="002060"/>
                </a:solidFill>
              </a:rPr>
              <a:t>Музиканти</a:t>
            </a:r>
            <a:r>
              <a:rPr lang="ru-RU" dirty="0">
                <a:solidFill>
                  <a:srgbClr val="002060"/>
                </a:solidFill>
              </a:rPr>
              <a:t>: Северин Данилейко, Ярослав </a:t>
            </a:r>
            <a:r>
              <a:rPr lang="ru-RU" dirty="0" err="1">
                <a:solidFill>
                  <a:srgbClr val="002060"/>
                </a:solidFill>
              </a:rPr>
              <a:t>Крисько</a:t>
            </a:r>
            <a:r>
              <a:rPr lang="ru-RU" dirty="0">
                <a:solidFill>
                  <a:srgbClr val="002060"/>
                </a:solidFill>
              </a:rPr>
              <a:t>, Тарас </a:t>
            </a:r>
            <a:r>
              <a:rPr lang="ru-RU" dirty="0" err="1">
                <a:solidFill>
                  <a:srgbClr val="002060"/>
                </a:solidFill>
              </a:rPr>
              <a:t>Компаніченко</a:t>
            </a:r>
            <a:r>
              <a:rPr lang="ru-RU" dirty="0">
                <a:solidFill>
                  <a:srgbClr val="002060"/>
                </a:solidFill>
              </a:rPr>
              <a:t>, </a:t>
            </a:r>
            <a:r>
              <a:rPr lang="ru-RU" dirty="0" err="1">
                <a:solidFill>
                  <a:srgbClr val="002060"/>
                </a:solidFill>
              </a:rPr>
              <a:t>Сергій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dirty="0" err="1">
                <a:solidFill>
                  <a:srgbClr val="002060"/>
                </a:solidFill>
              </a:rPr>
              <a:t>Охрімчук</a:t>
            </a:r>
            <a:r>
              <a:rPr lang="ru-RU" dirty="0">
                <a:solidFill>
                  <a:srgbClr val="002060"/>
                </a:solidFill>
              </a:rPr>
              <a:t>, Михайло Качалов.</a:t>
            </a:r>
            <a:endParaRPr lang="uk-UA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60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0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69986"/>
            <a:ext cx="4752528" cy="6588533"/>
          </a:xfrm>
        </p:spPr>
      </p:pic>
    </p:spTree>
    <p:extLst>
      <p:ext uri="{BB962C8B-B14F-4D97-AF65-F5344CB8AC3E}">
        <p14:creationId xmlns:p14="http://schemas.microsoft.com/office/powerpoint/2010/main" val="35794053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6DF423-4CE0-50BB-6582-9738EBA14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633" y="84587"/>
            <a:ext cx="10368528" cy="61111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70ED7E-08AD-8101-1452-32E76B9AD5EB}"/>
              </a:ext>
            </a:extLst>
          </p:cNvPr>
          <p:cNvSpPr txBox="1"/>
          <p:nvPr/>
        </p:nvSpPr>
        <p:spPr>
          <a:xfrm>
            <a:off x="2743795" y="6309320"/>
            <a:ext cx="76911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i="1" noProof="1">
                <a:solidFill>
                  <a:srgbClr val="0070C0"/>
                </a:solidFill>
              </a:rPr>
              <a:t>Ян Матейко. Зустріч Богдана Хмельницького з Тугай-Беєм</a:t>
            </a:r>
            <a:endParaRPr lang="ru-UA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01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A01FC3-AE35-31B4-23F2-7B6F4198132B}"/>
              </a:ext>
            </a:extLst>
          </p:cNvPr>
          <p:cNvSpPr txBox="1"/>
          <p:nvPr/>
        </p:nvSpPr>
        <p:spPr>
          <a:xfrm>
            <a:off x="2327012" y="6381328"/>
            <a:ext cx="8074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i="1" noProof="1">
                <a:solidFill>
                  <a:srgbClr val="7030A0"/>
                </a:solidFill>
              </a:rPr>
              <a:t>Микола Самокиш. «Бій Максима Кривоноса з Яремою Вишневецьким» (1934)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088F8F2-2624-E354-8ED4-6E4F308E9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62" y="53690"/>
            <a:ext cx="9913625" cy="61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98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2" y="1196753"/>
            <a:ext cx="8811984" cy="5316563"/>
          </a:xfrm>
        </p:spPr>
      </p:pic>
    </p:spTree>
    <p:extLst>
      <p:ext uri="{BB962C8B-B14F-4D97-AF65-F5344CB8AC3E}">
        <p14:creationId xmlns:p14="http://schemas.microsoft.com/office/powerpoint/2010/main" val="870090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1"/>
            <a:ext cx="8229600" cy="534299"/>
          </a:xfrm>
        </p:spPr>
        <p:txBody>
          <a:bodyPr>
            <a:normAutofit/>
          </a:bodyPr>
          <a:lstStyle/>
          <a:p>
            <a:r>
              <a:rPr lang="uk-UA" sz="2400" noProof="1">
                <a:solidFill>
                  <a:srgbClr val="002060"/>
                </a:solidFill>
              </a:rPr>
              <a:t>Титульний аркуш козацького реєстру 1649 року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436" y="534300"/>
            <a:ext cx="7109949" cy="6339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676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704" y="0"/>
            <a:ext cx="4319262" cy="685800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16" y="-515"/>
            <a:ext cx="4248472" cy="6911694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A43499-3701-E3A3-A0DE-EC9B19193E11}"/>
              </a:ext>
            </a:extLst>
          </p:cNvPr>
          <p:cNvSpPr txBox="1"/>
          <p:nvPr/>
        </p:nvSpPr>
        <p:spPr>
          <a:xfrm>
            <a:off x="1606688" y="44625"/>
            <a:ext cx="5600084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002060"/>
                </a:solidFill>
              </a:rPr>
              <a:t>Імена</a:t>
            </a:r>
            <a:r>
              <a:rPr lang="ru-RU" sz="2400" b="1" dirty="0">
                <a:solidFill>
                  <a:srgbClr val="002060"/>
                </a:solidFill>
              </a:rPr>
              <a:t> </a:t>
            </a:r>
            <a:r>
              <a:rPr lang="ru-RU" sz="2400" b="1" dirty="0" err="1">
                <a:solidFill>
                  <a:srgbClr val="002060"/>
                </a:solidFill>
              </a:rPr>
              <a:t>козаків</a:t>
            </a:r>
            <a:r>
              <a:rPr lang="ru-RU" sz="2400" b="1" dirty="0">
                <a:solidFill>
                  <a:srgbClr val="002060"/>
                </a:solidFill>
              </a:rPr>
              <a:t> у </a:t>
            </a:r>
            <a:r>
              <a:rPr lang="ru-RU" sz="2400" b="1" dirty="0" err="1">
                <a:solidFill>
                  <a:srgbClr val="002060"/>
                </a:solidFill>
              </a:rPr>
              <a:t>реєстрі</a:t>
            </a:r>
            <a:r>
              <a:rPr lang="ru-RU" sz="2400" b="1" dirty="0">
                <a:solidFill>
                  <a:srgbClr val="002060"/>
                </a:solidFill>
              </a:rPr>
              <a:t> 1649 р.</a:t>
            </a:r>
          </a:p>
        </p:txBody>
      </p:sp>
    </p:spTree>
    <p:extLst>
      <p:ext uri="{BB962C8B-B14F-4D97-AF65-F5344CB8AC3E}">
        <p14:creationId xmlns:p14="http://schemas.microsoft.com/office/powerpoint/2010/main" val="2004107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536" y="116632"/>
            <a:ext cx="8229600" cy="864096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rgbClr val="002060"/>
                </a:solidFill>
              </a:rPr>
              <a:t>Свєшніков І.К. Битва під Берестечком. – Львів, 1993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082" y="858390"/>
            <a:ext cx="4115886" cy="526777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963" y="908721"/>
            <a:ext cx="3833081" cy="5217443"/>
          </a:xfrm>
        </p:spPr>
      </p:pic>
    </p:spTree>
    <p:extLst>
      <p:ext uri="{BB962C8B-B14F-4D97-AF65-F5344CB8AC3E}">
        <p14:creationId xmlns:p14="http://schemas.microsoft.com/office/powerpoint/2010/main" val="14845272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226" y="-122663"/>
            <a:ext cx="9337718" cy="6979945"/>
          </a:xfrm>
        </p:spPr>
      </p:pic>
    </p:spTree>
    <p:extLst>
      <p:ext uri="{BB962C8B-B14F-4D97-AF65-F5344CB8AC3E}">
        <p14:creationId xmlns:p14="http://schemas.microsoft.com/office/powerpoint/2010/main" val="2743760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261</Words>
  <Application>Microsoft Office PowerPoint</Application>
  <PresentationFormat>Широкоэкранный</PresentationFormat>
  <Paragraphs>28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ІСТОРІЯ  УКРАЇНИ</vt:lpstr>
      <vt:lpstr>Презентация PowerPoint</vt:lpstr>
      <vt:lpstr>Презентация PowerPoint</vt:lpstr>
      <vt:lpstr>Презентация PowerPoint</vt:lpstr>
      <vt:lpstr>Презентация PowerPoint</vt:lpstr>
      <vt:lpstr>Титульний аркуш козацького реєстру 1649 року</vt:lpstr>
      <vt:lpstr>Презентация PowerPoint</vt:lpstr>
      <vt:lpstr>Свєшніков І.К. Битва під Берестечком. – Львів, 1993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Стефан Яворський  Мире лукавий, скорбми ісполненний! Коль ти нетвердий, коль несовершенний! Коль суть не благі твої злі утіхи, Коль суть плачевні радості і сміхи.  Коль неспокойні твої честь, богатство, Вітр, дим, нічтоже, все непостоянство. Цвіте тут в єдин час, в другий увядає, Днесь на престолі - завтра низпадає.   Што нам в богатстві аще смерть царствує, Ін собирає, ін наслідствує. Што нам за польза от честі биває Єгда смерть ранги весьма презирає.  Єдина убо мисль вірним да буде, Как Судія в той день страшний прибуде! Спросят нас бідних там вскорі отвіта - Почто теряли всує наші літа!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Sergiy Lyakh</dc:creator>
  <cp:lastModifiedBy>Sergiy Lyakh</cp:lastModifiedBy>
  <cp:revision>10</cp:revision>
  <dcterms:created xsi:type="dcterms:W3CDTF">2024-01-25T19:37:23Z</dcterms:created>
  <dcterms:modified xsi:type="dcterms:W3CDTF">2024-01-25T19:59:58Z</dcterms:modified>
</cp:coreProperties>
</file>