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2" r:id="rId11"/>
    <p:sldId id="303" r:id="rId12"/>
    <p:sldId id="304" r:id="rId13"/>
    <p:sldId id="29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00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Тема: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noProof="1" smtClean="0"/>
              <a:t> </a:t>
            </a:r>
            <a:r>
              <a:rPr lang="ru-RU" b="1" noProof="1" smtClean="0"/>
              <a:t>Загальна характеристика емпіричної (прикладної) соціології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962400"/>
            <a:ext cx="10058400" cy="1752600"/>
          </a:xfrm>
        </p:spPr>
        <p:txBody>
          <a:bodyPr>
            <a:normAutofit fontScale="625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 </a:t>
            </a:r>
          </a:p>
          <a:p>
            <a:r>
              <a:rPr lang="uk-UA" sz="45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Розвиток та особливості емпіричної (прикладної) соціології </a:t>
            </a:r>
          </a:p>
          <a:p>
            <a:r>
              <a:rPr lang="uk-UA" sz="45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Потреби в проведенні соціологічних досліджень. </a:t>
            </a:r>
            <a:endParaRPr lang="uk-UA" sz="45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Потреби в проведенні соціологічних досліджень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609600" y="1219200"/>
            <a:ext cx="11125200" cy="5257799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Зазвичай до соціологічних досліджень звертаються для того, </a:t>
            </a:r>
            <a:r>
              <a:rPr lang="uk-UA" b="1" dirty="0" smtClean="0"/>
              <a:t>щоб отримати якомога ширшу і актуальну інформацію, яка відображатиме різні сторони і нюанси життєдіяльності суспільства</a:t>
            </a:r>
            <a:r>
              <a:rPr lang="uk-UA" dirty="0" smtClean="0"/>
              <a:t>, які часом приховані від «зовнішнього ока», але які необхідно враховувати в практиці політичного, адміністративного, економічного, фінансового, ідеологічного та інших видів соціального управління.</a:t>
            </a:r>
            <a:endParaRPr lang="ru-RU" dirty="0" smtClean="0"/>
          </a:p>
          <a:p>
            <a:pPr algn="just"/>
            <a:r>
              <a:rPr lang="uk-UA" b="1" dirty="0" smtClean="0"/>
              <a:t>Суспільство звертається до соціології, якщо воно зацікавлене в об'єктивному науковому пізнанні самого себе.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Потреби в проведенні соціологічних досліджень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76399"/>
            <a:ext cx="10972800" cy="4953001"/>
          </a:xfrm>
        </p:spPr>
        <p:txBody>
          <a:bodyPr>
            <a:normAutofit fontScale="92500" lnSpcReduction="20000"/>
          </a:bodyPr>
          <a:lstStyle/>
          <a:p>
            <a:r>
              <a:rPr lang="uk-UA" b="1" u="sng" dirty="0" smtClean="0"/>
              <a:t>Конкретні соціологічні дослідження дозволяють:</a:t>
            </a:r>
            <a:endParaRPr lang="ru-RU" dirty="0" smtClean="0"/>
          </a:p>
          <a:p>
            <a:pPr algn="just"/>
            <a:r>
              <a:rPr lang="uk-UA" dirty="0" smtClean="0"/>
              <a:t>- Отримати відображення реального стану соціальних явищ і процесів в суспільстві, зняти "зріз реальності";</a:t>
            </a:r>
            <a:endParaRPr lang="ru-RU" dirty="0" smtClean="0"/>
          </a:p>
          <a:p>
            <a:pPr algn="just"/>
            <a:r>
              <a:rPr lang="uk-UA" dirty="0" smtClean="0"/>
              <a:t>- Виявити наявні протиріччя і тенденції розвитку соціальних відносин;</a:t>
            </a:r>
            <a:endParaRPr lang="ru-RU" dirty="0" smtClean="0"/>
          </a:p>
          <a:p>
            <a:pPr algn="just"/>
            <a:r>
              <a:rPr lang="uk-UA" dirty="0" smtClean="0"/>
              <a:t>- Дати прогноз соціальних процесів, явищ, ситуацій;</a:t>
            </a:r>
            <a:endParaRPr lang="ru-RU" dirty="0" smtClean="0"/>
          </a:p>
          <a:p>
            <a:pPr algn="just"/>
            <a:r>
              <a:rPr lang="uk-UA" dirty="0" smtClean="0"/>
              <a:t>- Визначити оптимальні шляхи впливу на тенденції суспільного розвитку та вирішення суперечностей;</a:t>
            </a:r>
            <a:endParaRPr lang="ru-RU" dirty="0" smtClean="0"/>
          </a:p>
          <a:p>
            <a:pPr algn="just"/>
            <a:r>
              <a:rPr lang="uk-UA" dirty="0" smtClean="0"/>
              <a:t>- Здійснювати дієвий контроль за станом справ в різних сферах суспільного життя;</a:t>
            </a:r>
            <a:endParaRPr lang="ru-RU" dirty="0" smtClean="0"/>
          </a:p>
          <a:p>
            <a:pPr algn="just"/>
            <a:r>
              <a:rPr lang="uk-UA" dirty="0" smtClean="0"/>
              <a:t>- Здійснювати </a:t>
            </a:r>
            <a:r>
              <a:rPr lang="uk-UA" dirty="0" err="1" smtClean="0"/>
              <a:t>“зворотний</a:t>
            </a:r>
            <a:r>
              <a:rPr lang="uk-UA" dirty="0" smtClean="0"/>
              <a:t> </a:t>
            </a:r>
            <a:r>
              <a:rPr lang="uk-UA" dirty="0" err="1" smtClean="0"/>
              <a:t>зв'язок”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Потреби в проведенні соціологічних досліджень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76399"/>
            <a:ext cx="10972800" cy="495300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 smtClean="0"/>
              <a:t>Разом з тим, якими б не були широкими можливості соціологічного дослідження, це лише один із засобів отримання соціальної інформації.</a:t>
            </a:r>
            <a:endParaRPr lang="ru-RU" dirty="0" smtClean="0"/>
          </a:p>
          <a:p>
            <a:pPr algn="just"/>
            <a:r>
              <a:rPr lang="uk-UA" dirty="0" smtClean="0"/>
              <a:t>Наприклад, навряд чи варто спеціально витрачати енергію і час на його здійснення тільки для того, щоб з'ясувати віковий, освітній і професійний склад робітників підприємства, оскільки такі статистичні відомості є у відділі кадрів. </a:t>
            </a:r>
            <a:endParaRPr lang="ru-RU" dirty="0" smtClean="0"/>
          </a:p>
          <a:p>
            <a:pPr algn="just"/>
            <a:r>
              <a:rPr lang="uk-UA" dirty="0" smtClean="0"/>
              <a:t>У той же час відповіді на таке практично значуще питання, як впливає психологічна атмосфера, що склалася в колективі, на якість і продуктивність праці працівників, відразу не отримати. Таким чином, рішення про проведення соціологічного дослідження, крім усього іншого, має бути обґрунтоване практичною (в деяких випадках науковою) доцільністю.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10363200" cy="1828800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Розвиток та особливості емпіричної (прикладної) соціології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76399"/>
            <a:ext cx="10972800" cy="495300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/>
              <a:t>Соціологічні дослідження як основа емпіричної соціології мають досить багату історію. Вже з 18 ст. в ряді країн почали регулярно проводитися перепису населення. У Сполучених Штатах, наприклад, вони проводилася через кожні 10 років, починаючи з 1790. Це дозволяло уряду мати реальну картину демографічної структури суспільства, бачити її динаміку і т.д. </a:t>
            </a:r>
          </a:p>
          <a:p>
            <a:pPr algn="just"/>
            <a:r>
              <a:rPr lang="uk-UA" dirty="0" smtClean="0"/>
              <a:t>Перепис населення можна вважати попередником соціологічних досліджень. У 19 ст. проводилися і опитування населення з метою з'ясування рівня життя, зокрема серед жителів Лондона. Технічні прийоми, що застосовувалися при цьому, пізніше перетворилися в широко поширений метод вибіркового обстеження.</a:t>
            </a: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Розвиток та особливості емпіричної (прикладної) соціології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76399"/>
            <a:ext cx="10972800" cy="4953001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Розвиток емпіричної соціології пов'язано з 20 століттям. Це було обумовлено як об'єктивними потребами суспільства, яке ускладнювалося і вимагало вирішення конкретних проблем, так і розвитком і вдосконаленням самої науки, виходом її на більш високий рівень. </a:t>
            </a:r>
          </a:p>
          <a:p>
            <a:pPr algn="just"/>
            <a:r>
              <a:rPr lang="uk-UA" dirty="0" smtClean="0"/>
              <a:t>Технічна оснащеність, комп'ютеризація дозволяли працювати з великими контингентами, обробляти великі бази даних. Діяльність соціологів щодо вирішення конкретних проблем відкрила нові можливості соціології як науки.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Розвиток та особливості емпіричної (прикладної) соціології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76399"/>
            <a:ext cx="10972800" cy="495300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 smtClean="0"/>
              <a:t>На відміну від теоретичного дослідження (у межах якого соціолог оперує науковими категоріями і поняттями, що відображають сутнісні якості соціальних процесів і явищ) </a:t>
            </a:r>
            <a:r>
              <a:rPr lang="uk-UA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емпіричному дослідженні предметом аналізу стають різноманітні дії, характеристики поведінки, погляди, настрої, потреби, інтереси, мотиви людей, соціальних груп і спільнот, відображення соціальної реальності у фактах людської свідомості.</a:t>
            </a:r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uk-UA" dirty="0" smtClean="0"/>
              <a:t>Емпіричне дослідження є не тільки нагромадженням і відбором соціальних фактів, що підтверджують чи спростовують теоретичні гіпотези. </a:t>
            </a:r>
            <a:r>
              <a:rPr lang="uk-UA" b="1" dirty="0" smtClean="0"/>
              <a:t>Це</a:t>
            </a:r>
            <a:r>
              <a:rPr lang="uk-UA" dirty="0" smtClean="0"/>
              <a:t> також,</a:t>
            </a:r>
            <a:r>
              <a:rPr lang="uk-UA" b="1" dirty="0" smtClean="0"/>
              <a:t> спеціальні наукові процедури,</a:t>
            </a:r>
            <a:r>
              <a:rPr lang="uk-UA" dirty="0" smtClean="0"/>
              <a:t> </a:t>
            </a:r>
            <a:r>
              <a:rPr lang="uk-UA" b="1" dirty="0" smtClean="0"/>
              <a:t>які </a:t>
            </a:r>
            <a:r>
              <a:rPr lang="uk-UA" dirty="0" smtClean="0"/>
              <a:t>за допомогою соціологічних методів дослідження (аналіз документів, опитування, спостереження, соціальний експеримент) </a:t>
            </a:r>
            <a:r>
              <a:rPr lang="uk-UA" b="1" dirty="0" smtClean="0"/>
              <a:t>дають змогу зареєструвати соціальні факти, що є базою для подальших теоретичних пошуків та узагальнень. 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Розвиток та особливості емпіричної (прикладної) соціології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76399"/>
            <a:ext cx="10972800" cy="495300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dirty="0" smtClean="0"/>
              <a:t>Емпіричні дослідження, націлені на прирощення знань, або підтверджують, або спростовують якусь теорію. </a:t>
            </a:r>
            <a:endParaRPr lang="ru-RU" dirty="0" smtClean="0"/>
          </a:p>
          <a:p>
            <a:pPr algn="just"/>
            <a:r>
              <a:rPr lang="uk-UA" dirty="0" smtClean="0"/>
              <a:t>Дослідження, що проводяться на емпіричному рівні називають також прикладними.</a:t>
            </a:r>
            <a:endParaRPr lang="ru-RU" dirty="0" smtClean="0"/>
          </a:p>
          <a:p>
            <a:pPr algn="just"/>
            <a:r>
              <a:rPr lang="uk-UA" b="1" dirty="0" smtClean="0"/>
              <a:t>Прикладні соціологічні дослідження</a:t>
            </a:r>
            <a:r>
              <a:rPr lang="uk-UA" dirty="0" smtClean="0"/>
              <a:t> – це сукупність дослідницьких робіт, зазвичай</a:t>
            </a:r>
            <a:r>
              <a:rPr lang="uk-UA" noProof="1" smtClean="0"/>
              <a:t>, монооб’єктних, </a:t>
            </a:r>
            <a:r>
              <a:rPr lang="uk-UA" dirty="0" smtClean="0"/>
              <a:t>які закінчуються розробкою практичних заходів і, час від часу, їх впровадженням. Прикладні дослідження – це дослідження місцевих подій. Мета прикладного дослідження – не опис соціальної реальності, а її зміна. Для цього важливо знати інструменти прикладної соціології, її цілі і завдання. </a:t>
            </a:r>
            <a:endParaRPr lang="ru-RU" dirty="0" smtClean="0"/>
          </a:p>
          <a:p>
            <a:pPr algn="just"/>
            <a:r>
              <a:rPr lang="uk-UA" dirty="0" smtClean="0"/>
              <a:t>Часто до цього рівня відносять </a:t>
            </a:r>
            <a:r>
              <a:rPr lang="uk-UA" b="1" dirty="0" smtClean="0"/>
              <a:t>рівень соціальної інженерії </a:t>
            </a:r>
            <a:r>
              <a:rPr lang="uk-UA" dirty="0" smtClean="0"/>
              <a:t>яка виступає як прикладна діяльність, що ґрунтується на наукових, знаннях. Соціоінженерний підхід дозволяє змінити соціальну дійсність на основі </a:t>
            </a:r>
            <a:r>
              <a:rPr lang="uk-UA" b="1" dirty="0" smtClean="0"/>
              <a:t>методів планування, програмування, передбачення та прогнозування. 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Розвиток та особливості емпіричної (прикладної) соціології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76399"/>
            <a:ext cx="10972800" cy="4953001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Отже, що собою являє прикладна соціологія? </a:t>
            </a:r>
            <a:r>
              <a:rPr lang="uk-UA" b="1" dirty="0" smtClean="0"/>
              <a:t>Прикладна соціологія - це система методологічних, методичних і процедурних правил і прийомів, спрямованих на вивчення соціальних фактів, які потребують верифікації.</a:t>
            </a:r>
            <a:endParaRPr lang="ru-RU" dirty="0" smtClean="0"/>
          </a:p>
          <a:p>
            <a:pPr algn="just"/>
            <a:r>
              <a:rPr lang="uk-UA" dirty="0" smtClean="0"/>
              <a:t>Як випливає з даного визначення, вже сама прикладна соціологія підрозділяється на три рівні (підрівні - якщо говорити в цілому про структуру соціологічної науки): методологічний, методичний та процедурний.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Розвиток та особливості емпіричної (прикладної) соціології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76399"/>
            <a:ext cx="10972800" cy="495300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b="1" dirty="0" smtClean="0"/>
              <a:t>Під методологічним рівнем</a:t>
            </a:r>
            <a:r>
              <a:rPr lang="uk-UA" dirty="0" smtClean="0"/>
              <a:t> прикладної соціології слід розуміти засновану на певній гносеологічної парадигми теоретичну або концептуальну модель (позицію), що лежить в основі вивчення та інтерпретації предмета і результатів дослідження.</a:t>
            </a:r>
            <a:endParaRPr lang="ru-RU" dirty="0" smtClean="0"/>
          </a:p>
          <a:p>
            <a:pPr algn="just"/>
            <a:r>
              <a:rPr lang="uk-UA" b="1" dirty="0" smtClean="0"/>
              <a:t>Методичний рівень</a:t>
            </a:r>
            <a:r>
              <a:rPr lang="uk-UA" dirty="0" smtClean="0"/>
              <a:t> виражається в здійсненні соціологічного виміру соціальних явищ і процесів і пов'язаних з ним методах збору і обробки емпіричної інформації.</a:t>
            </a:r>
            <a:endParaRPr lang="ru-RU" dirty="0" smtClean="0"/>
          </a:p>
          <a:p>
            <a:pPr algn="just"/>
            <a:r>
              <a:rPr lang="uk-UA" b="1" dirty="0" smtClean="0"/>
              <a:t>Процедурний рівень</a:t>
            </a:r>
            <a:r>
              <a:rPr lang="uk-UA" dirty="0" smtClean="0"/>
              <a:t> являє собою сукупність організаційних, технічних і фінансових заходів, необхідних для реалізації всієї технології соціологічного дослідження.</a:t>
            </a:r>
            <a:endParaRPr lang="ru-RU" dirty="0" smtClean="0"/>
          </a:p>
          <a:p>
            <a:pPr algn="just"/>
            <a:r>
              <a:rPr lang="uk-UA" dirty="0" smtClean="0"/>
              <a:t>В результаті здійснення сукупності правил і прийомів, включених в рівні прикладної соціології, з'являється можливість отримати якусь соціологічну модель, що служить основою для пояснення досліджуваного соціального явища.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Потреби в проведенні соціологічних досліджень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76399"/>
            <a:ext cx="10972800" cy="495300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/>
              <a:t>Кожне серйозне соціологічне дослідження вимагає ретельної, глибоко продуманої підготовки. Цінність інформації, отриманої в результаті дослідження, пропорційна зусиллям, витраченим на його всебічну підготовку. </a:t>
            </a:r>
            <a:endParaRPr lang="ru-RU" dirty="0" smtClean="0"/>
          </a:p>
          <a:p>
            <a:pPr algn="just"/>
            <a:r>
              <a:rPr lang="uk-UA" dirty="0" smtClean="0"/>
              <a:t>Треба подбати про надійну теоретичну основу, продумати загальну логіку, розробити методичні документи для збору інформації, сформувати дослідницьку групу з компетентних фахівців, передбачити організаційне та матеріально-технічне забезпечення майбутньої роботи. </a:t>
            </a:r>
            <a:endParaRPr lang="ru-RU" dirty="0" smtClean="0"/>
          </a:p>
          <a:p>
            <a:pPr algn="just"/>
            <a:r>
              <a:rPr lang="uk-UA" dirty="0" smtClean="0"/>
              <a:t>Інакше кажучи, в етап власне соціологічного дослідження можна вступати лише після того, як весь обсяг підготовчих робіт буде виконаний відповідно вимог, що до них ставляться.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Потреби в проведенні соціологічних досліджень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76399"/>
            <a:ext cx="10972800" cy="4953001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 smtClean="0"/>
              <a:t>Чи можна вивчати всі соціальні явища за допомогою одного і того ж соціологічного дослідження або існують його різні види, в ході яких реалізуються тільки їм властиві цілі і завдання?</a:t>
            </a:r>
            <a:r>
              <a:rPr lang="uk-UA" dirty="0" smtClean="0"/>
              <a:t> </a:t>
            </a:r>
            <a:endParaRPr lang="ru-RU" dirty="0" smtClean="0"/>
          </a:p>
          <a:p>
            <a:r>
              <a:rPr lang="uk-UA" b="1" dirty="0" smtClean="0"/>
              <a:t>Як правильно вибрати саме той вид дослідження, який забезпечить отримання необхідної інформації в потрібному обсязі і в потрібний час?</a:t>
            </a:r>
            <a:r>
              <a:rPr lang="uk-UA" dirty="0" smtClean="0"/>
              <a:t> </a:t>
            </a:r>
            <a:endParaRPr lang="ru-RU" dirty="0" smtClean="0"/>
          </a:p>
          <a:p>
            <a:r>
              <a:rPr lang="uk-UA" b="1" dirty="0" smtClean="0"/>
              <a:t>Чи всі проблеми потребують соціологічного аналізу і в яких випадках без нього не обійтися?</a:t>
            </a:r>
            <a:r>
              <a:rPr lang="uk-UA" dirty="0" smtClean="0"/>
              <a:t> </a:t>
            </a:r>
            <a:endParaRPr lang="ru-RU" dirty="0" smtClean="0"/>
          </a:p>
          <a:p>
            <a:r>
              <a:rPr lang="uk-UA" dirty="0" smtClean="0"/>
              <a:t>Ці та подібні їм питання, які мають методологічне значення, так чи інакше обов'язково встають перед кожним, хто вирішив провести соціологічне дослідження, і тому вимагають недвозначної, чіткої відповіді.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1128</Words>
  <Application>Microsoft Office PowerPoint</Application>
  <PresentationFormat>Широкий екран</PresentationFormat>
  <Paragraphs>52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Тема:   Загальна характеристика емпіричної (прикладної) соціології  </vt:lpstr>
      <vt:lpstr>Розвиток та особливості емпіричної (прикладної) соціології</vt:lpstr>
      <vt:lpstr>Розвиток та особливості емпіричної (прикладної) соціології</vt:lpstr>
      <vt:lpstr>Розвиток та особливості емпіричної (прикладної) соціології</vt:lpstr>
      <vt:lpstr>Розвиток та особливості емпіричної (прикладної) соціології</vt:lpstr>
      <vt:lpstr>Розвиток та особливості емпіричної (прикладної) соціології</vt:lpstr>
      <vt:lpstr>Розвиток та особливості емпіричної (прикладної) соціології</vt:lpstr>
      <vt:lpstr>Потреби в проведенні соціологічних досліджень</vt:lpstr>
      <vt:lpstr>Потреби в проведенні соціологічних досліджень</vt:lpstr>
      <vt:lpstr>Потреби в проведенні соціологічних досліджень</vt:lpstr>
      <vt:lpstr>Потреби в проведенні соціологічних досліджень</vt:lpstr>
      <vt:lpstr>Потреби в проведенні соціологічних досліджень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«Особливості методів в кількісній і якісній стратегїї дослідження»</dc:title>
  <dc:creator>Гойда Анна</dc:creator>
  <cp:lastModifiedBy>Taisiia</cp:lastModifiedBy>
  <cp:revision>11</cp:revision>
  <dcterms:created xsi:type="dcterms:W3CDTF">2020-10-05T19:12:53Z</dcterms:created>
  <dcterms:modified xsi:type="dcterms:W3CDTF">2024-02-12T21:32:58Z</dcterms:modified>
</cp:coreProperties>
</file>