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1"/>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Roboto Condensed" panose="020B0604020202020204" charset="0"/>
      <p:regular r:id="rId46"/>
      <p:bold r:id="rId47"/>
      <p:italic r:id="rId48"/>
      <p:boldItalic r:id="rId49"/>
    </p:embeddedFont>
    <p:embeddedFont>
      <p:font typeface="Oswald" panose="020B0604020202020204" charset="-52"/>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F105"/>
    <a:srgbClr val="F08010"/>
    <a:srgbClr val="EE9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0A4893-AAB0-4B11-921F-C880B1FEBE3C}">
  <a:tblStyle styleId="{BE0A4893-AAB0-4B11-921F-C880B1FEBE3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2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7331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95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57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64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14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82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00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07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49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91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799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44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34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53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186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65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92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564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460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2086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8819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2965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967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727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9494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4102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824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4666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4374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679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713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0673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478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232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58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56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04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03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11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92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18"/>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779662"/>
            <a:ext cx="7776864" cy="1944216"/>
          </a:xfrm>
          <a:prstGeom prst="rect">
            <a:avLst/>
          </a:prstGeom>
        </p:spPr>
        <p:txBody>
          <a:bodyPr spcFirstLastPara="1" wrap="square" lIns="91425" tIns="91425" rIns="91425" bIns="91425" anchor="t" anchorCtr="0">
            <a:noAutofit/>
          </a:bodyPr>
          <a:lstStyle/>
          <a:p>
            <a:pPr marL="0" lvl="0" indent="0">
              <a:buNone/>
            </a:pPr>
            <a:r>
              <a:rPr lang="uk-UA" sz="2000" b="1" dirty="0" smtClean="0">
                <a:solidFill>
                  <a:schemeClr val="tx1"/>
                </a:solidFill>
              </a:rPr>
              <a:t>Тема. Метод опитування. Анкетування.</a:t>
            </a:r>
          </a:p>
          <a:p>
            <a:pPr marL="0" lvl="0" indent="0">
              <a:buNone/>
            </a:pPr>
            <a:r>
              <a:rPr lang="uk-UA" sz="2000" b="1" dirty="0" smtClean="0">
                <a:solidFill>
                  <a:schemeClr val="tx1"/>
                </a:solidFill>
              </a:rPr>
              <a:t>1. Анкетування як форма опитування.</a:t>
            </a:r>
          </a:p>
          <a:p>
            <a:pPr marL="0" lvl="0" indent="0">
              <a:buNone/>
            </a:pPr>
            <a:r>
              <a:rPr lang="uk-UA" sz="2000" b="1" dirty="0" smtClean="0">
                <a:solidFill>
                  <a:schemeClr val="tx1"/>
                </a:solidFill>
              </a:rPr>
              <a:t>2. Анкета: вимоги до питань і структура</a:t>
            </a:r>
            <a:r>
              <a:rPr lang="uk-UA" sz="1600" b="1" dirty="0" smtClean="0">
                <a:solidFill>
                  <a:schemeClr val="tx1"/>
                </a:solidFill>
              </a:rPr>
              <a:t>.</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spTree>
    <p:extLst>
      <p:ext uri="{BB962C8B-B14F-4D97-AF65-F5344CB8AC3E}">
        <p14:creationId xmlns:p14="http://schemas.microsoft.com/office/powerpoint/2010/main" val="36406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992888" cy="4248471"/>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Всі питання в анкеті слід чітко формулювати, щоб вони були зрозумілі респондентам, включаючи і використовувані терміни.</a:t>
            </a:r>
          </a:p>
          <a:p>
            <a:pPr marL="0" lvl="0" indent="0" algn="just">
              <a:buNone/>
            </a:pPr>
            <a:r>
              <a:rPr lang="uk-UA" sz="1600" b="1" dirty="0">
                <a:solidFill>
                  <a:schemeClr val="tx1"/>
                </a:solidFill>
              </a:rPr>
              <a:t>Можна охарактеризувати кілька груп питань.</a:t>
            </a:r>
          </a:p>
          <a:p>
            <a:pPr marL="0" lvl="0" indent="0" algn="just">
              <a:buNone/>
            </a:pPr>
            <a:r>
              <a:rPr lang="uk-UA" sz="1600" b="1" dirty="0">
                <a:solidFill>
                  <a:schemeClr val="tx1"/>
                </a:solidFill>
              </a:rPr>
              <a:t>1. Питання за змістом: 1) про факти свідомості (спрямовані на виявлення думок, побажань, суджень, планів); 2) про факти поведінки (спрямовані на виявлення вчинків, результатів діяльності, поведінки); 3) про особу респондента (соціально-демографічний блок або так звана "</a:t>
            </a:r>
            <a:r>
              <a:rPr lang="uk-UA" sz="1600" b="1" dirty="0" err="1">
                <a:solidFill>
                  <a:schemeClr val="tx1"/>
                </a:solidFill>
              </a:rPr>
              <a:t>паспортичка</a:t>
            </a:r>
            <a:r>
              <a:rPr lang="uk-UA" sz="1600" b="1" dirty="0">
                <a:solidFill>
                  <a:schemeClr val="tx1"/>
                </a:solidFill>
              </a:rPr>
              <a:t>", що дає характеристику особистості респондента).</a:t>
            </a:r>
          </a:p>
          <a:p>
            <a:pPr marL="0" lvl="0" indent="0" algn="just">
              <a:buNone/>
            </a:pPr>
            <a:r>
              <a:rPr lang="uk-UA" sz="1600" b="1" dirty="0">
                <a:solidFill>
                  <a:schemeClr val="tx1"/>
                </a:solidFill>
              </a:rPr>
              <a:t>2. Питання, що розрізняють за формою: 1) питання закриті (до яких дається перелік варіантів відповідей); 2) відкриті (до яких не додаються варіанти відповідей. Респондент повинен сформулювати і вписати відповідь); 3) напіввідкриті/напівзакриті (в яких поєднується можливість вибору запропонованих варіантів відповіді з можливістю також сформулювати і вписати відповідь). Останній вид використовується дослідником тоді, коли він не впевнений у повноті відомих йому варіантів відповідей.</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113838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992888" cy="4248471"/>
          </a:xfrm>
          <a:prstGeom prst="rect">
            <a:avLst/>
          </a:prstGeom>
        </p:spPr>
        <p:txBody>
          <a:bodyPr spcFirstLastPara="1" wrap="square" lIns="91425" tIns="91425" rIns="91425" bIns="91425" anchor="t" anchorCtr="0">
            <a:noAutofit/>
          </a:bodyPr>
          <a:lstStyle/>
          <a:p>
            <a:pPr marL="0" lvl="0" indent="0" algn="just">
              <a:buNone/>
            </a:pPr>
            <a:r>
              <a:rPr lang="uk-UA" sz="1600" b="1" dirty="0" smtClean="0">
                <a:solidFill>
                  <a:schemeClr val="tx1"/>
                </a:solidFill>
              </a:rPr>
              <a:t>Питання можуть бути також альтернативними і неальтернативними (варіантними).</a:t>
            </a:r>
          </a:p>
          <a:p>
            <a:pPr marL="0" lvl="0" indent="0" algn="just">
              <a:buNone/>
            </a:pPr>
            <a:r>
              <a:rPr lang="uk-UA" sz="1600" b="1" dirty="0" smtClean="0">
                <a:solidFill>
                  <a:schemeClr val="tx1"/>
                </a:solidFill>
              </a:rPr>
              <a:t>Альтернативні питання припускають можливість вибору респондентом лише одного варіанта відповіді. Наприклад: так, беру участь; ні, не беру.</a:t>
            </a:r>
          </a:p>
          <a:p>
            <a:pPr marL="0" lvl="0" indent="0" algn="just">
              <a:buNone/>
            </a:pPr>
            <a:r>
              <a:rPr lang="uk-UA" sz="1600" b="1" dirty="0" smtClean="0">
                <a:solidFill>
                  <a:schemeClr val="tx1"/>
                </a:solidFill>
              </a:rPr>
              <a:t>Неальтернативні питання припускають вибір одного або декількох варіантів відповідей. Наприклад: "З яких джерел Ви отримуєте інформацію? (оберіть не більше трьох варіантів)"</a:t>
            </a:r>
          </a:p>
          <a:p>
            <a:pPr marL="0" lvl="0" indent="0" algn="just">
              <a:buNone/>
            </a:pPr>
            <a:r>
              <a:rPr lang="uk-UA" sz="1600" b="1" dirty="0" smtClean="0">
                <a:solidFill>
                  <a:schemeClr val="tx1"/>
                </a:solidFill>
              </a:rPr>
              <a:t>Питання поділяються також на прямі і непрямі. Прямі запитання - це такі, які вимагають критичного ставлення до себе та оточуючих.</a:t>
            </a:r>
          </a:p>
          <a:p>
            <a:pPr marL="0" lvl="0" indent="0" algn="just">
              <a:buNone/>
            </a:pPr>
            <a:r>
              <a:rPr lang="uk-UA" sz="1600" b="1" dirty="0" smtClean="0">
                <a:solidFill>
                  <a:schemeClr val="tx1"/>
                </a:solidFill>
              </a:rPr>
              <a:t>Непрямі питання - в яких долається необхідність критичного ставлення до себе або близьких людей. Приклад прямого запитання: "Що заважає Вам добре вчитися?" Приклад непрямого питання: "Коли я чую докір на адресу студента, що він погано вчиться, я думаю, що ..."</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extLst>
      <p:ext uri="{BB962C8B-B14F-4D97-AF65-F5344CB8AC3E}">
        <p14:creationId xmlns:p14="http://schemas.microsoft.com/office/powerpoint/2010/main" val="86758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992888" cy="4248471"/>
          </a:xfrm>
          <a:prstGeom prst="rect">
            <a:avLst/>
          </a:prstGeom>
        </p:spPr>
        <p:txBody>
          <a:bodyPr spcFirstLastPara="1" wrap="square" lIns="91425" tIns="91425" rIns="91425" bIns="91425" anchor="t" anchorCtr="0">
            <a:noAutofit/>
          </a:bodyPr>
          <a:lstStyle/>
          <a:p>
            <a:pPr marL="0" lvl="0" indent="0" algn="just">
              <a:buNone/>
            </a:pPr>
            <a:r>
              <a:rPr lang="uk-UA" sz="1600" b="1" dirty="0" smtClean="0">
                <a:solidFill>
                  <a:schemeClr val="tx1"/>
                </a:solidFill>
              </a:rPr>
              <a:t>Питання відрізняються за своїми функціями: основні і неосновні. Основні питання спрямовані на збір інформації про зміст досліджуваного явища. Не основні питання спрямовані на пошук адресата основних питань. До неосновним належать питання-фільтри і контрольні питання.</a:t>
            </a:r>
          </a:p>
          <a:p>
            <a:pPr marL="0" lvl="0" indent="0" algn="just">
              <a:buNone/>
            </a:pPr>
            <a:r>
              <a:rPr lang="uk-UA" sz="1600" b="1" dirty="0" smtClean="0">
                <a:solidFill>
                  <a:schemeClr val="tx1"/>
                </a:solidFill>
              </a:rPr>
              <a:t>Питання-фільтри використовуються, коли потрібно отримати дані, що характеризують не всю сукупність опитуваних, а тільки її частину (наприклад, «Якщо Ви вже проходили практику, оцініть, будь-ласка, наступні твердження, використовуючи шкалу від 1 до 5 (де 1 – повністю не згоден, 5 – повністю згоден), якщо ні – переходьте до питання № 11»).</a:t>
            </a:r>
          </a:p>
          <a:p>
            <a:pPr marL="0" lvl="0" indent="0" algn="just">
              <a:buNone/>
            </a:pPr>
            <a:r>
              <a:rPr lang="uk-UA" sz="1600" b="1" dirty="0" smtClean="0">
                <a:solidFill>
                  <a:schemeClr val="tx1"/>
                </a:solidFill>
              </a:rPr>
              <a:t>Контрольні питання або питання-пастки використовуються для перевірки щирості відповідей.</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230196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563638"/>
            <a:ext cx="7992888" cy="3312367"/>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Питання не повинні:</a:t>
            </a:r>
          </a:p>
          <a:p>
            <a:pPr marL="0" lvl="0" indent="0" algn="just">
              <a:buNone/>
            </a:pPr>
            <a:r>
              <a:rPr lang="uk-UA" sz="1600" b="1" dirty="0">
                <a:solidFill>
                  <a:schemeClr val="tx1"/>
                </a:solidFill>
              </a:rPr>
              <a:t>- Перевищувати можливості пам'яті і компетенції опитуваних;</a:t>
            </a:r>
          </a:p>
          <a:p>
            <a:pPr marL="0" lvl="0" indent="0" algn="just">
              <a:buNone/>
            </a:pPr>
            <a:r>
              <a:rPr lang="uk-UA" sz="1600" b="1" dirty="0">
                <a:solidFill>
                  <a:schemeClr val="tx1"/>
                </a:solidFill>
              </a:rPr>
              <a:t>- Викликати негативних емоцій і зачіпати самолюбство респондентів;</a:t>
            </a:r>
          </a:p>
          <a:p>
            <a:pPr marL="0" lvl="0" indent="0" algn="just">
              <a:buNone/>
            </a:pPr>
            <a:r>
              <a:rPr lang="uk-UA" sz="1600" b="1" dirty="0">
                <a:solidFill>
                  <a:schemeClr val="tx1"/>
                </a:solidFill>
              </a:rPr>
              <a:t>- Нав'язувати думку соціолога;</a:t>
            </a:r>
          </a:p>
          <a:p>
            <a:pPr marL="0" lvl="0" indent="0" algn="just">
              <a:buNone/>
            </a:pPr>
            <a:r>
              <a:rPr lang="uk-UA" sz="1600" b="1" dirty="0">
                <a:solidFill>
                  <a:schemeClr val="tx1"/>
                </a:solidFill>
              </a:rPr>
              <a:t>- Бути перевантажені варіантами відповідей.</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val="420308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35496" y="915566"/>
            <a:ext cx="7920880" cy="3960439"/>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1. Стислість.</a:t>
            </a:r>
            <a:r>
              <a:rPr lang="uk-UA" sz="1600" dirty="0">
                <a:solidFill>
                  <a:schemeClr val="tx1"/>
                </a:solidFill>
                <a:latin typeface="Times New Roman" panose="02020603050405020304" pitchFamily="18" charset="0"/>
                <a:ea typeface="Calibri" panose="020F0502020204030204" pitchFamily="34" charset="0"/>
              </a:rPr>
              <a:t> Практично кожному досліднику зрозуміло, що чим довше питання, тим важче респонденту зрозуміти його основний сенс. Зазвичай при сприйнятті довгого і складного питання респондент найчастіше ніби забуває його першу частину, поки дочитує або слухає останню. Читаючи (або слухаючи) питання вдруге, людина намагається виділити основні (ключові) слова, що визначають суть питання. Якщо респондент і з другого разу (а тим більше - з третього) не вловив сенс сказаного, він або пропускає питання, або відзначає будь-який варіант, створюючи видимість відповіді.</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У більшості випадків </a:t>
            </a:r>
            <a:r>
              <a:rPr lang="uk-UA" sz="1600" b="1" dirty="0">
                <a:solidFill>
                  <a:schemeClr val="tx1"/>
                </a:solidFill>
                <a:latin typeface="Times New Roman" panose="02020603050405020304" pitchFamily="18" charset="0"/>
                <a:ea typeface="Calibri" panose="020F0502020204030204" pitchFamily="34" charset="0"/>
              </a:rPr>
              <a:t>11-12 слів</a:t>
            </a:r>
            <a:r>
              <a:rPr lang="uk-UA" sz="1600" dirty="0">
                <a:solidFill>
                  <a:schemeClr val="tx1"/>
                </a:solidFill>
                <a:latin typeface="Times New Roman" panose="02020603050405020304" pitchFamily="18" charset="0"/>
                <a:ea typeface="Calibri" panose="020F0502020204030204" pitchFamily="34" charset="0"/>
              </a:rPr>
              <a:t> є межею сприйняття фрази без суттєвого викривлення її основного змісту. Однак потреба дослідника конкретизувати питання для отримання необхідної інформації часто призводить до значного збільшення довжини питання.</a:t>
            </a: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105082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Що можна зробити в даному випадку? По-перше, необхідно переконатися в тому, що питання не можна скоротити за рахунок викреслювання зайвих слів і фраз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i="1" dirty="0" smtClean="0">
                <a:solidFill>
                  <a:schemeClr val="tx1"/>
                </a:solidFill>
                <a:latin typeface="Times New Roman" panose="02020603050405020304" pitchFamily="18" charset="0"/>
                <a:ea typeface="Calibri" panose="020F0502020204030204" pitchFamily="34" charset="0"/>
              </a:rPr>
              <a:t>«</a:t>
            </a:r>
            <a:r>
              <a:rPr lang="uk-UA" sz="1600" b="1" i="1" dirty="0">
                <a:solidFill>
                  <a:schemeClr val="tx1"/>
                </a:solidFill>
                <a:latin typeface="Times New Roman" panose="02020603050405020304" pitchFamily="18" charset="0"/>
                <a:ea typeface="Calibri" panose="020F0502020204030204" pitchFamily="34" charset="0"/>
              </a:rPr>
              <a:t>Зараз Ви побачите ряд суджень, що стосуються теми… . Уважно прочитайте їх, потім, будь ласка, вкажіть, якою мірою Ви згодні з кожним із тверджень, використовуючи вирази: так, скоріше так, скоріше ні, ні. І так Ви відповідаєте на кожне питання. </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val="187392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b="1" i="1" dirty="0" smtClean="0">
                <a:solidFill>
                  <a:schemeClr val="tx1"/>
                </a:solidFill>
                <a:latin typeface="Times New Roman" panose="02020603050405020304" pitchFamily="18" charset="0"/>
                <a:ea typeface="Calibri" panose="020F0502020204030204" pitchFamily="34" charset="0"/>
              </a:rPr>
              <a:t>Скорочений </a:t>
            </a:r>
            <a:r>
              <a:rPr lang="uk-UA" sz="1600" b="1" i="1" dirty="0">
                <a:solidFill>
                  <a:schemeClr val="tx1"/>
                </a:solidFill>
                <a:latin typeface="Times New Roman" panose="02020603050405020304" pitchFamily="18" charset="0"/>
                <a:ea typeface="Calibri" panose="020F0502020204030204" pitchFamily="34" charset="0"/>
              </a:rPr>
              <a:t>варіант: </a:t>
            </a:r>
            <a:r>
              <a:rPr lang="uk-UA" sz="1600" b="1" i="1" dirty="0" smtClean="0">
                <a:solidFill>
                  <a:schemeClr val="tx1"/>
                </a:solidFill>
                <a:latin typeface="Times New Roman" panose="02020603050405020304" pitchFamily="18" charset="0"/>
                <a:ea typeface="Calibri" panose="020F0502020204030204" pitchFamily="34" charset="0"/>
              </a:rPr>
              <a:t>«Будь-ласка</a:t>
            </a:r>
            <a:r>
              <a:rPr lang="uk-UA" sz="1600" b="1" i="1" dirty="0">
                <a:solidFill>
                  <a:schemeClr val="tx1"/>
                </a:solidFill>
                <a:latin typeface="Times New Roman" panose="02020603050405020304" pitchFamily="18" charset="0"/>
                <a:ea typeface="Calibri" panose="020F0502020204030204" pitchFamily="34" charset="0"/>
              </a:rPr>
              <a:t>, у</a:t>
            </a:r>
            <a:r>
              <a:rPr lang="uk-UA" sz="1600" b="1" i="1" dirty="0" smtClean="0">
                <a:solidFill>
                  <a:schemeClr val="tx1"/>
                </a:solidFill>
                <a:latin typeface="Times New Roman" panose="02020603050405020304" pitchFamily="18" charset="0"/>
                <a:ea typeface="Calibri" panose="020F0502020204030204" pitchFamily="34" charset="0"/>
              </a:rPr>
              <a:t>важно прочитайте ряд </a:t>
            </a:r>
            <a:r>
              <a:rPr lang="uk-UA" sz="1600" b="1" i="1" dirty="0">
                <a:solidFill>
                  <a:schemeClr val="tx1"/>
                </a:solidFill>
                <a:latin typeface="Times New Roman" panose="02020603050405020304" pitchFamily="18" charset="0"/>
                <a:ea typeface="Calibri" panose="020F0502020204030204" pitchFamily="34" charset="0"/>
              </a:rPr>
              <a:t>суджень. Скажіть, </a:t>
            </a:r>
            <a:r>
              <a:rPr lang="uk-UA" sz="1600" b="1" i="1" dirty="0" smtClean="0">
                <a:solidFill>
                  <a:schemeClr val="tx1"/>
                </a:solidFill>
                <a:latin typeface="Times New Roman" panose="02020603050405020304" pitchFamily="18" charset="0"/>
                <a:ea typeface="Calibri" panose="020F0502020204030204" pitchFamily="34" charset="0"/>
              </a:rPr>
              <a:t>якою </a:t>
            </a:r>
            <a:r>
              <a:rPr lang="uk-UA" sz="1600" b="1" i="1" dirty="0">
                <a:solidFill>
                  <a:schemeClr val="tx1"/>
                </a:solidFill>
                <a:latin typeface="Times New Roman" panose="02020603050405020304" pitchFamily="18" charset="0"/>
                <a:ea typeface="Calibri" panose="020F0502020204030204" pitchFamily="34" charset="0"/>
              </a:rPr>
              <a:t>мірою Ви згодні з кожним з них»).</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По-друге, якщо питання складається з двох чи більше фраз, можна розбити його на складові частини, і головну з них виділити іншим шрифтом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a:t>
            </a:r>
            <a:r>
              <a:rPr lang="uk-UA" sz="1600" dirty="0">
                <a:solidFill>
                  <a:schemeClr val="tx1"/>
                </a:solidFill>
                <a:latin typeface="Times New Roman" panose="02020603050405020304" pitchFamily="18" charset="0"/>
                <a:ea typeface="Calibri" panose="020F0502020204030204" pitchFamily="34" charset="0"/>
              </a:rPr>
              <a:t>Як Ви вчините, якщо Вам необхідно купити певну річ, і Ви спеціально за нею поїхали в магазин, що знаходиться далеко від Вашого будинку, а, зайшовши </a:t>
            </a:r>
            <a:r>
              <a:rPr lang="uk-UA" sz="1600" dirty="0" smtClean="0">
                <a:solidFill>
                  <a:schemeClr val="tx1"/>
                </a:solidFill>
                <a:latin typeface="Times New Roman" panose="02020603050405020304" pitchFamily="18" charset="0"/>
                <a:ea typeface="Calibri" panose="020F0502020204030204" pitchFamily="34" charset="0"/>
              </a:rPr>
              <a:t>до цього магазину, Ви побачили</a:t>
            </a:r>
            <a:r>
              <a:rPr lang="uk-UA" sz="1600" dirty="0">
                <a:solidFill>
                  <a:schemeClr val="tx1"/>
                </a:solidFill>
                <a:latin typeface="Times New Roman" panose="02020603050405020304" pitchFamily="18" charset="0"/>
                <a:ea typeface="Calibri" panose="020F0502020204030204" pitchFamily="34" charset="0"/>
              </a:rPr>
              <a:t>, що там велика черга»?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або </a:t>
            </a:r>
            <a:r>
              <a:rPr lang="uk-UA" sz="1600" dirty="0">
                <a:solidFill>
                  <a:schemeClr val="tx1"/>
                </a:solidFill>
                <a:latin typeface="Times New Roman" panose="02020603050405020304" pitchFamily="18" charset="0"/>
                <a:ea typeface="Calibri" panose="020F0502020204030204" pitchFamily="34" charset="0"/>
              </a:rPr>
              <a:t>«Уявіть, що Вам необхідно купити____. Ви спеціально поїхали в магазин, що знаходиться далеко від вашого будинку. Зайшовши </a:t>
            </a:r>
            <a:r>
              <a:rPr lang="uk-UA" sz="1600" dirty="0" smtClean="0">
                <a:solidFill>
                  <a:schemeClr val="tx1"/>
                </a:solidFill>
                <a:latin typeface="Times New Roman" panose="02020603050405020304" pitchFamily="18" charset="0"/>
                <a:ea typeface="Calibri" panose="020F0502020204030204" pitchFamily="34" charset="0"/>
              </a:rPr>
              <a:t>туди, побачили там велику чергу. </a:t>
            </a:r>
            <a:r>
              <a:rPr lang="uk-UA" sz="1600" u="sng" dirty="0">
                <a:solidFill>
                  <a:schemeClr val="tx1"/>
                </a:solidFill>
                <a:latin typeface="Times New Roman" panose="02020603050405020304" pitchFamily="18" charset="0"/>
                <a:ea typeface="Calibri" panose="020F0502020204030204" pitchFamily="34" charset="0"/>
              </a:rPr>
              <a:t>Як Ви вчините</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По-третє</a:t>
            </a:r>
            <a:r>
              <a:rPr lang="uk-UA" sz="1600" dirty="0">
                <a:solidFill>
                  <a:schemeClr val="tx1"/>
                </a:solidFill>
                <a:latin typeface="Times New Roman" panose="02020603050405020304" pitchFamily="18" charset="0"/>
                <a:ea typeface="Calibri" panose="020F0502020204030204" pitchFamily="34" charset="0"/>
              </a:rPr>
              <a:t>, можна просто </a:t>
            </a:r>
            <a:r>
              <a:rPr lang="uk-UA" sz="1600" u="sng" dirty="0">
                <a:solidFill>
                  <a:schemeClr val="tx1"/>
                </a:solidFill>
                <a:latin typeface="Times New Roman" panose="02020603050405020304" pitchFamily="18" charset="0"/>
                <a:ea typeface="Calibri" panose="020F0502020204030204" pitchFamily="34" charset="0"/>
              </a:rPr>
              <a:t>підкреслити </a:t>
            </a:r>
            <a:r>
              <a:rPr lang="uk-UA" sz="1600" dirty="0">
                <a:solidFill>
                  <a:schemeClr val="tx1"/>
                </a:solidFill>
                <a:latin typeface="Times New Roman" panose="02020603050405020304" pitchFamily="18" charset="0"/>
                <a:ea typeface="Calibri" panose="020F0502020204030204" pitchFamily="34" charset="0"/>
              </a:rPr>
              <a:t>чи </a:t>
            </a:r>
            <a:r>
              <a:rPr lang="uk-UA" sz="1600" b="1" dirty="0">
                <a:solidFill>
                  <a:schemeClr val="tx1"/>
                </a:solidFill>
                <a:latin typeface="Times New Roman" panose="02020603050405020304" pitchFamily="18" charset="0"/>
                <a:ea typeface="Calibri" panose="020F0502020204030204" pitchFamily="34" charset="0"/>
              </a:rPr>
              <a:t>виділити шрифтом</a:t>
            </a:r>
            <a:r>
              <a:rPr lang="uk-UA" sz="1600" dirty="0">
                <a:solidFill>
                  <a:schemeClr val="tx1"/>
                </a:solidFill>
                <a:latin typeface="Times New Roman" panose="02020603050405020304" pitchFamily="18" charset="0"/>
                <a:ea typeface="Calibri" panose="020F0502020204030204" pitchFamily="34" charset="0"/>
              </a:rPr>
              <a:t> ключові слова, фокусуючи увагу респондента на основному сенсі питання.</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396743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2. Порядок відповідей</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У тих випадках, коли дослідник припускає в подальшому аналізі використовувати індекси і коефіцієнти зв'язку, він повинен звернути увагу на порядок розташування варіантів відповідей, оскільки цифрове позначення кодової позиції кожного з варіантів відповіді набуває свого числового значення. </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 використанні оціночних питань («Як Ви ставитеся ...?», «Як Ви оцінюєте ...?») Варіант відповіді «важко відповісти» краще ставити не в кінці, а в середині шкали, тоді шкала набуває вигляду:</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 -2 -1 0 (важко сказати) +1 +2.</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extLst>
      <p:ext uri="{BB962C8B-B14F-4D97-AF65-F5344CB8AC3E}">
        <p14:creationId xmlns:p14="http://schemas.microsoft.com/office/powerpoint/2010/main" val="351902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3. Однозначність понять</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b="1" dirty="0">
                <a:solidFill>
                  <a:schemeClr val="tx1"/>
                </a:solidFill>
                <a:latin typeface="Times New Roman" panose="02020603050405020304" pitchFamily="18" charset="0"/>
                <a:ea typeface="Calibri" panose="020F0502020204030204" pitchFamily="34" charset="0"/>
              </a:rPr>
              <a:t>Усі поняття, що використовуються при формулюванні питань та відповідей повинні бути  однаково зрозумілі всім респондентам. </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Якщо досліджуване поняття не визначене і не доведене до емпіричного аналога на етапі підготовки програми дослідження (погано операціоналізоване), то соціолог нерідко своє завдання намагається (часто того не усвідомлюючи) перекласти на плечі респондентів.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Так</a:t>
            </a:r>
            <a:r>
              <a:rPr lang="uk-UA" sz="1600" dirty="0">
                <a:solidFill>
                  <a:schemeClr val="tx1"/>
                </a:solidFill>
                <a:latin typeface="Times New Roman" panose="02020603050405020304" pitchFamily="18" charset="0"/>
                <a:ea typeface="Calibri" panose="020F0502020204030204" pitchFamily="34" charset="0"/>
              </a:rPr>
              <a:t>, наприклад, не визначивши в рамках дослідження поняття «адаптація», запитує у респондентів, як проходив процес їх адаптації до нового колективу. Мається на увазі, що респондент сам повинен не тільки знати, що таке адаптація, а й дати оцінку успішності цього процесу. Але в таких випадках соціолог не враховує, що, оцінюючи процес адаптації, різні респонденти розуміють різні аспекти свого стану і умов життєдіяльності.</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152259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В інших випадках соціологу використані поняття здаються занадто очевидними і однозначними тільки тому, що він особисто до них звик і, складаючи анкету, не враховує, що в громадській думці дана категорія може бути зафіксована не в тому значенні, яке мав на увазі автор дослідження.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Досить </a:t>
            </a:r>
            <a:r>
              <a:rPr lang="uk-UA" sz="1600" dirty="0">
                <a:solidFill>
                  <a:schemeClr val="tx1"/>
                </a:solidFill>
                <a:latin typeface="Times New Roman" panose="02020603050405020304" pitchFamily="18" charset="0"/>
                <a:ea typeface="Calibri" panose="020F0502020204030204" pitchFamily="34" charset="0"/>
              </a:rPr>
              <a:t>типовим прикладом неоднозначного питання є наступне формулювання: </a:t>
            </a:r>
            <a:r>
              <a:rPr lang="uk-UA" sz="1600" b="1" dirty="0">
                <a:solidFill>
                  <a:schemeClr val="tx1"/>
                </a:solidFill>
                <a:latin typeface="Times New Roman" panose="02020603050405020304" pitchFamily="18" charset="0"/>
                <a:ea typeface="Calibri" panose="020F0502020204030204" pitchFamily="34" charset="0"/>
              </a:rPr>
              <a:t>«Як Ви оцінюєте </a:t>
            </a:r>
            <a:r>
              <a:rPr lang="uk-UA" sz="1600" b="1" dirty="0">
                <a:solidFill>
                  <a:srgbClr val="38F105"/>
                </a:solidFill>
                <a:latin typeface="Times New Roman" panose="02020603050405020304" pitchFamily="18" charset="0"/>
                <a:ea typeface="Calibri" panose="020F0502020204030204" pitchFamily="34" charset="0"/>
              </a:rPr>
              <a:t>рівень</a:t>
            </a:r>
            <a:r>
              <a:rPr lang="uk-UA" sz="1600" b="1" dirty="0">
                <a:solidFill>
                  <a:schemeClr val="tx1"/>
                </a:solidFill>
                <a:latin typeface="Times New Roman" panose="02020603050405020304" pitchFamily="18" charset="0"/>
                <a:ea typeface="Calibri" panose="020F0502020204030204" pitchFamily="34" charset="0"/>
              </a:rPr>
              <a:t> </a:t>
            </a:r>
            <a:r>
              <a:rPr lang="uk-UA" sz="1600" b="1" dirty="0">
                <a:solidFill>
                  <a:srgbClr val="FF0000"/>
                </a:solidFill>
                <a:latin typeface="Times New Roman" panose="02020603050405020304" pitchFamily="18" charset="0"/>
                <a:ea typeface="Calibri" panose="020F0502020204030204" pitchFamily="34" charset="0"/>
              </a:rPr>
              <a:t>соціальної напруженості </a:t>
            </a:r>
            <a:r>
              <a:rPr lang="uk-UA" sz="1600" b="1" dirty="0">
                <a:solidFill>
                  <a:schemeClr val="tx1"/>
                </a:solidFill>
                <a:latin typeface="Times New Roman" panose="02020603050405020304" pitchFamily="18" charset="0"/>
                <a:ea typeface="Calibri" panose="020F0502020204030204" pitchFamily="34" charset="0"/>
              </a:rPr>
              <a:t>у Вашому </a:t>
            </a:r>
            <a:r>
              <a:rPr lang="uk-UA" sz="1600" b="1" dirty="0">
                <a:solidFill>
                  <a:srgbClr val="00B0F0"/>
                </a:solidFill>
                <a:latin typeface="Times New Roman" panose="02020603050405020304" pitchFamily="18" charset="0"/>
                <a:ea typeface="Calibri" panose="020F0502020204030204" pitchFamily="34" charset="0"/>
              </a:rPr>
              <a:t>регіоні</a:t>
            </a:r>
            <a:r>
              <a:rPr lang="uk-UA" sz="1600" b="1" dirty="0">
                <a:solidFill>
                  <a:schemeClr val="tx1"/>
                </a:solidFill>
                <a:latin typeface="Times New Roman" panose="02020603050405020304" pitchFamily="18" charset="0"/>
                <a:ea typeface="Calibri" panose="020F0502020204030204" pitchFamily="34" charset="0"/>
              </a:rPr>
              <a:t>?»</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Tree>
    <p:extLst>
      <p:ext uri="{BB962C8B-B14F-4D97-AF65-F5344CB8AC3E}">
        <p14:creationId xmlns:p14="http://schemas.microsoft.com/office/powerpoint/2010/main" val="402396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776864" cy="4104456"/>
          </a:xfrm>
          <a:prstGeom prst="rect">
            <a:avLst/>
          </a:prstGeom>
        </p:spPr>
        <p:txBody>
          <a:bodyPr spcFirstLastPara="1" wrap="square" lIns="91425" tIns="91425" rIns="91425" bIns="91425" anchor="t" anchorCtr="0">
            <a:noAutofit/>
          </a:bodyPr>
          <a:lstStyle/>
          <a:p>
            <a:pPr marL="0" lvl="0" indent="0" algn="just">
              <a:buNone/>
            </a:pPr>
            <a:r>
              <a:rPr lang="uk-UA" sz="1600" b="1" dirty="0" smtClean="0">
                <a:solidFill>
                  <a:schemeClr val="tx1"/>
                </a:solidFill>
              </a:rPr>
              <a:t>Опитування - це метод збору соціологічної інформації про об'єкт в ході безпосереднього або опосередкованого спілкування соціолога (інтерв'юера) і того, кого опитують (респондента) шляхом реєстрації відповідей респондента.</a:t>
            </a:r>
          </a:p>
          <a:p>
            <a:pPr marL="0" lvl="0" indent="0" algn="just">
              <a:buNone/>
            </a:pPr>
            <a:r>
              <a:rPr lang="uk-UA" sz="1600" b="1" dirty="0" smtClean="0">
                <a:solidFill>
                  <a:schemeClr val="tx1"/>
                </a:solidFill>
              </a:rPr>
              <a:t>Залежно від джерела (носія) первинної соціологічної інформації розрізняють опитування масові й спеціалізовані (експертні). </a:t>
            </a:r>
          </a:p>
          <a:p>
            <a:pPr marL="0" lvl="0" indent="0" algn="just">
              <a:buNone/>
            </a:pPr>
            <a:r>
              <a:rPr lang="uk-UA" sz="1600" b="1" dirty="0" smtClean="0">
                <a:solidFill>
                  <a:schemeClr val="tx1"/>
                </a:solidFill>
              </a:rPr>
              <a:t>У масовому опитуванні основним джерелом інформації виступають представники різних категорій населення, діяльність, яких безпосередньо не пов'язана з предметом аналізу. </a:t>
            </a:r>
          </a:p>
          <a:p>
            <a:pPr marL="0" lvl="0" indent="0" algn="just">
              <a:buNone/>
            </a:pPr>
            <a:r>
              <a:rPr lang="uk-UA" sz="1600" b="1" dirty="0" smtClean="0">
                <a:solidFill>
                  <a:schemeClr val="tx1"/>
                </a:solidFill>
              </a:rPr>
              <a:t>У спеціалізованих опитуваннях головне джерело інформації - компетентні особи (експерти), чия професійна діяльність тісно пов'язана з предметом вивчення і чиї теоретичні знання, життєвий досвід дозволяють робити авторитетні висновки, тобто учасниками таких опитувань є експерти, здатні дати всебічно виважену оцінку по тій чи іншій проблемі.</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extLst>
      <p:ext uri="{BB962C8B-B14F-4D97-AF65-F5344CB8AC3E}">
        <p14:creationId xmlns:p14="http://schemas.microsoft.com/office/powerpoint/2010/main" val="231114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467544" y="393601"/>
            <a:ext cx="7704856" cy="4248471"/>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У цьому питанні присутні відразу два невизначених терміни: «соціальна напруженість» і «регіон».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Поняття </a:t>
            </a:r>
            <a:r>
              <a:rPr lang="uk-UA" sz="1600" dirty="0">
                <a:solidFill>
                  <a:schemeClr val="tx1"/>
                </a:solidFill>
                <a:latin typeface="Times New Roman" panose="02020603050405020304" pitchFamily="18" charset="0"/>
                <a:ea typeface="Calibri" panose="020F0502020204030204" pitchFamily="34" charset="0"/>
              </a:rPr>
              <a:t>«соціальна напруженість» в даний час не має однозначного визначення ні в соціальній науці, ні в повсякденному житті. Дослідник може по-своєму тлумачити цю категорію, а кожен з респондентів по-своєму.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На </a:t>
            </a:r>
            <a:r>
              <a:rPr lang="uk-UA" sz="1600" dirty="0">
                <a:solidFill>
                  <a:schemeClr val="tx1"/>
                </a:solidFill>
                <a:latin typeface="Times New Roman" panose="02020603050405020304" pitchFamily="18" charset="0"/>
                <a:ea typeface="Calibri" panose="020F0502020204030204" pitchFamily="34" charset="0"/>
              </a:rPr>
              <a:t>практиці, стикаючись з невизначеними або неоднозначними термінами, респонденти часто </a:t>
            </a:r>
            <a:r>
              <a:rPr lang="uk-UA" sz="1600" dirty="0" smtClean="0">
                <a:solidFill>
                  <a:schemeClr val="tx1"/>
                </a:solidFill>
                <a:latin typeface="Times New Roman" panose="02020603050405020304" pitchFamily="18" charset="0"/>
                <a:ea typeface="Calibri" panose="020F0502020204030204" pitchFamily="34" charset="0"/>
              </a:rPr>
              <a:t>пропускають питання, а при інтерв'ю - запитують </a:t>
            </a:r>
            <a:r>
              <a:rPr lang="uk-UA" sz="1600" dirty="0">
                <a:solidFill>
                  <a:schemeClr val="tx1"/>
                </a:solidFill>
                <a:latin typeface="Times New Roman" panose="02020603050405020304" pitchFamily="18" charset="0"/>
                <a:ea typeface="Calibri" panose="020F0502020204030204" pitchFamily="34" charset="0"/>
              </a:rPr>
              <a:t>інтерв'юерів - «що мається на увазі», </a:t>
            </a:r>
            <a:r>
              <a:rPr lang="uk-UA" sz="1600" dirty="0" smtClean="0">
                <a:solidFill>
                  <a:schemeClr val="tx1"/>
                </a:solidFill>
                <a:latin typeface="Times New Roman" panose="02020603050405020304" pitchFamily="18" charset="0"/>
                <a:ea typeface="Calibri" panose="020F0502020204030204" pitchFamily="34" charset="0"/>
              </a:rPr>
              <a:t>і ті дають </a:t>
            </a:r>
            <a:r>
              <a:rPr lang="uk-UA" sz="1600" dirty="0">
                <a:solidFill>
                  <a:schemeClr val="tx1"/>
                </a:solidFill>
                <a:latin typeface="Times New Roman" panose="02020603050405020304" pitchFamily="18" charset="0"/>
                <a:ea typeface="Calibri" panose="020F0502020204030204" pitchFamily="34" charset="0"/>
              </a:rPr>
              <a:t>власне тлумачення використовуваному </a:t>
            </a:r>
            <a:r>
              <a:rPr lang="uk-UA" sz="1600" dirty="0" smtClean="0">
                <a:solidFill>
                  <a:schemeClr val="tx1"/>
                </a:solidFill>
                <a:latin typeface="Times New Roman" panose="02020603050405020304" pitchFamily="18" charset="0"/>
                <a:ea typeface="Calibri" panose="020F0502020204030204" pitchFamily="34" charset="0"/>
              </a:rPr>
              <a:t>слову, що може спотворювати результати. </a:t>
            </a:r>
          </a:p>
          <a:p>
            <a:pPr algn="just"/>
            <a:r>
              <a:rPr lang="uk-UA" sz="1600" dirty="0" smtClean="0">
                <a:solidFill>
                  <a:schemeClr val="tx1"/>
                </a:solidFill>
                <a:latin typeface="Times New Roman" panose="02020603050405020304" pitchFamily="18" charset="0"/>
                <a:ea typeface="Calibri" panose="020F0502020204030204" pitchFamily="34" charset="0"/>
              </a:rPr>
              <a:t>Включаючи </a:t>
            </a:r>
            <a:r>
              <a:rPr lang="uk-UA" sz="1600" dirty="0">
                <a:solidFill>
                  <a:schemeClr val="tx1"/>
                </a:solidFill>
                <a:latin typeface="Times New Roman" panose="02020603050405020304" pitchFamily="18" charset="0"/>
                <a:ea typeface="Calibri" panose="020F0502020204030204" pitchFamily="34" charset="0"/>
              </a:rPr>
              <a:t>подібну категорію в питання анкети, дослідник фактично перекладає вирішення свого завдання </a:t>
            </a:r>
            <a:r>
              <a:rPr lang="uk-UA" sz="1600" dirty="0" smtClean="0">
                <a:solidFill>
                  <a:schemeClr val="tx1"/>
                </a:solidFill>
                <a:latin typeface="Times New Roman" panose="02020603050405020304" pitchFamily="18" charset="0"/>
                <a:ea typeface="Calibri" panose="020F0502020204030204" pitchFamily="34" charset="0"/>
              </a:rPr>
              <a:t>на </a:t>
            </a:r>
            <a:r>
              <a:rPr lang="uk-UA" sz="1600" dirty="0">
                <a:solidFill>
                  <a:schemeClr val="tx1"/>
                </a:solidFill>
                <a:latin typeface="Times New Roman" panose="02020603050405020304" pitchFamily="18" charset="0"/>
                <a:ea typeface="Calibri" panose="020F0502020204030204" pitchFamily="34" charset="0"/>
              </a:rPr>
              <a:t>респондентів. Він повинен був в програмі дослідження визначити поняття соціальної напруженості, </a:t>
            </a:r>
            <a:r>
              <a:rPr lang="uk-UA" sz="1600" b="1" dirty="0">
                <a:solidFill>
                  <a:schemeClr val="tx1"/>
                </a:solidFill>
                <a:latin typeface="Times New Roman" panose="02020603050405020304" pitchFamily="18" charset="0"/>
                <a:ea typeface="Calibri" panose="020F0502020204030204" pitchFamily="34" charset="0"/>
              </a:rPr>
              <a:t>виділити її складові компоненти (наприклад, «мітинги», «незадоволеність умовами життя», «звернення до органів влади» тощо) і по кожному індикатору сформулювати самостійне питання, а в процесі аналізу - інтегрувати отримані дані.</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extLst>
      <p:ext uri="{BB962C8B-B14F-4D97-AF65-F5344CB8AC3E}">
        <p14:creationId xmlns:p14="http://schemas.microsoft.com/office/powerpoint/2010/main" val="365509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539552" y="987575"/>
            <a:ext cx="7704856" cy="2952328"/>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Термін «регіон», який для автора питання, можливо, цілком однозначно визначено і типологія регіонів передбачена програмою аналізу, </a:t>
            </a:r>
            <a:r>
              <a:rPr lang="uk-UA" sz="1600" dirty="0" smtClean="0">
                <a:solidFill>
                  <a:schemeClr val="tx1"/>
                </a:solidFill>
                <a:latin typeface="Times New Roman" panose="02020603050405020304" pitchFamily="18" charset="0"/>
                <a:ea typeface="Calibri" panose="020F0502020204030204" pitchFamily="34" charset="0"/>
              </a:rPr>
              <a:t>також </a:t>
            </a:r>
            <a:r>
              <a:rPr lang="uk-UA" sz="1600" dirty="0">
                <a:solidFill>
                  <a:schemeClr val="tx1"/>
                </a:solidFill>
                <a:latin typeface="Times New Roman" panose="02020603050405020304" pitchFamily="18" charset="0"/>
                <a:ea typeface="Calibri" panose="020F0502020204030204" pitchFamily="34" charset="0"/>
              </a:rPr>
              <a:t>може бути </a:t>
            </a:r>
            <a:r>
              <a:rPr lang="uk-UA" sz="1600" dirty="0" smtClean="0">
                <a:solidFill>
                  <a:schemeClr val="tx1"/>
                </a:solidFill>
                <a:latin typeface="Times New Roman" panose="02020603050405020304" pitchFamily="18" charset="0"/>
                <a:ea typeface="Calibri" panose="020F0502020204030204" pitchFamily="34" charset="0"/>
              </a:rPr>
              <a:t>не однаково </a:t>
            </a:r>
            <a:r>
              <a:rPr lang="uk-UA" sz="1600" dirty="0">
                <a:solidFill>
                  <a:schemeClr val="tx1"/>
                </a:solidFill>
                <a:latin typeface="Times New Roman" panose="02020603050405020304" pitchFamily="18" charset="0"/>
                <a:ea typeface="Calibri" panose="020F0502020204030204" pitchFamily="34" charset="0"/>
              </a:rPr>
              <a:t>зрозумілий усіма респондентами.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У </a:t>
            </a:r>
            <a:r>
              <a:rPr lang="uk-UA" sz="1600" dirty="0">
                <a:solidFill>
                  <a:schemeClr val="tx1"/>
                </a:solidFill>
                <a:latin typeface="Times New Roman" panose="02020603050405020304" pitchFamily="18" charset="0"/>
                <a:ea typeface="Calibri" panose="020F0502020204030204" pitchFamily="34" charset="0"/>
              </a:rPr>
              <a:t>даному випадку необхідна конкретизація на адміністративно-територіальній основі (населений пункт, район, область), так як респондент не знає, що під регіоном розуміється в даному випадку.</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217861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539552" y="987574"/>
            <a:ext cx="7704856" cy="3384375"/>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4. Конкретність </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 вивченні фактів для отримання порівнянної інформації досить часто потрібна </a:t>
            </a:r>
            <a:r>
              <a:rPr lang="uk-UA" sz="1600" b="1" dirty="0">
                <a:solidFill>
                  <a:schemeClr val="tx1"/>
                </a:solidFill>
                <a:latin typeface="Times New Roman" panose="02020603050405020304" pitchFamily="18" charset="0"/>
                <a:ea typeface="Calibri" panose="020F0502020204030204" pitchFamily="34" charset="0"/>
              </a:rPr>
              <a:t>конкретизація місця, часу і суб'єкта</a:t>
            </a:r>
            <a:r>
              <a:rPr lang="uk-UA" sz="1600" dirty="0">
                <a:solidFill>
                  <a:schemeClr val="tx1"/>
                </a:solidFill>
                <a:latin typeface="Times New Roman" panose="02020603050405020304" pitchFamily="18" charset="0"/>
                <a:ea typeface="Calibri" panose="020F0502020204030204" pitchFamily="34" charset="0"/>
              </a:rPr>
              <a:t>, по відношенню до яких фіксується інформація. Наприклад, у питаннях типу </a:t>
            </a:r>
            <a:r>
              <a:rPr lang="uk-UA" sz="1600" b="1" dirty="0">
                <a:solidFill>
                  <a:schemeClr val="tx1"/>
                </a:solidFill>
                <a:latin typeface="Times New Roman" panose="02020603050405020304" pitchFamily="18" charset="0"/>
                <a:ea typeface="Calibri" panose="020F0502020204030204" pitchFamily="34" charset="0"/>
              </a:rPr>
              <a:t>«Як часто Ви робите (відчуваєте) ...?» Необхідно уточнити часові межі дій (станів), про які потрібно отримати інформацію.</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 оцінці відносин необхідно чітко визначати критерій оцінювання. Наприклад, у питанні </a:t>
            </a:r>
            <a:r>
              <a:rPr lang="uk-UA" sz="1600" b="1" dirty="0">
                <a:solidFill>
                  <a:schemeClr val="tx1"/>
                </a:solidFill>
                <a:latin typeface="Times New Roman" panose="02020603050405020304" pitchFamily="18" charset="0"/>
                <a:ea typeface="Calibri" panose="020F0502020204030204" pitchFamily="34" charset="0"/>
              </a:rPr>
              <a:t>«Як би Ви оцінили нинішню економічну ситуацію в Україні?»</a:t>
            </a:r>
            <a:r>
              <a:rPr lang="uk-UA" sz="1600" dirty="0">
                <a:solidFill>
                  <a:schemeClr val="tx1"/>
                </a:solidFill>
                <a:latin typeface="Times New Roman" panose="02020603050405020304" pitchFamily="18" charset="0"/>
                <a:ea typeface="Calibri" panose="020F0502020204030204" pitchFamily="34" charset="0"/>
              </a:rPr>
              <a:t> Необхідно уточнити - за яким критерієм слід оцінити (стабільність, перспективи розвитку або </a:t>
            </a:r>
            <a:r>
              <a:rPr lang="uk-UA" sz="1600" dirty="0" smtClean="0">
                <a:solidFill>
                  <a:schemeClr val="tx1"/>
                </a:solidFill>
                <a:latin typeface="Times New Roman" panose="02020603050405020304" pitchFamily="18" charset="0"/>
                <a:ea typeface="Calibri" panose="020F0502020204030204" pitchFamily="34" charset="0"/>
              </a:rPr>
              <a:t>за яким-небудь </a:t>
            </a:r>
            <a:r>
              <a:rPr lang="uk-UA" sz="1600" dirty="0">
                <a:solidFill>
                  <a:schemeClr val="tx1"/>
                </a:solidFill>
                <a:latin typeface="Times New Roman" panose="02020603050405020304" pitchFamily="18" charset="0"/>
                <a:ea typeface="Calibri" panose="020F0502020204030204" pitchFamily="34" charset="0"/>
              </a:rPr>
              <a:t>іншим критерієм, що цікавить авторів дослідження).</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410163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539552" y="987574"/>
            <a:ext cx="7704856" cy="3384375"/>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Часто буває так, що одне питання містить одразу кілька неконкретизованих значень.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Наприклад</a:t>
            </a:r>
            <a:r>
              <a:rPr lang="uk-UA" sz="1600" dirty="0">
                <a:solidFill>
                  <a:schemeClr val="tx1"/>
                </a:solidFill>
                <a:latin typeface="Times New Roman" panose="02020603050405020304" pitchFamily="18" charset="0"/>
                <a:ea typeface="Calibri" panose="020F0502020204030204" pitchFamily="34" charset="0"/>
              </a:rPr>
              <a:t>, питання </a:t>
            </a:r>
            <a:r>
              <a:rPr lang="uk-UA" sz="1600" b="1" dirty="0">
                <a:solidFill>
                  <a:schemeClr val="tx1"/>
                </a:solidFill>
                <a:latin typeface="Times New Roman" panose="02020603050405020304" pitchFamily="18" charset="0"/>
                <a:ea typeface="Calibri" panose="020F0502020204030204" pitchFamily="34" charset="0"/>
              </a:rPr>
              <a:t>«Як Ви розподіляєте за ступенем важливості такі статті витрат сімейного бюджету (харчування, одяг, лікування і т. д.)?»</a:t>
            </a:r>
            <a:r>
              <a:rPr lang="uk-UA" sz="1600" dirty="0">
                <a:solidFill>
                  <a:schemeClr val="tx1"/>
                </a:solidFill>
                <a:latin typeface="Times New Roman" panose="02020603050405020304" pitchFamily="18" charset="0"/>
                <a:ea typeface="Calibri" panose="020F0502020204030204" pitchFamily="34" charset="0"/>
              </a:rPr>
              <a:t> </a:t>
            </a:r>
            <a:r>
              <a:rPr lang="uk-UA" sz="1600" dirty="0" smtClean="0">
                <a:solidFill>
                  <a:schemeClr val="tx1"/>
                </a:solidFill>
                <a:latin typeface="Times New Roman" panose="02020603050405020304" pitchFamily="18" charset="0"/>
                <a:ea typeface="Calibri" panose="020F0502020204030204" pitchFamily="34" charset="0"/>
              </a:rPr>
              <a:t>зовсім </a:t>
            </a:r>
            <a:r>
              <a:rPr lang="uk-UA" sz="1600" dirty="0">
                <a:solidFill>
                  <a:schemeClr val="tx1"/>
                </a:solidFill>
                <a:latin typeface="Times New Roman" panose="02020603050405020304" pitchFamily="18" charset="0"/>
                <a:ea typeface="Calibri" panose="020F0502020204030204" pitchFamily="34" charset="0"/>
              </a:rPr>
              <a:t>непридатне для стандартизованої анкети.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У </a:t>
            </a:r>
            <a:r>
              <a:rPr lang="uk-UA" sz="1600" dirty="0">
                <a:solidFill>
                  <a:schemeClr val="tx1"/>
                </a:solidFill>
                <a:latin typeface="Times New Roman" panose="02020603050405020304" pitchFamily="18" charset="0"/>
                <a:ea typeface="Calibri" panose="020F0502020204030204" pitchFamily="34" charset="0"/>
              </a:rPr>
              <a:t>звичайній розмові, як і у глибинному інтерв'ю, мається на увазі, що людина, яка відповідає на запитання, може уточнити, про що власне йдеться. </a:t>
            </a:r>
            <a:r>
              <a:rPr lang="uk-UA" sz="1600" dirty="0" smtClean="0">
                <a:solidFill>
                  <a:schemeClr val="tx1"/>
                </a:solidFill>
                <a:latin typeface="Times New Roman" panose="02020603050405020304" pitchFamily="18" charset="0"/>
                <a:ea typeface="Calibri" panose="020F0502020204030204" pitchFamily="34" charset="0"/>
              </a:rPr>
              <a:t>Але в </a:t>
            </a:r>
            <a:r>
              <a:rPr lang="uk-UA" sz="1600" dirty="0">
                <a:solidFill>
                  <a:schemeClr val="tx1"/>
                </a:solidFill>
                <a:latin typeface="Times New Roman" panose="02020603050405020304" pitchFamily="18" charset="0"/>
                <a:ea typeface="Calibri" panose="020F0502020204030204" pitchFamily="34" charset="0"/>
              </a:rPr>
              <a:t>рамках </a:t>
            </a:r>
            <a:r>
              <a:rPr lang="uk-UA" sz="1600" dirty="0" smtClean="0">
                <a:solidFill>
                  <a:schemeClr val="tx1"/>
                </a:solidFill>
                <a:latin typeface="Times New Roman" panose="02020603050405020304" pitchFamily="18" charset="0"/>
                <a:ea typeface="Calibri" panose="020F0502020204030204" pitchFamily="34" charset="0"/>
              </a:rPr>
              <a:t>стандартизованого </a:t>
            </a:r>
            <a:r>
              <a:rPr lang="uk-UA" sz="1600" dirty="0">
                <a:solidFill>
                  <a:schemeClr val="tx1"/>
                </a:solidFill>
                <a:latin typeface="Times New Roman" panose="02020603050405020304" pitchFamily="18" charset="0"/>
                <a:ea typeface="Calibri" panose="020F0502020204030204" pitchFamily="34" charset="0"/>
              </a:rPr>
              <a:t>опитування, яке передбачає подальшу статистичну обробку за стандартною програмою, таке питання є неякісним, оскільки містить неконкретизовані поняття, і різні респонденти можуть його по-різному інтерпретувати</a:t>
            </a:r>
            <a:r>
              <a:rPr lang="uk-UA" sz="1600" dirty="0" smtClean="0">
                <a:solidFill>
                  <a:schemeClr val="tx1"/>
                </a:solidFill>
                <a:latin typeface="Times New Roman" panose="02020603050405020304" pitchFamily="18" charset="0"/>
                <a:ea typeface="Calibri" panose="020F0502020204030204" pitchFamily="34" charset="0"/>
              </a:rPr>
              <a:t>.</a:t>
            </a:r>
          </a:p>
          <a:p>
            <a:pPr algn="just"/>
            <a:r>
              <a:rPr lang="uk-UA" sz="1600" b="1" dirty="0" smtClean="0">
                <a:solidFill>
                  <a:schemeClr val="tx1"/>
                </a:solidFill>
                <a:effectLst/>
                <a:latin typeface="Times New Roman" panose="02020603050405020304" pitchFamily="18" charset="0"/>
                <a:ea typeface="Calibri" panose="020F0502020204030204" pitchFamily="34" charset="0"/>
              </a:rPr>
              <a:t>Що саме тут треба конкретизувати?</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357268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771550"/>
            <a:ext cx="7704856" cy="3744416"/>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По-перше, неконкретизований критерій оцінки важливості (ступінь важливості - за часткою в бюджеті чи по першочерговості придбання, або по якому-небудь іншому значенню).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По-друге</a:t>
            </a:r>
            <a:r>
              <a:rPr lang="uk-UA" sz="1600" dirty="0">
                <a:solidFill>
                  <a:schemeClr val="tx1"/>
                </a:solidFill>
                <a:latin typeface="Times New Roman" panose="02020603050405020304" pitchFamily="18" charset="0"/>
                <a:ea typeface="Calibri" panose="020F0502020204030204" pitchFamily="34" charset="0"/>
              </a:rPr>
              <a:t>, не конкретизований суб'єкт (для кого важливо: особисто для респондента або для більшості членів родини, для глави сім'ї, що розпоряджається бюджетом і т.п.).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По-третє</a:t>
            </a:r>
            <a:r>
              <a:rPr lang="uk-UA" sz="1600" dirty="0">
                <a:solidFill>
                  <a:schemeClr val="tx1"/>
                </a:solidFill>
                <a:latin typeface="Times New Roman" panose="02020603050405020304" pitchFamily="18" charset="0"/>
                <a:ea typeface="Calibri" panose="020F0502020204030204" pitchFamily="34" charset="0"/>
              </a:rPr>
              <a:t>, неконкретизоване слово «розподіляєте». Розподіляє респондент реально бюджет в родині або повинен проективно розподілити в ситуації опитування. Якщо малося на увазі реальний розподіл, то неконкретизований час - останній рік, півроку, місяць, тиждень. Навіть у стабільних економічних умовах розподіл бюджету в сім'ї може з часом зазнавати значні зміни, а в умовах інфляції розподіл сімейних бюджетів зазнає значних змін протягом досить короткого часу.</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1650466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059582"/>
            <a:ext cx="7704856" cy="3456384"/>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Отже, якщо питання стосується дій респондента, актів поведінки, воно повинно бути конкретизоване відрізком часу.</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Якщо </a:t>
            </a:r>
            <a:r>
              <a:rPr lang="uk-UA" sz="1600" b="1" dirty="0">
                <a:solidFill>
                  <a:schemeClr val="tx1"/>
                </a:solidFill>
                <a:latin typeface="Times New Roman" panose="02020603050405020304" pitchFamily="18" charset="0"/>
                <a:ea typeface="Calibri" panose="020F0502020204030204" pitchFamily="34" charset="0"/>
              </a:rPr>
              <a:t>мова йде про оцінювання, то необхідна конкретизація критерію оцінки.</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Складність </a:t>
            </a:r>
            <a:r>
              <a:rPr lang="uk-UA" sz="1600" dirty="0">
                <a:solidFill>
                  <a:schemeClr val="tx1"/>
                </a:solidFill>
                <a:latin typeface="Times New Roman" panose="02020603050405020304" pitchFamily="18" charset="0"/>
                <a:ea typeface="Calibri" panose="020F0502020204030204" pitchFamily="34" charset="0"/>
              </a:rPr>
              <a:t>підготовки питань полягає в тому, що вимога конкретності і вимога стислості питання знаходяться в суперечності і автору доводиться шукати компроміс між </a:t>
            </a:r>
            <a:r>
              <a:rPr lang="uk-UA" sz="1600" dirty="0" smtClean="0">
                <a:solidFill>
                  <a:schemeClr val="tx1"/>
                </a:solidFill>
                <a:latin typeface="Times New Roman" panose="02020603050405020304" pitchFamily="18" charset="0"/>
                <a:ea typeface="Calibri" panose="020F0502020204030204" pitchFamily="34" charset="0"/>
              </a:rPr>
              <a:t>ними.</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3642593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059582"/>
            <a:ext cx="7704856" cy="3456384"/>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5. Розмежування питань</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Часто в анкетах зустрічаються питання, у формулюванні яких міститься два, а то й більше питання. Нижче наводяться приклади досить типових формулювань поєднання двох питань, на які зазвичай пропонується тільки одна шкала відповідей. </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1. </a:t>
            </a:r>
            <a:r>
              <a:rPr lang="uk-UA" sz="1600" b="1" dirty="0">
                <a:solidFill>
                  <a:schemeClr val="tx1"/>
                </a:solidFill>
                <a:latin typeface="Times New Roman" panose="02020603050405020304" pitchFamily="18" charset="0"/>
                <a:ea typeface="Calibri" panose="020F0502020204030204" pitchFamily="34" charset="0"/>
              </a:rPr>
              <a:t>«Чи часто Ви відчуваєте потребу послухати музику, сходити в кіно, театр, почитати художню літературу?»</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2. </a:t>
            </a:r>
            <a:r>
              <a:rPr lang="uk-UA" sz="1600" b="1" dirty="0">
                <a:solidFill>
                  <a:schemeClr val="tx1"/>
                </a:solidFill>
                <a:latin typeface="Times New Roman" panose="02020603050405020304" pitchFamily="18" charset="0"/>
                <a:ea typeface="Calibri" panose="020F0502020204030204" pitchFamily="34" charset="0"/>
              </a:rPr>
              <a:t>«Які Ваші прогнози щодо наслідків карантинних обмежень для України і для Вас особисто?»</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3. </a:t>
            </a:r>
            <a:r>
              <a:rPr lang="uk-UA" sz="1600" b="1" dirty="0">
                <a:solidFill>
                  <a:schemeClr val="tx1"/>
                </a:solidFill>
                <a:latin typeface="Times New Roman" panose="02020603050405020304" pitchFamily="18" charset="0"/>
                <a:ea typeface="Calibri" panose="020F0502020204030204" pitchFamily="34" charset="0"/>
              </a:rPr>
              <a:t>«Чи є Ви прихильником або противником експлуатації та подальшого будівництва великих промислових підприємств у </a:t>
            </a:r>
            <a:r>
              <a:rPr lang="uk-UA" sz="1600" b="1" dirty="0" smtClean="0">
                <a:solidFill>
                  <a:schemeClr val="tx1"/>
                </a:solidFill>
                <a:latin typeface="Times New Roman" panose="02020603050405020304" pitchFamily="18" charset="0"/>
                <a:ea typeface="Calibri" panose="020F0502020204030204" pitchFamily="34" charset="0"/>
              </a:rPr>
              <a:t>Вашому місті</a:t>
            </a:r>
            <a:r>
              <a:rPr lang="uk-UA" sz="1600" b="1" dirty="0">
                <a:solidFill>
                  <a:schemeClr val="tx1"/>
                </a:solidFill>
                <a:latin typeface="Times New Roman" panose="02020603050405020304" pitchFamily="18" charset="0"/>
                <a:ea typeface="Calibri" panose="020F0502020204030204" pitchFamily="34" charset="0"/>
              </a:rPr>
              <a:t>?»</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Tree>
    <p:extLst>
      <p:ext uri="{BB962C8B-B14F-4D97-AF65-F5344CB8AC3E}">
        <p14:creationId xmlns:p14="http://schemas.microsoft.com/office/powerpoint/2010/main" val="380635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267494"/>
            <a:ext cx="7848872" cy="4464496"/>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Зазвичай подібна помилка викликана тією обставиною, що для автора дослідження не має значення, на яку з перерахованих ним альтернатив він хоче отримати позитивну (чи негативну) відповідь.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У </a:t>
            </a:r>
            <a:r>
              <a:rPr lang="uk-UA" sz="1600" dirty="0">
                <a:solidFill>
                  <a:schemeClr val="tx1"/>
                </a:solidFill>
                <a:latin typeface="Times New Roman" panose="02020603050405020304" pitchFamily="18" charset="0"/>
                <a:ea typeface="Calibri" panose="020F0502020204030204" pitchFamily="34" charset="0"/>
              </a:rPr>
              <a:t>передбаченій класифікації не має значення, чи відчуває людина потребу піти в театр, кіно, почитати книгу або послухати музику. Кожну з цих дій дослідник оцінює як, наприклад, потребу в культурному відпочинку. Однак він не враховує, що конкретна людина, що заповнює анкету, може часто відчувати потребу </a:t>
            </a:r>
            <a:r>
              <a:rPr lang="uk-UA" sz="1600" dirty="0" smtClean="0">
                <a:solidFill>
                  <a:schemeClr val="tx1"/>
                </a:solidFill>
                <a:latin typeface="Times New Roman" panose="02020603050405020304" pitchFamily="18" charset="0"/>
                <a:ea typeface="Calibri" panose="020F0502020204030204" pitchFamily="34" charset="0"/>
              </a:rPr>
              <a:t>послухати музику і </a:t>
            </a:r>
            <a:r>
              <a:rPr lang="uk-UA" sz="1600" dirty="0">
                <a:solidFill>
                  <a:schemeClr val="tx1"/>
                </a:solidFill>
                <a:latin typeface="Times New Roman" panose="02020603050405020304" pitchFamily="18" charset="0"/>
                <a:ea typeface="Calibri" panose="020F0502020204030204" pitchFamily="34" charset="0"/>
              </a:rPr>
              <a:t>при цьому терпіти не може ходити в театр.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Респондент </a:t>
            </a:r>
            <a:r>
              <a:rPr lang="uk-UA" sz="1600" dirty="0">
                <a:solidFill>
                  <a:schemeClr val="tx1"/>
                </a:solidFill>
                <a:latin typeface="Times New Roman" panose="02020603050405020304" pitchFamily="18" charset="0"/>
                <a:ea typeface="Calibri" panose="020F0502020204030204" pitchFamily="34" charset="0"/>
              </a:rPr>
              <a:t>може мати різні прогнози, що стосуються наслідків карантинних обмежень по відношенню до себе особисто і по відношенню до України: припустимо, по відношенню до себе вважає, що «все обійдеться», а щодо України, що «найгірше ще попереду».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Він </a:t>
            </a:r>
            <a:r>
              <a:rPr lang="uk-UA" sz="1600" dirty="0">
                <a:solidFill>
                  <a:schemeClr val="tx1"/>
                </a:solidFill>
                <a:latin typeface="Times New Roman" panose="02020603050405020304" pitchFamily="18" charset="0"/>
                <a:ea typeface="Calibri" panose="020F0502020204030204" pitchFamily="34" charset="0"/>
              </a:rPr>
              <a:t>може бути прихильником експлуатації вже діючих промислових підприємств і при цьому противником подальшого будівництва.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Подібні </a:t>
            </a:r>
            <a:r>
              <a:rPr lang="uk-UA" sz="1600" b="1" dirty="0">
                <a:solidFill>
                  <a:schemeClr val="tx1"/>
                </a:solidFill>
                <a:latin typeface="Times New Roman" panose="02020603050405020304" pitchFamily="18" charset="0"/>
                <a:ea typeface="Calibri" panose="020F0502020204030204" pitchFamily="34" charset="0"/>
              </a:rPr>
              <a:t>питання дуже дратують респондентів, і, природно, відповіді на них не надають достовірну інформацію.</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Tree>
    <p:extLst>
      <p:ext uri="{BB962C8B-B14F-4D97-AF65-F5344CB8AC3E}">
        <p14:creationId xmlns:p14="http://schemas.microsoft.com/office/powerpoint/2010/main" val="75886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771550"/>
            <a:ext cx="7704856" cy="3960440"/>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Рідше, але все ж трапляються випадки, коли автор буквально </a:t>
            </a:r>
            <a:r>
              <a:rPr lang="uk-UA" sz="1600" b="1" dirty="0">
                <a:solidFill>
                  <a:schemeClr val="tx1"/>
                </a:solidFill>
                <a:latin typeface="Times New Roman" panose="02020603050405020304" pitchFamily="18" charset="0"/>
                <a:ea typeface="Calibri" panose="020F0502020204030204" pitchFamily="34" charset="0"/>
              </a:rPr>
              <a:t>задає два питання в одному формулюванні.</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Наприклад</a:t>
            </a:r>
            <a:r>
              <a:rPr lang="uk-UA" sz="1600" dirty="0">
                <a:solidFill>
                  <a:schemeClr val="tx1"/>
                </a:solidFill>
                <a:latin typeface="Times New Roman" panose="02020603050405020304" pitchFamily="18" charset="0"/>
                <a:ea typeface="Calibri" panose="020F0502020204030204" pitchFamily="34" charset="0"/>
              </a:rPr>
              <a:t>, </a:t>
            </a:r>
            <a:r>
              <a:rPr lang="uk-UA" sz="1600" b="1" dirty="0">
                <a:solidFill>
                  <a:schemeClr val="tx1"/>
                </a:solidFill>
                <a:latin typeface="Times New Roman" panose="02020603050405020304" pitchFamily="18" charset="0"/>
                <a:ea typeface="Calibri" panose="020F0502020204030204" pitchFamily="34" charset="0"/>
              </a:rPr>
              <a:t>«Чи хочете Ви виїхати з Вашого населеного пункту і чи збираєтеся це зробити?». </a:t>
            </a:r>
            <a:endParaRPr lang="uk-UA" sz="1600" b="1"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В </a:t>
            </a:r>
            <a:r>
              <a:rPr lang="uk-UA" sz="1600" dirty="0">
                <a:solidFill>
                  <a:schemeClr val="tx1"/>
                </a:solidFill>
                <a:latin typeface="Times New Roman" panose="02020603050405020304" pitchFamily="18" charset="0"/>
                <a:ea typeface="Calibri" panose="020F0502020204030204" pitchFamily="34" charset="0"/>
              </a:rPr>
              <a:t>принципі це допустимо, якщо з якихось методичних міркувань автор робить таке суміщення свідомо. У такому випадку необхідно тільки проконтролювати, щоб віяло відповідей включало всі можливі комбінації відповідей на першу і другу частину питання: </a:t>
            </a:r>
            <a:r>
              <a:rPr lang="uk-UA" sz="1600" b="1" dirty="0">
                <a:solidFill>
                  <a:schemeClr val="tx1"/>
                </a:solidFill>
                <a:latin typeface="Times New Roman" panose="02020603050405020304" pitchFamily="18" charset="0"/>
                <a:ea typeface="Calibri" panose="020F0502020204030204" pitchFamily="34" charset="0"/>
              </a:rPr>
              <a:t>«хочу і збираюся», «хочу, але не збираюся», «не хочу, але збираюся» і т.д. </a:t>
            </a:r>
            <a:endParaRPr lang="uk-UA" sz="1600" b="1"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Однак найчастіше </a:t>
            </a:r>
            <a:r>
              <a:rPr lang="uk-UA" sz="1600" b="1" dirty="0">
                <a:solidFill>
                  <a:schemeClr val="tx1"/>
                </a:solidFill>
                <a:latin typeface="Times New Roman" panose="02020603050405020304" pitchFamily="18" charset="0"/>
                <a:ea typeface="Calibri" panose="020F0502020204030204" pitchFamily="34" charset="0"/>
              </a:rPr>
              <a:t>таке суміщення недоцільно - краще поставити два питання окремо.</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Tree>
    <p:extLst>
      <p:ext uri="{BB962C8B-B14F-4D97-AF65-F5344CB8AC3E}">
        <p14:creationId xmlns:p14="http://schemas.microsoft.com/office/powerpoint/2010/main" val="190358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6. Уникнення тенденційності</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У деяких випадках пояснення до питання є не необхідною конкретизацією, а підказкою до відповіді, що відбиває авторську гіпотезу. Це так звані </a:t>
            </a:r>
            <a:r>
              <a:rPr lang="uk-UA" sz="1600" b="1" dirty="0">
                <a:solidFill>
                  <a:schemeClr val="tx1"/>
                </a:solidFill>
                <a:latin typeface="Times New Roman" panose="02020603050405020304" pitchFamily="18" charset="0"/>
                <a:ea typeface="Calibri" panose="020F0502020204030204" pitchFamily="34" charset="0"/>
              </a:rPr>
              <a:t>«тенденційні питання»</a:t>
            </a:r>
            <a:r>
              <a:rPr lang="uk-UA" sz="1600" dirty="0">
                <a:solidFill>
                  <a:schemeClr val="tx1"/>
                </a:solidFill>
                <a:latin typeface="Times New Roman" panose="02020603050405020304" pitchFamily="18" charset="0"/>
                <a:ea typeface="Calibri" panose="020F0502020204030204" pitchFamily="34" charset="0"/>
              </a:rPr>
              <a:t>. Такі питання, які містять тенденційні пояснення у своєму формулюванні </a:t>
            </a:r>
            <a:r>
              <a:rPr lang="uk-UA" sz="1600" b="1" dirty="0">
                <a:solidFill>
                  <a:schemeClr val="tx1"/>
                </a:solidFill>
                <a:latin typeface="Times New Roman" panose="02020603050405020304" pitchFamily="18" charset="0"/>
                <a:ea typeface="Calibri" panose="020F0502020204030204" pitchFamily="34" charset="0"/>
              </a:rPr>
              <a:t>ніби «підштовхують» респондента до «правильної» відповіді</a:t>
            </a:r>
            <a:r>
              <a:rPr lang="uk-UA" sz="1600" dirty="0">
                <a:solidFill>
                  <a:schemeClr val="tx1"/>
                </a:solidFill>
                <a:latin typeface="Times New Roman" panose="02020603050405020304" pitchFamily="18" charset="0"/>
                <a:ea typeface="Calibri" panose="020F0502020204030204" pitchFamily="34" charset="0"/>
              </a:rPr>
              <a:t>, оскільки їх результат можна з упевненістю передбачити заздалегідь. </a:t>
            </a:r>
            <a:r>
              <a:rPr lang="uk-UA" sz="1600" b="1" dirty="0">
                <a:solidFill>
                  <a:schemeClr val="tx1"/>
                </a:solidFill>
                <a:latin typeface="Times New Roman" panose="02020603050405020304" pitchFamily="18" charset="0"/>
                <a:ea typeface="Calibri" panose="020F0502020204030204" pitchFamily="34" charset="0"/>
              </a:rPr>
              <a:t>Однак цей результат не являє собою реальну інформацію, а є наслідком методичної помилки.</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a:t>
            </a:r>
            <a:r>
              <a:rPr lang="uk-UA" sz="1600" b="1" dirty="0">
                <a:solidFill>
                  <a:schemeClr val="tx1"/>
                </a:solidFill>
                <a:latin typeface="Times New Roman" panose="02020603050405020304" pitchFamily="18" charset="0"/>
                <a:ea typeface="Calibri" panose="020F0502020204030204" pitchFamily="34" charset="0"/>
              </a:rPr>
              <a:t>Чи </a:t>
            </a:r>
            <a:r>
              <a:rPr lang="uk-UA" sz="1600" dirty="0">
                <a:solidFill>
                  <a:schemeClr val="tx1"/>
                </a:solidFill>
                <a:latin typeface="Times New Roman" panose="02020603050405020304" pitchFamily="18" charset="0"/>
                <a:ea typeface="Calibri" panose="020F0502020204030204" pitchFamily="34" charset="0"/>
              </a:rPr>
              <a:t>може, на Вашу думку, </a:t>
            </a:r>
            <a:r>
              <a:rPr lang="uk-UA" sz="1600" b="1" dirty="0">
                <a:solidFill>
                  <a:schemeClr val="tx1"/>
                </a:solidFill>
                <a:latin typeface="Times New Roman" panose="02020603050405020304" pitchFamily="18" charset="0"/>
                <a:ea typeface="Calibri" panose="020F0502020204030204" pitchFamily="34" charset="0"/>
              </a:rPr>
              <a:t>бути виправданою </a:t>
            </a:r>
            <a:r>
              <a:rPr lang="uk-UA" sz="1600" dirty="0">
                <a:solidFill>
                  <a:schemeClr val="tx1"/>
                </a:solidFill>
                <a:latin typeface="Times New Roman" panose="02020603050405020304" pitchFamily="18" charset="0"/>
                <a:ea typeface="Calibri" panose="020F0502020204030204" pitchFamily="34" charset="0"/>
              </a:rPr>
              <a:t>торгівля зброєю?»</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spTree>
    <p:extLst>
      <p:ext uri="{BB962C8B-B14F-4D97-AF65-F5344CB8AC3E}">
        <p14:creationId xmlns:p14="http://schemas.microsoft.com/office/powerpoint/2010/main" val="176158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059582"/>
            <a:ext cx="7776864" cy="3672408"/>
          </a:xfrm>
          <a:prstGeom prst="rect">
            <a:avLst/>
          </a:prstGeom>
        </p:spPr>
        <p:txBody>
          <a:bodyPr spcFirstLastPara="1" wrap="square" lIns="91425" tIns="91425" rIns="91425" bIns="91425" anchor="t" anchorCtr="0">
            <a:noAutofit/>
          </a:bodyPr>
          <a:lstStyle/>
          <a:p>
            <a:pPr marL="0" lvl="0" indent="0" algn="just">
              <a:buNone/>
            </a:pPr>
            <a:r>
              <a:rPr lang="uk-UA" sz="1600" b="1" dirty="0" smtClean="0">
                <a:solidFill>
                  <a:schemeClr val="tx1"/>
                </a:solidFill>
              </a:rPr>
              <a:t>Розрізняють так само два основні різновиди (форми) соціологічного опитування: анкетування і інтерв'ювання.</a:t>
            </a:r>
          </a:p>
          <a:p>
            <a:pPr marL="0" lvl="0" indent="0" algn="just">
              <a:buNone/>
            </a:pPr>
            <a:r>
              <a:rPr lang="uk-UA" sz="1600" b="1" dirty="0" smtClean="0">
                <a:solidFill>
                  <a:schemeClr val="tx1"/>
                </a:solidFill>
              </a:rPr>
              <a:t>Інтерв'ю - це бесіда, що проводиться за певним планом і передбачає прямий контакт інтерв'юера з респондентом. За формою проведення воно може бути безпосереднім чи опосередкованим (наприклад, по телефону).</a:t>
            </a:r>
          </a:p>
          <a:p>
            <a:pPr marL="0" lvl="0" indent="0" algn="just">
              <a:buNone/>
            </a:pPr>
            <a:r>
              <a:rPr lang="uk-UA" sz="1600" b="1" dirty="0" smtClean="0">
                <a:solidFill>
                  <a:schemeClr val="tx1"/>
                </a:solidFill>
              </a:rPr>
              <a:t>Особливістю анкетного опитування є використання анкети, що заповнюється респондентом (сам читає анкету і фіксує відповіді).</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extLst>
      <p:ext uri="{BB962C8B-B14F-4D97-AF65-F5344CB8AC3E}">
        <p14:creationId xmlns:p14="http://schemas.microsoft.com/office/powerpoint/2010/main" val="1587538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У такому формулюванні тенденційність автора проявляється вже в тому, що замість прохання оцінити ступінь </a:t>
            </a:r>
            <a:r>
              <a:rPr lang="uk-UA" sz="1600" dirty="0" smtClean="0">
                <a:solidFill>
                  <a:schemeClr val="tx1"/>
                </a:solidFill>
                <a:latin typeface="Times New Roman" panose="02020603050405020304" pitchFamily="18" charset="0"/>
                <a:ea typeface="Calibri" panose="020F0502020204030204" pitchFamily="34" charset="0"/>
              </a:rPr>
              <a:t>згоди/незгоди з чимось </a:t>
            </a:r>
            <a:r>
              <a:rPr lang="uk-UA" sz="1600" dirty="0">
                <a:solidFill>
                  <a:schemeClr val="tx1"/>
                </a:solidFill>
                <a:latin typeface="Times New Roman" panose="02020603050405020304" pitchFamily="18" charset="0"/>
                <a:ea typeface="Calibri" panose="020F0502020204030204" pitchFamily="34" charset="0"/>
              </a:rPr>
              <a:t>(нейтральне формулювання, необхідне для отримання об'єктивної інформації) він використовує модальну частку </a:t>
            </a:r>
            <a:r>
              <a:rPr lang="uk-UA" sz="1600" b="1" dirty="0">
                <a:solidFill>
                  <a:schemeClr val="tx1"/>
                </a:solidFill>
                <a:latin typeface="Times New Roman" panose="02020603050405020304" pitchFamily="18" charset="0"/>
                <a:ea typeface="Calibri" panose="020F0502020204030204" pitchFamily="34" charset="0"/>
              </a:rPr>
              <a:t>«чи»,</a:t>
            </a:r>
            <a:r>
              <a:rPr lang="uk-UA" sz="1600" dirty="0">
                <a:solidFill>
                  <a:schemeClr val="tx1"/>
                </a:solidFill>
                <a:latin typeface="Times New Roman" panose="02020603050405020304" pitchFamily="18" charset="0"/>
                <a:ea typeface="Calibri" panose="020F0502020204030204" pitchFamily="34" charset="0"/>
              </a:rPr>
              <a:t> основна </a:t>
            </a:r>
            <a:r>
              <a:rPr lang="uk-UA" sz="1600" dirty="0" err="1">
                <a:solidFill>
                  <a:schemeClr val="tx1"/>
                </a:solidFill>
                <a:latin typeface="Times New Roman" panose="02020603050405020304" pitchFamily="18" charset="0"/>
                <a:ea typeface="Calibri" panose="020F0502020204030204" pitchFamily="34" charset="0"/>
              </a:rPr>
              <a:t>мовна</a:t>
            </a:r>
            <a:r>
              <a:rPr lang="uk-UA" sz="1600" dirty="0">
                <a:solidFill>
                  <a:schemeClr val="tx1"/>
                </a:solidFill>
                <a:latin typeface="Times New Roman" panose="02020603050405020304" pitchFamily="18" charset="0"/>
                <a:ea typeface="Calibri" panose="020F0502020204030204" pitchFamily="34" charset="0"/>
              </a:rPr>
              <a:t> функція якої - підкреслення суб'єктивного характеру фрази, вираз сумнівів.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Друга </a:t>
            </a:r>
            <a:r>
              <a:rPr lang="uk-UA" sz="1600" dirty="0">
                <a:solidFill>
                  <a:schemeClr val="tx1"/>
                </a:solidFill>
                <a:latin typeface="Times New Roman" panose="02020603050405020304" pitchFamily="18" charset="0"/>
                <a:ea typeface="Calibri" panose="020F0502020204030204" pitchFamily="34" charset="0"/>
              </a:rPr>
              <a:t>ж частина питання – «</a:t>
            </a:r>
            <a:r>
              <a:rPr lang="uk-UA" sz="1600" b="1" dirty="0">
                <a:solidFill>
                  <a:schemeClr val="tx1"/>
                </a:solidFill>
                <a:latin typeface="Times New Roman" panose="02020603050405020304" pitchFamily="18" charset="0"/>
                <a:ea typeface="Calibri" panose="020F0502020204030204" pitchFamily="34" charset="0"/>
              </a:rPr>
              <a:t>бути виправданою» </a:t>
            </a:r>
            <a:r>
              <a:rPr lang="uk-UA" sz="1600" dirty="0">
                <a:solidFill>
                  <a:schemeClr val="tx1"/>
                </a:solidFill>
                <a:latin typeface="Times New Roman" panose="02020603050405020304" pitchFamily="18" charset="0"/>
                <a:ea typeface="Calibri" panose="020F0502020204030204" pitchFamily="34" charset="0"/>
              </a:rPr>
              <a:t>- не залишає сумнівів у результатах інформації, яка буде отримана з цього питання, оскільки автор підкреслює своє негативне ставлення і </a:t>
            </a:r>
            <a:r>
              <a:rPr lang="uk-UA" sz="1600" b="1" i="1" dirty="0">
                <a:solidFill>
                  <a:schemeClr val="tx1"/>
                </a:solidFill>
                <a:latin typeface="Times New Roman" panose="02020603050405020304" pitchFamily="18" charset="0"/>
                <a:ea typeface="Calibri" panose="020F0502020204030204" pitchFamily="34" charset="0"/>
              </a:rPr>
              <a:t>«підказує» респонденту, що для торгівлі зброєю потрібне виправдання</a:t>
            </a:r>
            <a:r>
              <a:rPr lang="uk-UA" sz="1600" dirty="0">
                <a:solidFill>
                  <a:schemeClr val="tx1"/>
                </a:solidFill>
                <a:latin typeface="Times New Roman" panose="02020603050405020304" pitchFamily="18" charset="0"/>
                <a:ea typeface="Calibri" panose="020F0502020204030204" pitchFamily="34" charset="0"/>
              </a:rPr>
              <a:t>, тобто в кінці автор отримає «запрограмований результат», оскільки більшість респондентів не </a:t>
            </a:r>
            <a:r>
              <a:rPr lang="uk-UA" sz="1600" dirty="0" smtClean="0">
                <a:solidFill>
                  <a:schemeClr val="tx1"/>
                </a:solidFill>
                <a:latin typeface="Times New Roman" panose="02020603050405020304" pitchFamily="18" charset="0"/>
                <a:ea typeface="Calibri" panose="020F0502020204030204" pitchFamily="34" charset="0"/>
              </a:rPr>
              <a:t>захоче </a:t>
            </a:r>
            <a:r>
              <a:rPr lang="uk-UA" sz="1600" dirty="0">
                <a:solidFill>
                  <a:schemeClr val="tx1"/>
                </a:solidFill>
                <a:latin typeface="Times New Roman" panose="02020603050405020304" pitchFamily="18" charset="0"/>
                <a:ea typeface="Calibri" panose="020F0502020204030204" pitchFamily="34" charset="0"/>
              </a:rPr>
              <a:t>«виправдовувати» торгівлю зброєю, але невідомо наскільки цей результат буде відображати реальний стан речей.</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Tree>
    <p:extLst>
      <p:ext uri="{BB962C8B-B14F-4D97-AF65-F5344CB8AC3E}">
        <p14:creationId xmlns:p14="http://schemas.microsoft.com/office/powerpoint/2010/main" val="152722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7. Відповідність питання та варіантів відповідей</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Найпоширенішою при формуванні варіантів відповідей є логічна помилка яка полягає в тому, що деякі варіанти відповідей не відповідають ключовим словам питання і фактично є варіантами </a:t>
            </a:r>
            <a:r>
              <a:rPr lang="uk-UA" sz="1600" dirty="0" smtClean="0">
                <a:solidFill>
                  <a:schemeClr val="tx1"/>
                </a:solidFill>
                <a:latin typeface="Times New Roman" panose="02020603050405020304" pitchFamily="18" charset="0"/>
                <a:ea typeface="Calibri" panose="020F0502020204030204" pitchFamily="34" charset="0"/>
              </a:rPr>
              <a:t>відповідей до іншого питання .</a:t>
            </a:r>
          </a:p>
          <a:p>
            <a:pPr algn="just"/>
            <a:r>
              <a:rPr lang="uk-UA" sz="1600" dirty="0" smtClean="0">
                <a:solidFill>
                  <a:schemeClr val="tx1"/>
                </a:solidFill>
                <a:latin typeface="Times New Roman" panose="02020603050405020304" pitchFamily="18" charset="0"/>
                <a:ea typeface="Calibri" panose="020F0502020204030204" pitchFamily="34" charset="0"/>
              </a:rPr>
              <a:t>Приклад </a:t>
            </a:r>
            <a:r>
              <a:rPr lang="uk-UA" sz="1600" dirty="0">
                <a:solidFill>
                  <a:schemeClr val="tx1"/>
                </a:solidFill>
                <a:latin typeface="Times New Roman" panose="02020603050405020304" pitchFamily="18" charset="0"/>
                <a:ea typeface="Calibri" panose="020F0502020204030204" pitchFamily="34" charset="0"/>
              </a:rPr>
              <a:t>1. </a:t>
            </a:r>
            <a:r>
              <a:rPr lang="uk-UA" sz="1600" b="1" dirty="0">
                <a:solidFill>
                  <a:schemeClr val="tx1"/>
                </a:solidFill>
                <a:latin typeface="Times New Roman" panose="02020603050405020304" pitchFamily="18" charset="0"/>
                <a:ea typeface="Calibri" panose="020F0502020204030204" pitchFamily="34" charset="0"/>
              </a:rPr>
              <a:t>«Чи збираєтеся Ви виїхати з Вашого населеного пункту?»</a:t>
            </a:r>
            <a:endParaRPr lang="uk-UA" sz="1400" b="1"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dirty="0">
                <a:solidFill>
                  <a:schemeClr val="tx1"/>
                </a:solidFill>
                <a:latin typeface="Times New Roman" panose="02020603050405020304" pitchFamily="18" charset="0"/>
                <a:ea typeface="Calibri" panose="020F0502020204030204" pitchFamily="34" charset="0"/>
              </a:rPr>
              <a:t>1 - так, я хочу виїхати</a:t>
            </a:r>
            <a:endParaRPr lang="uk-UA" sz="14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dirty="0">
                <a:solidFill>
                  <a:schemeClr val="tx1"/>
                </a:solidFill>
                <a:latin typeface="Times New Roman" panose="02020603050405020304" pitchFamily="18" charset="0"/>
                <a:ea typeface="Calibri" panose="020F0502020204030204" pitchFamily="34" charset="0"/>
              </a:rPr>
              <a:t>2 - ні, я залишуся жити тут</a:t>
            </a:r>
            <a:endParaRPr lang="uk-UA" sz="14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dirty="0">
                <a:solidFill>
                  <a:schemeClr val="tx1"/>
                </a:solidFill>
                <a:latin typeface="Times New Roman" panose="02020603050405020304" pitchFamily="18" charset="0"/>
                <a:ea typeface="Calibri" panose="020F0502020204030204" pitchFamily="34" charset="0"/>
              </a:rPr>
              <a:t>3 - ще не прийняв остаточного рішення з цього питання</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Tree>
    <p:extLst>
      <p:ext uri="{BB962C8B-B14F-4D97-AF65-F5344CB8AC3E}">
        <p14:creationId xmlns:p14="http://schemas.microsoft.com/office/powerpoint/2010/main" val="1167454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395536" y="393600"/>
            <a:ext cx="7920880" cy="4338389"/>
          </a:xfrm>
          <a:prstGeom prst="rect">
            <a:avLst/>
          </a:prstGeom>
        </p:spPr>
        <p:txBody>
          <a:bodyPr spcFirstLastPara="1" wrap="square" lIns="91425" tIns="91425" rIns="91425" bIns="91425" anchor="t" anchorCtr="0">
            <a:noAutofit/>
          </a:bodyPr>
          <a:lstStyle/>
          <a:p>
            <a:pPr marL="114300" indent="0" algn="just">
              <a:buNone/>
            </a:pPr>
            <a:r>
              <a:rPr lang="uk-UA" sz="1600" b="1" dirty="0" smtClean="0">
                <a:solidFill>
                  <a:schemeClr val="tx1"/>
                </a:solidFill>
                <a:latin typeface="Times New Roman" panose="02020603050405020304" pitchFamily="18" charset="0"/>
                <a:ea typeface="Calibri" panose="020F0502020204030204" pitchFamily="34" charset="0"/>
              </a:rPr>
              <a:t>«</a:t>
            </a:r>
            <a:r>
              <a:rPr lang="uk-UA" sz="1600" b="1" dirty="0">
                <a:solidFill>
                  <a:schemeClr val="tx1"/>
                </a:solidFill>
                <a:latin typeface="Times New Roman" panose="02020603050405020304" pitchFamily="18" charset="0"/>
                <a:ea typeface="Calibri" panose="020F0502020204030204" pitchFamily="34" charset="0"/>
              </a:rPr>
              <a:t>Чи збираєтеся Ви виїхати з Вашого населеного пункту?»</a:t>
            </a:r>
            <a:endParaRPr lang="uk-UA" sz="1400" b="1"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b="1" dirty="0">
                <a:solidFill>
                  <a:schemeClr val="tx1"/>
                </a:solidFill>
                <a:latin typeface="Times New Roman" panose="02020603050405020304" pitchFamily="18" charset="0"/>
                <a:ea typeface="Calibri" panose="020F0502020204030204" pitchFamily="34" charset="0"/>
              </a:rPr>
              <a:t>1 - </a:t>
            </a:r>
            <a:r>
              <a:rPr lang="uk-UA" sz="1600" b="1" dirty="0">
                <a:solidFill>
                  <a:srgbClr val="FF0000"/>
                </a:solidFill>
                <a:latin typeface="Times New Roman" panose="02020603050405020304" pitchFamily="18" charset="0"/>
                <a:ea typeface="Calibri" panose="020F0502020204030204" pitchFamily="34" charset="0"/>
              </a:rPr>
              <a:t>так, я хочу виїхати</a:t>
            </a:r>
            <a:endParaRPr lang="uk-UA" sz="1400" b="1" dirty="0">
              <a:solidFill>
                <a:srgbClr val="FF0000"/>
              </a:solidFill>
              <a:latin typeface="Times New Roman" panose="02020603050405020304" pitchFamily="18" charset="0"/>
              <a:ea typeface="Calibri" panose="020F0502020204030204" pitchFamily="34" charset="0"/>
            </a:endParaRPr>
          </a:p>
          <a:p>
            <a:pPr marL="114300" indent="0" algn="just">
              <a:buNone/>
            </a:pPr>
            <a:r>
              <a:rPr lang="uk-UA" sz="1600" b="1" dirty="0">
                <a:solidFill>
                  <a:schemeClr val="tx1"/>
                </a:solidFill>
                <a:latin typeface="Times New Roman" panose="02020603050405020304" pitchFamily="18" charset="0"/>
                <a:ea typeface="Calibri" panose="020F0502020204030204" pitchFamily="34" charset="0"/>
              </a:rPr>
              <a:t>2 - </a:t>
            </a:r>
            <a:r>
              <a:rPr lang="uk-UA" sz="1600" b="1" dirty="0">
                <a:solidFill>
                  <a:schemeClr val="accent4"/>
                </a:solidFill>
                <a:latin typeface="Times New Roman" panose="02020603050405020304" pitchFamily="18" charset="0"/>
                <a:ea typeface="Calibri" panose="020F0502020204030204" pitchFamily="34" charset="0"/>
              </a:rPr>
              <a:t>ні, я залишуся жити тут</a:t>
            </a:r>
            <a:endParaRPr lang="uk-UA" sz="1400" b="1" dirty="0">
              <a:solidFill>
                <a:schemeClr val="accent4"/>
              </a:solidFill>
              <a:latin typeface="Times New Roman" panose="02020603050405020304" pitchFamily="18" charset="0"/>
              <a:ea typeface="Calibri" panose="020F0502020204030204" pitchFamily="34" charset="0"/>
            </a:endParaRPr>
          </a:p>
          <a:p>
            <a:pPr marL="114300" indent="0" algn="just">
              <a:buNone/>
            </a:pPr>
            <a:r>
              <a:rPr lang="uk-UA" sz="1600" b="1" dirty="0">
                <a:solidFill>
                  <a:schemeClr val="tx1"/>
                </a:solidFill>
                <a:latin typeface="Times New Roman" panose="02020603050405020304" pitchFamily="18" charset="0"/>
                <a:ea typeface="Calibri" panose="020F0502020204030204" pitchFamily="34" charset="0"/>
              </a:rPr>
              <a:t>3 - </a:t>
            </a:r>
            <a:r>
              <a:rPr lang="uk-UA" sz="1600" b="1" dirty="0">
                <a:solidFill>
                  <a:srgbClr val="00B0F0"/>
                </a:solidFill>
                <a:latin typeface="Times New Roman" panose="02020603050405020304" pitchFamily="18" charset="0"/>
                <a:ea typeface="Calibri" panose="020F0502020204030204" pitchFamily="34" charset="0"/>
              </a:rPr>
              <a:t>ще не прийняв остаточного рішення з цього питання</a:t>
            </a:r>
            <a:endParaRPr lang="uk-UA" sz="1400" b="1" dirty="0">
              <a:solidFill>
                <a:srgbClr val="00B0F0"/>
              </a:solidFill>
              <a:latin typeface="Times New Roman" panose="02020603050405020304" pitchFamily="18" charset="0"/>
              <a:ea typeface="Calibri" panose="020F0502020204030204" pitchFamily="34" charset="0"/>
            </a:endParaRPr>
          </a:p>
          <a:p>
            <a:pPr algn="just"/>
            <a:r>
              <a:rPr lang="uk-UA" sz="1600" b="1" dirty="0">
                <a:solidFill>
                  <a:srgbClr val="FF0000"/>
                </a:solidFill>
                <a:latin typeface="Times New Roman" panose="02020603050405020304" pitchFamily="18" charset="0"/>
                <a:ea typeface="Calibri" panose="020F0502020204030204" pitchFamily="34" charset="0"/>
              </a:rPr>
              <a:t>У наведеному прикладі перший варіант, по суті, є відповіддю на запитання про бажання респондента виїхати (хоча в питанні питалось не про бажання, а про наміри). Цілком імовірна ситуація, коли людина не хоче їхати, але в силу обставин збирається це зробити.</a:t>
            </a:r>
            <a:endParaRPr lang="uk-UA" sz="1400" b="1" dirty="0">
              <a:solidFill>
                <a:srgbClr val="FF0000"/>
              </a:solidFill>
              <a:latin typeface="Times New Roman" panose="02020603050405020304" pitchFamily="18" charset="0"/>
              <a:ea typeface="Calibri" panose="020F0502020204030204" pitchFamily="34" charset="0"/>
            </a:endParaRPr>
          </a:p>
          <a:p>
            <a:pPr algn="just"/>
            <a:r>
              <a:rPr lang="uk-UA" sz="1600" b="1" dirty="0">
                <a:solidFill>
                  <a:schemeClr val="accent4"/>
                </a:solidFill>
                <a:latin typeface="Times New Roman" panose="02020603050405020304" pitchFamily="18" charset="0"/>
                <a:ea typeface="Calibri" panose="020F0502020204030204" pitchFamily="34" charset="0"/>
              </a:rPr>
              <a:t>Другий варіант відповіді в цілому відповідає на питання, хоча більш точним формулюванням була б </a:t>
            </a:r>
            <a:r>
              <a:rPr lang="uk-UA" sz="1600" b="1" dirty="0" smtClean="0">
                <a:solidFill>
                  <a:schemeClr val="accent4"/>
                </a:solidFill>
                <a:latin typeface="Times New Roman" panose="02020603050405020304" pitchFamily="18" charset="0"/>
                <a:ea typeface="Calibri" panose="020F0502020204030204" pitchFamily="34" charset="0"/>
              </a:rPr>
              <a:t>наступне </a:t>
            </a:r>
            <a:r>
              <a:rPr lang="uk-UA" sz="1600" b="1" dirty="0">
                <a:solidFill>
                  <a:schemeClr val="accent4"/>
                </a:solidFill>
                <a:latin typeface="Times New Roman" panose="02020603050405020304" pitchFamily="18" charset="0"/>
                <a:ea typeface="Calibri" panose="020F0502020204030204" pitchFamily="34" charset="0"/>
              </a:rPr>
              <a:t>- «я не збираюся їхати», оскільки формулювання «я залишуся жити тут» занадто категоричне і може бентежити занадто педантичного респондента - «взагалі-то не збираюся, але </a:t>
            </a:r>
            <a:r>
              <a:rPr lang="uk-UA" sz="1600" b="1" dirty="0" smtClean="0">
                <a:solidFill>
                  <a:schemeClr val="accent4"/>
                </a:solidFill>
                <a:latin typeface="Times New Roman" panose="02020603050405020304" pitchFamily="18" charset="0"/>
                <a:ea typeface="Calibri" panose="020F0502020204030204" pitchFamily="34" charset="0"/>
              </a:rPr>
              <a:t>мало </a:t>
            </a:r>
            <a:r>
              <a:rPr lang="uk-UA" sz="1600" b="1" dirty="0">
                <a:solidFill>
                  <a:schemeClr val="accent4"/>
                </a:solidFill>
                <a:latin typeface="Times New Roman" panose="02020603050405020304" pitchFamily="18" charset="0"/>
                <a:ea typeface="Calibri" panose="020F0502020204030204" pitchFamily="34" charset="0"/>
              </a:rPr>
              <a:t>як складеться життя».</a:t>
            </a:r>
            <a:endParaRPr lang="uk-UA" sz="1400" b="1" dirty="0">
              <a:solidFill>
                <a:schemeClr val="accent4"/>
              </a:solidFill>
              <a:latin typeface="Times New Roman" panose="02020603050405020304" pitchFamily="18" charset="0"/>
              <a:ea typeface="Calibri" panose="020F0502020204030204" pitchFamily="34" charset="0"/>
            </a:endParaRPr>
          </a:p>
          <a:p>
            <a:pPr algn="just"/>
            <a:r>
              <a:rPr lang="uk-UA" sz="1600" b="1" dirty="0">
                <a:solidFill>
                  <a:srgbClr val="00B0F0"/>
                </a:solidFill>
                <a:latin typeface="Times New Roman" panose="02020603050405020304" pitchFamily="18" charset="0"/>
                <a:ea typeface="Calibri" panose="020F0502020204030204" pitchFamily="34" charset="0"/>
              </a:rPr>
              <a:t>Третій варіант - це відповідь вже на третє питання - про твердість намірів.</a:t>
            </a:r>
            <a:endParaRPr lang="uk-UA" sz="1400" b="1" dirty="0">
              <a:solidFill>
                <a:srgbClr val="00B0F0"/>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Tree>
    <p:extLst>
      <p:ext uri="{BB962C8B-B14F-4D97-AF65-F5344CB8AC3E}">
        <p14:creationId xmlns:p14="http://schemas.microsoft.com/office/powerpoint/2010/main" val="256510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Зрештою, на альтернативне, за задумом автора, питання, що припускає вибір тільки одного варіанта відповіді, один респондент може відзначити кілька </a:t>
            </a:r>
            <a:r>
              <a:rPr lang="uk-UA" dirty="0" smtClean="0">
                <a:solidFill>
                  <a:schemeClr val="tx1"/>
                </a:solidFill>
                <a:latin typeface="Times New Roman" panose="02020603050405020304" pitchFamily="18" charset="0"/>
                <a:ea typeface="Calibri" panose="020F0502020204030204" pitchFamily="34" charset="0"/>
              </a:rPr>
              <a:t>відповідей: </a:t>
            </a:r>
          </a:p>
          <a:p>
            <a:pPr algn="just"/>
            <a:r>
              <a:rPr lang="uk-UA" dirty="0" smtClean="0">
                <a:solidFill>
                  <a:schemeClr val="tx1"/>
                </a:solidFill>
                <a:latin typeface="Times New Roman" panose="02020603050405020304" pitchFamily="18" charset="0"/>
                <a:ea typeface="Calibri" panose="020F0502020204030204" pitchFamily="34" charset="0"/>
              </a:rPr>
              <a:t>1. «так</a:t>
            </a:r>
            <a:r>
              <a:rPr lang="uk-UA" dirty="0">
                <a:solidFill>
                  <a:schemeClr val="tx1"/>
                </a:solidFill>
                <a:latin typeface="Times New Roman" panose="02020603050405020304" pitchFamily="18" charset="0"/>
                <a:ea typeface="Calibri" panose="020F0502020204030204" pitchFamily="34" charset="0"/>
              </a:rPr>
              <a:t>, я хочу виїхати», але «ще не прийняв остаточного рішення</a:t>
            </a:r>
            <a:r>
              <a:rPr lang="uk-UA" dirty="0" smtClean="0">
                <a:solidFill>
                  <a:schemeClr val="tx1"/>
                </a:solidFill>
                <a:latin typeface="Times New Roman" panose="02020603050405020304" pitchFamily="18" charset="0"/>
                <a:ea typeface="Calibri" panose="020F0502020204030204" pitchFamily="34" charset="0"/>
              </a:rPr>
              <a:t>» </a:t>
            </a:r>
          </a:p>
          <a:p>
            <a:pPr algn="just"/>
            <a:r>
              <a:rPr lang="uk-UA" dirty="0" smtClean="0">
                <a:solidFill>
                  <a:schemeClr val="tx1"/>
                </a:solidFill>
                <a:latin typeface="Times New Roman" panose="02020603050405020304" pitchFamily="18" charset="0"/>
                <a:ea typeface="Calibri" panose="020F0502020204030204" pitchFamily="34" charset="0"/>
              </a:rPr>
              <a:t>2. інший </a:t>
            </a:r>
            <a:r>
              <a:rPr lang="uk-UA" dirty="0">
                <a:solidFill>
                  <a:schemeClr val="tx1"/>
                </a:solidFill>
                <a:latin typeface="Times New Roman" panose="02020603050405020304" pitchFamily="18" charset="0"/>
                <a:ea typeface="Calibri" panose="020F0502020204030204" pitchFamily="34" charset="0"/>
              </a:rPr>
              <a:t>уточнить - «Я хочу поїхати, але змушений залишитися жити </a:t>
            </a:r>
            <a:r>
              <a:rPr lang="uk-UA" dirty="0" smtClean="0">
                <a:solidFill>
                  <a:schemeClr val="tx1"/>
                </a:solidFill>
                <a:latin typeface="Times New Roman" panose="02020603050405020304" pitchFamily="18" charset="0"/>
                <a:ea typeface="Calibri" panose="020F0502020204030204" pitchFamily="34" charset="0"/>
              </a:rPr>
              <a:t>тут» </a:t>
            </a:r>
          </a:p>
          <a:p>
            <a:pPr algn="just"/>
            <a:r>
              <a:rPr lang="uk-UA" dirty="0" smtClean="0">
                <a:solidFill>
                  <a:schemeClr val="tx1"/>
                </a:solidFill>
                <a:latin typeface="Times New Roman" panose="02020603050405020304" pitchFamily="18" charset="0"/>
                <a:ea typeface="Calibri" panose="020F0502020204030204" pitchFamily="34" charset="0"/>
              </a:rPr>
              <a:t>3. третій </a:t>
            </a:r>
            <a:r>
              <a:rPr lang="uk-UA" dirty="0">
                <a:solidFill>
                  <a:schemeClr val="tx1"/>
                </a:solidFill>
                <a:latin typeface="Times New Roman" panose="02020603050405020304" pitchFamily="18" charset="0"/>
                <a:ea typeface="Calibri" panose="020F0502020204030204" pitchFamily="34" charset="0"/>
              </a:rPr>
              <a:t>запитає</a:t>
            </a:r>
            <a:r>
              <a:rPr lang="uk-UA" dirty="0" smtClean="0">
                <a:solidFill>
                  <a:schemeClr val="tx1"/>
                </a:solidFill>
                <a:latin typeface="Times New Roman" panose="02020603050405020304" pitchFamily="18" charset="0"/>
                <a:ea typeface="Calibri" panose="020F0502020204030204" pitchFamily="34" charset="0"/>
              </a:rPr>
              <a:t>: «</a:t>
            </a:r>
            <a:r>
              <a:rPr lang="uk-UA" dirty="0">
                <a:solidFill>
                  <a:schemeClr val="tx1"/>
                </a:solidFill>
                <a:latin typeface="Times New Roman" panose="02020603050405020304" pitchFamily="18" charset="0"/>
                <a:ea typeface="Calibri" panose="020F0502020204030204" pitchFamily="34" charset="0"/>
              </a:rPr>
              <a:t>А якщо я не хочу їхати, а обставини мене змушують, яку відповідь я повинен відзначити</a:t>
            </a:r>
            <a:r>
              <a:rPr lang="uk-UA" dirty="0" smtClean="0">
                <a:solidFill>
                  <a:schemeClr val="tx1"/>
                </a:solidFill>
                <a:latin typeface="Times New Roman" panose="02020603050405020304" pitchFamily="18" charset="0"/>
                <a:ea typeface="Calibri" panose="020F0502020204030204" pitchFamily="34" charset="0"/>
              </a:rPr>
              <a:t>?» </a:t>
            </a:r>
          </a:p>
          <a:p>
            <a:pPr algn="just"/>
            <a:r>
              <a:rPr lang="uk-UA" b="1" dirty="0" smtClean="0">
                <a:solidFill>
                  <a:schemeClr val="tx1"/>
                </a:solidFill>
                <a:latin typeface="Times New Roman" panose="02020603050405020304" pitchFamily="18" charset="0"/>
                <a:ea typeface="Calibri" panose="020F0502020204030204" pitchFamily="34" charset="0"/>
              </a:rPr>
              <a:t>Але в ситуації анкетування респондент не може уточнити чи запитати, тому такий підбір варіантів відповідей не дає можливості отримати об'єктивні дані.</a:t>
            </a:r>
            <a:endParaRPr lang="uk-UA" b="1" dirty="0">
              <a:solidFill>
                <a:schemeClr val="tx1"/>
              </a:solidFill>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spTree>
    <p:extLst>
      <p:ext uri="{BB962C8B-B14F-4D97-AF65-F5344CB8AC3E}">
        <p14:creationId xmlns:p14="http://schemas.microsoft.com/office/powerpoint/2010/main" val="2399763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Приклад 2. </a:t>
            </a:r>
            <a:r>
              <a:rPr lang="uk-UA" b="1" dirty="0">
                <a:solidFill>
                  <a:schemeClr val="tx1"/>
                </a:solidFill>
                <a:latin typeface="Times New Roman" panose="02020603050405020304" pitchFamily="18" charset="0"/>
                <a:ea typeface="Calibri" panose="020F0502020204030204" pitchFamily="34" charset="0"/>
              </a:rPr>
              <a:t>«Як регулярно Ви стежите за діяльністю Верховної Ради України?»</a:t>
            </a:r>
            <a:endParaRPr lang="uk-UA" sz="1600" b="1"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1 - постійно отримую інформацію</a:t>
            </a:r>
            <a:endParaRPr lang="uk-UA" sz="16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2 - стежу тільки тоді, коли на сесії обговорюються цікаві для мене питання</a:t>
            </a:r>
            <a:endParaRPr lang="uk-UA" sz="16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3 - отримую інформацію від випадку до випадку</a:t>
            </a:r>
            <a:endParaRPr lang="uk-UA" sz="16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4 - діяльність Верховної Ради мене не цікавить</a:t>
            </a:r>
            <a:endParaRPr lang="uk-UA" sz="16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Tree>
    <p:extLst>
      <p:ext uri="{BB962C8B-B14F-4D97-AF65-F5344CB8AC3E}">
        <p14:creationId xmlns:p14="http://schemas.microsoft.com/office/powerpoint/2010/main" val="652594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251520" y="195486"/>
            <a:ext cx="8640960" cy="4536504"/>
          </a:xfrm>
          <a:prstGeom prst="rect">
            <a:avLst/>
          </a:prstGeom>
        </p:spPr>
        <p:txBody>
          <a:bodyPr spcFirstLastPara="1" wrap="square" lIns="91425" tIns="91425" rIns="91425" bIns="91425" anchor="t" anchorCtr="0">
            <a:noAutofit/>
          </a:bodyPr>
          <a:lstStyle/>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«Як регулярно Ви стежите за діяльністю Верховної Ради України?»</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1 - </a:t>
            </a:r>
            <a:r>
              <a:rPr lang="uk-UA" sz="1600" b="1" dirty="0">
                <a:solidFill>
                  <a:schemeClr val="accent6">
                    <a:lumMod val="50000"/>
                  </a:schemeClr>
                </a:solidFill>
                <a:latin typeface="Times New Roman" panose="02020603050405020304" pitchFamily="18" charset="0"/>
                <a:ea typeface="Calibri" panose="020F0502020204030204" pitchFamily="34" charset="0"/>
              </a:rPr>
              <a:t>постійно отримую інформацію</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2 - </a:t>
            </a:r>
            <a:r>
              <a:rPr lang="uk-UA" sz="1600" b="1" dirty="0">
                <a:solidFill>
                  <a:srgbClr val="FF0000"/>
                </a:solidFill>
                <a:latin typeface="Times New Roman" panose="02020603050405020304" pitchFamily="18" charset="0"/>
                <a:ea typeface="Calibri" panose="020F0502020204030204" pitchFamily="34" charset="0"/>
              </a:rPr>
              <a:t>стежу тільки тоді, коли на сесії обговорюються цікаві для мене питання</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3 - </a:t>
            </a:r>
            <a:r>
              <a:rPr lang="uk-UA" sz="1600" b="1" dirty="0">
                <a:solidFill>
                  <a:schemeClr val="accent6">
                    <a:lumMod val="50000"/>
                  </a:schemeClr>
                </a:solidFill>
                <a:latin typeface="Times New Roman" panose="02020603050405020304" pitchFamily="18" charset="0"/>
                <a:ea typeface="Calibri" panose="020F0502020204030204" pitchFamily="34" charset="0"/>
              </a:rPr>
              <a:t>отримую інформацію від випадку до випадку</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4 - </a:t>
            </a:r>
            <a:r>
              <a:rPr lang="uk-UA" sz="1600" b="1" dirty="0">
                <a:solidFill>
                  <a:srgbClr val="00B0F0"/>
                </a:solidFill>
                <a:latin typeface="Times New Roman" panose="02020603050405020304" pitchFamily="18" charset="0"/>
                <a:ea typeface="Calibri" panose="020F0502020204030204" pitchFamily="34" charset="0"/>
              </a:rPr>
              <a:t>діяльність Верховної Ради мене не цікавить</a:t>
            </a:r>
          </a:p>
          <a:p>
            <a:pPr algn="just"/>
            <a:r>
              <a:rPr lang="uk-UA" sz="1600" dirty="0">
                <a:solidFill>
                  <a:schemeClr val="accent6">
                    <a:lumMod val="50000"/>
                  </a:schemeClr>
                </a:solidFill>
                <a:latin typeface="Times New Roman" panose="02020603050405020304" pitchFamily="18" charset="0"/>
                <a:ea typeface="Calibri" panose="020F0502020204030204" pitchFamily="34" charset="0"/>
              </a:rPr>
              <a:t>Якщо перший і третій варіанти відповідають питанню про регулярність</a:t>
            </a:r>
            <a:r>
              <a:rPr lang="uk-UA" sz="1600" dirty="0">
                <a:latin typeface="Times New Roman" panose="02020603050405020304" pitchFamily="18" charset="0"/>
                <a:ea typeface="Calibri" panose="020F0502020204030204" pitchFamily="34" charset="0"/>
              </a:rPr>
              <a:t>, </a:t>
            </a:r>
            <a:r>
              <a:rPr lang="uk-UA" sz="1600" dirty="0">
                <a:solidFill>
                  <a:srgbClr val="FF0000"/>
                </a:solidFill>
                <a:latin typeface="Times New Roman" panose="02020603050405020304" pitchFamily="18" charset="0"/>
                <a:ea typeface="Calibri" panose="020F0502020204030204" pitchFamily="34" charset="0"/>
              </a:rPr>
              <a:t>то другий варіант є скоріше відповіддю на питання про причини, </a:t>
            </a:r>
            <a:r>
              <a:rPr lang="uk-UA" sz="1600" dirty="0">
                <a:solidFill>
                  <a:srgbClr val="00B0F0"/>
                </a:solidFill>
                <a:latin typeface="Times New Roman" panose="02020603050405020304" pitchFamily="18" charset="0"/>
                <a:ea typeface="Calibri" panose="020F0502020204030204" pitchFamily="34" charset="0"/>
              </a:rPr>
              <a:t>а четвертий - про </a:t>
            </a:r>
            <a:r>
              <a:rPr lang="uk-UA" sz="1600" dirty="0" smtClean="0">
                <a:solidFill>
                  <a:srgbClr val="00B0F0"/>
                </a:solidFill>
                <a:latin typeface="Times New Roman" panose="02020603050405020304" pitchFamily="18" charset="0"/>
                <a:ea typeface="Calibri" panose="020F0502020204030204" pitchFamily="34" charset="0"/>
              </a:rPr>
              <a:t>цікавість </a:t>
            </a:r>
            <a:r>
              <a:rPr lang="uk-UA" sz="1600" dirty="0">
                <a:solidFill>
                  <a:srgbClr val="00B0F0"/>
                </a:solidFill>
                <a:latin typeface="Times New Roman" panose="02020603050405020304" pitchFamily="18" charset="0"/>
                <a:ea typeface="Calibri" panose="020F0502020204030204" pitchFamily="34" charset="0"/>
              </a:rPr>
              <a:t>до діяльності Верховної Ради.</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Таким </a:t>
            </a:r>
            <a:r>
              <a:rPr lang="uk-UA" sz="1600" b="1" dirty="0">
                <a:solidFill>
                  <a:schemeClr val="tx1"/>
                </a:solidFill>
                <a:latin typeface="Times New Roman" panose="02020603050405020304" pitchFamily="18" charset="0"/>
                <a:ea typeface="Calibri" panose="020F0502020204030204" pitchFamily="34" charset="0"/>
              </a:rPr>
              <a:t>чином, можна бачити, що пред'явлені варіанти представляють три неповних шкали оцінювання (регулярність, причини, інтерес). </a:t>
            </a:r>
            <a:endParaRPr lang="uk-UA" sz="1600" b="1"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Людину </a:t>
            </a:r>
            <a:r>
              <a:rPr lang="uk-UA" sz="1600" dirty="0">
                <a:solidFill>
                  <a:schemeClr val="tx1"/>
                </a:solidFill>
                <a:latin typeface="Times New Roman" panose="02020603050405020304" pitchFamily="18" charset="0"/>
                <a:ea typeface="Calibri" panose="020F0502020204030204" pitchFamily="34" charset="0"/>
              </a:rPr>
              <a:t>може не цікавити діяльність Верховної Ради, але вона постійно стежить за її роботою, оскільки вважає за необхідне бути в курсі політичних рішень та прийнятих законів. Інший, теж не цікавлячись діяльністю Верховної Ради, може отримувати інформацію від випадку до випадку, коли інші члени сім'ї дивляться чи слухають трансляцію і т.д. Відповідь «стежу тільки тоді, коли на сесії обговорюються цікаві для мене питання» взагалі нічого не говорить про регулярність отримання </a:t>
            </a:r>
            <a:r>
              <a:rPr lang="uk-UA" sz="1600" dirty="0" smtClean="0">
                <a:solidFill>
                  <a:schemeClr val="tx1"/>
                </a:solidFill>
                <a:latin typeface="Times New Roman" panose="02020603050405020304" pitchFamily="18" charset="0"/>
                <a:ea typeface="Calibri" panose="020F0502020204030204" pitchFamily="34" charset="0"/>
              </a:rPr>
              <a:t>інформації, бо ми не знаємо які саме питання цікавлять респондента і як часто вони обговорюються на сесіях. </a:t>
            </a:r>
            <a:endParaRPr lang="uk-UA" sz="16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Tree>
    <p:extLst>
      <p:ext uri="{BB962C8B-B14F-4D97-AF65-F5344CB8AC3E}">
        <p14:creationId xmlns:p14="http://schemas.microsoft.com/office/powerpoint/2010/main" val="39932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b="1" dirty="0">
                <a:solidFill>
                  <a:schemeClr val="tx1"/>
                </a:solidFill>
                <a:latin typeface="Times New Roman" panose="02020603050405020304" pitchFamily="18" charset="0"/>
                <a:ea typeface="Calibri" panose="020F0502020204030204" pitchFamily="34" charset="0"/>
              </a:rPr>
              <a:t>8. Повнота варіантів відповіді</a:t>
            </a:r>
            <a:endParaRPr lang="uk-UA" sz="1600" dirty="0">
              <a:solidFill>
                <a:schemeClr val="tx1"/>
              </a:solidFill>
              <a:latin typeface="Times New Roman" panose="02020603050405020304" pitchFamily="18" charset="0"/>
              <a:ea typeface="Calibri" panose="020F0502020204030204" pitchFamily="34" charset="0"/>
            </a:endParaRPr>
          </a:p>
          <a:p>
            <a:pPr algn="just"/>
            <a:r>
              <a:rPr lang="uk-UA" dirty="0">
                <a:solidFill>
                  <a:schemeClr val="tx1"/>
                </a:solidFill>
                <a:latin typeface="Times New Roman" panose="02020603050405020304" pitchFamily="18" charset="0"/>
                <a:ea typeface="Calibri" panose="020F0502020204030204" pitchFamily="34" charset="0"/>
              </a:rPr>
              <a:t>Неповнота варіантів відповіді також є досить поширеною типовою помилкою при формуванні віяла відповідей. Набір відповідей повинен включати всі можливі варіанти на поставлене запитання.</a:t>
            </a:r>
            <a:endParaRPr lang="uk-UA" sz="1600" dirty="0">
              <a:solidFill>
                <a:schemeClr val="tx1"/>
              </a:solidFill>
              <a:latin typeface="Times New Roman" panose="02020603050405020304" pitchFamily="18" charset="0"/>
              <a:ea typeface="Calibri" panose="020F0502020204030204" pitchFamily="34" charset="0"/>
            </a:endParaRPr>
          </a:p>
          <a:p>
            <a:pPr algn="just"/>
            <a:r>
              <a:rPr lang="uk-UA" dirty="0">
                <a:solidFill>
                  <a:schemeClr val="tx1"/>
                </a:solidFill>
                <a:latin typeface="Times New Roman" panose="02020603050405020304" pitchFamily="18" charset="0"/>
                <a:ea typeface="Calibri" panose="020F0502020204030204" pitchFamily="34" charset="0"/>
              </a:rPr>
              <a:t>У питаннях спрямованих на вивчення мотивів, причин, проблем, що викликають стурбованість </a:t>
            </a:r>
            <a:r>
              <a:rPr lang="uk-UA" b="1" dirty="0">
                <a:solidFill>
                  <a:schemeClr val="tx1"/>
                </a:solidFill>
                <a:latin typeface="Times New Roman" panose="02020603050405020304" pitchFamily="18" charset="0"/>
                <a:ea typeface="Calibri" panose="020F0502020204030204" pitchFamily="34" charset="0"/>
              </a:rPr>
              <a:t>(«Які проблеми турбують Вас найбільше в даний час?» </a:t>
            </a:r>
            <a:r>
              <a:rPr lang="uk-UA" dirty="0">
                <a:solidFill>
                  <a:schemeClr val="tx1"/>
                </a:solidFill>
                <a:latin typeface="Times New Roman" panose="02020603050405020304" pitchFamily="18" charset="0"/>
                <a:ea typeface="Calibri" panose="020F0502020204030204" pitchFamily="34" charset="0"/>
              </a:rPr>
              <a:t>тощо), важко, а часто і неможливо передбачити всі варіанти відповідей. Однак, не надавши людині можливість відповісти на питання, </a:t>
            </a:r>
            <a:r>
              <a:rPr lang="uk-UA" dirty="0" smtClean="0">
                <a:solidFill>
                  <a:schemeClr val="tx1"/>
                </a:solidFill>
                <a:latin typeface="Times New Roman" panose="02020603050405020304" pitchFamily="18" charset="0"/>
                <a:ea typeface="Calibri" panose="020F0502020204030204" pitchFamily="34" charset="0"/>
              </a:rPr>
              <a:t>дослідник </a:t>
            </a:r>
            <a:r>
              <a:rPr lang="uk-UA" dirty="0">
                <a:solidFill>
                  <a:schemeClr val="tx1"/>
                </a:solidFill>
                <a:latin typeface="Times New Roman" panose="02020603050405020304" pitchFamily="18" charset="0"/>
                <a:ea typeface="Calibri" panose="020F0502020204030204" pitchFamily="34" charset="0"/>
              </a:rPr>
              <a:t>формує у респондента, </a:t>
            </a:r>
            <a:r>
              <a:rPr lang="uk-UA" b="1" dirty="0">
                <a:solidFill>
                  <a:schemeClr val="tx1"/>
                </a:solidFill>
                <a:latin typeface="Times New Roman" panose="02020603050405020304" pitchFamily="18" charset="0"/>
                <a:ea typeface="Calibri" panose="020F0502020204030204" pitchFamily="34" charset="0"/>
              </a:rPr>
              <a:t>по-перше, почуття незадоволеності, а по-друге, уявлення про те, що питання можна залишати і без відповіді. </a:t>
            </a:r>
            <a:endParaRPr lang="uk-UA" sz="16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spTree>
    <p:extLst>
      <p:ext uri="{BB962C8B-B14F-4D97-AF65-F5344CB8AC3E}">
        <p14:creationId xmlns:p14="http://schemas.microsoft.com/office/powerpoint/2010/main" val="1318969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Щоб у подібних питаннях виключити помилку неповноти множини, слід керуватися таким правилом: в кінці переліку варіантів відповідей використовувати </a:t>
            </a:r>
            <a:r>
              <a:rPr lang="uk-UA" b="1" dirty="0">
                <a:solidFill>
                  <a:schemeClr val="tx1"/>
                </a:solidFill>
                <a:latin typeface="Times New Roman" panose="02020603050405020304" pitchFamily="18" charset="0"/>
                <a:ea typeface="Calibri" panose="020F0502020204030204" pitchFamily="34" charset="0"/>
              </a:rPr>
              <a:t>«тріаду»:</a:t>
            </a:r>
            <a:endParaRPr lang="uk-UA" sz="1600" b="1" dirty="0">
              <a:solidFill>
                <a:schemeClr val="tx1"/>
              </a:solidFill>
              <a:latin typeface="Times New Roman" panose="02020603050405020304" pitchFamily="18" charset="0"/>
              <a:ea typeface="Calibri" panose="020F0502020204030204" pitchFamily="34" charset="0"/>
            </a:endParaRPr>
          </a:p>
          <a:p>
            <a:pPr algn="just"/>
            <a:r>
              <a:rPr lang="uk-UA" b="1" dirty="0">
                <a:solidFill>
                  <a:schemeClr val="tx1"/>
                </a:solidFill>
                <a:latin typeface="Times New Roman" panose="02020603050405020304" pitchFamily="18" charset="0"/>
                <a:ea typeface="Calibri" panose="020F0502020204030204" pitchFamily="34" charset="0"/>
              </a:rPr>
              <a:t>1) доповнення </a:t>
            </a:r>
            <a:r>
              <a:rPr lang="uk-UA" b="1" dirty="0" smtClean="0">
                <a:solidFill>
                  <a:schemeClr val="tx1"/>
                </a:solidFill>
                <a:latin typeface="Times New Roman" panose="02020603050405020304" pitchFamily="18" charset="0"/>
                <a:ea typeface="Calibri" panose="020F0502020204030204" pitchFamily="34" charset="0"/>
              </a:rPr>
              <a:t>(«Інша </a:t>
            </a:r>
            <a:r>
              <a:rPr lang="uk-UA" b="1" dirty="0">
                <a:solidFill>
                  <a:schemeClr val="tx1"/>
                </a:solidFill>
                <a:latin typeface="Times New Roman" panose="02020603050405020304" pitchFamily="18" charset="0"/>
                <a:ea typeface="Calibri" panose="020F0502020204030204" pitchFamily="34" charset="0"/>
              </a:rPr>
              <a:t>відповідь</a:t>
            </a:r>
            <a:r>
              <a:rPr lang="uk-UA" b="1" dirty="0" smtClean="0">
                <a:solidFill>
                  <a:schemeClr val="tx1"/>
                </a:solidFill>
                <a:latin typeface="Times New Roman" panose="02020603050405020304" pitchFamily="18" charset="0"/>
                <a:ea typeface="Calibri" panose="020F0502020204030204" pitchFamily="34" charset="0"/>
              </a:rPr>
              <a:t>», «Ваш варіант»______________)</a:t>
            </a:r>
            <a:endParaRPr lang="uk-UA" sz="1600" b="1" dirty="0">
              <a:solidFill>
                <a:schemeClr val="tx1"/>
              </a:solidFill>
              <a:latin typeface="Times New Roman" panose="02020603050405020304" pitchFamily="18" charset="0"/>
              <a:ea typeface="Calibri" panose="020F0502020204030204" pitchFamily="34" charset="0"/>
            </a:endParaRPr>
          </a:p>
          <a:p>
            <a:pPr algn="just"/>
            <a:r>
              <a:rPr lang="uk-UA" b="1" dirty="0">
                <a:solidFill>
                  <a:schemeClr val="tx1"/>
                </a:solidFill>
                <a:latin typeface="Times New Roman" panose="02020603050405020304" pitchFamily="18" charset="0"/>
                <a:ea typeface="Calibri" panose="020F0502020204030204" pitchFamily="34" charset="0"/>
              </a:rPr>
              <a:t>2) заперечення </a:t>
            </a:r>
            <a:r>
              <a:rPr lang="uk-UA" b="1" dirty="0" smtClean="0">
                <a:solidFill>
                  <a:schemeClr val="tx1"/>
                </a:solidFill>
                <a:latin typeface="Times New Roman" panose="02020603050405020304" pitchFamily="18" charset="0"/>
                <a:ea typeface="Calibri" panose="020F0502020204030204" pitchFamily="34" charset="0"/>
              </a:rPr>
              <a:t>(«Ніякі </a:t>
            </a:r>
            <a:r>
              <a:rPr lang="uk-UA" b="1" dirty="0">
                <a:solidFill>
                  <a:schemeClr val="tx1"/>
                </a:solidFill>
                <a:latin typeface="Times New Roman" panose="02020603050405020304" pitchFamily="18" charset="0"/>
                <a:ea typeface="Calibri" panose="020F0502020204030204" pitchFamily="34" charset="0"/>
              </a:rPr>
              <a:t>проблеми не хвилюють</a:t>
            </a:r>
            <a:r>
              <a:rPr lang="uk-UA" b="1" dirty="0" smtClean="0">
                <a:solidFill>
                  <a:schemeClr val="tx1"/>
                </a:solidFill>
                <a:latin typeface="Times New Roman" panose="02020603050405020304" pitchFamily="18" charset="0"/>
                <a:ea typeface="Calibri" panose="020F0502020204030204" pitchFamily="34" charset="0"/>
              </a:rPr>
              <a:t>», «Нічого про це не знаю», «Не можу оцінити, бо не стикався(-лась) з цим)</a:t>
            </a:r>
            <a:endParaRPr lang="uk-UA" sz="1600" b="1" dirty="0">
              <a:solidFill>
                <a:schemeClr val="tx1"/>
              </a:solidFill>
              <a:latin typeface="Times New Roman" panose="02020603050405020304" pitchFamily="18" charset="0"/>
              <a:ea typeface="Calibri" panose="020F0502020204030204" pitchFamily="34" charset="0"/>
            </a:endParaRPr>
          </a:p>
          <a:p>
            <a:pPr algn="just"/>
            <a:r>
              <a:rPr lang="uk-UA" b="1" dirty="0">
                <a:solidFill>
                  <a:schemeClr val="tx1"/>
                </a:solidFill>
                <a:latin typeface="Times New Roman" panose="02020603050405020304" pitchFamily="18" charset="0"/>
                <a:ea typeface="Calibri" panose="020F0502020204030204" pitchFamily="34" charset="0"/>
              </a:rPr>
              <a:t>3) або </a:t>
            </a:r>
            <a:r>
              <a:rPr lang="uk-UA" b="1" dirty="0" smtClean="0">
                <a:solidFill>
                  <a:schemeClr val="tx1"/>
                </a:solidFill>
                <a:latin typeface="Times New Roman" panose="02020603050405020304" pitchFamily="18" charset="0"/>
                <a:ea typeface="Calibri" panose="020F0502020204030204" pitchFamily="34" charset="0"/>
              </a:rPr>
              <a:t>невизначеність («Важко </a:t>
            </a:r>
            <a:r>
              <a:rPr lang="uk-UA" b="1" dirty="0">
                <a:solidFill>
                  <a:schemeClr val="tx1"/>
                </a:solidFill>
                <a:latin typeface="Times New Roman" panose="02020603050405020304" pitchFamily="18" charset="0"/>
                <a:ea typeface="Calibri" panose="020F0502020204030204" pitchFamily="34" charset="0"/>
              </a:rPr>
              <a:t>сказати», </a:t>
            </a:r>
            <a:r>
              <a:rPr lang="uk-UA" b="1" dirty="0" smtClean="0">
                <a:solidFill>
                  <a:schemeClr val="tx1"/>
                </a:solidFill>
                <a:latin typeface="Times New Roman" panose="02020603050405020304" pitchFamily="18" charset="0"/>
                <a:ea typeface="Calibri" panose="020F0502020204030204" pitchFamily="34" charset="0"/>
              </a:rPr>
              <a:t>«Важко </a:t>
            </a:r>
            <a:r>
              <a:rPr lang="uk-UA" b="1" dirty="0">
                <a:solidFill>
                  <a:schemeClr val="tx1"/>
                </a:solidFill>
                <a:latin typeface="Times New Roman" panose="02020603050405020304" pitchFamily="18" charset="0"/>
                <a:ea typeface="Calibri" panose="020F0502020204030204" pitchFamily="34" charset="0"/>
              </a:rPr>
              <a:t>відповісти» і т.п.)</a:t>
            </a:r>
            <a:endParaRPr lang="uk-UA" sz="16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spTree>
    <p:extLst>
      <p:ext uri="{BB962C8B-B14F-4D97-AF65-F5344CB8AC3E}">
        <p14:creationId xmlns:p14="http://schemas.microsoft.com/office/powerpoint/2010/main" val="1744182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b="1" dirty="0">
                <a:solidFill>
                  <a:schemeClr val="tx1"/>
                </a:solidFill>
                <a:latin typeface="Times New Roman" panose="02020603050405020304" pitchFamily="18" charset="0"/>
                <a:ea typeface="Calibri" panose="020F0502020204030204" pitchFamily="34" charset="0"/>
              </a:rPr>
              <a:t>Варіант «інша відповідь»</a:t>
            </a:r>
            <a:r>
              <a:rPr lang="uk-UA" dirty="0">
                <a:solidFill>
                  <a:schemeClr val="tx1"/>
                </a:solidFill>
                <a:latin typeface="Times New Roman" panose="02020603050405020304" pitchFamily="18" charset="0"/>
                <a:ea typeface="Calibri" panose="020F0502020204030204" pitchFamily="34" charset="0"/>
              </a:rPr>
              <a:t>, крім того, що він в будь-якому випадку дозволяє кожному респонденту висловити свою думку, з яких-небудь причин непередбачену автором анкети, </a:t>
            </a:r>
            <a:r>
              <a:rPr lang="uk-UA" b="1" dirty="0">
                <a:solidFill>
                  <a:schemeClr val="tx1"/>
                </a:solidFill>
                <a:latin typeface="Times New Roman" panose="02020603050405020304" pitchFamily="18" charset="0"/>
                <a:ea typeface="Calibri" panose="020F0502020204030204" pitchFamily="34" charset="0"/>
              </a:rPr>
              <a:t>допомагає ще й оцінити якість питання в цілому. </a:t>
            </a:r>
            <a:endParaRPr lang="uk-UA" b="1" dirty="0" smtClean="0">
              <a:solidFill>
                <a:schemeClr val="tx1"/>
              </a:solidFill>
              <a:latin typeface="Times New Roman" panose="02020603050405020304" pitchFamily="18" charset="0"/>
              <a:ea typeface="Calibri" panose="020F0502020204030204" pitchFamily="34" charset="0"/>
            </a:endParaRPr>
          </a:p>
          <a:p>
            <a:pPr algn="just"/>
            <a:r>
              <a:rPr lang="uk-UA" dirty="0" smtClean="0">
                <a:solidFill>
                  <a:schemeClr val="tx1"/>
                </a:solidFill>
                <a:latin typeface="Times New Roman" panose="02020603050405020304" pitchFamily="18" charset="0"/>
                <a:ea typeface="Calibri" panose="020F0502020204030204" pitchFamily="34" charset="0"/>
              </a:rPr>
              <a:t>Якщо </a:t>
            </a:r>
            <a:r>
              <a:rPr lang="uk-UA" dirty="0">
                <a:solidFill>
                  <a:schemeClr val="tx1"/>
                </a:solidFill>
                <a:latin typeface="Times New Roman" panose="02020603050405020304" pitchFamily="18" charset="0"/>
                <a:ea typeface="Calibri" panose="020F0502020204030204" pitchFamily="34" charset="0"/>
              </a:rPr>
              <a:t>в результаті опитування цей варіант відзначили більше 5% респондентів, питання вважається неякісним і вимагає доопрацювання - розширення віяла відповідей на основі вивчення конкретних </a:t>
            </a:r>
            <a:r>
              <a:rPr lang="uk-UA" dirty="0" smtClean="0">
                <a:solidFill>
                  <a:schemeClr val="tx1"/>
                </a:solidFill>
                <a:latin typeface="Times New Roman" panose="02020603050405020304" pitchFamily="18" charset="0"/>
                <a:ea typeface="Calibri" panose="020F0502020204030204" pitchFamily="34" charset="0"/>
              </a:rPr>
              <a:t>висловлювань респондентів, </a:t>
            </a:r>
            <a:r>
              <a:rPr lang="uk-UA" dirty="0">
                <a:solidFill>
                  <a:schemeClr val="tx1"/>
                </a:solidFill>
                <a:latin typeface="Times New Roman" panose="02020603050405020304" pitchFamily="18" charset="0"/>
                <a:ea typeface="Calibri" panose="020F0502020204030204" pitchFamily="34" charset="0"/>
              </a:rPr>
              <a:t>записаних в рядку «інша відповідь».</a:t>
            </a:r>
            <a:endParaRPr lang="uk-UA" sz="16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spTree>
    <p:extLst>
      <p:ext uri="{BB962C8B-B14F-4D97-AF65-F5344CB8AC3E}">
        <p14:creationId xmlns:p14="http://schemas.microsoft.com/office/powerpoint/2010/main" val="1906422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Включення </a:t>
            </a:r>
            <a:r>
              <a:rPr lang="uk-UA" dirty="0" smtClean="0">
                <a:solidFill>
                  <a:schemeClr val="tx1"/>
                </a:solidFill>
                <a:latin typeface="Times New Roman" panose="02020603050405020304" pitchFamily="18" charset="0"/>
                <a:ea typeface="Calibri" panose="020F0502020204030204" pitchFamily="34" charset="0"/>
              </a:rPr>
              <a:t>у </a:t>
            </a:r>
            <a:r>
              <a:rPr lang="uk-UA" dirty="0">
                <a:solidFill>
                  <a:schemeClr val="tx1"/>
                </a:solidFill>
                <a:latin typeface="Times New Roman" panose="02020603050405020304" pitchFamily="18" charset="0"/>
                <a:ea typeface="Calibri" panose="020F0502020204030204" pitchFamily="34" charset="0"/>
              </a:rPr>
              <a:t>віяло відповідей варіанту «важко відповісти» - традиційна форма надання респонденту можливості уникнути відповіді, якщо той з яких-небудь причин не може або не хоче відповідати на дане питання. </a:t>
            </a:r>
            <a:endParaRPr lang="uk-UA" dirty="0" smtClean="0">
              <a:solidFill>
                <a:schemeClr val="tx1"/>
              </a:solidFill>
              <a:latin typeface="Times New Roman" panose="02020603050405020304" pitchFamily="18" charset="0"/>
              <a:ea typeface="Calibri" panose="020F0502020204030204" pitchFamily="34" charset="0"/>
            </a:endParaRPr>
          </a:p>
          <a:p>
            <a:pPr algn="just"/>
            <a:r>
              <a:rPr lang="uk-UA" dirty="0" smtClean="0">
                <a:solidFill>
                  <a:schemeClr val="tx1"/>
                </a:solidFill>
                <a:latin typeface="Times New Roman" panose="02020603050405020304" pitchFamily="18" charset="0"/>
                <a:ea typeface="Calibri" panose="020F0502020204030204" pitchFamily="34" charset="0"/>
              </a:rPr>
              <a:t>Автор </a:t>
            </a:r>
            <a:r>
              <a:rPr lang="uk-UA" dirty="0">
                <a:solidFill>
                  <a:schemeClr val="tx1"/>
                </a:solidFill>
                <a:latin typeface="Times New Roman" panose="02020603050405020304" pitchFamily="18" charset="0"/>
                <a:ea typeface="Calibri" panose="020F0502020204030204" pitchFamily="34" charset="0"/>
              </a:rPr>
              <a:t>може піти на «жорстку форму» питання і не включити в набір відповідей варіант «важко відповісти». Цей прийом застосовується для того, щоб примусити респондентів </a:t>
            </a:r>
            <a:r>
              <a:rPr lang="uk-UA" dirty="0" smtClean="0">
                <a:solidFill>
                  <a:schemeClr val="tx1"/>
                </a:solidFill>
                <a:latin typeface="Times New Roman" panose="02020603050405020304" pitchFamily="18" charset="0"/>
                <a:ea typeface="Calibri" panose="020F0502020204030204" pitchFamily="34" charset="0"/>
              </a:rPr>
              <a:t>все-таки вибрати ту </a:t>
            </a:r>
            <a:r>
              <a:rPr lang="uk-UA" dirty="0">
                <a:solidFill>
                  <a:schemeClr val="tx1"/>
                </a:solidFill>
                <a:latin typeface="Times New Roman" panose="02020603050405020304" pitchFamily="18" charset="0"/>
                <a:ea typeface="Calibri" panose="020F0502020204030204" pitchFamily="34" charset="0"/>
              </a:rPr>
              <a:t>чи </a:t>
            </a:r>
            <a:r>
              <a:rPr lang="uk-UA" dirty="0" smtClean="0">
                <a:solidFill>
                  <a:schemeClr val="tx1"/>
                </a:solidFill>
                <a:latin typeface="Times New Roman" panose="02020603050405020304" pitchFamily="18" charset="0"/>
                <a:ea typeface="Calibri" panose="020F0502020204030204" pitchFamily="34" charset="0"/>
              </a:rPr>
              <a:t>іншу </a:t>
            </a:r>
            <a:r>
              <a:rPr lang="uk-UA" dirty="0">
                <a:solidFill>
                  <a:schemeClr val="tx1"/>
                </a:solidFill>
                <a:latin typeface="Times New Roman" panose="02020603050405020304" pitchFamily="18" charset="0"/>
                <a:ea typeface="Calibri" panose="020F0502020204030204" pitchFamily="34" charset="0"/>
              </a:rPr>
              <a:t>конкретну відповідь. </a:t>
            </a:r>
            <a:endParaRPr lang="uk-UA" dirty="0" smtClean="0">
              <a:solidFill>
                <a:schemeClr val="tx1"/>
              </a:solidFill>
              <a:latin typeface="Times New Roman" panose="02020603050405020304" pitchFamily="18" charset="0"/>
              <a:ea typeface="Calibri" panose="020F0502020204030204" pitchFamily="34" charset="0"/>
            </a:endParaRPr>
          </a:p>
          <a:p>
            <a:pPr algn="just"/>
            <a:r>
              <a:rPr lang="uk-UA" b="1" dirty="0" smtClean="0">
                <a:solidFill>
                  <a:schemeClr val="tx1"/>
                </a:solidFill>
                <a:latin typeface="Times New Roman" panose="02020603050405020304" pitchFamily="18" charset="0"/>
                <a:ea typeface="Calibri" panose="020F0502020204030204" pitchFamily="34" charset="0"/>
              </a:rPr>
              <a:t>Але </a:t>
            </a:r>
            <a:r>
              <a:rPr lang="uk-UA" b="1" dirty="0">
                <a:solidFill>
                  <a:schemeClr val="tx1"/>
                </a:solidFill>
                <a:latin typeface="Times New Roman" panose="02020603050405020304" pitchFamily="18" charset="0"/>
                <a:ea typeface="Calibri" panose="020F0502020204030204" pitchFamily="34" charset="0"/>
              </a:rPr>
              <a:t>в цьому випадку, </a:t>
            </a:r>
            <a:r>
              <a:rPr lang="uk-UA" b="1" dirty="0" smtClean="0">
                <a:solidFill>
                  <a:schemeClr val="tx1"/>
                </a:solidFill>
                <a:latin typeface="Times New Roman" panose="02020603050405020304" pitchFamily="18" charset="0"/>
                <a:ea typeface="Calibri" panose="020F0502020204030204" pitchFamily="34" charset="0"/>
              </a:rPr>
              <a:t>соціолог </a:t>
            </a:r>
            <a:r>
              <a:rPr lang="uk-UA" b="1" dirty="0">
                <a:solidFill>
                  <a:schemeClr val="tx1"/>
                </a:solidFill>
                <a:latin typeface="Times New Roman" panose="02020603050405020304" pitchFamily="18" charset="0"/>
                <a:ea typeface="Calibri" panose="020F0502020204030204" pitchFamily="34" charset="0"/>
              </a:rPr>
              <a:t>повинен усвідомлювати, що неминуче зросте частка відмов від відповідей на це питання.</a:t>
            </a:r>
            <a:endParaRPr lang="uk-UA" sz="16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39</a:t>
            </a:fld>
            <a:endParaRPr/>
          </a:p>
        </p:txBody>
      </p:sp>
    </p:spTree>
    <p:extLst>
      <p:ext uri="{BB962C8B-B14F-4D97-AF65-F5344CB8AC3E}">
        <p14:creationId xmlns:p14="http://schemas.microsoft.com/office/powerpoint/2010/main" val="257532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15566"/>
            <a:ext cx="7776864"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Основні види анкетування:</a:t>
            </a:r>
          </a:p>
          <a:p>
            <a:pPr marL="0" lvl="0" indent="0" algn="just">
              <a:buNone/>
            </a:pPr>
            <a:r>
              <a:rPr lang="uk-UA" sz="1600" b="1" dirty="0">
                <a:solidFill>
                  <a:schemeClr val="tx1"/>
                </a:solidFill>
              </a:rPr>
              <a:t>За кількістю опитуваних розрізняють групове та індивідуальне анкетування.</a:t>
            </a:r>
          </a:p>
          <a:p>
            <a:pPr marL="0" lvl="0" indent="0" algn="just">
              <a:buNone/>
            </a:pPr>
            <a:r>
              <a:rPr lang="uk-UA" sz="1600" b="1" dirty="0">
                <a:solidFill>
                  <a:schemeClr val="tx1"/>
                </a:solidFill>
              </a:rPr>
              <a:t>За місцем проведення виділяють анкетування вдома, на роботі, в цільових аудиторіях (відвідувачі магазинів, виставок тощо), на вулиці. </a:t>
            </a:r>
          </a:p>
          <a:p>
            <a:pPr marL="0" lvl="0" indent="0" algn="just">
              <a:buNone/>
            </a:pPr>
            <a:r>
              <a:rPr lang="uk-UA" sz="1600" b="1" dirty="0">
                <a:solidFill>
                  <a:schemeClr val="tx1"/>
                </a:solidFill>
              </a:rPr>
              <a:t>За способом розповсюдження анкет розрізняють: роздаткову анкету (роздається для самостійного заповнення респонденту анкетером); поштову (розсилається поштою) і пресову (публікується в газеті чи журналі), останній різновид зараз замінюється так званим он-лайн опитуванням (анкета в електронному варіанті або гул-форма розміщуються на сайтах та сторінках соціальних мереж).</a:t>
            </a:r>
          </a:p>
          <a:p>
            <a:pPr marL="0" lvl="0" indent="0" algn="just">
              <a:buNone/>
            </a:pPr>
            <a:r>
              <a:rPr lang="uk-UA" sz="1600" b="1" dirty="0">
                <a:solidFill>
                  <a:schemeClr val="tx1"/>
                </a:solidFill>
              </a:rPr>
              <a:t>Різні поєднання названих ознак можуть утворювати безліч різновидів анкетного опитування.</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extLst>
      <p:ext uri="{BB962C8B-B14F-4D97-AF65-F5344CB8AC3E}">
        <p14:creationId xmlns:p14="http://schemas.microsoft.com/office/powerpoint/2010/main" val="14635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99592" y="915566"/>
            <a:ext cx="7200800"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Поштові, пресові та он-лайн опитування є досить популярними для опитування великих сукупностей людей, але їх слабкі сторони - низький відсоток повернення без застосування спеціальних прийомів (близько 30%). </a:t>
            </a:r>
            <a:endParaRPr lang="uk-UA" sz="1600" b="1" dirty="0" smtClean="0">
              <a:solidFill>
                <a:schemeClr val="tx1"/>
              </a:solidFill>
            </a:endParaRPr>
          </a:p>
          <a:p>
            <a:pPr marL="0" lvl="0" indent="0" algn="just">
              <a:buNone/>
            </a:pPr>
            <a:endParaRPr lang="uk-UA" sz="1600" b="1" dirty="0">
              <a:solidFill>
                <a:schemeClr val="tx1"/>
              </a:solidFill>
            </a:endParaRPr>
          </a:p>
          <a:p>
            <a:pPr marL="0" lvl="0" indent="0" algn="just">
              <a:buNone/>
            </a:pPr>
            <a:r>
              <a:rPr lang="uk-UA" sz="1600" b="1" dirty="0" smtClean="0">
                <a:solidFill>
                  <a:schemeClr val="tx1"/>
                </a:solidFill>
              </a:rPr>
              <a:t>Також </a:t>
            </a:r>
            <a:r>
              <a:rPr lang="uk-UA" sz="1600" b="1" dirty="0">
                <a:solidFill>
                  <a:schemeClr val="tx1"/>
                </a:solidFill>
              </a:rPr>
              <a:t>не піддається контролю ситуація заповнення анкет (хто і в яких умовах заповнював анкету) і пов'язані з цими особливостями труднощі обґрунтування репрезентативності вибіркової сукупності.</a:t>
            </a: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extLst>
      <p:ext uri="{BB962C8B-B14F-4D97-AF65-F5344CB8AC3E}">
        <p14:creationId xmlns:p14="http://schemas.microsoft.com/office/powerpoint/2010/main" val="136572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99592" y="915566"/>
            <a:ext cx="7200800"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Анкета - це впорядкований за змістом і формою набір запитань і висловлювань у вигляді опитувального листа, опитувальника. При розробці анкети необхідно дотримуватися таких правил:</a:t>
            </a:r>
          </a:p>
          <a:p>
            <a:pPr marL="0" lvl="0" indent="0" algn="just">
              <a:buNone/>
            </a:pPr>
            <a:r>
              <a:rPr lang="uk-UA" sz="1600" b="1" dirty="0">
                <a:solidFill>
                  <a:schemeClr val="tx1"/>
                </a:solidFill>
              </a:rPr>
              <a:t>1. Зміст анкети має бути підпорядкований темі і проблемі дослідження. Питання анкети повинні допомогти зібрати інформацію для перевірки гіпотез. Для цього кожне з питань потрібно співвіднести з операціоналізацією.</a:t>
            </a:r>
          </a:p>
          <a:p>
            <a:pPr marL="0" lvl="0" indent="0" algn="just">
              <a:buNone/>
            </a:pPr>
            <a:r>
              <a:rPr lang="uk-UA" sz="1600" b="1" dirty="0">
                <a:solidFill>
                  <a:schemeClr val="tx1"/>
                </a:solidFill>
              </a:rPr>
              <a:t>2. Мова анкети повинна бути близькою до звичайної розмовної мови обстежуваної сукупності і оперувати ситуаціями, досить близькими і зрозумілими респондентам, однак вона не повинна бути занадто спрощеною (неправильна мова, жаргон і т.д.), не потрібно вживати поширених кліше, газетних штампів і стереотипних оборотів. </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21180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99592" y="915566"/>
            <a:ext cx="7200800"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3. Послідовність питань слід будувати таким чином, щоб протягом всього процесу заповнення анкети, опитування у респондента зберігався інтерес до неї і стимулювалося бажання відповідати на запитання.</a:t>
            </a:r>
          </a:p>
          <a:p>
            <a:pPr marL="0" lvl="0" indent="0" algn="just">
              <a:buNone/>
            </a:pPr>
            <a:r>
              <a:rPr lang="uk-UA" sz="1600" b="1" dirty="0">
                <a:solidFill>
                  <a:schemeClr val="tx1"/>
                </a:solidFill>
              </a:rPr>
              <a:t>4. При формулюваннях варіантів відповіді потрібно уникати психологічного тиску на респондента, нав'язування йому точки зору, найбільш зручної для дослідника. Необхідно дотримуватися пропорції в підборі "позитивних" і "негативних" суджень, звертати увагу на їх розташування в самій анкеті.</a:t>
            </a:r>
          </a:p>
          <a:p>
            <a:pPr marL="0" lvl="0" indent="0" algn="just">
              <a:buNone/>
            </a:pPr>
            <a:r>
              <a:rPr lang="uk-UA" sz="1600" b="1" dirty="0">
                <a:solidFill>
                  <a:schemeClr val="tx1"/>
                </a:solidFill>
              </a:rPr>
              <a:t>5. Респондент не повинен вирішувати в ході опитування складних завдань, що віднімають у нього занадто багато часу.</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extLst>
      <p:ext uri="{BB962C8B-B14F-4D97-AF65-F5344CB8AC3E}">
        <p14:creationId xmlns:p14="http://schemas.microsoft.com/office/powerpoint/2010/main" val="9126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95487"/>
            <a:ext cx="7992888" cy="4752528"/>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6. Анкета повинна бути вивірена в часі і побудована з урахуванням обставин, що випливають з місця проведення опитування (наприклад для опитування вдома </a:t>
            </a:r>
            <a:r>
              <a:rPr lang="uk-UA" sz="1600" b="1" dirty="0" err="1">
                <a:solidFill>
                  <a:schemeClr val="tx1"/>
                </a:solidFill>
              </a:rPr>
              <a:t>підійде</a:t>
            </a:r>
            <a:r>
              <a:rPr lang="uk-UA" sz="1600" b="1" dirty="0">
                <a:solidFill>
                  <a:schemeClr val="tx1"/>
                </a:solidFill>
              </a:rPr>
              <a:t> розширена форма анкети, а для анкетування на вулиці її треба скоротити до можливого мінімуму).</a:t>
            </a:r>
          </a:p>
          <a:p>
            <a:pPr marL="0" lvl="0" indent="0" algn="just">
              <a:buNone/>
            </a:pPr>
            <a:r>
              <a:rPr lang="uk-UA" sz="1600" b="1" dirty="0">
                <a:solidFill>
                  <a:schemeClr val="tx1"/>
                </a:solidFill>
              </a:rPr>
              <a:t>7. Анкету необхідно оформляти акуратно, в її поліграфічному оформленні рекомендується використовувати різні способи, що відокремлюють формулювання запитань від відповідей і пояснень респондентам щодо способу її заповнення.</a:t>
            </a:r>
          </a:p>
          <a:p>
            <a:pPr marL="0" lvl="0" indent="0" algn="just">
              <a:buNone/>
            </a:pPr>
            <a:r>
              <a:rPr lang="uk-UA" sz="1600" b="1" dirty="0">
                <a:solidFill>
                  <a:schemeClr val="tx1"/>
                </a:solidFill>
              </a:rPr>
              <a:t>8. При проведенні анкетування певне значення має і композиційна побудова анкети. У першій частині анкети міститься звернення до респондента, де ясно викладаються цілі та завдання дослідження, пояснюється порядок заповнення анкети. Якщо анкетування анонімне, то про це повідомляється респонденту. Друга частина анкети містить основні питання. Причому на початку розташовуються більш прості питання, потім більш складні і врешті знову легкі питання. Це забезпечує кращу сприйнятливість. В кінці анкети, як правило, містяться питання соціально-демографічного блоку (так звана "</a:t>
            </a:r>
            <a:r>
              <a:rPr lang="uk-UA" sz="1600" b="1" dirty="0" err="1">
                <a:solidFill>
                  <a:schemeClr val="tx1"/>
                </a:solidFill>
              </a:rPr>
              <a:t>паспортичка</a:t>
            </a:r>
            <a:r>
              <a:rPr lang="uk-UA" sz="1600" b="1" dirty="0">
                <a:solidFill>
                  <a:schemeClr val="tx1"/>
                </a:solidFill>
              </a:rPr>
              <a:t>") і подяка респонденту за його працю щодо заповнення анкети</a:t>
            </a:r>
            <a:r>
              <a:rPr lang="uk-UA" sz="1600" b="1" dirty="0" smtClean="0">
                <a:solidFill>
                  <a:schemeClr val="tx1"/>
                </a:solidFill>
              </a:rPr>
              <a:t>.</a:t>
            </a: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71415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203597"/>
            <a:ext cx="7992888" cy="2016225"/>
          </a:xfrm>
          <a:prstGeom prst="rect">
            <a:avLst/>
          </a:prstGeom>
        </p:spPr>
        <p:txBody>
          <a:bodyPr spcFirstLastPara="1" wrap="square" lIns="91425" tIns="91425" rIns="91425" bIns="91425" anchor="t" anchorCtr="0">
            <a:noAutofit/>
          </a:bodyPr>
          <a:lstStyle/>
          <a:p>
            <a:pPr marL="0" lvl="0" indent="0" algn="just">
              <a:buNone/>
            </a:pPr>
            <a:r>
              <a:rPr lang="uk-UA" sz="1600" b="1" dirty="0" smtClean="0">
                <a:solidFill>
                  <a:schemeClr val="tx1"/>
                </a:solidFill>
              </a:rPr>
              <a:t>Рідше використовується інший варіант композиційної побудови анкети, де на початку ставляться найбільш важливі і складні питання, але цей спосіб використовується тільки тоді, коли питання, що задаються є дуже важливими і цікавими для самого респондента.</a:t>
            </a:r>
          </a:p>
          <a:p>
            <a:pPr marL="0" lvl="0" indent="0" algn="just">
              <a:buNone/>
            </a:pPr>
            <a:endParaRPr lang="uk-UA" sz="1600" b="1" dirty="0" smtClean="0">
              <a:solidFill>
                <a:schemeClr val="tx1"/>
              </a:solidFill>
            </a:endParaRPr>
          </a:p>
          <a:p>
            <a:pPr marL="0" lvl="0" indent="0" algn="just">
              <a:buNone/>
            </a:pPr>
            <a:r>
              <a:rPr lang="uk-UA" sz="1600" b="1" dirty="0" smtClean="0">
                <a:solidFill>
                  <a:schemeClr val="tx1"/>
                </a:solidFill>
              </a:rPr>
              <a:t>Ще одним часто застосовуваним способом побудови анкети є групування питань у блоки за темами чи за схожістю шкал.</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extLst>
      <p:ext uri="{BB962C8B-B14F-4D97-AF65-F5344CB8AC3E}">
        <p14:creationId xmlns:p14="http://schemas.microsoft.com/office/powerpoint/2010/main" val="2889070669"/>
      </p:ext>
    </p:extLst>
  </p:cSld>
  <p:clrMapOvr>
    <a:masterClrMapping/>
  </p:clrMapOvr>
</p:sld>
</file>

<file path=ppt/theme/theme1.xml><?xml version="1.0" encoding="utf-8"?>
<a:theme xmlns:a="http://schemas.openxmlformats.org/drawingml/2006/main" name="Wolsey template">
  <a:themeElements>
    <a:clrScheme name="Custom 347">
      <a:dk1>
        <a:srgbClr val="252729"/>
      </a:dk1>
      <a:lt1>
        <a:srgbClr val="FFFFFF"/>
      </a:lt1>
      <a:dk2>
        <a:srgbClr val="607896"/>
      </a:dk2>
      <a:lt2>
        <a:srgbClr val="DFE4E9"/>
      </a:lt2>
      <a:accent1>
        <a:srgbClr val="3796BF"/>
      </a:accent1>
      <a:accent2>
        <a:srgbClr val="4BB5D9"/>
      </a:accent2>
      <a:accent3>
        <a:srgbClr val="81D1EC"/>
      </a:accent3>
      <a:accent4>
        <a:srgbClr val="FF9900"/>
      </a:accent4>
      <a:accent5>
        <a:srgbClr val="FFCB50"/>
      </a:accent5>
      <a:accent6>
        <a:srgbClr val="A9C747"/>
      </a:accent6>
      <a:hlink>
        <a:srgbClr val="60789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4068</Words>
  <Application>Microsoft Office PowerPoint</Application>
  <PresentationFormat>Екран (16:9)</PresentationFormat>
  <Paragraphs>186</Paragraphs>
  <Slides>39</Slides>
  <Notes>39</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39</vt:i4>
      </vt:variant>
    </vt:vector>
  </HeadingPairs>
  <TitlesOfParts>
    <vt:vector size="45" baseType="lpstr">
      <vt:lpstr>Calibri</vt:lpstr>
      <vt:lpstr>Roboto Condensed</vt:lpstr>
      <vt:lpstr>Oswald</vt:lpstr>
      <vt:lpstr>Times New Roman</vt:lpstr>
      <vt:lpstr>Arial</vt:lpstr>
      <vt:lpstr>Wolsey template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Taisiia</dc:creator>
  <cp:lastModifiedBy>Taisiia</cp:lastModifiedBy>
  <cp:revision>43</cp:revision>
  <dcterms:modified xsi:type="dcterms:W3CDTF">2023-10-12T07:57:00Z</dcterms:modified>
</cp:coreProperties>
</file>