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230536-314E-4AD1-A8F5-3166898CD963}" type="datetimeFigureOut">
              <a:rPr lang="uk-UA" smtClean="0"/>
              <a:t>13.04.2013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04106A-91DE-407F-828D-F25FC2C0E0DD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500034" y="2000240"/>
            <a:ext cx="7786742" cy="292895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solidFill>
                  <a:srgbClr val="FF0000"/>
                </a:solidFill>
                <a:latin typeface="Impact" pitchFamily="34" charset="0"/>
              </a:rPr>
              <a:t>Шляхи визначення активності</a:t>
            </a:r>
          </a:p>
          <a:p>
            <a:pPr algn="ctr"/>
            <a:r>
              <a:rPr lang="uk-UA" sz="2800" i="1" dirty="0" smtClean="0">
                <a:solidFill>
                  <a:srgbClr val="FF0000"/>
                </a:solidFill>
                <a:latin typeface="Impact" pitchFamily="34" charset="0"/>
              </a:rPr>
              <a:t>ферментів</a:t>
            </a:r>
            <a:endParaRPr lang="uk-UA" sz="2800" i="1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2700" b="1" dirty="0" smtClean="0">
                <a:solidFill>
                  <a:srgbClr val="FF0000"/>
                </a:solidFill>
              </a:rPr>
              <a:t> ферменту </a:t>
            </a:r>
            <a:r>
              <a:rPr lang="ru-RU" sz="2700" b="1" dirty="0" err="1" smtClean="0">
                <a:solidFill>
                  <a:srgbClr val="FF0000"/>
                </a:solidFill>
              </a:rPr>
              <a:t>можна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виміряти</a:t>
            </a:r>
            <a:r>
              <a:rPr lang="ru-RU" sz="2700" b="1" dirty="0" smtClean="0">
                <a:solidFill>
                  <a:srgbClr val="FF0000"/>
                </a:solidFill>
              </a:rPr>
              <a:t> як </a:t>
            </a:r>
            <a:r>
              <a:rPr lang="ru-RU" sz="2700" b="1" dirty="0" err="1" smtClean="0">
                <a:solidFill>
                  <a:srgbClr val="FF0000"/>
                </a:solidFill>
              </a:rPr>
              <a:t>функцію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зміни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значень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оптичної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щільності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протягом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певного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</a:rPr>
              <a:t>періоду</a:t>
            </a:r>
            <a:r>
              <a:rPr lang="ru-RU" sz="27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/>
              <a:t>часу</a:t>
            </a:r>
            <a:endParaRPr lang="en-US" sz="1800" b="1" dirty="0"/>
          </a:p>
        </p:txBody>
      </p:sp>
      <p:pic>
        <p:nvPicPr>
          <p:cNvPr id="29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176337"/>
            <a:ext cx="6210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3BAA-C9EC-4AE0-B36B-5DE8707B3662}" type="slidenum">
              <a:rPr lang="en-US"/>
              <a:pPr/>
              <a:t>10</a:t>
            </a:fld>
            <a:endParaRPr 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14400" y="4495800"/>
            <a:ext cx="85074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1800" b="1" i="1" dirty="0" smtClean="0">
                <a:solidFill>
                  <a:srgbClr val="FFFF00"/>
                </a:solidFill>
              </a:rPr>
              <a:t>Пам'ятайте, що ферменти </a:t>
            </a:r>
            <a:r>
              <a:rPr lang="uk-UA" sz="1800" b="1" i="1" dirty="0" smtClean="0">
                <a:solidFill>
                  <a:srgbClr val="FFFF00"/>
                </a:solidFill>
              </a:rPr>
              <a:t>вимірюються </a:t>
            </a:r>
            <a:r>
              <a:rPr lang="uk-UA" sz="1800" b="1" i="1" dirty="0" smtClean="0">
                <a:solidFill>
                  <a:srgbClr val="FFFF00"/>
                </a:solidFill>
              </a:rPr>
              <a:t>в термінах </a:t>
            </a:r>
            <a:r>
              <a:rPr lang="uk-UA" sz="1800" b="1" i="1" dirty="0" err="1" smtClean="0">
                <a:solidFill>
                  <a:srgbClr val="FFFF00"/>
                </a:solidFill>
              </a:rPr>
              <a:t>“активності</a:t>
            </a:r>
            <a:r>
              <a:rPr lang="uk-UA" sz="1800" b="1" i="1" dirty="0" smtClean="0">
                <a:solidFill>
                  <a:srgbClr val="FFFF00"/>
                </a:solidFill>
              </a:rPr>
              <a:t>" </a:t>
            </a:r>
            <a:endParaRPr lang="uk-UA" sz="1800" b="1" i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1800" b="1" i="1" dirty="0" smtClean="0">
                <a:solidFill>
                  <a:srgbClr val="FFFF00"/>
                </a:solidFill>
              </a:rPr>
              <a:t> Скільки </a:t>
            </a:r>
            <a:r>
              <a:rPr lang="uk-UA" sz="1800" b="1" i="1" dirty="0" smtClean="0">
                <a:solidFill>
                  <a:srgbClr val="FFFF00"/>
                </a:solidFill>
              </a:rPr>
              <a:t>зроблено</a:t>
            </a:r>
            <a:r>
              <a:rPr lang="uk-UA" sz="1800" b="1" i="1" dirty="0" smtClean="0">
                <a:solidFill>
                  <a:srgbClr val="FFFF00"/>
                </a:solidFill>
              </a:rPr>
              <a:t>? Як швидко хімічні реакції відбуваються? </a:t>
            </a:r>
          </a:p>
          <a:p>
            <a:pPr>
              <a:buFont typeface="Wingdings" pitchFamily="2" charset="2"/>
              <a:buChar char="v"/>
            </a:pPr>
            <a:endParaRPr lang="uk-UA" sz="1800" b="1" i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1800" b="1" i="1" dirty="0" smtClean="0">
                <a:solidFill>
                  <a:srgbClr val="FFFF00"/>
                </a:solidFill>
              </a:rPr>
              <a:t> Велика </a:t>
            </a:r>
            <a:r>
              <a:rPr lang="uk-UA" sz="1800" b="1" i="1" dirty="0" smtClean="0">
                <a:solidFill>
                  <a:srgbClr val="FFFF00"/>
                </a:solidFill>
              </a:rPr>
              <a:t>зміна </a:t>
            </a:r>
            <a:r>
              <a:rPr lang="uk-UA" sz="1800" b="1" i="1" dirty="0" smtClean="0">
                <a:solidFill>
                  <a:srgbClr val="FFFF00"/>
                </a:solidFill>
              </a:rPr>
              <a:t>поглинання в одиницю часу показує, що реакція </a:t>
            </a:r>
            <a:r>
              <a:rPr lang="uk-UA" sz="1800" b="1" i="1" dirty="0" smtClean="0">
                <a:solidFill>
                  <a:srgbClr val="FFFF00"/>
                </a:solidFill>
              </a:rPr>
              <a:t> </a:t>
            </a:r>
            <a:endParaRPr lang="uk-UA" sz="1800" b="1" i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1800" b="1" i="1" dirty="0" smtClean="0">
                <a:solidFill>
                  <a:srgbClr val="FFFF00"/>
                </a:solidFill>
              </a:rPr>
              <a:t> </a:t>
            </a:r>
            <a:r>
              <a:rPr lang="uk-UA" sz="1800" b="1" i="1" dirty="0" smtClean="0">
                <a:solidFill>
                  <a:srgbClr val="FFFF00"/>
                </a:solidFill>
              </a:rPr>
              <a:t>відбувалась </a:t>
            </a:r>
            <a:r>
              <a:rPr lang="uk-UA" sz="1800" b="1" i="1" dirty="0" smtClean="0">
                <a:solidFill>
                  <a:srgbClr val="FFFF00"/>
                </a:solidFill>
              </a:rPr>
              <a:t>швидкими темпами, а це означає, що </a:t>
            </a:r>
            <a:r>
              <a:rPr lang="uk-UA" sz="1800" b="1" i="1" dirty="0" smtClean="0">
                <a:solidFill>
                  <a:srgbClr val="FFFF00"/>
                </a:solidFill>
              </a:rPr>
              <a:t>активність</a:t>
            </a:r>
          </a:p>
          <a:p>
            <a:pPr>
              <a:buFont typeface="Wingdings" pitchFamily="2" charset="2"/>
              <a:buChar char="v"/>
            </a:pPr>
            <a:r>
              <a:rPr lang="uk-UA" sz="1800" b="1" i="1" dirty="0" smtClean="0">
                <a:solidFill>
                  <a:srgbClr val="FFFF00"/>
                </a:solidFill>
              </a:rPr>
              <a:t> </a:t>
            </a:r>
            <a:r>
              <a:rPr lang="uk-UA" sz="1800" b="1" i="1" dirty="0" smtClean="0">
                <a:solidFill>
                  <a:srgbClr val="FFFF00"/>
                </a:solidFill>
              </a:rPr>
              <a:t>ферменту висока</a:t>
            </a:r>
            <a:endParaRPr lang="en-US" sz="1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"/>
            <a:ext cx="7772400" cy="5791200"/>
          </a:xfrm>
        </p:spPr>
        <p:txBody>
          <a:bodyPr>
            <a:normAutofit fontScale="92500"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Розрахунок активності ферменту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FFFF00"/>
                </a:solidFill>
              </a:rPr>
              <a:t>Пам'ятайте, що це не концентрація - це діяльність 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FFFF00"/>
                </a:solidFill>
              </a:rPr>
              <a:t> Ферменти вимірюються в плані того, як швидко вони конвертувати </a:t>
            </a:r>
            <a:r>
              <a:rPr lang="uk-UA" sz="2000" b="1" i="1" dirty="0" smtClean="0">
                <a:solidFill>
                  <a:srgbClr val="FFFF00"/>
                </a:solidFill>
              </a:rPr>
              <a:t>субстрат  </a:t>
            </a:r>
            <a:r>
              <a:rPr lang="uk-UA" sz="2000" b="1" i="1" dirty="0" smtClean="0">
                <a:solidFill>
                  <a:srgbClr val="FFFF00"/>
                </a:solidFill>
              </a:rPr>
              <a:t>в продукт 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rgbClr val="FFFF00"/>
                </a:solidFill>
              </a:rPr>
              <a:t> Активність є вимірювання як швидко вони працюють </a:t>
            </a:r>
          </a:p>
          <a:p>
            <a:pPr lvl="1"/>
            <a:endParaRPr lang="uk-UA" sz="1800" dirty="0" smtClean="0"/>
          </a:p>
          <a:p>
            <a:pPr lvl="1">
              <a:buFont typeface="Wingdings" pitchFamily="2" charset="2"/>
              <a:buChar char="q"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Загальна </a:t>
            </a:r>
            <a:r>
              <a:rPr lang="uk-UA" dirty="0" smtClean="0">
                <a:solidFill>
                  <a:srgbClr val="FF0000"/>
                </a:solidFill>
              </a:rPr>
              <a:t>одиниця активності ферменту є Міжнародна одиниця (</a:t>
            </a:r>
            <a:r>
              <a:rPr lang="en-US" dirty="0" smtClean="0">
                <a:solidFill>
                  <a:srgbClr val="FF0000"/>
                </a:solidFill>
              </a:rPr>
              <a:t>ME)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</a:rPr>
              <a:t>1 МО = То </a:t>
            </a:r>
            <a:r>
              <a:rPr lang="ru-RU" sz="2400" dirty="0" err="1" smtClean="0">
                <a:solidFill>
                  <a:srgbClr val="FF0000"/>
                </a:solidFill>
              </a:rPr>
              <a:t>кількість</a:t>
            </a:r>
            <a:r>
              <a:rPr lang="ru-RU" sz="2400" dirty="0" smtClean="0">
                <a:solidFill>
                  <a:srgbClr val="FF0000"/>
                </a:solidFill>
              </a:rPr>
              <a:t> ферменту, </a:t>
            </a:r>
            <a:r>
              <a:rPr lang="ru-RU" sz="2400" dirty="0" err="1" smtClean="0">
                <a:solidFill>
                  <a:srgbClr val="FF0000"/>
                </a:solidFill>
              </a:rPr>
              <a:t>який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перетворює</a:t>
            </a:r>
            <a:r>
              <a:rPr lang="ru-RU" sz="2400" dirty="0" smtClean="0">
                <a:solidFill>
                  <a:srgbClr val="FF0000"/>
                </a:solidFill>
              </a:rPr>
              <a:t> 1 </a:t>
            </a:r>
            <a:r>
              <a:rPr lang="ru-RU" sz="2400" dirty="0" err="1" smtClean="0">
                <a:solidFill>
                  <a:srgbClr val="FF0000"/>
                </a:solidFill>
              </a:rPr>
              <a:t>микромоль</a:t>
            </a:r>
            <a:r>
              <a:rPr lang="ru-RU" sz="2400" dirty="0" smtClean="0">
                <a:solidFill>
                  <a:srgbClr val="FF0000"/>
                </a:solidFill>
              </a:rPr>
              <a:t> (1  моль) субстрату в продукт в </a:t>
            </a:r>
            <a:r>
              <a:rPr lang="ru-RU" sz="2400" dirty="0" err="1" smtClean="0">
                <a:solidFill>
                  <a:srgbClr val="FF0000"/>
                </a:solidFill>
              </a:rPr>
              <a:t>хвилину</a:t>
            </a:r>
            <a:r>
              <a:rPr lang="ru-RU" sz="2400" dirty="0" smtClean="0">
                <a:solidFill>
                  <a:srgbClr val="FF0000"/>
                </a:solidFill>
              </a:rPr>
              <a:t> за </a:t>
            </a:r>
            <a:r>
              <a:rPr lang="ru-RU" sz="1800" dirty="0" err="1" smtClean="0">
                <a:solidFill>
                  <a:srgbClr val="FF0000"/>
                </a:solidFill>
              </a:rPr>
              <a:t>певних</a:t>
            </a:r>
            <a:r>
              <a:rPr lang="ru-RU" sz="1800" dirty="0" smtClean="0">
                <a:solidFill>
                  <a:srgbClr val="FF0000"/>
                </a:solidFill>
              </a:rPr>
              <a:t> умов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Ці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"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умови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"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такі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речі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, як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2400" dirty="0"/>
              <a:t>pH</a:t>
            </a:r>
          </a:p>
          <a:p>
            <a:pPr lvl="2">
              <a:buFont typeface="Wingdings" pitchFamily="2" charset="2"/>
              <a:buChar char="ü"/>
            </a:pPr>
            <a:r>
              <a:rPr lang="uk-UA" sz="2400" dirty="0" smtClean="0"/>
              <a:t>температура </a:t>
            </a:r>
          </a:p>
          <a:p>
            <a:pPr lvl="2">
              <a:buFont typeface="Wingdings" pitchFamily="2" charset="2"/>
              <a:buChar char="ü"/>
            </a:pPr>
            <a:r>
              <a:rPr lang="uk-UA" sz="2400" dirty="0" smtClean="0"/>
              <a:t> </a:t>
            </a:r>
            <a:r>
              <a:rPr lang="uk-UA" sz="2400" dirty="0" smtClean="0"/>
              <a:t>субстрат</a:t>
            </a:r>
            <a:endParaRPr lang="en-US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6691-9A9F-454A-998C-3548D586D662}" type="slidenum">
              <a:rPr lang="en-US"/>
              <a:pPr/>
              <a:t>11</a:t>
            </a:fld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85852" y="2643182"/>
            <a:ext cx="7162800" cy="1790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7772400" cy="5486400"/>
          </a:xfrm>
        </p:spPr>
        <p:txBody>
          <a:bodyPr/>
          <a:lstStyle/>
          <a:p>
            <a:pPr lvl="1"/>
            <a:r>
              <a:rPr lang="uk-UA" b="1" u="sng" dirty="0" smtClean="0">
                <a:solidFill>
                  <a:srgbClr val="FF0000"/>
                </a:solidFill>
              </a:rPr>
              <a:t>Математичне вираження активності ферменту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2"/>
            <a:r>
              <a:rPr lang="en-US" sz="2000" dirty="0">
                <a:sym typeface="Bookshelf Symbol 2" pitchFamily="2" charset="2"/>
              </a:rPr>
              <a:t>A    = </a:t>
            </a:r>
            <a:r>
              <a:rPr lang="ru-RU" sz="2000" dirty="0" err="1" smtClean="0">
                <a:sym typeface="Bookshelf Symbol 2" pitchFamily="2" charset="2"/>
              </a:rPr>
              <a:t>Швидкість</a:t>
            </a:r>
            <a:r>
              <a:rPr lang="ru-RU" sz="2000" dirty="0" smtClean="0">
                <a:sym typeface="Bookshelf Symbol 2" pitchFamily="2" charset="2"/>
              </a:rPr>
              <a:t> </a:t>
            </a:r>
            <a:r>
              <a:rPr lang="ru-RU" sz="2000" dirty="0" err="1" smtClean="0">
                <a:sym typeface="Bookshelf Symbol 2" pitchFamily="2" charset="2"/>
              </a:rPr>
              <a:t>зміни</a:t>
            </a:r>
            <a:r>
              <a:rPr lang="ru-RU" sz="2000" dirty="0" smtClean="0">
                <a:sym typeface="Bookshelf Symbol 2" pitchFamily="2" charset="2"/>
              </a:rPr>
              <a:t> </a:t>
            </a:r>
            <a:r>
              <a:rPr lang="ru-RU" sz="2000" dirty="0" err="1" smtClean="0">
                <a:sym typeface="Bookshelf Symbol 2" pitchFamily="2" charset="2"/>
              </a:rPr>
              <a:t>оптичної</a:t>
            </a:r>
            <a:r>
              <a:rPr lang="ru-RU" sz="2000" dirty="0" smtClean="0">
                <a:sym typeface="Bookshelf Symbol 2" pitchFamily="2" charset="2"/>
              </a:rPr>
              <a:t> </a:t>
            </a:r>
            <a:r>
              <a:rPr lang="ru-RU" sz="2000" dirty="0" err="1" smtClean="0">
                <a:sym typeface="Bookshelf Symbol 2" pitchFamily="2" charset="2"/>
              </a:rPr>
              <a:t>щільності</a:t>
            </a:r>
            <a:r>
              <a:rPr lang="ru-RU" sz="2000" dirty="0" smtClean="0">
                <a:sym typeface="Bookshelf Symbol 2" pitchFamily="2" charset="2"/>
              </a:rPr>
              <a:t> (А) </a:t>
            </a:r>
            <a:r>
              <a:rPr lang="ru-RU" sz="2000" dirty="0" err="1" smtClean="0">
                <a:sym typeface="Bookshelf Symbol 2" pitchFamily="2" charset="2"/>
              </a:rPr>
              <a:t>з</a:t>
            </a:r>
            <a:r>
              <a:rPr lang="ru-RU" sz="2000" dirty="0" smtClean="0">
                <a:sym typeface="Bookshelf Symbol 2" pitchFamily="2" charset="2"/>
              </a:rPr>
              <a:t> </a:t>
            </a:r>
            <a:r>
              <a:rPr lang="en-US" sz="2000" dirty="0">
                <a:sym typeface="Bookshelf Symbol 2" pitchFamily="2" charset="2"/>
              </a:rPr>
              <a:t>	   	 </a:t>
            </a:r>
            <a:r>
              <a:rPr lang="uk-UA" sz="2000" dirty="0" smtClean="0">
                <a:sym typeface="Bookshelf Symbol 2" pitchFamily="2" charset="2"/>
              </a:rPr>
              <a:t>речовина вимірюється</a:t>
            </a:r>
            <a:endParaRPr lang="en-US" sz="2000" dirty="0">
              <a:sym typeface="Bookshelf Symbol 2" pitchFamily="2" charset="2"/>
            </a:endParaRPr>
          </a:p>
          <a:p>
            <a:pPr lvl="2"/>
            <a:r>
              <a:rPr lang="uk-UA" sz="2000" dirty="0" smtClean="0">
                <a:sym typeface="Bookshelf Symbol 2" pitchFamily="2" charset="2"/>
              </a:rPr>
              <a:t>Хв.</a:t>
            </a:r>
            <a:r>
              <a:rPr lang="en-US" sz="2000" dirty="0" smtClean="0">
                <a:sym typeface="Bookshelf Symbol 2" pitchFamily="2" charset="2"/>
              </a:rPr>
              <a:t>  </a:t>
            </a:r>
            <a:r>
              <a:rPr lang="en-US" sz="2000" dirty="0">
                <a:sym typeface="Bookshelf Symbol 2" pitchFamily="2" charset="2"/>
              </a:rPr>
              <a:t>= </a:t>
            </a:r>
            <a:r>
              <a:rPr lang="uk-UA" sz="2000" dirty="0" smtClean="0">
                <a:sym typeface="Bookshelf Symbol 2" pitchFamily="2" charset="2"/>
              </a:rPr>
              <a:t>Час реакції вимірюється</a:t>
            </a:r>
            <a:endParaRPr lang="en-US" sz="2000" dirty="0">
              <a:sym typeface="Bookshelf Symbol 2" pitchFamily="2" charset="2"/>
            </a:endParaRPr>
          </a:p>
          <a:p>
            <a:pPr lvl="2"/>
            <a:r>
              <a:rPr lang="en-US" sz="2000" dirty="0">
                <a:sym typeface="Bookshelf Symbol 2" pitchFamily="2" charset="2"/>
              </a:rPr>
              <a:t>TV    =  </a:t>
            </a:r>
            <a:r>
              <a:rPr lang="uk-UA" sz="2000" dirty="0" smtClean="0">
                <a:sym typeface="Bookshelf Symbol 2" pitchFamily="2" charset="2"/>
              </a:rPr>
              <a:t>Загальний об</a:t>
            </a:r>
            <a:r>
              <a:rPr lang="en-US" sz="2000" dirty="0" smtClean="0">
                <a:sym typeface="Bookshelf Symbol 2" pitchFamily="2" charset="2"/>
              </a:rPr>
              <a:t>’</a:t>
            </a:r>
            <a:r>
              <a:rPr lang="uk-UA" sz="2000" dirty="0" err="1" smtClean="0">
                <a:sym typeface="Bookshelf Symbol 2" pitchFamily="2" charset="2"/>
              </a:rPr>
              <a:t>єм</a:t>
            </a:r>
            <a:r>
              <a:rPr lang="uk-UA" sz="2000" dirty="0" smtClean="0">
                <a:sym typeface="Bookshelf Symbol 2" pitchFamily="2" charset="2"/>
              </a:rPr>
              <a:t> зразка </a:t>
            </a:r>
            <a:r>
              <a:rPr lang="en-US" sz="2000" dirty="0" smtClean="0">
                <a:sym typeface="Bookshelf Symbol 2" pitchFamily="2" charset="2"/>
              </a:rPr>
              <a:t>( </a:t>
            </a:r>
            <a:r>
              <a:rPr lang="uk-UA" sz="2000" dirty="0" smtClean="0">
                <a:sym typeface="Bookshelf Symbol 2" pitchFamily="2" charset="2"/>
              </a:rPr>
              <a:t>плазма пацієнта</a:t>
            </a:r>
            <a:r>
              <a:rPr lang="en-US" sz="2000" dirty="0" smtClean="0">
                <a:sym typeface="Bookshelf Symbol 2" pitchFamily="2" charset="2"/>
              </a:rPr>
              <a:t>+ </a:t>
            </a:r>
            <a:r>
              <a:rPr lang="uk-UA" sz="2000" dirty="0" smtClean="0">
                <a:sym typeface="Bookshelf Symbol 2" pitchFamily="2" charset="2"/>
              </a:rPr>
              <a:t>реагенти)</a:t>
            </a:r>
            <a:endParaRPr lang="en-US" sz="2000" dirty="0">
              <a:sym typeface="Bookshelf Symbol 2" pitchFamily="2" charset="2"/>
            </a:endParaRPr>
          </a:p>
          <a:p>
            <a:pPr lvl="2"/>
            <a:r>
              <a:rPr lang="en-US" sz="2000" dirty="0" err="1">
                <a:sym typeface="Bookshelf Symbol 2" pitchFamily="2" charset="2"/>
              </a:rPr>
              <a:t>SV</a:t>
            </a:r>
            <a:r>
              <a:rPr lang="en-US" sz="2000" dirty="0">
                <a:sym typeface="Bookshelf Symbol 2" pitchFamily="2" charset="2"/>
              </a:rPr>
              <a:t>    =  </a:t>
            </a:r>
            <a:r>
              <a:rPr lang="uk-UA" sz="2000" dirty="0" smtClean="0">
                <a:sym typeface="Bookshelf Symbol 2" pitchFamily="2" charset="2"/>
              </a:rPr>
              <a:t>Об</a:t>
            </a:r>
            <a:r>
              <a:rPr lang="en-US" sz="2000" dirty="0" smtClean="0">
                <a:sym typeface="Bookshelf Symbol 2" pitchFamily="2" charset="2"/>
              </a:rPr>
              <a:t>’</a:t>
            </a:r>
            <a:r>
              <a:rPr lang="uk-UA" sz="2000" dirty="0" err="1" smtClean="0">
                <a:sym typeface="Bookshelf Symbol 2" pitchFamily="2" charset="2"/>
              </a:rPr>
              <a:t>єм</a:t>
            </a:r>
            <a:r>
              <a:rPr lang="uk-UA" sz="2000" dirty="0" smtClean="0">
                <a:sym typeface="Bookshelf Symbol 2" pitchFamily="2" charset="2"/>
              </a:rPr>
              <a:t> плазми пацієнта</a:t>
            </a:r>
            <a:endParaRPr lang="en-US" sz="2000" dirty="0">
              <a:sym typeface="Bookshelf Symbol 2" pitchFamily="2" charset="2"/>
            </a:endParaRPr>
          </a:p>
          <a:p>
            <a:pPr lvl="2"/>
            <a:r>
              <a:rPr lang="en-US" sz="2000" dirty="0">
                <a:sym typeface="Bookshelf Symbol 2" pitchFamily="2" charset="2"/>
              </a:rPr>
              <a:t>10</a:t>
            </a:r>
            <a:r>
              <a:rPr lang="en-US" sz="2000" baseline="30000" dirty="0">
                <a:sym typeface="Bookshelf Symbol 2" pitchFamily="2" charset="2"/>
              </a:rPr>
              <a:t>6</a:t>
            </a:r>
            <a:r>
              <a:rPr lang="en-US" sz="2000" dirty="0">
                <a:sym typeface="Bookshelf Symbol 2" pitchFamily="2" charset="2"/>
              </a:rPr>
              <a:t>    = </a:t>
            </a:r>
            <a:r>
              <a:rPr lang="uk-UA" sz="2000" dirty="0" smtClean="0">
                <a:sym typeface="Bookshelf Symbol 2" pitchFamily="2" charset="2"/>
              </a:rPr>
              <a:t>Перетворення </a:t>
            </a:r>
            <a:r>
              <a:rPr lang="uk-UA" sz="2000" dirty="0" smtClean="0">
                <a:sym typeface="Bookshelf Symbol 2" pitchFamily="2" charset="2"/>
              </a:rPr>
              <a:t>моль </a:t>
            </a:r>
            <a:r>
              <a:rPr lang="uk-UA" sz="2000" dirty="0" smtClean="0">
                <a:sym typeface="Bookshelf Symbol 2" pitchFamily="2" charset="2"/>
              </a:rPr>
              <a:t>в мкмоль</a:t>
            </a:r>
            <a:endParaRPr lang="en-US" sz="2000" dirty="0">
              <a:sym typeface="Bookshelf Symbol 2" pitchFamily="2" charset="2"/>
            </a:endParaRPr>
          </a:p>
          <a:p>
            <a:pPr lvl="2"/>
            <a:r>
              <a:rPr lang="en-US" sz="2000" dirty="0">
                <a:sym typeface="Bookshelf Symbol 2" pitchFamily="2" charset="2"/>
              </a:rPr>
              <a:t>L       = </a:t>
            </a:r>
            <a:r>
              <a:rPr lang="uk-UA" sz="2000" dirty="0" smtClean="0">
                <a:sym typeface="Bookshelf Symbol 2" pitchFamily="2" charset="2"/>
              </a:rPr>
              <a:t>Довжина шляху </a:t>
            </a:r>
            <a:r>
              <a:rPr lang="uk-UA" sz="2000" dirty="0" smtClean="0">
                <a:sym typeface="Bookshelf Symbol 2" pitchFamily="2" charset="2"/>
              </a:rPr>
              <a:t>світла</a:t>
            </a:r>
            <a:endParaRPr lang="en-US" sz="2000" dirty="0">
              <a:sym typeface="Bookshelf Symbol 2" pitchFamily="2" charset="2"/>
            </a:endParaRPr>
          </a:p>
          <a:p>
            <a:pPr lvl="2"/>
            <a:r>
              <a:rPr lang="en-US" sz="2000" dirty="0">
                <a:sym typeface="Symbol" pitchFamily="18" charset="2"/>
              </a:rPr>
              <a:t>        = </a:t>
            </a:r>
            <a:r>
              <a:rPr lang="uk-UA" sz="2000" dirty="0" smtClean="0">
                <a:sym typeface="Symbol" pitchFamily="18" charset="2"/>
              </a:rPr>
              <a:t>Молярний </a:t>
            </a:r>
            <a:r>
              <a:rPr lang="uk-UA" sz="2000" dirty="0" smtClean="0">
                <a:sym typeface="Symbol" pitchFamily="18" charset="2"/>
              </a:rPr>
              <a:t>коефіцієнт поглинання</a:t>
            </a:r>
            <a:endParaRPr lang="en-US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65375-C5B2-46E7-B79E-D581EC8C8FB1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52400" y="914400"/>
          <a:ext cx="8991600" cy="1130300"/>
        </p:xfrm>
        <a:graphic>
          <a:graphicData uri="http://schemas.openxmlformats.org/presentationml/2006/ole">
            <p:oleObj spid="_x0000_s1026" name="Формула" r:id="rId3" imgW="3568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pPr lvl="1"/>
            <a:r>
              <a:rPr lang="ru-RU" sz="2800" b="1" dirty="0" smtClean="0">
                <a:solidFill>
                  <a:srgbClr val="FF0000"/>
                </a:solidFill>
              </a:rPr>
              <a:t>Приклад </a:t>
            </a:r>
            <a:r>
              <a:rPr lang="ru-RU" sz="2800" b="1" dirty="0" err="1" smtClean="0">
                <a:solidFill>
                  <a:srgbClr val="FF0000"/>
                </a:solidFill>
              </a:rPr>
              <a:t>розрахунку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молярного </a:t>
            </a:r>
            <a:r>
              <a:rPr lang="ru-RU" sz="2800" b="1" dirty="0" err="1" smtClean="0">
                <a:solidFill>
                  <a:srgbClr val="FF0000"/>
                </a:solidFill>
              </a:rPr>
              <a:t>коефіцієнту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поглинання</a:t>
            </a:r>
            <a:endParaRPr lang="en-US" sz="2800" dirty="0">
              <a:solidFill>
                <a:srgbClr val="FF0000"/>
              </a:solidFill>
            </a:endParaRPr>
          </a:p>
          <a:p>
            <a:pPr lvl="2"/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uk-UA" sz="1800" dirty="0" smtClean="0"/>
              <a:t>загальний кофермент</a:t>
            </a:r>
            <a:r>
              <a:rPr lang="en-US" sz="1800" dirty="0" smtClean="0"/>
              <a:t>) </a:t>
            </a:r>
            <a:r>
              <a:rPr lang="uk-UA" sz="1800" dirty="0" smtClean="0"/>
              <a:t>поглинає світло в </a:t>
            </a:r>
            <a:r>
              <a:rPr lang="en-US" sz="1800" dirty="0" smtClean="0"/>
              <a:t>340 nm </a:t>
            </a:r>
            <a:endParaRPr lang="en-US" sz="1800" dirty="0"/>
          </a:p>
          <a:p>
            <a:pPr lvl="2"/>
            <a:r>
              <a:rPr lang="en-US" sz="1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1800" dirty="0"/>
              <a:t>  ( </a:t>
            </a:r>
            <a:r>
              <a:rPr lang="uk-UA" sz="1800" dirty="0" smtClean="0"/>
              <a:t>окислена форма</a:t>
            </a:r>
            <a:r>
              <a:rPr lang="en-US" sz="1800" dirty="0" smtClean="0"/>
              <a:t>) </a:t>
            </a:r>
            <a:r>
              <a:rPr lang="uk-UA" sz="1800" dirty="0" smtClean="0"/>
              <a:t>не поглинає при</a:t>
            </a:r>
            <a:r>
              <a:rPr lang="en-US" sz="1800" dirty="0" smtClean="0"/>
              <a:t> </a:t>
            </a:r>
            <a:r>
              <a:rPr lang="en-US" sz="1800" dirty="0"/>
              <a:t>340  nm</a:t>
            </a:r>
          </a:p>
          <a:p>
            <a:pPr lvl="2"/>
            <a:endParaRPr lang="en-US" sz="1400" dirty="0"/>
          </a:p>
          <a:p>
            <a:pPr lvl="2"/>
            <a:r>
              <a:rPr lang="uk-UA" sz="1800" dirty="0" smtClean="0"/>
              <a:t>Збільшення (або зменшення) концентрація </a:t>
            </a:r>
            <a:r>
              <a:rPr lang="en-US" sz="1800" dirty="0" err="1" smtClean="0"/>
              <a:t>NADH</a:t>
            </a:r>
            <a:r>
              <a:rPr lang="en-US" sz="1800" dirty="0" smtClean="0"/>
              <a:t> </a:t>
            </a:r>
            <a:r>
              <a:rPr lang="uk-UA" sz="1800" dirty="0" smtClean="0"/>
              <a:t>в розчині викличе </a:t>
            </a:r>
            <a:r>
              <a:rPr lang="uk-UA" sz="1800" dirty="0" smtClean="0"/>
              <a:t> зміни абсорбції </a:t>
            </a:r>
            <a:r>
              <a:rPr lang="uk-UA" sz="1800" dirty="0" smtClean="0"/>
              <a:t>(А</a:t>
            </a:r>
            <a:r>
              <a:rPr lang="uk-UA" sz="1800" dirty="0" smtClean="0"/>
              <a:t>)</a:t>
            </a:r>
            <a:endParaRPr lang="en-US" sz="1800" dirty="0"/>
          </a:p>
          <a:p>
            <a:pPr lvl="2"/>
            <a:r>
              <a:rPr lang="en-US" sz="2000" dirty="0" smtClean="0"/>
              <a:t>0.05 </a:t>
            </a:r>
            <a:r>
              <a:rPr lang="uk-UA" sz="2000" dirty="0" smtClean="0"/>
              <a:t>х</a:t>
            </a:r>
            <a:r>
              <a:rPr lang="en-US" sz="2000" dirty="0" smtClean="0"/>
              <a:t> </a:t>
            </a:r>
            <a:r>
              <a:rPr lang="en-US" sz="2000" dirty="0"/>
              <a:t>10</a:t>
            </a:r>
            <a:r>
              <a:rPr lang="en-US" sz="2000" baseline="30000" dirty="0"/>
              <a:t>-3</a:t>
            </a:r>
            <a:r>
              <a:rPr lang="en-US" sz="2000" dirty="0"/>
              <a:t>  </a:t>
            </a:r>
            <a:r>
              <a:rPr lang="uk-UA" sz="2000" dirty="0" smtClean="0"/>
              <a:t>молярний </a:t>
            </a:r>
            <a:r>
              <a:rPr lang="en-US" sz="2000" dirty="0" smtClean="0"/>
              <a:t> </a:t>
            </a:r>
            <a:r>
              <a:rPr lang="uk-UA" sz="2000" dirty="0" smtClean="0"/>
              <a:t>розчин</a:t>
            </a:r>
            <a:r>
              <a:rPr lang="en-US" sz="2000" dirty="0" smtClean="0"/>
              <a:t> </a:t>
            </a:r>
            <a:r>
              <a:rPr lang="en-US" sz="2000" dirty="0" err="1" smtClean="0"/>
              <a:t>NADH</a:t>
            </a:r>
            <a:r>
              <a:rPr lang="en-US" sz="2000" dirty="0" smtClean="0"/>
              <a:t> </a:t>
            </a:r>
            <a:r>
              <a:rPr lang="uk-UA" sz="2000" dirty="0" smtClean="0"/>
              <a:t>в кюветі в</a:t>
            </a:r>
            <a:r>
              <a:rPr lang="en-US" sz="2000" dirty="0" smtClean="0"/>
              <a:t> </a:t>
            </a:r>
            <a:r>
              <a:rPr lang="en-US" sz="2000" dirty="0"/>
              <a:t>1 </a:t>
            </a:r>
            <a:r>
              <a:rPr lang="uk-UA" sz="2000" dirty="0" smtClean="0"/>
              <a:t>см</a:t>
            </a:r>
            <a:r>
              <a:rPr lang="en-US" sz="2000" dirty="0" smtClean="0"/>
              <a:t> </a:t>
            </a:r>
            <a:r>
              <a:rPr lang="uk-UA" sz="2000" dirty="0" smtClean="0"/>
              <a:t>дає </a:t>
            </a:r>
            <a:r>
              <a:rPr lang="uk-UA" sz="2000" dirty="0" smtClean="0"/>
              <a:t>поглинання </a:t>
            </a:r>
            <a:r>
              <a:rPr lang="en-US" sz="2000" dirty="0" smtClean="0"/>
              <a:t>0.311</a:t>
            </a: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F443-969D-4464-80E4-2664B0867021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1774825" y="3962400"/>
          <a:ext cx="5770563" cy="696913"/>
        </p:xfrm>
        <a:graphic>
          <a:graphicData uri="http://schemas.openxmlformats.org/presentationml/2006/ole">
            <p:oleObj spid="_x0000_s2050" name="Формула" r:id="rId3" imgW="3174840" imgH="393480" progId="Equation.3">
              <p:embed/>
            </p:oleObj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66800" y="4857760"/>
            <a:ext cx="67199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Молярний коефіцієнт поглинання </a:t>
            </a:r>
            <a:r>
              <a:rPr lang="en-US" sz="2000" dirty="0" err="1" smtClean="0">
                <a:solidFill>
                  <a:srgbClr val="FF0000"/>
                </a:solidFill>
              </a:rPr>
              <a:t>NADH</a:t>
            </a:r>
            <a:r>
              <a:rPr lang="en-US" sz="2000" dirty="0" smtClean="0">
                <a:solidFill>
                  <a:srgbClr val="FF0000"/>
                </a:solidFill>
              </a:rPr>
              <a:t> 6.22 </a:t>
            </a:r>
            <a:r>
              <a:rPr lang="uk-UA" sz="2000" dirty="0" smtClean="0">
                <a:solidFill>
                  <a:srgbClr val="FF0000"/>
                </a:solidFill>
              </a:rPr>
              <a:t>х 103 моль / л 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 Кожен хімічна речовина має свої власні унікальні </a:t>
            </a:r>
            <a:r>
              <a:rPr lang="uk-UA" sz="2000" dirty="0" smtClean="0">
                <a:solidFill>
                  <a:srgbClr val="FF0000"/>
                </a:solidFill>
              </a:rPr>
              <a:t>молярні 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коефіцієнти </a:t>
            </a:r>
            <a:r>
              <a:rPr lang="uk-UA" sz="2000" dirty="0" smtClean="0">
                <a:solidFill>
                  <a:srgbClr val="FF0000"/>
                </a:solidFill>
              </a:rPr>
              <a:t>поглинання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772400" cy="5638800"/>
          </a:xfrm>
        </p:spPr>
        <p:txBody>
          <a:bodyPr>
            <a:normAutofit fontScale="92500"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Ферменти як реагенти</a:t>
            </a:r>
            <a:endParaRPr lang="en-US" sz="3200" dirty="0">
              <a:solidFill>
                <a:srgbClr val="FF0000"/>
              </a:solidFill>
            </a:endParaRPr>
          </a:p>
          <a:p>
            <a:pPr lvl="1">
              <a:buBlip>
                <a:blip r:embed="rId2"/>
              </a:buBlip>
            </a:pPr>
            <a:r>
              <a:rPr lang="uk-UA" sz="2000" dirty="0" smtClean="0"/>
              <a:t>Ферменти використовують в якості реагентів в найрізноманітніших </a:t>
            </a:r>
            <a:r>
              <a:rPr lang="uk-UA" sz="2000" dirty="0" smtClean="0"/>
              <a:t>методологіях </a:t>
            </a:r>
            <a:r>
              <a:rPr lang="uk-UA" sz="2000" dirty="0" smtClean="0"/>
              <a:t>для вимірювання інших, </a:t>
            </a:r>
            <a:r>
              <a:rPr lang="uk-UA" sz="2000" dirty="0" smtClean="0"/>
              <a:t>не-ферментних речовин</a:t>
            </a:r>
            <a:endParaRPr lang="uk-UA" sz="2000" dirty="0" smtClean="0"/>
          </a:p>
          <a:p>
            <a:pPr lvl="1">
              <a:buBlip>
                <a:blip r:embed="rId2"/>
              </a:buBlip>
            </a:pPr>
            <a:r>
              <a:rPr lang="uk-UA" sz="2000" dirty="0" smtClean="0"/>
              <a:t> Ферменти допомагають виробляти речовини, які можуть бути легко виміряні </a:t>
            </a:r>
          </a:p>
          <a:p>
            <a:pPr lvl="1">
              <a:buBlip>
                <a:blip r:embed="rId2"/>
              </a:buBlip>
            </a:pPr>
            <a:r>
              <a:rPr lang="uk-UA" sz="2000" dirty="0" smtClean="0"/>
              <a:t> </a:t>
            </a:r>
            <a:r>
              <a:rPr lang="uk-UA" sz="2000" dirty="0" smtClean="0"/>
              <a:t>Специфічність ферментів допомагає усунути речовини, що заважають</a:t>
            </a:r>
            <a:endParaRPr lang="uk-UA" sz="2000" dirty="0" smtClean="0"/>
          </a:p>
          <a:p>
            <a:pPr lvl="1">
              <a:buBlip>
                <a:blip r:embed="rId2"/>
              </a:buBlip>
            </a:pPr>
            <a:endParaRPr lang="uk-UA" sz="2000" dirty="0" smtClean="0"/>
          </a:p>
          <a:p>
            <a:pPr lvl="1">
              <a:buBlip>
                <a:blip r:embed="rId2"/>
              </a:buBlip>
            </a:pPr>
            <a:r>
              <a:rPr lang="uk-UA" sz="2000" dirty="0" smtClean="0"/>
              <a:t> Якщо фермент використовують як реагент, ми не хочемо </a:t>
            </a:r>
            <a:r>
              <a:rPr lang="uk-UA" sz="2000" dirty="0" smtClean="0"/>
              <a:t> щоб його концентрація впливала </a:t>
            </a:r>
            <a:r>
              <a:rPr lang="uk-UA" sz="2000" dirty="0" smtClean="0"/>
              <a:t>на хімічну реакцію </a:t>
            </a:r>
          </a:p>
          <a:p>
            <a:pPr lvl="1">
              <a:buBlip>
                <a:blip r:embed="rId2"/>
              </a:buBlip>
            </a:pPr>
            <a:r>
              <a:rPr lang="uk-UA" sz="2000" dirty="0" smtClean="0"/>
              <a:t> Щоб уникнути цього ферменту додається в надлишку так, що </a:t>
            </a:r>
            <a:r>
              <a:rPr lang="uk-UA" sz="2000" dirty="0" smtClean="0"/>
              <a:t>він </a:t>
            </a:r>
            <a:r>
              <a:rPr lang="uk-UA" sz="2000" dirty="0" smtClean="0"/>
              <a:t>не може стати обмежуючим швидкість фактором .... </a:t>
            </a:r>
          </a:p>
          <a:p>
            <a:pPr lvl="1">
              <a:buBlip>
                <a:blip r:embed="rId2"/>
              </a:buBlip>
            </a:pPr>
            <a:endParaRPr lang="uk-UA" sz="2000" dirty="0" smtClean="0"/>
          </a:p>
          <a:p>
            <a:pPr lvl="1">
              <a:buBlip>
                <a:blip r:embed="rId2"/>
              </a:buBlip>
            </a:pPr>
            <a:r>
              <a:rPr lang="uk-UA" sz="2000" dirty="0" smtClean="0"/>
              <a:t> Пам'ятаєте, ми просто </a:t>
            </a:r>
            <a:r>
              <a:rPr lang="uk-UA" sz="2000" dirty="0" smtClean="0"/>
              <a:t> використовуємо  ферменти </a:t>
            </a:r>
            <a:r>
              <a:rPr lang="uk-UA" sz="2000" dirty="0" smtClean="0"/>
              <a:t>для вимірювання </a:t>
            </a:r>
            <a:r>
              <a:rPr lang="uk-UA" sz="2000" dirty="0" smtClean="0"/>
              <a:t>чогось </a:t>
            </a:r>
            <a:r>
              <a:rPr lang="uk-UA" sz="2000" dirty="0" smtClean="0"/>
              <a:t>ще</a:t>
            </a:r>
            <a:endParaRPr lang="en-US" sz="20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0982-A571-40CE-B884-FA187189CA6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F4B-C141-4DC3-B2D8-987E6F8B1C03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7772400" cy="5181600"/>
          </a:xfrm>
        </p:spPr>
        <p:txBody>
          <a:bodyPr>
            <a:normAutofit/>
          </a:bodyPr>
          <a:lstStyle/>
          <a:p>
            <a:r>
              <a:rPr lang="uk-UA" b="1" dirty="0" smtClean="0"/>
              <a:t>Фотометричн</a:t>
            </a:r>
            <a:r>
              <a:rPr lang="uk-UA" b="1" dirty="0" smtClean="0"/>
              <a:t>ий</a:t>
            </a:r>
            <a:r>
              <a:rPr lang="uk-UA" sz="2000" b="1" dirty="0" smtClean="0"/>
              <a:t> </a:t>
            </a:r>
            <a:r>
              <a:rPr lang="uk-UA" b="1" dirty="0" smtClean="0"/>
              <a:t>вимір активності</a:t>
            </a:r>
            <a:endParaRPr lang="en-US" b="1" dirty="0"/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E + S                  </a:t>
            </a:r>
            <a:r>
              <a:rPr lang="en-US" dirty="0">
                <a:solidFill>
                  <a:srgbClr val="FF0000"/>
                </a:solidFill>
                <a:sym typeface="Monotype Sorts" pitchFamily="2" charset="2"/>
              </a:rPr>
              <a:t>   ES                         E + P</a:t>
            </a:r>
          </a:p>
          <a:p>
            <a:pPr lvl="1">
              <a:buFontTx/>
              <a:buNone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sym typeface="Monotype Sorts" pitchFamily="2" charset="2"/>
            </a:endParaRPr>
          </a:p>
          <a:p>
            <a:pPr lvl="1"/>
            <a:r>
              <a:rPr lang="ru-RU" sz="2000" dirty="0" err="1" smtClean="0">
                <a:sym typeface="Monotype Sorts" pitchFamily="2" charset="2"/>
              </a:rPr>
              <a:t>Активність</a:t>
            </a:r>
            <a:r>
              <a:rPr lang="ru-RU" sz="2000" dirty="0" smtClean="0">
                <a:sym typeface="Monotype Sorts" pitchFamily="2" charset="2"/>
              </a:rPr>
              <a:t> ферменту </a:t>
            </a:r>
            <a:r>
              <a:rPr lang="ru-RU" sz="2000" dirty="0" err="1" smtClean="0">
                <a:sym typeface="Monotype Sorts" pitchFamily="2" charset="2"/>
              </a:rPr>
              <a:t>може</a:t>
            </a:r>
            <a:r>
              <a:rPr lang="ru-RU" sz="2000" dirty="0" smtClean="0">
                <a:sym typeface="Monotype Sorts" pitchFamily="2" charset="2"/>
              </a:rPr>
              <a:t> бути </a:t>
            </a:r>
            <a:r>
              <a:rPr lang="ru-RU" sz="2000" dirty="0" err="1" smtClean="0">
                <a:sym typeface="Monotype Sorts" pitchFamily="2" charset="2"/>
              </a:rPr>
              <a:t>перевірена</a:t>
            </a:r>
            <a:r>
              <a:rPr lang="ru-RU" sz="2000" dirty="0" smtClean="0">
                <a:sym typeface="Monotype Sorts" pitchFamily="2" charset="2"/>
              </a:rPr>
              <a:t> шляхом </a:t>
            </a:r>
            <a:r>
              <a:rPr lang="ru-RU" sz="2000" dirty="0" err="1" smtClean="0">
                <a:sym typeface="Monotype Sorts" pitchFamily="2" charset="2"/>
              </a:rPr>
              <a:t>вимірювання</a:t>
            </a:r>
            <a:endParaRPr lang="en-US" sz="1600" dirty="0">
              <a:sym typeface="Monotype Sorts" pitchFamily="2" charset="2"/>
            </a:endParaRPr>
          </a:p>
          <a:p>
            <a:pPr lvl="2"/>
            <a:r>
              <a:rPr lang="ru-RU" dirty="0" err="1" smtClean="0">
                <a:sym typeface="Monotype Sorts" pitchFamily="2" charset="2"/>
              </a:rPr>
              <a:t>Підвищення</a:t>
            </a:r>
            <a:r>
              <a:rPr lang="ru-RU" dirty="0" smtClean="0">
                <a:sym typeface="Monotype Sorts" pitchFamily="2" charset="2"/>
              </a:rPr>
              <a:t> продукту </a:t>
            </a:r>
          </a:p>
          <a:p>
            <a:pPr lvl="2"/>
            <a:r>
              <a:rPr lang="ru-RU" dirty="0" smtClean="0">
                <a:sym typeface="Monotype Sorts" pitchFamily="2" charset="2"/>
              </a:rPr>
              <a:t>  </a:t>
            </a:r>
            <a:r>
              <a:rPr lang="ru-RU" dirty="0" err="1" smtClean="0">
                <a:sym typeface="Monotype Sorts" pitchFamily="2" charset="2"/>
              </a:rPr>
              <a:t>Зниження</a:t>
            </a:r>
            <a:r>
              <a:rPr lang="ru-RU" dirty="0" smtClean="0">
                <a:sym typeface="Monotype Sorts" pitchFamily="2" charset="2"/>
              </a:rPr>
              <a:t> </a:t>
            </a:r>
            <a:r>
              <a:rPr lang="ru-RU" dirty="0" smtClean="0">
                <a:sym typeface="Monotype Sorts" pitchFamily="2" charset="2"/>
              </a:rPr>
              <a:t>субстрату</a:t>
            </a:r>
            <a:endParaRPr lang="ru-RU" dirty="0" smtClean="0">
              <a:sym typeface="Monotype Sorts" pitchFamily="2" charset="2"/>
            </a:endParaRPr>
          </a:p>
          <a:p>
            <a:pPr lvl="2"/>
            <a:r>
              <a:rPr lang="ru-RU" dirty="0" smtClean="0">
                <a:sym typeface="Monotype Sorts" pitchFamily="2" charset="2"/>
              </a:rPr>
              <a:t>  </a:t>
            </a:r>
            <a:r>
              <a:rPr lang="ru-RU" dirty="0" err="1" smtClean="0">
                <a:sym typeface="Monotype Sorts" pitchFamily="2" charset="2"/>
              </a:rPr>
              <a:t>Зниження</a:t>
            </a:r>
            <a:r>
              <a:rPr lang="ru-RU" dirty="0" smtClean="0">
                <a:sym typeface="Monotype Sorts" pitchFamily="2" charset="2"/>
              </a:rPr>
              <a:t> коферменту </a:t>
            </a:r>
          </a:p>
          <a:p>
            <a:pPr lvl="2"/>
            <a:r>
              <a:rPr lang="ru-RU" dirty="0" smtClean="0">
                <a:sym typeface="Monotype Sorts" pitchFamily="2" charset="2"/>
              </a:rPr>
              <a:t> </a:t>
            </a:r>
            <a:r>
              <a:rPr lang="ru-RU" dirty="0" err="1" smtClean="0">
                <a:sym typeface="Monotype Sorts" pitchFamily="2" charset="2"/>
              </a:rPr>
              <a:t>Підвищення</a:t>
            </a:r>
            <a:r>
              <a:rPr lang="ru-RU" dirty="0" smtClean="0">
                <a:sym typeface="Monotype Sorts" pitchFamily="2" charset="2"/>
              </a:rPr>
              <a:t> </a:t>
            </a:r>
            <a:r>
              <a:rPr lang="ru-RU" dirty="0" err="1" smtClean="0">
                <a:sym typeface="Monotype Sorts" pitchFamily="2" charset="2"/>
              </a:rPr>
              <a:t>зміненого</a:t>
            </a:r>
            <a:r>
              <a:rPr lang="ru-RU" dirty="0" smtClean="0">
                <a:sym typeface="Monotype Sorts" pitchFamily="2" charset="2"/>
              </a:rPr>
              <a:t> коферменту </a:t>
            </a:r>
            <a:endParaRPr lang="ru-RU" dirty="0" smtClean="0">
              <a:sym typeface="Monotype Sorts" pitchFamily="2" charset="2"/>
            </a:endParaRPr>
          </a:p>
          <a:p>
            <a:pPr lvl="2"/>
            <a:endParaRPr lang="ru-RU" dirty="0" smtClean="0">
              <a:sym typeface="Monotype Sorts" pitchFamily="2" charset="2"/>
            </a:endParaRPr>
          </a:p>
          <a:p>
            <a:pPr lvl="2"/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sym typeface="Monotype Sorts" pitchFamily="2" charset="2"/>
              </a:rPr>
              <a:t>Якщо</a:t>
            </a:r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 </a:t>
            </a:r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субстрат </a:t>
            </a:r>
            <a:r>
              <a:rPr lang="ru-RU" dirty="0" err="1" smtClean="0">
                <a:solidFill>
                  <a:srgbClr val="FF0000"/>
                </a:solidFill>
                <a:sym typeface="Monotype Sorts" pitchFamily="2" charset="2"/>
              </a:rPr>
              <a:t>і</a:t>
            </a:r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 кофермент в </a:t>
            </a:r>
            <a:r>
              <a:rPr lang="ru-RU" dirty="0" err="1" smtClean="0">
                <a:solidFill>
                  <a:srgbClr val="FF0000"/>
                </a:solidFill>
                <a:sym typeface="Monotype Sorts" pitchFamily="2" charset="2"/>
              </a:rPr>
              <a:t>надлишкової</a:t>
            </a:r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sym typeface="Monotype Sorts" pitchFamily="2" charset="2"/>
              </a:rPr>
              <a:t>концентрації</a:t>
            </a:r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sym typeface="Monotype Sorts" pitchFamily="2" charset="2"/>
              </a:rPr>
              <a:t>швидкість</a:t>
            </a:r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 реакції </a:t>
            </a:r>
            <a:r>
              <a:rPr lang="ru-RU" dirty="0" err="1" smtClean="0">
                <a:solidFill>
                  <a:srgbClr val="FF0000"/>
                </a:solidFill>
                <a:sym typeface="Monotype Sorts" pitchFamily="2" charset="2"/>
              </a:rPr>
              <a:t>контролюється</a:t>
            </a:r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sym typeface="Monotype Sorts" pitchFamily="2" charset="2"/>
              </a:rPr>
              <a:t>активностю</a:t>
            </a:r>
            <a:r>
              <a:rPr lang="ru-RU" dirty="0" smtClean="0">
                <a:solidFill>
                  <a:srgbClr val="FF0000"/>
                </a:solidFill>
                <a:sym typeface="Monotype Sorts" pitchFamily="2" charset="2"/>
              </a:rPr>
              <a:t> фермента.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048000" y="190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4864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rmAutofit lnSpcReduction="1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Сполучені реакції </a:t>
            </a:r>
            <a:r>
              <a:rPr lang="uk-UA" sz="3200" b="1" dirty="0" smtClean="0">
                <a:solidFill>
                  <a:srgbClr val="FF0000"/>
                </a:solidFill>
              </a:rPr>
              <a:t>ферментів 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Для визначення активності  деяких ферментів використовують   </a:t>
            </a:r>
            <a:r>
              <a:rPr lang="uk-UA" sz="2000" b="1" dirty="0" smtClean="0"/>
              <a:t>інші ферментні реакції в послідовності реакцій. </a:t>
            </a:r>
          </a:p>
          <a:p>
            <a:endParaRPr lang="uk-UA" sz="2000" b="1" dirty="0" smtClean="0"/>
          </a:p>
          <a:p>
            <a:r>
              <a:rPr lang="uk-UA" sz="2000" b="1" dirty="0" smtClean="0"/>
              <a:t>Ці </a:t>
            </a:r>
            <a:r>
              <a:rPr lang="uk-UA" sz="2000" b="1" dirty="0" smtClean="0"/>
              <a:t>інші допоміжні </a:t>
            </a:r>
            <a:r>
              <a:rPr lang="uk-UA" sz="2000" b="1" dirty="0" smtClean="0"/>
              <a:t>ферменти не вимірюються  </a:t>
            </a:r>
            <a:endParaRPr lang="uk-UA" sz="2000" b="1" dirty="0" smtClean="0"/>
          </a:p>
          <a:p>
            <a:endParaRPr lang="uk-UA" sz="2000" b="1" dirty="0" smtClean="0"/>
          </a:p>
          <a:p>
            <a:r>
              <a:rPr lang="uk-UA" sz="2000" b="1" dirty="0" smtClean="0"/>
              <a:t> </a:t>
            </a:r>
            <a:r>
              <a:rPr lang="uk-UA" sz="2000" b="1" dirty="0" smtClean="0"/>
              <a:t>Допоміжні </a:t>
            </a:r>
            <a:r>
              <a:rPr lang="uk-UA" sz="2000" b="1" dirty="0" smtClean="0"/>
              <a:t>ферменти використовуються в якості реагентів і </a:t>
            </a:r>
            <a:r>
              <a:rPr lang="uk-UA" sz="2000" b="1" dirty="0" smtClean="0"/>
              <a:t>додаються </a:t>
            </a:r>
            <a:r>
              <a:rPr lang="uk-UA" sz="2000" b="1" dirty="0" smtClean="0"/>
              <a:t>в надлишку, щоб вони не стали </a:t>
            </a:r>
            <a:r>
              <a:rPr lang="uk-UA" sz="2000" b="1" dirty="0" smtClean="0"/>
              <a:t>факторами в обмеження </a:t>
            </a:r>
            <a:r>
              <a:rPr lang="uk-UA" sz="2000" b="1" dirty="0" smtClean="0"/>
              <a:t>швидкості </a:t>
            </a:r>
            <a:r>
              <a:rPr lang="uk-UA" sz="2000" b="1" dirty="0" smtClean="0"/>
              <a:t>у </a:t>
            </a:r>
            <a:r>
              <a:rPr lang="uk-UA" sz="2000" b="1" dirty="0" smtClean="0"/>
              <a:t>загальному процесі. </a:t>
            </a:r>
          </a:p>
          <a:p>
            <a:endParaRPr lang="uk-UA" sz="2000" b="1" dirty="0" smtClean="0"/>
          </a:p>
          <a:p>
            <a:r>
              <a:rPr lang="uk-UA" sz="2000" b="1" dirty="0" smtClean="0">
                <a:solidFill>
                  <a:srgbClr val="FF0000"/>
                </a:solidFill>
              </a:rPr>
              <a:t> Всі ферментативні реакції в </a:t>
            </a:r>
            <a:r>
              <a:rPr lang="uk-UA" sz="2000" b="1" dirty="0" smtClean="0">
                <a:solidFill>
                  <a:srgbClr val="FF0000"/>
                </a:solidFill>
              </a:rPr>
              <a:t>сполученому аналізу </a:t>
            </a:r>
            <a:r>
              <a:rPr lang="uk-UA" sz="2000" b="1" dirty="0" smtClean="0">
                <a:solidFill>
                  <a:srgbClr val="FF0000"/>
                </a:solidFill>
              </a:rPr>
              <a:t>повинні бути виконані в кінетиці нульового </a:t>
            </a:r>
            <a:r>
              <a:rPr lang="uk-UA" sz="2000" b="1" dirty="0" smtClean="0">
                <a:solidFill>
                  <a:srgbClr val="FF0000"/>
                </a:solidFill>
              </a:rPr>
              <a:t>порядку, тобто в умовах насічення  ферментів субстратами.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652-9797-4C7E-8FE9-5B9A91ED09D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57150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uk-UA" sz="3500" dirty="0" smtClean="0">
                <a:solidFill>
                  <a:srgbClr val="FF0000"/>
                </a:solidFill>
              </a:rPr>
              <a:t>Приклади сполучених методів</a:t>
            </a:r>
            <a:endParaRPr lang="en-US" sz="3500" b="1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lvl="2">
              <a:buFont typeface="Wingdings" pitchFamily="2" charset="2"/>
              <a:buChar char="q"/>
            </a:pPr>
            <a:r>
              <a:rPr lang="en-US" sz="2600" b="1" i="1" dirty="0" err="1"/>
              <a:t>S</a:t>
            </a:r>
            <a:r>
              <a:rPr lang="en-US" sz="2600" b="1" i="1" baseline="-25000" dirty="0" err="1"/>
              <a:t>1</a:t>
            </a:r>
            <a:r>
              <a:rPr lang="en-US" sz="2600" b="1" i="1" dirty="0"/>
              <a:t> +  </a:t>
            </a:r>
            <a:r>
              <a:rPr lang="en-US" sz="2600" b="1" i="1" dirty="0" err="1"/>
              <a:t>E</a:t>
            </a:r>
            <a:r>
              <a:rPr lang="en-US" sz="2600" b="1" i="1" baseline="-25000" dirty="0" err="1"/>
              <a:t>1</a:t>
            </a:r>
            <a:r>
              <a:rPr lang="en-US" sz="2600" b="1" i="1" baseline="-25000" dirty="0"/>
              <a:t>    </a:t>
            </a:r>
            <a:r>
              <a:rPr lang="en-US" sz="2600" b="1" i="1" dirty="0">
                <a:sym typeface="Monotype Sorts" pitchFamily="2" charset="2"/>
              </a:rPr>
              <a:t>            </a:t>
            </a:r>
            <a:r>
              <a:rPr lang="en-US" sz="2600" b="1" i="1" dirty="0" err="1"/>
              <a:t>S</a:t>
            </a:r>
            <a:r>
              <a:rPr lang="en-US" sz="2600" b="1" i="1" baseline="-25000" dirty="0" err="1"/>
              <a:t>1</a:t>
            </a:r>
            <a:r>
              <a:rPr lang="en-US" sz="2600" b="1" i="1" dirty="0">
                <a:sym typeface="Monotype Sorts" pitchFamily="2" charset="2"/>
              </a:rPr>
              <a:t> </a:t>
            </a:r>
            <a:r>
              <a:rPr lang="en-US" sz="2600" b="1" i="1" dirty="0" err="1"/>
              <a:t>E</a:t>
            </a:r>
            <a:r>
              <a:rPr lang="en-US" sz="2600" b="1" i="1" baseline="-25000" dirty="0" err="1"/>
              <a:t>1</a:t>
            </a:r>
            <a:r>
              <a:rPr lang="en-US" sz="2600" b="1" i="1" baseline="-25000" dirty="0"/>
              <a:t>  </a:t>
            </a:r>
            <a:r>
              <a:rPr lang="en-US" sz="2600" b="1" i="1" dirty="0"/>
              <a:t> </a:t>
            </a:r>
            <a:r>
              <a:rPr lang="en-US" sz="2600" b="1" i="1" dirty="0">
                <a:sym typeface="Monotype Sorts" pitchFamily="2" charset="2"/>
              </a:rPr>
              <a:t>                      </a:t>
            </a:r>
            <a:r>
              <a:rPr lang="en-US" sz="2600" b="1" i="1" dirty="0" err="1">
                <a:sym typeface="Monotype Sorts" pitchFamily="2" charset="2"/>
              </a:rPr>
              <a:t>E</a:t>
            </a:r>
            <a:r>
              <a:rPr lang="en-US" sz="2600" b="1" i="1" baseline="-25000" dirty="0" err="1"/>
              <a:t>1</a:t>
            </a:r>
            <a:r>
              <a:rPr lang="en-US" sz="2600" b="1" i="1" baseline="-25000" dirty="0"/>
              <a:t> </a:t>
            </a:r>
            <a:r>
              <a:rPr lang="en-US" sz="2600" b="1" i="1" dirty="0"/>
              <a:t> +   </a:t>
            </a:r>
            <a:r>
              <a:rPr lang="en-US" sz="2600" b="1" i="1" dirty="0" err="1"/>
              <a:t>P</a:t>
            </a:r>
            <a:r>
              <a:rPr lang="en-US" sz="2600" b="1" i="1" baseline="-25000" dirty="0" err="1"/>
              <a:t>1</a:t>
            </a:r>
            <a:r>
              <a:rPr lang="en-US" sz="2600" b="1" i="1" baseline="-25000" dirty="0"/>
              <a:t>   </a:t>
            </a:r>
            <a:r>
              <a:rPr lang="en-US" sz="2600" b="1" i="1" dirty="0"/>
              <a:t>  ( </a:t>
            </a:r>
            <a:r>
              <a:rPr lang="en-US" sz="2600" b="1" i="1" dirty="0" err="1"/>
              <a:t>RXN</a:t>
            </a:r>
            <a:r>
              <a:rPr lang="en-US" sz="2600" b="1" i="1" dirty="0"/>
              <a:t> 1)  </a:t>
            </a:r>
          </a:p>
          <a:p>
            <a:pPr lvl="2">
              <a:buFont typeface="Wingdings" pitchFamily="2" charset="2"/>
              <a:buChar char="q"/>
            </a:pPr>
            <a:r>
              <a:rPr lang="en-US" sz="2600" b="1" i="1" dirty="0" err="1"/>
              <a:t>P</a:t>
            </a:r>
            <a:r>
              <a:rPr lang="en-US" sz="2600" b="1" i="1" baseline="-25000" dirty="0" err="1"/>
              <a:t>1</a:t>
            </a:r>
            <a:r>
              <a:rPr lang="en-US" sz="2600" b="1" i="1" dirty="0"/>
              <a:t>  +  </a:t>
            </a:r>
            <a:r>
              <a:rPr lang="en-US" sz="2600" b="1" i="1" dirty="0" err="1"/>
              <a:t>E</a:t>
            </a:r>
            <a:r>
              <a:rPr lang="en-US" sz="2600" b="1" i="1" baseline="-25000" dirty="0" err="1"/>
              <a:t>2</a:t>
            </a:r>
            <a:r>
              <a:rPr lang="en-US" sz="2600" b="1" i="1" baseline="-25000" dirty="0"/>
              <a:t>   </a:t>
            </a:r>
            <a:r>
              <a:rPr lang="en-US" sz="2600" b="1" i="1" dirty="0"/>
              <a:t> </a:t>
            </a:r>
            <a:r>
              <a:rPr lang="en-US" sz="2600" b="1" i="1" dirty="0">
                <a:sym typeface="Monotype Sorts" pitchFamily="2" charset="2"/>
              </a:rPr>
              <a:t>           </a:t>
            </a:r>
            <a:r>
              <a:rPr lang="en-US" sz="2600" b="1" i="1" dirty="0" err="1"/>
              <a:t>P</a:t>
            </a:r>
            <a:r>
              <a:rPr lang="en-US" sz="2600" b="1" i="1" baseline="-25000" dirty="0" err="1"/>
              <a:t>1</a:t>
            </a:r>
            <a:r>
              <a:rPr lang="en-US" sz="2600" b="1" i="1" baseline="-25000" dirty="0"/>
              <a:t> </a:t>
            </a:r>
            <a:r>
              <a:rPr lang="en-US" sz="2600" b="1" i="1" dirty="0" err="1"/>
              <a:t>E</a:t>
            </a:r>
            <a:r>
              <a:rPr lang="en-US" sz="2600" b="1" i="1" baseline="-25000" dirty="0" err="1"/>
              <a:t>2</a:t>
            </a:r>
            <a:r>
              <a:rPr lang="en-US" sz="2600" b="1" i="1" baseline="-25000" dirty="0"/>
              <a:t> </a:t>
            </a:r>
            <a:r>
              <a:rPr lang="en-US" sz="2600" b="1" i="1" dirty="0"/>
              <a:t>  </a:t>
            </a:r>
            <a:r>
              <a:rPr lang="en-US" sz="2600" b="1" i="1" dirty="0">
                <a:sym typeface="Monotype Sorts" pitchFamily="2" charset="2"/>
              </a:rPr>
              <a:t>                      </a:t>
            </a:r>
            <a:r>
              <a:rPr lang="en-US" sz="2600" b="1" i="1" dirty="0" err="1">
                <a:sym typeface="Monotype Sorts" pitchFamily="2" charset="2"/>
              </a:rPr>
              <a:t>E</a:t>
            </a:r>
            <a:r>
              <a:rPr lang="en-US" sz="2600" b="1" i="1" baseline="-25000" dirty="0" err="1">
                <a:sym typeface="Monotype Sorts" pitchFamily="2" charset="2"/>
              </a:rPr>
              <a:t>2</a:t>
            </a:r>
            <a:r>
              <a:rPr lang="en-US" sz="2600" b="1" i="1" dirty="0">
                <a:sym typeface="Monotype Sorts" pitchFamily="2" charset="2"/>
              </a:rPr>
              <a:t>  +  </a:t>
            </a:r>
            <a:r>
              <a:rPr lang="en-US" sz="2600" b="1" i="1" dirty="0" err="1">
                <a:sym typeface="Monotype Sorts" pitchFamily="2" charset="2"/>
              </a:rPr>
              <a:t>P</a:t>
            </a:r>
            <a:r>
              <a:rPr lang="en-US" sz="2600" b="1" i="1" baseline="-25000" dirty="0" err="1">
                <a:sym typeface="Monotype Sorts" pitchFamily="2" charset="2"/>
              </a:rPr>
              <a:t>2</a:t>
            </a:r>
            <a:r>
              <a:rPr lang="en-US" sz="2600" b="1" i="1" baseline="-25000" dirty="0">
                <a:sym typeface="Monotype Sorts" pitchFamily="2" charset="2"/>
              </a:rPr>
              <a:t>     </a:t>
            </a:r>
            <a:r>
              <a:rPr lang="en-US" sz="2600" b="1" i="1" dirty="0">
                <a:sym typeface="Monotype Sorts" pitchFamily="2" charset="2"/>
              </a:rPr>
              <a:t> ( </a:t>
            </a:r>
            <a:r>
              <a:rPr lang="en-US" sz="2600" b="1" i="1" dirty="0" err="1">
                <a:sym typeface="Monotype Sorts" pitchFamily="2" charset="2"/>
              </a:rPr>
              <a:t>RXN</a:t>
            </a:r>
            <a:r>
              <a:rPr lang="en-US" sz="2600" b="1" i="1" dirty="0">
                <a:sym typeface="Monotype Sorts" pitchFamily="2" charset="2"/>
              </a:rPr>
              <a:t> 2 )</a:t>
            </a:r>
          </a:p>
          <a:p>
            <a:pPr lvl="2">
              <a:buFont typeface="Wingdings" pitchFamily="2" charset="2"/>
              <a:buChar char="q"/>
            </a:pPr>
            <a:r>
              <a:rPr lang="en-US" sz="2600" b="1" i="1" dirty="0" err="1">
                <a:sym typeface="Monotype Sorts" pitchFamily="2" charset="2"/>
              </a:rPr>
              <a:t>P</a:t>
            </a:r>
            <a:r>
              <a:rPr lang="en-US" sz="2600" b="1" i="1" baseline="-25000" dirty="0" err="1">
                <a:sym typeface="Monotype Sorts" pitchFamily="2" charset="2"/>
              </a:rPr>
              <a:t>2</a:t>
            </a:r>
            <a:r>
              <a:rPr lang="en-US" sz="2600" b="1" i="1" dirty="0">
                <a:sym typeface="Monotype Sorts" pitchFamily="2" charset="2"/>
              </a:rPr>
              <a:t>  +  </a:t>
            </a:r>
            <a:r>
              <a:rPr lang="en-US" sz="2600" b="1" i="1" dirty="0" err="1">
                <a:sym typeface="Monotype Sorts" pitchFamily="2" charset="2"/>
              </a:rPr>
              <a:t>E</a:t>
            </a:r>
            <a:r>
              <a:rPr lang="en-US" sz="2600" b="1" i="1" baseline="-25000" dirty="0" err="1">
                <a:sym typeface="Monotype Sorts" pitchFamily="2" charset="2"/>
              </a:rPr>
              <a:t>3</a:t>
            </a:r>
            <a:r>
              <a:rPr lang="en-US" sz="2600" b="1" i="1" dirty="0">
                <a:sym typeface="Monotype Sorts" pitchFamily="2" charset="2"/>
              </a:rPr>
              <a:t>              </a:t>
            </a:r>
            <a:r>
              <a:rPr lang="en-US" sz="2600" b="1" i="1" dirty="0" err="1">
                <a:sym typeface="Monotype Sorts" pitchFamily="2" charset="2"/>
              </a:rPr>
              <a:t>P</a:t>
            </a:r>
            <a:r>
              <a:rPr lang="en-US" sz="2600" b="1" i="1" baseline="-25000" dirty="0" err="1">
                <a:sym typeface="Monotype Sorts" pitchFamily="2" charset="2"/>
              </a:rPr>
              <a:t>2</a:t>
            </a:r>
            <a:r>
              <a:rPr lang="en-US" sz="2600" b="1" i="1" dirty="0">
                <a:sym typeface="Monotype Sorts" pitchFamily="2" charset="2"/>
              </a:rPr>
              <a:t> </a:t>
            </a:r>
            <a:r>
              <a:rPr lang="en-US" sz="2600" b="1" i="1" dirty="0" err="1">
                <a:sym typeface="Monotype Sorts" pitchFamily="2" charset="2"/>
              </a:rPr>
              <a:t>E</a:t>
            </a:r>
            <a:r>
              <a:rPr lang="en-US" sz="2600" b="1" i="1" baseline="-25000" dirty="0" err="1">
                <a:sym typeface="Monotype Sorts" pitchFamily="2" charset="2"/>
              </a:rPr>
              <a:t>3</a:t>
            </a:r>
            <a:r>
              <a:rPr lang="en-US" sz="2600" b="1" i="1" dirty="0">
                <a:sym typeface="Monotype Sorts" pitchFamily="2" charset="2"/>
              </a:rPr>
              <a:t>                        </a:t>
            </a:r>
            <a:r>
              <a:rPr lang="en-US" sz="2600" b="1" i="1" dirty="0" err="1">
                <a:sym typeface="Monotype Sorts" pitchFamily="2" charset="2"/>
              </a:rPr>
              <a:t>E</a:t>
            </a:r>
            <a:r>
              <a:rPr lang="en-US" sz="2600" b="1" i="1" baseline="-25000" dirty="0" err="1">
                <a:sym typeface="Monotype Sorts" pitchFamily="2" charset="2"/>
              </a:rPr>
              <a:t>3</a:t>
            </a:r>
            <a:r>
              <a:rPr lang="en-US" sz="2600" b="1" i="1" dirty="0">
                <a:sym typeface="Monotype Sorts" pitchFamily="2" charset="2"/>
              </a:rPr>
              <a:t>   +  </a:t>
            </a:r>
            <a:r>
              <a:rPr lang="en-US" sz="2600" b="1" i="1" dirty="0" err="1">
                <a:sym typeface="Monotype Sorts" pitchFamily="2" charset="2"/>
              </a:rPr>
              <a:t>P</a:t>
            </a:r>
            <a:r>
              <a:rPr lang="en-US" sz="2600" b="1" i="1" baseline="-25000" dirty="0" err="1">
                <a:sym typeface="Monotype Sorts" pitchFamily="2" charset="2"/>
              </a:rPr>
              <a:t>3</a:t>
            </a:r>
            <a:r>
              <a:rPr lang="en-US" sz="2600" b="1" i="1" dirty="0">
                <a:sym typeface="Monotype Sorts" pitchFamily="2" charset="2"/>
              </a:rPr>
              <a:t>    ( </a:t>
            </a:r>
            <a:r>
              <a:rPr lang="en-US" sz="2600" b="1" i="1" dirty="0" err="1">
                <a:sym typeface="Monotype Sorts" pitchFamily="2" charset="2"/>
              </a:rPr>
              <a:t>RXN</a:t>
            </a:r>
            <a:r>
              <a:rPr lang="en-US" sz="2600" b="1" i="1" dirty="0">
                <a:sym typeface="Monotype Sorts" pitchFamily="2" charset="2"/>
              </a:rPr>
              <a:t> 3)</a:t>
            </a:r>
          </a:p>
          <a:p>
            <a:pPr lvl="2">
              <a:buFont typeface="Wingdings" pitchFamily="2" charset="2"/>
              <a:buChar char="q"/>
            </a:pPr>
            <a:endParaRPr lang="en-US" sz="2600" b="1" i="1" dirty="0">
              <a:sym typeface="Monotype Sorts" pitchFamily="2" charset="2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600" b="1" i="1" dirty="0" err="1">
                <a:sym typeface="Monotype Sorts" pitchFamily="2" charset="2"/>
              </a:rPr>
              <a:t>E</a:t>
            </a:r>
            <a:r>
              <a:rPr lang="en-US" sz="2600" b="1" i="1" baseline="-25000" dirty="0" err="1">
                <a:sym typeface="Monotype Sorts" pitchFamily="2" charset="2"/>
              </a:rPr>
              <a:t>1</a:t>
            </a:r>
            <a:r>
              <a:rPr lang="en-US" sz="2600" b="1" i="1" dirty="0">
                <a:sym typeface="Monotype Sorts" pitchFamily="2" charset="2"/>
              </a:rPr>
              <a:t>  = </a:t>
            </a:r>
            <a:r>
              <a:rPr lang="ru-RU" sz="2600" b="1" i="1" dirty="0" smtClean="0">
                <a:sym typeface="Monotype Sorts" pitchFamily="2" charset="2"/>
              </a:rPr>
              <a:t>Фермент ми </a:t>
            </a:r>
            <a:r>
              <a:rPr lang="ru-RU" sz="2600" b="1" i="1" dirty="0" err="1" smtClean="0">
                <a:sym typeface="Monotype Sorts" pitchFamily="2" charset="2"/>
              </a:rPr>
              <a:t>хочемо</a:t>
            </a:r>
            <a:r>
              <a:rPr lang="ru-RU" sz="2600" b="1" i="1" dirty="0" smtClean="0">
                <a:sym typeface="Monotype Sorts" pitchFamily="2" charset="2"/>
              </a:rPr>
              <a:t> </a:t>
            </a:r>
            <a:r>
              <a:rPr lang="ru-RU" sz="2600" b="1" i="1" dirty="0" err="1" smtClean="0">
                <a:sym typeface="Monotype Sorts" pitchFamily="2" charset="2"/>
              </a:rPr>
              <a:t>виміряти</a:t>
            </a:r>
            <a:r>
              <a:rPr lang="ru-RU" sz="2600" b="1" i="1" dirty="0" smtClean="0">
                <a:sym typeface="Monotype Sorts" pitchFamily="2" charset="2"/>
              </a:rPr>
              <a:t> (</a:t>
            </a:r>
            <a:r>
              <a:rPr lang="ru-RU" sz="2600" b="1" i="1" dirty="0" err="1" smtClean="0">
                <a:sym typeface="Monotype Sorts" pitchFamily="2" charset="2"/>
              </a:rPr>
              <a:t>пацієнт</a:t>
            </a:r>
            <a:r>
              <a:rPr lang="ru-RU" sz="2600" b="1" i="1" dirty="0" smtClean="0">
                <a:sym typeface="Monotype Sorts" pitchFamily="2" charset="2"/>
              </a:rPr>
              <a:t>) – </a:t>
            </a:r>
            <a:r>
              <a:rPr lang="ru-RU" sz="2600" b="1" i="1" dirty="0" err="1" smtClean="0">
                <a:sym typeface="Monotype Sorts" pitchFamily="2" charset="2"/>
              </a:rPr>
              <a:t>лімітуюча</a:t>
            </a:r>
            <a:r>
              <a:rPr lang="ru-RU" sz="2600" b="1" i="1" dirty="0" smtClean="0">
                <a:sym typeface="Monotype Sorts" pitchFamily="2" charset="2"/>
              </a:rPr>
              <a:t> ланка</a:t>
            </a:r>
            <a:endParaRPr lang="en-US" sz="2600" b="1" i="1" dirty="0">
              <a:sym typeface="Monotype Sorts" pitchFamily="2" charset="2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600" b="1" i="1" dirty="0" err="1">
                <a:sym typeface="Monotype Sorts" pitchFamily="2" charset="2"/>
              </a:rPr>
              <a:t>E</a:t>
            </a:r>
            <a:r>
              <a:rPr lang="en-US" sz="2600" b="1" i="1" baseline="-25000" dirty="0" err="1">
                <a:sym typeface="Monotype Sorts" pitchFamily="2" charset="2"/>
              </a:rPr>
              <a:t>2</a:t>
            </a:r>
            <a:r>
              <a:rPr lang="en-US" sz="2600" b="1" i="1" dirty="0">
                <a:sym typeface="Monotype Sorts" pitchFamily="2" charset="2"/>
              </a:rPr>
              <a:t>  = </a:t>
            </a:r>
            <a:r>
              <a:rPr lang="uk-UA" sz="2600" b="1" i="1" dirty="0" smtClean="0">
                <a:sym typeface="Monotype Sorts" pitchFamily="2" charset="2"/>
              </a:rPr>
              <a:t>Допоміжний фермент (реагент</a:t>
            </a:r>
            <a:r>
              <a:rPr lang="en-US" sz="2600" b="1" i="1" dirty="0" smtClean="0">
                <a:sym typeface="Monotype Sorts" pitchFamily="2" charset="2"/>
              </a:rPr>
              <a:t>)</a:t>
            </a:r>
            <a:endParaRPr lang="en-US" sz="2600" b="1" i="1" dirty="0">
              <a:sym typeface="Monotype Sorts" pitchFamily="2" charset="2"/>
            </a:endParaRPr>
          </a:p>
          <a:p>
            <a:pPr lvl="2">
              <a:buFont typeface="Wingdings" pitchFamily="2" charset="2"/>
              <a:buChar char="q"/>
            </a:pPr>
            <a:r>
              <a:rPr lang="en-US" sz="2600" b="1" i="1" dirty="0" err="1">
                <a:sym typeface="Monotype Sorts" pitchFamily="2" charset="2"/>
              </a:rPr>
              <a:t>E</a:t>
            </a:r>
            <a:r>
              <a:rPr lang="en-US" sz="2600" b="1" i="1" baseline="-25000" dirty="0" err="1">
                <a:sym typeface="Monotype Sorts" pitchFamily="2" charset="2"/>
              </a:rPr>
              <a:t>3</a:t>
            </a:r>
            <a:r>
              <a:rPr lang="en-US" sz="2600" b="1" i="1" dirty="0">
                <a:sym typeface="Monotype Sorts" pitchFamily="2" charset="2"/>
              </a:rPr>
              <a:t>  = </a:t>
            </a:r>
            <a:r>
              <a:rPr lang="uk-UA" sz="2600" b="1" i="1" dirty="0" smtClean="0">
                <a:sym typeface="Monotype Sorts" pitchFamily="2" charset="2"/>
              </a:rPr>
              <a:t>Індикатор фермен</a:t>
            </a:r>
            <a:r>
              <a:rPr lang="uk-UA" sz="2000" b="1" i="1" dirty="0" smtClean="0">
                <a:sym typeface="Monotype Sorts" pitchFamily="2" charset="2"/>
              </a:rPr>
              <a:t>т (реагент)</a:t>
            </a:r>
            <a:endParaRPr lang="en-US" sz="2000" b="1" i="1" dirty="0">
              <a:sym typeface="Monotype Sorts" pitchFamily="2" charset="2"/>
            </a:endParaRPr>
          </a:p>
          <a:p>
            <a:pPr lvl="2"/>
            <a:endParaRPr lang="en-US" sz="1400" b="1" i="1" dirty="0">
              <a:sym typeface="Monotype Sorts" pitchFamily="2" charset="2"/>
            </a:endParaRPr>
          </a:p>
          <a:p>
            <a:pPr lvl="2">
              <a:buFont typeface="Wingdings" pitchFamily="2" charset="2"/>
              <a:buChar char="q"/>
            </a:pPr>
            <a:r>
              <a:rPr lang="uk-UA" sz="2000" b="1" i="1" dirty="0" smtClean="0">
                <a:sym typeface="Monotype Sorts" pitchFamily="2" charset="2"/>
              </a:rPr>
              <a:t>Є 3 реакції з 3-х різних ферментів </a:t>
            </a:r>
          </a:p>
          <a:p>
            <a:pPr lvl="2">
              <a:buFont typeface="Wingdings" pitchFamily="2" charset="2"/>
              <a:buChar char="q"/>
            </a:pPr>
            <a:r>
              <a:rPr lang="uk-UA" sz="2000" b="1" i="1" dirty="0" smtClean="0">
                <a:sym typeface="Monotype Sorts" pitchFamily="2" charset="2"/>
              </a:rPr>
              <a:t> </a:t>
            </a:r>
            <a:r>
              <a:rPr lang="en-US" sz="2000" b="1" i="1" dirty="0" err="1" smtClean="0">
                <a:sym typeface="Monotype Sorts" pitchFamily="2" charset="2"/>
              </a:rPr>
              <a:t>P1</a:t>
            </a:r>
            <a:r>
              <a:rPr lang="en-US" sz="2000" b="1" i="1" dirty="0" smtClean="0">
                <a:sym typeface="Monotype Sorts" pitchFamily="2" charset="2"/>
              </a:rPr>
              <a:t> </a:t>
            </a:r>
            <a:r>
              <a:rPr lang="uk-UA" sz="2000" b="1" i="1" dirty="0" smtClean="0">
                <a:sym typeface="Monotype Sorts" pitchFamily="2" charset="2"/>
              </a:rPr>
              <a:t>стає субстратом для реакції </a:t>
            </a:r>
            <a:r>
              <a:rPr lang="en-US" sz="2000" b="1" i="1" dirty="0" err="1" smtClean="0">
                <a:sym typeface="Monotype Sorts" pitchFamily="2" charset="2"/>
              </a:rPr>
              <a:t>RXN</a:t>
            </a:r>
            <a:r>
              <a:rPr lang="en-US" sz="2000" b="1" i="1" dirty="0" smtClean="0">
                <a:sym typeface="Monotype Sorts" pitchFamily="2" charset="2"/>
              </a:rPr>
              <a:t> 2 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b="1" i="1" dirty="0" smtClean="0">
                <a:sym typeface="Monotype Sorts" pitchFamily="2" charset="2"/>
              </a:rPr>
              <a:t> </a:t>
            </a:r>
            <a:r>
              <a:rPr lang="uk-UA" sz="2000" b="1" i="1" dirty="0" smtClean="0">
                <a:sym typeface="Monotype Sorts" pitchFamily="2" charset="2"/>
              </a:rPr>
              <a:t>Р2 стає </a:t>
            </a:r>
            <a:r>
              <a:rPr lang="uk-UA" sz="2800" b="1" i="1" dirty="0" smtClean="0">
                <a:sym typeface="Monotype Sorts" pitchFamily="2" charset="2"/>
              </a:rPr>
              <a:t>субстратом</a:t>
            </a:r>
            <a:r>
              <a:rPr lang="uk-UA" sz="2000" b="1" i="1" dirty="0" smtClean="0">
                <a:sym typeface="Monotype Sorts" pitchFamily="2" charset="2"/>
              </a:rPr>
              <a:t> для реакції </a:t>
            </a:r>
            <a:r>
              <a:rPr lang="en-US" sz="2000" b="1" i="1" dirty="0" err="1" smtClean="0">
                <a:sym typeface="Monotype Sorts" pitchFamily="2" charset="2"/>
              </a:rPr>
              <a:t>RXN</a:t>
            </a:r>
            <a:r>
              <a:rPr lang="en-US" sz="2000" b="1" i="1" dirty="0" smtClean="0">
                <a:sym typeface="Monotype Sorts" pitchFamily="2" charset="2"/>
              </a:rPr>
              <a:t> 3 </a:t>
            </a:r>
          </a:p>
          <a:p>
            <a:pPr lvl="2">
              <a:buFont typeface="Wingdings" pitchFamily="2" charset="2"/>
              <a:buChar char="q"/>
            </a:pPr>
            <a:r>
              <a:rPr lang="en-US" sz="2000" b="1" i="1" dirty="0" smtClean="0">
                <a:sym typeface="Monotype Sorts" pitchFamily="2" charset="2"/>
              </a:rPr>
              <a:t> </a:t>
            </a:r>
            <a:r>
              <a:rPr lang="uk-UA" sz="2000" b="1" i="1" dirty="0" smtClean="0">
                <a:solidFill>
                  <a:srgbClr val="FF0000"/>
                </a:solidFill>
                <a:sym typeface="Monotype Sorts" pitchFamily="2" charset="2"/>
              </a:rPr>
              <a:t>Ми в кінцевому підсумку вимірювання реакції 3, але його швидкість </a:t>
            </a:r>
            <a:r>
              <a:rPr lang="uk-UA" sz="2000" b="1" i="1" dirty="0" smtClean="0">
                <a:sym typeface="Monotype Sorts" pitchFamily="2" charset="2"/>
              </a:rPr>
              <a:t>реакції визначається швидкістю реакції </a:t>
            </a:r>
            <a:r>
              <a:rPr lang="en-US" sz="2000" dirty="0" err="1" smtClean="0">
                <a:sym typeface="Monotype Sorts" pitchFamily="2" charset="2"/>
              </a:rPr>
              <a:t>RXN</a:t>
            </a:r>
            <a:r>
              <a:rPr lang="en-US" sz="2000" dirty="0" smtClean="0">
                <a:sym typeface="Monotype Sorts" pitchFamily="2" charset="2"/>
              </a:rPr>
              <a:t> 1</a:t>
            </a:r>
            <a:endParaRPr lang="en-US" sz="2000" dirty="0">
              <a:sym typeface="Monotype Sorts" pitchFamily="2" charset="2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4C67B-ECD2-4E90-9A68-F4DD9DAB8527}" type="slidenum">
              <a:rPr lang="en-US"/>
              <a:pPr/>
              <a:t>4</a:t>
            </a:fld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8956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4196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971800" y="22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4343400" y="213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971800" y="251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4196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571480"/>
            <a:ext cx="77724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 err="1" smtClean="0">
                <a:solidFill>
                  <a:srgbClr val="FF0000"/>
                </a:solidFill>
              </a:rPr>
              <a:t>Ферментативні</a:t>
            </a:r>
            <a:r>
              <a:rPr lang="ru-RU" b="1" dirty="0" smtClean="0">
                <a:solidFill>
                  <a:srgbClr val="FF0000"/>
                </a:solidFill>
              </a:rPr>
              <a:t> реакції </a:t>
            </a:r>
            <a:r>
              <a:rPr lang="ru-RU" b="1" dirty="0" err="1" smtClean="0">
                <a:solidFill>
                  <a:srgbClr val="FF0000"/>
                </a:solidFill>
              </a:rPr>
              <a:t>виміряні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точки </a:t>
            </a:r>
            <a:r>
              <a:rPr lang="ru-RU" b="1" dirty="0" err="1" smtClean="0">
                <a:solidFill>
                  <a:srgbClr val="FF0000"/>
                </a:solidFill>
              </a:rPr>
              <a:t>зору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швидкості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якою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субстрат </a:t>
            </a:r>
            <a:r>
              <a:rPr lang="ru-RU" b="1" dirty="0" err="1" smtClean="0">
                <a:solidFill>
                  <a:srgbClr val="FF0000"/>
                </a:solidFill>
              </a:rPr>
              <a:t>перетворений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продукт. </a:t>
            </a:r>
            <a:r>
              <a:rPr lang="ru-RU" b="1" dirty="0" err="1" smtClean="0">
                <a:solidFill>
                  <a:srgbClr val="FF0000"/>
                </a:solidFill>
              </a:rPr>
              <a:t>Це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може</a:t>
            </a:r>
            <a:r>
              <a:rPr lang="ru-RU" b="1" dirty="0" smtClean="0">
                <a:solidFill>
                  <a:srgbClr val="FF0000"/>
                </a:solidFill>
              </a:rPr>
              <a:t> бути </a:t>
            </a:r>
            <a:r>
              <a:rPr lang="ru-RU" b="1" dirty="0" err="1" smtClean="0">
                <a:solidFill>
                  <a:srgbClr val="FF0000"/>
                </a:solidFill>
              </a:rPr>
              <a:t>зроблено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smtClean="0">
                <a:solidFill>
                  <a:srgbClr val="FF0000"/>
                </a:solidFill>
              </a:rPr>
              <a:t>2-х вариантах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uk-U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Фіксують  Час початку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uk-U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Час аналізу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uk-U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точки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000" dirty="0"/>
          </a:p>
          <a:p>
            <a:pPr lvl="2">
              <a:lnSpc>
                <a:spcPct val="90000"/>
              </a:lnSpc>
            </a:pPr>
            <a:endParaRPr lang="en-US" sz="1400" dirty="0"/>
          </a:p>
          <a:p>
            <a:pPr lvl="2">
              <a:lnSpc>
                <a:spcPct val="90000"/>
              </a:lnSpc>
            </a:pPr>
            <a:r>
              <a:rPr lang="ru-RU" sz="2000" b="1" i="1" dirty="0" err="1" smtClean="0"/>
              <a:t>Кінетика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нульового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порядку </a:t>
            </a:r>
          </a:p>
          <a:p>
            <a:pPr lvl="2">
              <a:lnSpc>
                <a:spcPct val="90000"/>
              </a:lnSpc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Концентрації</a:t>
            </a:r>
            <a:r>
              <a:rPr lang="ru-RU" sz="2000" b="1" i="1" dirty="0" smtClean="0"/>
              <a:t> субстрату </a:t>
            </a:r>
            <a:r>
              <a:rPr lang="ru-RU" sz="2000" b="1" i="1" dirty="0" err="1" smtClean="0"/>
              <a:t>вимірюють</a:t>
            </a:r>
            <a:r>
              <a:rPr lang="ru-RU" sz="2000" b="1" i="1" dirty="0" smtClean="0"/>
              <a:t> при </a:t>
            </a:r>
            <a:r>
              <a:rPr lang="ru-RU" sz="2000" b="1" i="1" dirty="0" err="1" smtClean="0"/>
              <a:t>заданому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тимчасовому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інтервалі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щоб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визначити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активність</a:t>
            </a:r>
            <a:r>
              <a:rPr lang="ru-RU" sz="2000" b="1" i="1" dirty="0" smtClean="0"/>
              <a:t> ферменту</a:t>
            </a:r>
            <a:endParaRPr lang="en-US" sz="2000" b="1" i="1" dirty="0"/>
          </a:p>
          <a:p>
            <a:pPr lvl="2">
              <a:lnSpc>
                <a:spcPct val="90000"/>
              </a:lnSpc>
            </a:pPr>
            <a:r>
              <a:rPr lang="ru-RU" sz="2000" b="1" i="1" dirty="0" smtClean="0"/>
              <a:t>Невелика </a:t>
            </a:r>
            <a:r>
              <a:rPr lang="ru-RU" sz="2000" b="1" i="1" dirty="0" err="1" smtClean="0"/>
              <a:t>затримка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</a:t>
            </a:r>
            <a:r>
              <a:rPr lang="ru-RU" sz="2000" b="1" i="1" dirty="0" smtClean="0"/>
              <a:t> початку реакції на </a:t>
            </a:r>
            <a:r>
              <a:rPr lang="ru-RU" sz="2000" b="1" i="1" dirty="0" err="1" smtClean="0"/>
              <a:t>максимальній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швидкості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є</a:t>
            </a:r>
            <a:r>
              <a:rPr lang="ru-RU" sz="2000" b="1" i="1" dirty="0" smtClean="0"/>
              <a:t> лаг-фаза</a:t>
            </a:r>
            <a:endParaRPr lang="en-US" sz="2000" b="1" i="1" dirty="0"/>
          </a:p>
          <a:p>
            <a:pPr lvl="2">
              <a:lnSpc>
                <a:spcPct val="90000"/>
              </a:lnSpc>
            </a:pPr>
            <a:r>
              <a:rPr lang="ru-RU" sz="2000" b="1" i="1" dirty="0" err="1" smtClean="0"/>
              <a:t>Інтервали</a:t>
            </a:r>
            <a:r>
              <a:rPr lang="ru-RU" sz="2000" b="1" i="1" dirty="0" smtClean="0"/>
              <a:t>  </a:t>
            </a:r>
            <a:r>
              <a:rPr lang="ru-RU" sz="2000" b="1" i="1" dirty="0" err="1" smtClean="0"/>
              <a:t>вимірювання</a:t>
            </a:r>
            <a:r>
              <a:rPr lang="ru-RU" sz="2000" b="1" i="1" dirty="0" smtClean="0"/>
              <a:t> не </a:t>
            </a:r>
            <a:r>
              <a:rPr lang="ru-RU" sz="2000" b="1" i="1" dirty="0" err="1" smtClean="0"/>
              <a:t>можуть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бути </a:t>
            </a:r>
            <a:r>
              <a:rPr lang="ru-RU" sz="2000" b="1" i="1" dirty="0" err="1" smtClean="0"/>
              <a:t>достатньо</a:t>
            </a:r>
            <a:r>
              <a:rPr lang="ru-RU" sz="2000" b="1" i="1" dirty="0" smtClean="0"/>
              <a:t> коротким, </a:t>
            </a:r>
            <a:r>
              <a:rPr lang="ru-RU" sz="2000" b="1" i="1" dirty="0" err="1" smtClean="0"/>
              <a:t>щоб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виявити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раптові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зміни</a:t>
            </a:r>
            <a:r>
              <a:rPr lang="ru-RU" sz="2000" b="1" i="1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Екстремально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високі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активності</a:t>
            </a:r>
            <a:r>
              <a:rPr lang="ru-RU" sz="2000" b="1" i="1" dirty="0" smtClean="0"/>
              <a:t> ферменту </a:t>
            </a:r>
            <a:r>
              <a:rPr lang="ru-RU" sz="2000" b="1" i="1" dirty="0" err="1" smtClean="0"/>
              <a:t>можуть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призвести</a:t>
            </a:r>
            <a:r>
              <a:rPr lang="ru-RU" sz="2000" b="1" i="1" dirty="0" smtClean="0"/>
              <a:t> до </a:t>
            </a:r>
            <a:r>
              <a:rPr lang="ru-RU" sz="2000" b="1" i="1" dirty="0" err="1" smtClean="0"/>
              <a:t>виснаження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субстрату </a:t>
            </a:r>
            <a:r>
              <a:rPr lang="ru-RU" sz="2000" b="1" i="1" dirty="0" err="1" smtClean="0"/>
              <a:t>між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виміряними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інтервалами</a:t>
            </a:r>
            <a:r>
              <a:rPr lang="ru-RU" sz="2000" b="1" i="1" dirty="0" smtClean="0"/>
              <a:t> - </a:t>
            </a:r>
            <a:r>
              <a:rPr lang="ru-RU" sz="2000" b="1" i="1" dirty="0" err="1" smtClean="0"/>
              <a:t>виснаження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субстрату</a:t>
            </a:r>
            <a:r>
              <a:rPr lang="ru-RU" sz="2000" b="1" i="1" dirty="0" smtClean="0"/>
              <a:t>.</a:t>
            </a:r>
            <a:endParaRPr lang="ru-RU" sz="2000" b="1" i="1" dirty="0" smtClean="0"/>
          </a:p>
          <a:p>
            <a:pPr lvl="2">
              <a:lnSpc>
                <a:spcPct val="90000"/>
              </a:lnSpc>
            </a:pPr>
            <a:r>
              <a:rPr lang="ru-RU" sz="2000" b="1" i="1" dirty="0" smtClean="0"/>
              <a:t> </a:t>
            </a:r>
            <a:r>
              <a:rPr lang="ru-RU" sz="2000" b="1" i="1" dirty="0" err="1" smtClean="0"/>
              <a:t>Виснаження</a:t>
            </a:r>
            <a:r>
              <a:rPr lang="ru-RU" sz="2000" b="1" i="1" dirty="0" smtClean="0"/>
              <a:t> субстрату </a:t>
            </a:r>
            <a:r>
              <a:rPr lang="ru-RU" sz="2000" b="1" i="1" dirty="0" err="1" smtClean="0"/>
              <a:t>викликає</a:t>
            </a:r>
            <a:r>
              <a:rPr lang="ru-RU" sz="2000" b="1" i="1" dirty="0" smtClean="0"/>
              <a:t> ложно </a:t>
            </a:r>
            <a:r>
              <a:rPr lang="ru-RU" sz="2000" b="1" i="1" dirty="0" err="1" smtClean="0"/>
              <a:t>занижені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результати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активності</a:t>
            </a:r>
            <a:r>
              <a:rPr lang="ru-RU" sz="2000" b="1" i="1" dirty="0" smtClean="0"/>
              <a:t>.</a:t>
            </a:r>
            <a:endParaRPr lang="en-US" sz="2000" b="1" i="1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647-9CE2-4E81-8FA9-C0C1F52A8A7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Методологія двох точкового методу визначення активності ферменту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D3A5-EB68-4474-B84F-3839FC0ACFB7}" type="slidenum">
              <a:rPr lang="en-US"/>
              <a:pPr/>
              <a:t>6</a:t>
            </a:fld>
            <a:endParaRPr lang="en-US"/>
          </a:p>
        </p:txBody>
      </p:sp>
      <p:pic>
        <p:nvPicPr>
          <p:cNvPr id="7" name="Рисунок 6" descr="Методология 2двохточкового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60388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772400" cy="5181600"/>
          </a:xfrm>
        </p:spPr>
        <p:txBody>
          <a:bodyPr/>
          <a:lstStyle/>
          <a:p>
            <a:pPr lvl="1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Мультиточковий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безперервний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моніторинг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кінетичний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аналіз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ru-RU" sz="2800" dirty="0" err="1" smtClean="0"/>
              <a:t>Безперервні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вимірювання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 субстрату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 </a:t>
            </a:r>
            <a:r>
              <a:rPr lang="ru-RU" sz="2800" dirty="0" smtClean="0"/>
              <a:t>продукту </a:t>
            </a:r>
            <a:r>
              <a:rPr lang="ru-RU" sz="2800" dirty="0" err="1" smtClean="0"/>
              <a:t>реєструються</a:t>
            </a:r>
            <a:r>
              <a:rPr lang="ru-RU" sz="2800" dirty="0" smtClean="0"/>
              <a:t> </a:t>
            </a:r>
            <a:r>
              <a:rPr lang="ru-RU" sz="2800" dirty="0" smtClean="0"/>
              <a:t>спектрофотометром </a:t>
            </a:r>
            <a:r>
              <a:rPr lang="ru-RU" sz="2800" dirty="0" err="1" smtClean="0"/>
              <a:t>автоматизованого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аналізатора</a:t>
            </a:r>
            <a:r>
              <a:rPr lang="ru-RU" sz="2800" dirty="0" smtClean="0"/>
              <a:t> </a:t>
            </a:r>
          </a:p>
          <a:p>
            <a:pPr lvl="2">
              <a:buFont typeface="Wingdings" pitchFamily="2" charset="2"/>
              <a:buChar char="q"/>
            </a:pPr>
            <a:endParaRPr lang="ru-RU" sz="2800" dirty="0" smtClean="0"/>
          </a:p>
          <a:p>
            <a:pPr lvl="2">
              <a:buFont typeface="Wingdings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dirty="0" err="1" smtClean="0"/>
              <a:t>Виснаження</a:t>
            </a:r>
            <a:r>
              <a:rPr lang="ru-RU" sz="2800" dirty="0" smtClean="0"/>
              <a:t> субстрату </a:t>
            </a:r>
            <a:r>
              <a:rPr lang="ru-RU" sz="2800" dirty="0" err="1" smtClean="0"/>
              <a:t>виявлений</a:t>
            </a:r>
            <a:r>
              <a:rPr lang="ru-RU" sz="2800" dirty="0" smtClean="0"/>
              <a:t>, тому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аналізатор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"дивиться"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побаче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кардинальні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</a:t>
            </a:r>
            <a:endParaRPr lang="en-US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B6A0-8D25-4FEB-B1B8-62CCE4EFBF2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err="1" smtClean="0">
                <a:solidFill>
                  <a:srgbClr val="FF0000"/>
                </a:solidFill>
              </a:rPr>
              <a:t>Мультиточковий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br>
              <a:rPr lang="uk-UA" sz="3200" b="1" dirty="0" smtClean="0">
                <a:solidFill>
                  <a:srgbClr val="FF0000"/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метод визначення активності ферментів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8422" y="1600200"/>
            <a:ext cx="638795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5049-F715-4960-875A-D95602C13F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Порівняння  техніки 2 точкового і мультиточкового методів ензимології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1708" y="1676400"/>
            <a:ext cx="6759584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034A-35C8-435E-8CB8-BDC89E7EB66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143</TotalTime>
  <Words>598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Microsoft Equation 3.0</vt:lpstr>
      <vt:lpstr>Слайд 1</vt:lpstr>
      <vt:lpstr>Слайд 2</vt:lpstr>
      <vt:lpstr>Слайд 3</vt:lpstr>
      <vt:lpstr>Слайд 4</vt:lpstr>
      <vt:lpstr>Слайд 5</vt:lpstr>
      <vt:lpstr>Методологія двох точкового методу визначення активності ферменту </vt:lpstr>
      <vt:lpstr>Слайд 7</vt:lpstr>
      <vt:lpstr>Мультиточковий  метод визначення активності ферментів</vt:lpstr>
      <vt:lpstr>Порівняння  техніки 2 точкового і мультиточкового методів ензимології</vt:lpstr>
      <vt:lpstr>Активність ферменту можна виміряти як функцію зміни значень оптичної щільності протягом певного періоду часу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2013-04-13T15:40:09Z</dcterms:created>
  <dcterms:modified xsi:type="dcterms:W3CDTF">2013-04-13T18:03:37Z</dcterms:modified>
</cp:coreProperties>
</file>