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</p:sldMasterIdLst>
  <p:notesMasterIdLst>
    <p:notesMasterId r:id="rId35"/>
  </p:notesMasterIdLst>
  <p:sldIdLst>
    <p:sldId id="256" r:id="rId2"/>
    <p:sldId id="286" r:id="rId3"/>
    <p:sldId id="257" r:id="rId4"/>
    <p:sldId id="28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3" r:id="rId14"/>
    <p:sldId id="267" r:id="rId15"/>
    <p:sldId id="291" r:id="rId16"/>
    <p:sldId id="292" r:id="rId17"/>
    <p:sldId id="293" r:id="rId18"/>
    <p:sldId id="268" r:id="rId19"/>
    <p:sldId id="288" r:id="rId20"/>
    <p:sldId id="278" r:id="rId21"/>
    <p:sldId id="277" r:id="rId22"/>
    <p:sldId id="276" r:id="rId23"/>
    <p:sldId id="283" r:id="rId24"/>
    <p:sldId id="279" r:id="rId25"/>
    <p:sldId id="281" r:id="rId26"/>
    <p:sldId id="274" r:id="rId27"/>
    <p:sldId id="285" r:id="rId28"/>
    <p:sldId id="269" r:id="rId29"/>
    <p:sldId id="270" r:id="rId30"/>
    <p:sldId id="289" r:id="rId31"/>
    <p:sldId id="271" r:id="rId32"/>
    <p:sldId id="272" r:id="rId33"/>
    <p:sldId id="290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0B6B3-8441-450E-B7E9-F88C4DB3258F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D1C20-8258-4194-8FB3-5EEF76CE9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A97D631-D09A-48B6-AFDF-3ED2E1C910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927E55-DD18-4E54-8D99-A3F6B9375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53CA9E0-D292-4541-9497-C104A26BE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D83535-1D4A-4DB4-ADA5-50D43C40E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BF6FCA1-8139-4318-9968-10A6FB7FE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45044-5225-4CD2-8464-A1E4C6AD3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0DDB42-5564-443A-9A70-159338335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D2417-E8D6-49D2-AE14-D7AD34CBD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70FFE4-C19D-4BA6-B1AC-1367B1E60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4D07A6-940E-45F5-B2C2-05615212A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7CCCF4-D295-4EBF-B699-E2CD8DCD52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6655B5A-5727-4CC6-85B1-E6B8E2741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ina\Desktop\Chromatography.mp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liter.ru/" TargetMode="External"/><Relationship Id="rId2" Type="http://schemas.openxmlformats.org/officeDocument/2006/relationships/hyperlink" Target="http://lib.e-science.ru/book/?c=1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AzsBzBo0bFg" TargetMode="External"/><Relationship Id="rId5" Type="http://schemas.openxmlformats.org/officeDocument/2006/relationships/hyperlink" Target="http://www.dom-eknig.ru/" TargetMode="External"/><Relationship Id="rId4" Type="http://schemas.openxmlformats.org/officeDocument/2006/relationships/hyperlink" Target="http://www.newlibrary.r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505200" y="1143000"/>
            <a:ext cx="5105400" cy="2868168"/>
          </a:xfrm>
        </p:spPr>
        <p:txBody>
          <a:bodyPr/>
          <a:lstStyle/>
          <a:p>
            <a:pPr algn="ctr"/>
            <a:r>
              <a:rPr lang="uk-UA" sz="3600" dirty="0" smtClean="0"/>
              <a:t>ЛЕКЦІЯ № 8</a:t>
            </a:r>
            <a:br>
              <a:rPr lang="uk-UA" sz="3600" dirty="0" smtClean="0"/>
            </a:br>
            <a:r>
              <a:rPr lang="uk-UA" sz="3600" dirty="0" smtClean="0"/>
              <a:t>ХРОМАТОГРАФІЧНІ МЕТОДИ АНАЛІЗУ. ОСНОВИ ПРОЦЕСУ </a:t>
            </a:r>
            <a:endParaRPr lang="ru-RU" sz="3600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3733800" y="4953000"/>
            <a:ext cx="5114778" cy="1101248"/>
          </a:xfrm>
        </p:spPr>
        <p:txBody>
          <a:bodyPr/>
          <a:lstStyle/>
          <a:p>
            <a:r>
              <a:rPr lang="uk-UA" b="1" dirty="0" smtClean="0"/>
              <a:t>Доцент кафедри хімії,</a:t>
            </a:r>
          </a:p>
          <a:p>
            <a:r>
              <a:rPr lang="uk-UA" b="1" dirty="0" err="1" smtClean="0"/>
              <a:t>к.б.н</a:t>
            </a:r>
            <a:r>
              <a:rPr lang="uk-UA" b="1" dirty="0" smtClean="0"/>
              <a:t>. Корнет М.М.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102" name="Picture 6" descr="C:\Users\Marina\Desktop\Membrane-chrom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743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76200" y="533400"/>
            <a:ext cx="79248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uk-UA" sz="2100" b="1" dirty="0">
                <a:solidFill>
                  <a:schemeClr val="accent5">
                    <a:lumMod val="75000"/>
                  </a:schemeClr>
                </a:solidFill>
              </a:rPr>
              <a:t>3)</a:t>
            </a:r>
            <a:r>
              <a:rPr lang="uk-UA" sz="2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uk-UA" sz="2100" b="1" i="1" dirty="0" smtClean="0">
                <a:solidFill>
                  <a:schemeClr val="accent5">
                    <a:lumMod val="75000"/>
                  </a:schemeClr>
                </a:solidFill>
              </a:rPr>
              <a:t>Іонний </a:t>
            </a:r>
            <a:r>
              <a:rPr lang="uk-UA" sz="2100" b="1" i="1" dirty="0">
                <a:solidFill>
                  <a:schemeClr val="accent5">
                    <a:lumMod val="75000"/>
                  </a:schemeClr>
                </a:solidFill>
              </a:rPr>
              <a:t>обмін</a:t>
            </a:r>
            <a:r>
              <a:rPr lang="uk-UA" sz="2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uk-UA" sz="2100" dirty="0" smtClean="0"/>
              <a:t>ґрунтується </a:t>
            </a:r>
            <a:r>
              <a:rPr lang="uk-UA" sz="2100" dirty="0"/>
              <a:t>на протіканні реакції обміну </a:t>
            </a:r>
            <a:r>
              <a:rPr lang="uk-UA" sz="2100" dirty="0" smtClean="0"/>
              <a:t>іонів </a:t>
            </a:r>
            <a:r>
              <a:rPr lang="uk-UA" sz="2100" dirty="0"/>
              <a:t>між рухомою і нерухомою фазами. Звичай </a:t>
            </a:r>
            <a:r>
              <a:rPr lang="uk-UA" sz="2100" dirty="0" smtClean="0"/>
              <a:t>нерухома </a:t>
            </a:r>
            <a:r>
              <a:rPr lang="uk-UA" sz="2100" dirty="0"/>
              <a:t>фаза – це тверда малорозчинна сполука, здатна обмінювати свої і</a:t>
            </a:r>
            <a:r>
              <a:rPr lang="uk-UA" sz="2100" dirty="0" smtClean="0"/>
              <a:t>они </a:t>
            </a:r>
            <a:r>
              <a:rPr lang="uk-UA" sz="2100" dirty="0"/>
              <a:t>на </a:t>
            </a:r>
            <a:r>
              <a:rPr lang="uk-UA" sz="2100" dirty="0" smtClean="0"/>
              <a:t>іони </a:t>
            </a:r>
            <a:r>
              <a:rPr lang="uk-UA" sz="2100" dirty="0"/>
              <a:t>рідкої рухомої фази. Переважно це органічні полімери, які містять функціональні групи кислотного або лужного характеру (</a:t>
            </a:r>
            <a:r>
              <a:rPr lang="uk-UA" sz="2100" i="1" dirty="0"/>
              <a:t>-COOH, -SO</a:t>
            </a:r>
            <a:r>
              <a:rPr lang="uk-UA" sz="1600" i="1" dirty="0"/>
              <a:t>3</a:t>
            </a:r>
            <a:r>
              <a:rPr lang="uk-UA" sz="2100" i="1" dirty="0"/>
              <a:t>H</a:t>
            </a:r>
            <a:r>
              <a:rPr lang="uk-UA" sz="2100" dirty="0"/>
              <a:t>, </a:t>
            </a:r>
            <a:r>
              <a:rPr lang="uk-UA" sz="2100" i="1" dirty="0"/>
              <a:t>-NH</a:t>
            </a:r>
            <a:r>
              <a:rPr lang="uk-UA" sz="1600" i="1" dirty="0"/>
              <a:t>2</a:t>
            </a:r>
            <a:r>
              <a:rPr lang="uk-UA" sz="2100" dirty="0"/>
              <a:t>,.. . ). </a:t>
            </a:r>
          </a:p>
          <a:p>
            <a:pPr algn="just"/>
            <a:endParaRPr lang="uk-UA" sz="2100" b="1" dirty="0"/>
          </a:p>
          <a:p>
            <a:pPr algn="just"/>
            <a:r>
              <a:rPr lang="uk-UA" sz="2100" b="1" dirty="0">
                <a:solidFill>
                  <a:schemeClr val="accent5">
                    <a:lumMod val="75000"/>
                  </a:schemeClr>
                </a:solidFill>
              </a:rPr>
              <a:t>4) </a:t>
            </a:r>
            <a:r>
              <a:rPr lang="uk-UA" sz="2100" b="1" i="1" dirty="0">
                <a:solidFill>
                  <a:schemeClr val="accent5">
                    <a:lumMod val="75000"/>
                  </a:schemeClr>
                </a:solidFill>
              </a:rPr>
              <a:t>Утворення малорозчинних сполук компонентів рухомої фази з речовинами, які входять до складу нерухомої фази</a:t>
            </a:r>
            <a:r>
              <a:rPr lang="uk-UA" sz="2100" b="1" i="1" dirty="0"/>
              <a:t>.</a:t>
            </a:r>
            <a:r>
              <a:rPr lang="uk-UA" sz="2100" dirty="0"/>
              <a:t> Рівноважна концентрація речовини в рухомій фазі залежить від добутку розчинності утвореної малорозчинної сполуки. </a:t>
            </a:r>
          </a:p>
          <a:p>
            <a:pPr algn="just"/>
            <a:endParaRPr lang="uk-UA" sz="2100" b="1" dirty="0"/>
          </a:p>
          <a:p>
            <a:pPr algn="just"/>
            <a:r>
              <a:rPr lang="uk-UA" sz="2100" b="1" dirty="0">
                <a:solidFill>
                  <a:schemeClr val="accent5">
                    <a:lumMod val="75000"/>
                  </a:schemeClr>
                </a:solidFill>
              </a:rPr>
              <a:t>5) </a:t>
            </a:r>
            <a:r>
              <a:rPr lang="uk-UA" sz="2100" b="1" i="1" dirty="0">
                <a:solidFill>
                  <a:schemeClr val="accent5">
                    <a:lumMod val="75000"/>
                  </a:schemeClr>
                </a:solidFill>
              </a:rPr>
              <a:t>Міграція </a:t>
            </a:r>
            <a:r>
              <a:rPr lang="uk-UA" sz="2100" dirty="0" smtClean="0"/>
              <a:t>ґрунтується </a:t>
            </a:r>
            <a:r>
              <a:rPr lang="uk-UA" sz="2100" dirty="0"/>
              <a:t>на різній затримці речовин рухомої фази в порах нерухомої фази, куди вони потрапляють за рахунок броунівського руху (міграції). Ступінь затримки залежить від розмірів молекул рухомої фази і розміру пор нерухомої.</a:t>
            </a:r>
            <a:r>
              <a:rPr lang="ru-RU" sz="2100" dirty="0"/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FFE4-C19D-4BA6-B1AC-1367B1E605A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57200" y="304800"/>
            <a:ext cx="7391400" cy="9445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b"/>
          <a:lstStyle/>
          <a:p>
            <a:pPr algn="ctr"/>
            <a:r>
              <a:rPr lang="uk-UA" sz="2800" dirty="0" smtClean="0">
                <a:latin typeface="+mj-lt"/>
              </a:rPr>
              <a:t>ІІІ. За апаратурним оформленням або за способом розміщення нерухомої фази </a:t>
            </a:r>
            <a:endParaRPr lang="uk-UA" sz="2800" dirty="0">
              <a:latin typeface="+mj-lt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76200" y="1719263"/>
            <a:ext cx="79248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</a:rPr>
              <a:t>1) </a:t>
            </a:r>
            <a:r>
              <a:rPr lang="uk-UA" sz="2000" b="1" i="1" dirty="0" smtClean="0">
                <a:solidFill>
                  <a:schemeClr val="accent5">
                    <a:lumMod val="75000"/>
                  </a:schemeClr>
                </a:solidFill>
              </a:rPr>
              <a:t>Колонкова</a:t>
            </a:r>
            <a:r>
              <a:rPr lang="uk-UA" sz="20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uk-UA" sz="2000" dirty="0"/>
              <a:t>- нерухомою </a:t>
            </a:r>
            <a:r>
              <a:rPr lang="uk-UA" sz="2000" dirty="0" smtClean="0"/>
              <a:t>фазою </a:t>
            </a:r>
            <a:r>
              <a:rPr lang="uk-UA" sz="2000" dirty="0"/>
              <a:t>у вигляді гранул діаметром 0,1-0,5 </a:t>
            </a:r>
            <a:r>
              <a:rPr lang="uk-UA" sz="2000" i="1" dirty="0"/>
              <a:t>мм </a:t>
            </a:r>
            <a:r>
              <a:rPr lang="uk-UA" sz="2000" dirty="0"/>
              <a:t>заповнюють трубку діаметром 2-6</a:t>
            </a:r>
            <a:r>
              <a:rPr lang="uk-UA" sz="2000" i="1" dirty="0"/>
              <a:t> мм </a:t>
            </a:r>
            <a:r>
              <a:rPr lang="uk-UA" sz="2000" dirty="0"/>
              <a:t>і довжиною декілька метрів. Якщо нерухома фаза – рідина, вона наноситься на поверхню і в пори гранул інертного носія. Варіантом колонкової хроматографії є </a:t>
            </a:r>
            <a:r>
              <a:rPr lang="uk-UA" sz="2000" i="1" dirty="0"/>
              <a:t>капілярна</a:t>
            </a:r>
            <a:r>
              <a:rPr lang="uk-UA" sz="2000" dirty="0"/>
              <a:t>, коли рідка фаза</a:t>
            </a:r>
            <a:r>
              <a:rPr lang="en-US" sz="2000" dirty="0"/>
              <a:t> </a:t>
            </a:r>
            <a:r>
              <a:rPr lang="uk-UA" sz="2000" dirty="0"/>
              <a:t>наноситься на внутрішню стінку капіляра діаметром 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0,1-0,5 </a:t>
            </a:r>
            <a:r>
              <a:rPr lang="uk-UA" sz="2000" i="1" dirty="0"/>
              <a:t>мм</a:t>
            </a:r>
            <a:r>
              <a:rPr lang="en-US" sz="2000" i="1" dirty="0"/>
              <a:t>  </a:t>
            </a:r>
            <a:r>
              <a:rPr lang="uk-UA" sz="2000" dirty="0"/>
              <a:t>і довжиною до 100 і більше метрів.</a:t>
            </a:r>
            <a:r>
              <a:rPr lang="en-US" sz="2000" dirty="0"/>
              <a:t> </a:t>
            </a: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</a:rPr>
              <a:t>2) </a:t>
            </a:r>
            <a:r>
              <a:rPr lang="uk-UA" sz="2000" b="1" i="1" dirty="0">
                <a:solidFill>
                  <a:schemeClr val="accent5">
                    <a:lumMod val="75000"/>
                  </a:schemeClr>
                </a:solidFill>
              </a:rPr>
              <a:t>Площинна</a:t>
            </a:r>
            <a:r>
              <a:rPr lang="uk-UA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uk-UA" sz="2000" dirty="0"/>
              <a:t>використовується при рідкій нерухомій фазі: </a:t>
            </a: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uk-UA" sz="2000" dirty="0">
                <a:solidFill>
                  <a:schemeClr val="accent6">
                    <a:lumMod val="75000"/>
                  </a:schemeClr>
                </a:solidFill>
              </a:rPr>
              <a:t>а) </a:t>
            </a:r>
            <a:r>
              <a:rPr lang="uk-UA" sz="2000" i="1" dirty="0">
                <a:solidFill>
                  <a:schemeClr val="accent6">
                    <a:lumMod val="75000"/>
                  </a:schemeClr>
                </a:solidFill>
              </a:rPr>
              <a:t>тонкошарова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000" dirty="0"/>
              <a:t>- нерухома фаза наноситься тонким шаром на скляну або алюмінієву пластину (</a:t>
            </a:r>
            <a:r>
              <a:rPr lang="uk-UA" sz="2000" dirty="0" err="1"/>
              <a:t>сілуфоль</a:t>
            </a:r>
            <a:r>
              <a:rPr lang="uk-UA" sz="2000" dirty="0"/>
              <a:t>, </a:t>
            </a:r>
            <a:r>
              <a:rPr lang="uk-UA" sz="2000" dirty="0" err="1"/>
              <a:t>алуфоль</a:t>
            </a:r>
            <a:r>
              <a:rPr lang="uk-UA" sz="2000" dirty="0"/>
              <a:t>); </a:t>
            </a: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uk-UA" sz="2000" dirty="0">
                <a:solidFill>
                  <a:schemeClr val="accent6">
                    <a:lumMod val="75000"/>
                  </a:schemeClr>
                </a:solidFill>
              </a:rPr>
              <a:t>б) </a:t>
            </a:r>
            <a:r>
              <a:rPr lang="uk-UA" sz="2000" i="1" dirty="0">
                <a:solidFill>
                  <a:schemeClr val="accent6">
                    <a:lumMod val="75000"/>
                  </a:schemeClr>
                </a:solidFill>
              </a:rPr>
              <a:t>паперова </a:t>
            </a:r>
            <a:r>
              <a:rPr lang="uk-UA" sz="2000" dirty="0"/>
              <a:t>- нерухома фаза – спеціальний хроматографічний папір (типу фільтрувального), просочений відповідними реактивами.</a:t>
            </a:r>
            <a:r>
              <a:rPr lang="ru-RU" sz="2400" dirty="0"/>
              <a:t>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FFE4-C19D-4BA6-B1AC-1367B1E605A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" y="304800"/>
            <a:ext cx="792480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dirty="0" smtClean="0">
                <a:latin typeface="+mj-lt"/>
              </a:rPr>
              <a:t>  3. ПЛАНАРНА – ПАПЕРОВА ХРОМАТОГРАФИЯ</a:t>
            </a:r>
            <a:endParaRPr lang="ru-RU" sz="2800" dirty="0">
              <a:latin typeface="+mj-lt"/>
            </a:endParaRPr>
          </a:p>
        </p:txBody>
      </p:sp>
      <p:pic>
        <p:nvPicPr>
          <p:cNvPr id="6" name="Рисунок 5" descr="dopb384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3810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05200" y="1066800"/>
            <a:ext cx="1653209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uk-UA" b="1" dirty="0" smtClean="0"/>
              <a:t>А. Висхідна</a:t>
            </a:r>
          </a:p>
          <a:p>
            <a:pPr>
              <a:lnSpc>
                <a:spcPct val="200000"/>
              </a:lnSpc>
            </a:pPr>
            <a:r>
              <a:rPr lang="uk-UA" b="1" dirty="0" smtClean="0"/>
              <a:t>Б. Низхідна</a:t>
            </a:r>
          </a:p>
          <a:p>
            <a:pPr>
              <a:lnSpc>
                <a:spcPct val="200000"/>
              </a:lnSpc>
            </a:pPr>
            <a:r>
              <a:rPr lang="uk-UA" b="1" dirty="0" smtClean="0"/>
              <a:t>В. Радіальна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2819400"/>
            <a:ext cx="352955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 smtClean="0"/>
              <a:t>Види паперової хроматографії </a:t>
            </a:r>
            <a:endParaRPr lang="ru-RU" dirty="0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8446" y="3352800"/>
            <a:ext cx="68855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617764" y="3276600"/>
            <a:ext cx="3935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uk-UA" dirty="0" smtClean="0">
                <a:latin typeface="+mn-lt"/>
              </a:rPr>
              <a:t> Система розчинників </a:t>
            </a:r>
          </a:p>
          <a:p>
            <a:pPr>
              <a:buFontTx/>
              <a:buChar char="-"/>
            </a:pPr>
            <a:r>
              <a:rPr lang="uk-UA" dirty="0" smtClean="0">
                <a:latin typeface="+mn-lt"/>
              </a:rPr>
              <a:t> Хроматографічний папір </a:t>
            </a:r>
          </a:p>
          <a:p>
            <a:pPr>
              <a:buFontTx/>
              <a:buChar char="-"/>
            </a:pPr>
            <a:r>
              <a:rPr lang="uk-UA" dirty="0" smtClean="0">
                <a:latin typeface="+mn-lt"/>
              </a:rPr>
              <a:t> Плями речовин, що розділилися </a:t>
            </a:r>
          </a:p>
          <a:p>
            <a:pPr>
              <a:buFontTx/>
              <a:buChar char="-"/>
            </a:pPr>
            <a:r>
              <a:rPr lang="uk-UA" dirty="0" smtClean="0">
                <a:latin typeface="+mn-lt"/>
              </a:rPr>
              <a:t> Гніт для подачі розчинника </a:t>
            </a:r>
            <a:endParaRPr lang="ru-RU" dirty="0">
              <a:latin typeface="+mn-lt"/>
            </a:endParaRPr>
          </a:p>
        </p:txBody>
      </p:sp>
      <p:pic>
        <p:nvPicPr>
          <p:cNvPr id="13" name="Рисунок 12" descr="C:\Users\Marina\Desktop\Откр миграции кислой вино после элюции раствора в бутанол  уксусная кислота и голубой бромфениловый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295400"/>
            <a:ext cx="2819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200400" y="4769584"/>
            <a:ext cx="4800600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+mn-lt"/>
              </a:rPr>
              <a:t>Механізм розділення – розподільний, нормально-фазовий. Папір полярний. Застосовується рідко, заміна ТШХ.</a:t>
            </a:r>
          </a:p>
          <a:p>
            <a:pPr algn="just"/>
            <a:r>
              <a:rPr lang="uk-UA" sz="2000" dirty="0" smtClean="0">
                <a:latin typeface="+mn-lt"/>
              </a:rPr>
              <a:t>Використовується для комбінації з електрофорезом – 2</a:t>
            </a:r>
            <a:r>
              <a:rPr lang="en-US" sz="2000" dirty="0" smtClean="0">
                <a:latin typeface="+mn-lt"/>
              </a:rPr>
              <a:t>D </a:t>
            </a:r>
            <a:r>
              <a:rPr lang="uk-UA" sz="2000" dirty="0" smtClean="0">
                <a:latin typeface="+mn-lt"/>
              </a:rPr>
              <a:t>метод</a:t>
            </a:r>
            <a:endParaRPr lang="ru-RU" sz="2000" dirty="0">
              <a:latin typeface="+mn-lt"/>
            </a:endParaRPr>
          </a:p>
        </p:txBody>
      </p:sp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495800"/>
            <a:ext cx="2133600" cy="214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FFE4-C19D-4BA6-B1AC-1367B1E605A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 l="12712" t="28550" r="16949" b="22677"/>
          <a:stretch>
            <a:fillRect/>
          </a:stretch>
        </p:blipFill>
        <p:spPr bwMode="auto">
          <a:xfrm>
            <a:off x="533400" y="1600200"/>
            <a:ext cx="725015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81000" y="634425"/>
            <a:ext cx="7620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dirty="0" smtClean="0">
                <a:latin typeface="+mj-lt"/>
              </a:rPr>
              <a:t>Радіальні </a:t>
            </a:r>
            <a:r>
              <a:rPr lang="uk-UA" sz="3200" dirty="0" err="1" smtClean="0">
                <a:latin typeface="+mj-lt"/>
              </a:rPr>
              <a:t>хроматограмми</a:t>
            </a:r>
            <a:r>
              <a:rPr lang="uk-UA" sz="3200" dirty="0" smtClean="0">
                <a:latin typeface="+mj-lt"/>
              </a:rPr>
              <a:t> на площині </a:t>
            </a:r>
            <a:endParaRPr lang="uk-UA" sz="3200" dirty="0">
              <a:latin typeface="+mj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FFE4-C19D-4BA6-B1AC-1367B1E605A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6000" y="152400"/>
            <a:ext cx="45720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sz="3200" dirty="0" smtClean="0">
                <a:latin typeface="+mj-lt"/>
              </a:rPr>
              <a:t>4. ПЛАНАРНА - ТШХ</a:t>
            </a:r>
            <a:endParaRPr lang="ru-RU" sz="32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857071"/>
            <a:ext cx="7696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uk-UA" sz="2000" dirty="0" smtClean="0">
                <a:latin typeface="+mn-lt"/>
              </a:rPr>
              <a:t> Підкладка - фольга, скло, полімерні плівки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uk-UA" sz="2000" dirty="0" smtClean="0">
                <a:latin typeface="+mn-lt"/>
              </a:rPr>
              <a:t> Товщина сорбенту - 100-200 мкм (аналітика), 1-3 мм (препаратів)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uk-UA" sz="2000" dirty="0" smtClean="0">
                <a:latin typeface="+mn-lt"/>
              </a:rPr>
              <a:t> Сорбенти:</a:t>
            </a:r>
            <a:endParaRPr lang="uk-UA" sz="2000" dirty="0">
              <a:latin typeface="+mn-lt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FFE4-C19D-4BA6-B1AC-1367B1E605AF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l="45283" t="36371" b="10561"/>
          <a:stretch>
            <a:fillRect/>
          </a:stretch>
        </p:blipFill>
        <p:spPr bwMode="auto">
          <a:xfrm>
            <a:off x="3810000" y="2895600"/>
            <a:ext cx="4267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228600" y="2743200"/>
            <a:ext cx="3429000" cy="3416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uk-UA" b="1" dirty="0" err="1" smtClean="0">
                <a:solidFill>
                  <a:srgbClr val="002060"/>
                </a:solidFill>
              </a:rPr>
              <a:t>Сілікагель</a:t>
            </a:r>
            <a:endParaRPr lang="uk-UA" b="1" dirty="0" smtClean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</a:pPr>
            <a:r>
              <a:rPr lang="uk-UA" b="1" dirty="0" smtClean="0">
                <a:solidFill>
                  <a:srgbClr val="002060"/>
                </a:solidFill>
              </a:rPr>
              <a:t>Окис алюмінію</a:t>
            </a:r>
          </a:p>
          <a:p>
            <a:pPr>
              <a:lnSpc>
                <a:spcPct val="200000"/>
              </a:lnSpc>
            </a:pPr>
            <a:r>
              <a:rPr lang="uk-UA" b="1" dirty="0" smtClean="0">
                <a:solidFill>
                  <a:srgbClr val="002060"/>
                </a:solidFill>
              </a:rPr>
              <a:t>Целюлоза </a:t>
            </a:r>
          </a:p>
          <a:p>
            <a:pPr>
              <a:lnSpc>
                <a:spcPct val="200000"/>
              </a:lnSpc>
            </a:pPr>
            <a:r>
              <a:rPr lang="uk-UA" b="1" dirty="0" smtClean="0">
                <a:solidFill>
                  <a:srgbClr val="002060"/>
                </a:solidFill>
              </a:rPr>
              <a:t>Оксид цирконію</a:t>
            </a:r>
          </a:p>
          <a:p>
            <a:pPr>
              <a:lnSpc>
                <a:spcPct val="200000"/>
              </a:lnSpc>
            </a:pPr>
            <a:r>
              <a:rPr lang="uk-UA" b="1" dirty="0" smtClean="0">
                <a:solidFill>
                  <a:srgbClr val="002060"/>
                </a:solidFill>
              </a:rPr>
              <a:t>Оксид титану</a:t>
            </a:r>
          </a:p>
          <a:p>
            <a:pPr>
              <a:lnSpc>
                <a:spcPct val="200000"/>
              </a:lnSpc>
            </a:pPr>
            <a:r>
              <a:rPr lang="uk-UA" b="1" dirty="0" smtClean="0">
                <a:solidFill>
                  <a:srgbClr val="002060"/>
                </a:solidFill>
              </a:rPr>
              <a:t>Іонно-обмінні смоли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7" name="Номер слайда 7"/>
          <p:cNvSpPr txBox="1">
            <a:spLocks/>
          </p:cNvSpPr>
          <p:nvPr/>
        </p:nvSpPr>
        <p:spPr>
          <a:xfrm>
            <a:off x="6403848" y="7772400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70FFE4-C19D-4BA6-B1AC-1367B1E605AF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FFE4-C19D-4BA6-B1AC-1367B1E605AF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71600" y="1905000"/>
            <a:ext cx="5943600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25000"/>
              </a:lnSpc>
              <a:buFont typeface="+mj-lt"/>
              <a:buAutoNum type="arabicPeriod"/>
            </a:pPr>
            <a:r>
              <a:rPr lang="uk-UA" sz="2400" dirty="0" smtClean="0">
                <a:latin typeface="+mn-lt"/>
              </a:rPr>
              <a:t>Обрізати або взяти пластину</a:t>
            </a:r>
          </a:p>
          <a:p>
            <a:pPr marL="342900" indent="-342900">
              <a:lnSpc>
                <a:spcPct val="125000"/>
              </a:lnSpc>
              <a:buFont typeface="+mj-lt"/>
              <a:buAutoNum type="arabicPeriod"/>
            </a:pPr>
            <a:r>
              <a:rPr lang="uk-UA" sz="2400" dirty="0" smtClean="0">
                <a:latin typeface="+mn-lt"/>
              </a:rPr>
              <a:t>[Кондиціонувати сорбент] </a:t>
            </a:r>
          </a:p>
          <a:p>
            <a:pPr marL="342900" indent="-342900">
              <a:lnSpc>
                <a:spcPct val="125000"/>
              </a:lnSpc>
              <a:buFont typeface="+mj-lt"/>
              <a:buAutoNum type="arabicPeriod"/>
            </a:pPr>
            <a:r>
              <a:rPr lang="uk-UA" sz="2400" dirty="0"/>
              <a:t>Н</a:t>
            </a:r>
            <a:r>
              <a:rPr lang="uk-UA" sz="2400" dirty="0" smtClean="0">
                <a:latin typeface="+mn-lt"/>
              </a:rPr>
              <a:t>анести зразок </a:t>
            </a:r>
          </a:p>
          <a:p>
            <a:pPr marL="342900" indent="-342900">
              <a:lnSpc>
                <a:spcPct val="125000"/>
              </a:lnSpc>
              <a:buFont typeface="+mj-lt"/>
              <a:buAutoNum type="arabicPeriod"/>
            </a:pPr>
            <a:r>
              <a:rPr lang="uk-UA" sz="2400" dirty="0" smtClean="0">
                <a:latin typeface="+mn-lt"/>
              </a:rPr>
              <a:t>Провести розподіл </a:t>
            </a:r>
          </a:p>
          <a:p>
            <a:pPr marL="342900" indent="-342900">
              <a:lnSpc>
                <a:spcPct val="125000"/>
              </a:lnSpc>
              <a:buFont typeface="+mj-lt"/>
              <a:buAutoNum type="arabicPeriod"/>
            </a:pPr>
            <a:r>
              <a:rPr lang="uk-UA" sz="2400" dirty="0" err="1" smtClean="0">
                <a:latin typeface="+mn-lt"/>
              </a:rPr>
              <a:t>Візуалізувати</a:t>
            </a:r>
            <a:r>
              <a:rPr lang="uk-UA" sz="2400" dirty="0" smtClean="0">
                <a:latin typeface="+mn-lt"/>
              </a:rPr>
              <a:t> </a:t>
            </a:r>
          </a:p>
          <a:p>
            <a:pPr marL="342900" indent="-342900">
              <a:lnSpc>
                <a:spcPct val="125000"/>
              </a:lnSpc>
              <a:buFont typeface="+mj-lt"/>
              <a:buAutoNum type="arabicPeriod"/>
            </a:pPr>
            <a:r>
              <a:rPr lang="uk-UA" sz="2400" dirty="0" smtClean="0"/>
              <a:t>Визначити </a:t>
            </a:r>
            <a:r>
              <a:rPr lang="uk-UA" sz="2400" dirty="0" err="1" smtClean="0">
                <a:latin typeface="+mn-lt"/>
              </a:rPr>
              <a:t>Rf</a:t>
            </a:r>
            <a:r>
              <a:rPr lang="uk-UA" sz="2400" dirty="0" smtClean="0">
                <a:latin typeface="+mn-lt"/>
              </a:rPr>
              <a:t> </a:t>
            </a:r>
          </a:p>
          <a:p>
            <a:pPr marL="342900" indent="-342900">
              <a:lnSpc>
                <a:spcPct val="125000"/>
              </a:lnSpc>
              <a:buFont typeface="+mj-lt"/>
              <a:buAutoNum type="arabicPeriod"/>
            </a:pPr>
            <a:r>
              <a:rPr lang="uk-UA" sz="2400" dirty="0" smtClean="0">
                <a:latin typeface="+mn-lt"/>
              </a:rPr>
              <a:t>Перевести в комп'ютер (картинка або </a:t>
            </a:r>
            <a:r>
              <a:rPr lang="uk-UA" sz="2400" dirty="0" err="1" smtClean="0">
                <a:latin typeface="+mn-lt"/>
              </a:rPr>
              <a:t>хроматограмма</a:t>
            </a:r>
            <a:r>
              <a:rPr lang="uk-UA" sz="2400" dirty="0" smtClean="0">
                <a:latin typeface="+mn-lt"/>
              </a:rPr>
              <a:t>)</a:t>
            </a:r>
            <a:endParaRPr lang="uk-UA" sz="24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228600"/>
            <a:ext cx="562686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200" dirty="0" smtClean="0"/>
              <a:t>Тонкошарова хроматограма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81200" y="1143000"/>
            <a:ext cx="4572000" cy="430887"/>
          </a:xfrm>
          <a:prstGeom prst="rect">
            <a:avLst/>
          </a:prstGeom>
          <a:ln>
            <a:prstDash val="dash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200" dirty="0" smtClean="0"/>
              <a:t>    АЛГОРИТМ ПРОВЕДЕННЯ ТШХ </a:t>
            </a:r>
            <a:endParaRPr lang="ru-RU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FFE4-C19D-4BA6-B1AC-1367B1E605AF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28600" y="531912"/>
            <a:ext cx="7696200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Для оцінки хроматографічної поведінки речовини в певних умовах використовують величину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Rf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яка дорівнює відношенню відстані L</a:t>
            </a:r>
            <a:r>
              <a:rPr kumimoji="0" lang="uk-UA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пройденої речовиною, до відстані L</a:t>
            </a:r>
            <a:r>
              <a:rPr kumimoji="0" lang="uk-UA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пройденої розчинником: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3619143"/>
            <a:ext cx="7848600" cy="240065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Rf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можуть мати значення від 0 до 1.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При Rf=0 компонент суміші залишається на лінії старту, а при Rf=1 – рухається разом з фронтом розчинника.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Значення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Rf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залежить від розподілу речовини, складу рухомої фази, типу паперу, температури, часу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хроматографування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техніки експерименту.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19400" y="2362200"/>
            <a:ext cx="1144865" cy="64633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+mn-lt"/>
              </a:rPr>
              <a:t>Rf</a:t>
            </a:r>
            <a:r>
              <a:rPr lang="en-US" sz="3600" dirty="0" smtClean="0">
                <a:latin typeface="+mn-lt"/>
              </a:rPr>
              <a:t> = </a:t>
            </a:r>
            <a:endParaRPr lang="ru-RU" sz="3600" dirty="0">
              <a:latin typeface="+mn-lt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810000" y="2743200"/>
            <a:ext cx="762000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810000" y="2234625"/>
            <a:ext cx="609600" cy="58477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3200" dirty="0" smtClean="0"/>
              <a:t>L</a:t>
            </a:r>
            <a:r>
              <a:rPr lang="en-US" sz="2000" dirty="0" smtClean="0"/>
              <a:t>2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10000" y="2667000"/>
            <a:ext cx="609600" cy="58477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3200" dirty="0" smtClean="0"/>
              <a:t>L</a:t>
            </a:r>
            <a:r>
              <a:rPr lang="en-US" sz="2000" dirty="0" smtClean="0"/>
              <a:t>1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67000" y="2209800"/>
            <a:ext cx="2057400" cy="9906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96200" cy="5181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dirty="0" smtClean="0">
                <a:latin typeface="+mj-lt"/>
              </a:rPr>
              <a:t>ІЛЮСТРАЦІЯ ДО ТОНКОШАРОВОЇ ХРОМАТОГРАФІЇ </a:t>
            </a:r>
            <a:endParaRPr lang="ru-RU" sz="2400" dirty="0">
              <a:latin typeface="+mj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FFE4-C19D-4BA6-B1AC-1367B1E605AF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6" name="Chromatography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143000"/>
            <a:ext cx="67056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8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295400"/>
            <a:ext cx="2592387" cy="1838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191000"/>
            <a:ext cx="2359025" cy="1770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3850" y="1052513"/>
            <a:ext cx="5327650" cy="13871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z="2800" dirty="0"/>
              <a:t>Обрізати або взяти пластину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dirty="0"/>
              <a:t>[Кондиціонувати сорбент] 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dirty="0" smtClean="0"/>
              <a:t>Н</a:t>
            </a:r>
            <a:r>
              <a:rPr lang="uk-UA" sz="2800" dirty="0"/>
              <a:t>анести зразок </a:t>
            </a:r>
            <a:endParaRPr lang="ru-RU" sz="26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6200" y="2514600"/>
            <a:ext cx="5181599" cy="13256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marL="711200" indent="-711200" algn="just"/>
            <a:r>
              <a:rPr lang="uk-UA" sz="2000" dirty="0" smtClean="0">
                <a:latin typeface="+mn-lt"/>
              </a:rPr>
              <a:t>Нанесення зразка проводиться у разі</a:t>
            </a:r>
          </a:p>
          <a:p>
            <a:pPr marL="711200" indent="-711200" algn="just"/>
            <a:r>
              <a:rPr lang="uk-UA" sz="2000" dirty="0" smtClean="0">
                <a:latin typeface="+mn-lt"/>
              </a:rPr>
              <a:t>якісного аналізу капіляром, у разі</a:t>
            </a:r>
          </a:p>
          <a:p>
            <a:pPr marL="711200" indent="-711200" algn="just"/>
            <a:r>
              <a:rPr lang="uk-UA" sz="2000" dirty="0" smtClean="0">
                <a:latin typeface="+mn-lt"/>
              </a:rPr>
              <a:t>кількісного аналізу - </a:t>
            </a:r>
            <a:r>
              <a:rPr lang="uk-UA" sz="2000" dirty="0" err="1" smtClean="0">
                <a:latin typeface="+mn-lt"/>
              </a:rPr>
              <a:t>мікрошпр</a:t>
            </a:r>
            <a:r>
              <a:rPr lang="uk-UA" sz="2000" dirty="0" err="1" smtClean="0"/>
              <a:t>и</a:t>
            </a:r>
            <a:r>
              <a:rPr lang="uk-UA" sz="2000" dirty="0" err="1" smtClean="0">
                <a:latin typeface="+mn-lt"/>
              </a:rPr>
              <a:t>цем</a:t>
            </a:r>
            <a:endParaRPr lang="uk-UA" sz="2000" dirty="0" smtClean="0">
              <a:latin typeface="+mn-lt"/>
            </a:endParaRPr>
          </a:p>
          <a:p>
            <a:pPr marL="711200" indent="-711200" algn="just"/>
            <a:r>
              <a:rPr lang="uk-UA" sz="2000" dirty="0" smtClean="0">
                <a:latin typeface="+mn-lt"/>
              </a:rPr>
              <a:t>або спеціальним приладом - </a:t>
            </a:r>
            <a:r>
              <a:rPr lang="uk-UA" sz="2000" dirty="0" err="1" smtClean="0">
                <a:latin typeface="+mn-lt"/>
              </a:rPr>
              <a:t>аплікатором</a:t>
            </a:r>
            <a:endParaRPr lang="uk-UA" sz="2000" dirty="0">
              <a:latin typeface="+mn-lt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49" y="4193614"/>
            <a:ext cx="2305050" cy="1771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334000" y="3789363"/>
            <a:ext cx="1008062" cy="2519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ru-RU"/>
          </a:p>
        </p:txBody>
      </p: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6770687" y="3789363"/>
            <a:ext cx="1371600" cy="2755900"/>
            <a:chOff x="4598" y="2387"/>
            <a:chExt cx="864" cy="1736"/>
          </a:xfrm>
        </p:grpSpPr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785" y="2387"/>
              <a:ext cx="499" cy="1587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ru-RU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4785" y="3793"/>
              <a:ext cx="136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ru-RU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H="1">
              <a:off x="5148" y="3780"/>
              <a:ext cx="138" cy="1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ru-RU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4598" y="3838"/>
              <a:ext cx="196" cy="18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ru-RU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4698" y="3929"/>
              <a:ext cx="196" cy="18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ru-RU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5266" y="3838"/>
              <a:ext cx="196" cy="18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ru-RU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5163" y="3941"/>
              <a:ext cx="196" cy="18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7391400" y="5680075"/>
            <a:ext cx="144462" cy="144463"/>
          </a:xfrm>
          <a:prstGeom prst="ellipse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21" name="Oval 18"/>
          <p:cNvSpPr>
            <a:spLocks noChangeArrowheads="1"/>
          </p:cNvSpPr>
          <p:nvPr/>
        </p:nvSpPr>
        <p:spPr bwMode="auto">
          <a:xfrm>
            <a:off x="5765800" y="5661025"/>
            <a:ext cx="144462" cy="144463"/>
          </a:xfrm>
          <a:prstGeom prst="ellipse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6053137" y="5661025"/>
            <a:ext cx="144463" cy="144463"/>
          </a:xfrm>
          <a:prstGeom prst="ellipse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5476875" y="5661025"/>
            <a:ext cx="144462" cy="144463"/>
          </a:xfrm>
          <a:prstGeom prst="ellipse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286000" y="152400"/>
            <a:ext cx="4572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sz="3200" dirty="0" smtClean="0">
                <a:latin typeface="+mj-lt"/>
              </a:rPr>
              <a:t>ПЛАНАРНА - ТШХ</a:t>
            </a:r>
            <a:endParaRPr lang="ru-RU" sz="3200" dirty="0">
              <a:latin typeface="+mj-lt"/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FFE4-C19D-4BA6-B1AC-1367B1E605A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096000"/>
            <a:ext cx="7470613" cy="4638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marL="711200" indent="-711200"/>
            <a:r>
              <a:rPr lang="uk-UA" sz="2400" dirty="0" smtClean="0">
                <a:latin typeface="+mn-lt"/>
              </a:rPr>
              <a:t>Розподіл починають тільки після урівноважування </a:t>
            </a:r>
            <a:endParaRPr lang="uk-UA" sz="2400" dirty="0">
              <a:latin typeface="+mn-lt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38288"/>
            <a:ext cx="3425825" cy="417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3175" y="1268413"/>
            <a:ext cx="4575175" cy="1282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uk-UA" sz="2600" dirty="0" smtClean="0"/>
              <a:t>N-камера – нормальна, пластина приводиться до рівноваги з парами елюенту</a:t>
            </a:r>
            <a:endParaRPr lang="uk-UA" sz="26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288" y="2708275"/>
            <a:ext cx="4103687" cy="3252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524000" y="304800"/>
            <a:ext cx="4572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sz="3200" dirty="0" smtClean="0">
                <a:latin typeface="+mj-lt"/>
              </a:rPr>
              <a:t>ПЛАНАРНА - ТШХ</a:t>
            </a:r>
            <a:endParaRPr lang="ru-RU" sz="3200" dirty="0">
              <a:latin typeface="+mj-lt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FFE4-C19D-4BA6-B1AC-1367B1E605A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00" y="1524000"/>
            <a:ext cx="1186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atin typeface="+mn-lt"/>
              </a:rPr>
              <a:t>План </a:t>
            </a:r>
            <a:endParaRPr lang="ru-RU" sz="2800" dirty="0">
              <a:latin typeface="+mn-lt"/>
            </a:endParaRP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28600" y="2054185"/>
            <a:ext cx="79248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Загальна характеристика хроматографічних методів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Класифікація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Паперова хроматографія (</a:t>
            </a:r>
            <a:r>
              <a:rPr kumimoji="0" lang="uk-UA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ПХ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lang="uk-UA" sz="2200" dirty="0" smtClean="0">
                <a:latin typeface="+mn-lt"/>
                <a:cs typeface="Arial" pitchFamily="34" charset="0"/>
              </a:rPr>
              <a:t>Тонкошарова хроматографія (ТШХ)</a:t>
            </a:r>
            <a:endParaRPr kumimoji="0" lang="uk-UA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53250" name="Picture 2" descr="C:\Users\Marina\Desktop\tlc_500x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"/>
            <a:ext cx="4762500" cy="1238250"/>
          </a:xfrm>
          <a:prstGeom prst="rect">
            <a:avLst/>
          </a:prstGeom>
          <a:noFill/>
        </p:spPr>
      </p:pic>
      <p:pic>
        <p:nvPicPr>
          <p:cNvPr id="53251" name="Picture 3" descr="C:\Users\Marina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9814" y="4191000"/>
            <a:ext cx="3077361" cy="230505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FFE4-C19D-4BA6-B1AC-1367B1E605A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/>
          <a:srcRect l="4167" t="17983" r="5000" b="4034"/>
          <a:stretch>
            <a:fillRect/>
          </a:stretch>
        </p:blipFill>
        <p:spPr bwMode="auto">
          <a:xfrm>
            <a:off x="0" y="1295400"/>
            <a:ext cx="815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09800" y="228600"/>
            <a:ext cx="412164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200" dirty="0" err="1" smtClean="0">
                <a:latin typeface="+mj-lt"/>
              </a:rPr>
              <a:t>Хроматографування</a:t>
            </a:r>
            <a:r>
              <a:rPr lang="uk-UA" sz="3200" dirty="0" smtClean="0">
                <a:latin typeface="+mj-lt"/>
              </a:rPr>
              <a:t> </a:t>
            </a:r>
            <a:endParaRPr lang="ru-RU" sz="32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5334000"/>
            <a:ext cx="35052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400" b="1" dirty="0" smtClean="0"/>
              <a:t>Насичена камера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5334000"/>
            <a:ext cx="35052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400" b="1" dirty="0" smtClean="0"/>
              <a:t>Ненасичена камера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71800" y="2362200"/>
            <a:ext cx="20574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600" b="1" dirty="0" smtClean="0"/>
              <a:t>ТШХ пластинка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19400" y="3124200"/>
            <a:ext cx="22860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600" b="1" dirty="0" smtClean="0"/>
              <a:t>  пари розчинника 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43200" y="4114800"/>
            <a:ext cx="2286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600" b="1" dirty="0" smtClean="0"/>
              <a:t>Фільтрувальний папір</a:t>
            </a:r>
            <a:endParaRPr lang="ru-RU" sz="1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71800" y="4800600"/>
            <a:ext cx="19050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600" b="1" dirty="0"/>
              <a:t>р</a:t>
            </a:r>
            <a:r>
              <a:rPr lang="uk-UA" sz="1600" b="1" dirty="0" smtClean="0"/>
              <a:t>ухома фаза</a:t>
            </a:r>
            <a:endParaRPr lang="ru-RU" sz="1600" b="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FFE4-C19D-4BA6-B1AC-1367B1E605A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 l="855" t="17794" r="8547"/>
          <a:stretch>
            <a:fillRect/>
          </a:stretch>
        </p:blipFill>
        <p:spPr bwMode="auto">
          <a:xfrm>
            <a:off x="0" y="2024062"/>
            <a:ext cx="8153400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00200" y="228600"/>
            <a:ext cx="562686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200" dirty="0" smtClean="0"/>
              <a:t>Тонкошарова хроматограма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1138535"/>
            <a:ext cx="3719031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400" dirty="0" smtClean="0"/>
              <a:t>Хроматографічні камери</a:t>
            </a:r>
            <a:endParaRPr lang="ru-RU" sz="24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FFE4-C19D-4BA6-B1AC-1367B1E605A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33600" y="304800"/>
            <a:ext cx="419377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200" dirty="0" smtClean="0">
                <a:latin typeface="+mj-lt"/>
              </a:rPr>
              <a:t>Розчинники для ТШХ</a:t>
            </a:r>
            <a:endParaRPr lang="ru-RU" sz="32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143000"/>
            <a:ext cx="77724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2200" dirty="0" smtClean="0">
                <a:solidFill>
                  <a:srgbClr val="FF0000"/>
                </a:solidFill>
                <a:latin typeface="+mn-lt"/>
              </a:rPr>
              <a:t>Правила підбору рухомої фази: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US" sz="2200" dirty="0" smtClean="0">
                <a:latin typeface="+mn-lt"/>
              </a:rPr>
              <a:t> </a:t>
            </a:r>
            <a:r>
              <a:rPr lang="uk-UA" sz="2200" dirty="0" smtClean="0">
                <a:latin typeface="+mn-lt"/>
              </a:rPr>
              <a:t>Обирають таку систему, у якій компоненти, що розділяють мають найбільшу розчинність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US" sz="2200" dirty="0" smtClean="0">
                <a:latin typeface="+mn-lt"/>
              </a:rPr>
              <a:t> </a:t>
            </a:r>
            <a:r>
              <a:rPr lang="uk-UA" sz="2200" dirty="0" smtClean="0">
                <a:latin typeface="+mn-lt"/>
              </a:rPr>
              <a:t>Склад рухомої фази повинен бути постійним і легко відтворюваним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US" sz="2200" dirty="0" smtClean="0">
                <a:latin typeface="+mn-lt"/>
              </a:rPr>
              <a:t> </a:t>
            </a:r>
            <a:r>
              <a:rPr lang="uk-UA" sz="2200" dirty="0" smtClean="0">
                <a:latin typeface="+mn-lt"/>
              </a:rPr>
              <a:t>Розчинник  чи компоненти системи не повинні бути отруйними чи дефіцитними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US" sz="2200" dirty="0" smtClean="0">
                <a:latin typeface="+mn-lt"/>
              </a:rPr>
              <a:t> </a:t>
            </a:r>
            <a:r>
              <a:rPr lang="uk-UA" sz="2200" dirty="0" smtClean="0">
                <a:latin typeface="+mn-lt"/>
              </a:rPr>
              <a:t>Система повинна розділяти сполуки, що близькі за будовою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US" sz="2200" dirty="0" smtClean="0">
                <a:latin typeface="+mn-lt"/>
              </a:rPr>
              <a:t> </a:t>
            </a:r>
            <a:r>
              <a:rPr lang="uk-UA" sz="2200" dirty="0" smtClean="0">
                <a:latin typeface="+mn-lt"/>
              </a:rPr>
              <a:t>Система не повинна викликати хімічні зміни компонентів, що розділяються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US" sz="2200" dirty="0" smtClean="0">
                <a:latin typeface="+mn-lt"/>
              </a:rPr>
              <a:t> </a:t>
            </a:r>
            <a:r>
              <a:rPr lang="uk-UA" sz="2200" dirty="0" smtClean="0">
                <a:latin typeface="+mn-lt"/>
              </a:rPr>
              <a:t>Система розчинників повинна забезпечувати розділення сполук у всьому діапазоні </a:t>
            </a:r>
            <a:r>
              <a:rPr lang="en-US" sz="2200" dirty="0" err="1" smtClean="0">
                <a:latin typeface="+mn-lt"/>
              </a:rPr>
              <a:t>Rf</a:t>
            </a:r>
            <a:r>
              <a:rPr lang="uk-UA" sz="2200" dirty="0" smtClean="0">
                <a:latin typeface="+mn-lt"/>
              </a:rPr>
              <a:t>  </a:t>
            </a:r>
            <a:endParaRPr lang="ru-RU" sz="2200" dirty="0">
              <a:latin typeface="+mn-lt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FFE4-C19D-4BA6-B1AC-1367B1E605A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H="1">
            <a:off x="1524000" y="304800"/>
            <a:ext cx="5410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 err="1" smtClean="0">
                <a:latin typeface="+mj-lt"/>
              </a:rPr>
              <a:t>Пробопідготовка</a:t>
            </a:r>
            <a:r>
              <a:rPr lang="uk-UA" sz="3200" b="1" dirty="0" smtClean="0">
                <a:latin typeface="+mj-lt"/>
              </a:rPr>
              <a:t> для ТШХ</a:t>
            </a:r>
            <a:endParaRPr lang="ru-RU" sz="32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304800" y="1371600"/>
            <a:ext cx="7543800" cy="4708981"/>
          </a:xfrm>
          <a:prstGeom prst="rect">
            <a:avLst/>
          </a:prstGeom>
        </p:spPr>
        <p:style>
          <a:lnRef idx="2">
            <a:schemeClr val="accent5"/>
          </a:lnRef>
          <a:fillRef idx="1002">
            <a:schemeClr val="lt2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uk-UA" sz="2400" dirty="0" smtClean="0">
                <a:latin typeface="+mn-lt"/>
              </a:rPr>
              <a:t>1) Сполука повинна добре розчинятися у розчиннику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uk-UA" sz="2400" dirty="0" smtClean="0">
                <a:latin typeface="+mn-lt"/>
              </a:rPr>
              <a:t>2) Розчинник повинен бути достатньо летким, щоб  його можливо  було швидко випарити з пластинки для отримання плями малого діаметру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uk-UA" sz="2400" dirty="0" smtClean="0">
                <a:latin typeface="+mn-lt"/>
              </a:rPr>
              <a:t>3) Розчинник повинен бути не токсичним 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uk-UA" sz="2400" dirty="0" smtClean="0">
                <a:latin typeface="+mn-lt"/>
              </a:rPr>
              <a:t>4) Розчинник не повинен взаємодіяти зі речовиною проби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uk-UA" sz="2400" dirty="0" smtClean="0">
                <a:latin typeface="+mn-lt"/>
              </a:rPr>
              <a:t>5) Не бажано використовувати воду і водні розчини у якості розчинників для проби  </a:t>
            </a:r>
            <a:endParaRPr lang="ru-RU" sz="2400" dirty="0">
              <a:latin typeface="+mn-lt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FFE4-C19D-4BA6-B1AC-1367B1E605AF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 l="9346" t="12409" r="25640"/>
          <a:stretch>
            <a:fillRect/>
          </a:stretch>
        </p:blipFill>
        <p:spPr bwMode="auto">
          <a:xfrm>
            <a:off x="76200" y="1219200"/>
            <a:ext cx="487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86000" y="381000"/>
            <a:ext cx="365356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200" b="1" dirty="0" smtClean="0"/>
              <a:t>Розмітка пластин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18365" y="1828800"/>
            <a:ext cx="270123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b="1" i="1" dirty="0" smtClean="0"/>
              <a:t>Фронт рухомої фази     </a:t>
            </a:r>
            <a:endParaRPr lang="ru-RU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5792" y="4419600"/>
            <a:ext cx="189280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b="1" i="1" dirty="0" smtClean="0"/>
              <a:t>Лінія старту</a:t>
            </a:r>
            <a:endParaRPr lang="ru-RU" b="1" i="1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 l="20639" t="17091" r="19410" b="5818"/>
          <a:stretch>
            <a:fillRect/>
          </a:stretch>
        </p:blipFill>
        <p:spPr bwMode="auto">
          <a:xfrm>
            <a:off x="4495800" y="2819400"/>
            <a:ext cx="4648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6019800" y="3962400"/>
            <a:ext cx="1600200" cy="19082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600" b="1" i="1" dirty="0" smtClean="0"/>
              <a:t>Зони крайового</a:t>
            </a:r>
          </a:p>
          <a:p>
            <a:pPr algn="ctr"/>
            <a:r>
              <a:rPr lang="uk-UA" sz="1600" b="1" i="1" dirty="0" smtClean="0"/>
              <a:t> ефекту</a:t>
            </a:r>
          </a:p>
          <a:p>
            <a:pPr algn="ctr"/>
            <a:r>
              <a:rPr lang="uk-UA" sz="1600" b="1" i="1" dirty="0" smtClean="0"/>
              <a:t> (лінії не наносяться</a:t>
            </a:r>
            <a:r>
              <a:rPr lang="uk-UA" b="1" i="1" dirty="0" smtClean="0"/>
              <a:t>)</a:t>
            </a:r>
          </a:p>
          <a:p>
            <a:pPr algn="ctr"/>
            <a:endParaRPr lang="uk-UA" b="1" i="1" dirty="0"/>
          </a:p>
          <a:p>
            <a:pPr algn="ctr"/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FFE4-C19D-4BA6-B1AC-1367B1E605AF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 l="5904" t="16966" r="17343" b="12774"/>
          <a:stretch>
            <a:fillRect/>
          </a:stretch>
        </p:blipFill>
        <p:spPr bwMode="auto">
          <a:xfrm>
            <a:off x="0" y="609600"/>
            <a:ext cx="5943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09800" y="0"/>
            <a:ext cx="3408305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200" b="1" dirty="0" smtClean="0"/>
              <a:t>Нанесення проб</a:t>
            </a:r>
            <a:endParaRPr lang="ru-RU" sz="3200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10745" t="22736" r="10134" b="19316"/>
          <a:stretch>
            <a:fillRect/>
          </a:stretch>
        </p:blipFill>
        <p:spPr bwMode="auto">
          <a:xfrm>
            <a:off x="2057400" y="4038600"/>
            <a:ext cx="609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 flipH="1">
            <a:off x="1905000" y="1066800"/>
            <a:ext cx="17526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000" b="1" dirty="0" smtClean="0"/>
              <a:t>Нанесення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33800" y="4343400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b="1" dirty="0" smtClean="0"/>
              <a:t>Нанесення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FFE4-C19D-4BA6-B1AC-1367B1E605AF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 t="22809"/>
          <a:stretch>
            <a:fillRect/>
          </a:stretch>
        </p:blipFill>
        <p:spPr bwMode="auto">
          <a:xfrm>
            <a:off x="0" y="14478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04800" y="304800"/>
            <a:ext cx="7543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dirty="0" smtClean="0">
                <a:latin typeface="+mn-lt"/>
              </a:rPr>
              <a:t>Висхідне </a:t>
            </a:r>
            <a:r>
              <a:rPr lang="uk-UA" sz="3200" dirty="0" err="1" smtClean="0">
                <a:latin typeface="+mn-lt"/>
              </a:rPr>
              <a:t>хроматографування</a:t>
            </a:r>
            <a:r>
              <a:rPr lang="uk-UA" sz="3200" dirty="0" smtClean="0">
                <a:latin typeface="+mn-lt"/>
              </a:rPr>
              <a:t> в ТШХ</a:t>
            </a:r>
            <a:endParaRPr lang="ru-RU" sz="3200" dirty="0">
              <a:latin typeface="+mn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FFE4-C19D-4BA6-B1AC-1367B1E605AF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/>
          <a:srcRect t="1333" b="6666"/>
          <a:stretch>
            <a:fillRect/>
          </a:stretch>
        </p:blipFill>
        <p:spPr bwMode="auto">
          <a:xfrm>
            <a:off x="0" y="838200"/>
            <a:ext cx="8153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 flipH="1">
            <a:off x="228600" y="1981200"/>
            <a:ext cx="2133600" cy="280532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b="1" dirty="0" smtClean="0"/>
              <a:t>Вплив вологості повітря на розподіл суміші барвників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FFE4-C19D-4BA6-B1AC-1367B1E605AF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438400" y="152400"/>
            <a:ext cx="42672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Визуализация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1600200"/>
            <a:ext cx="4114800" cy="4525963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Універсальна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Специфічна</a:t>
            </a:r>
            <a:endParaRPr kumimoji="0" lang="uk-UA" sz="2600" b="0" i="0" u="none" strike="noStrike" kern="1200" cap="none" spc="0" normalizeH="0" baseline="-2500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886200" y="1557338"/>
            <a:ext cx="4114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uk-UA" sz="3200" dirty="0" smtClean="0"/>
              <a:t>Фізична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uk-UA" sz="2800" dirty="0" smtClean="0"/>
              <a:t>UV-опромінення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uk-UA" sz="2800" dirty="0" smtClean="0"/>
              <a:t>Пропалювання 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uk-UA" sz="3200" dirty="0" smtClean="0"/>
              <a:t>Хімічна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uk-UA" sz="2800" dirty="0" smtClean="0"/>
              <a:t>H</a:t>
            </a:r>
            <a:r>
              <a:rPr lang="uk-UA" sz="2800" baseline="-25000" dirty="0" smtClean="0"/>
              <a:t>2</a:t>
            </a:r>
            <a:r>
              <a:rPr lang="uk-UA" sz="2800" dirty="0" smtClean="0"/>
              <a:t>SO</a:t>
            </a:r>
            <a:r>
              <a:rPr lang="uk-UA" sz="2800" baseline="-25000" dirty="0" smtClean="0"/>
              <a:t>4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uk-UA" sz="2800" dirty="0" smtClean="0"/>
              <a:t>Перманганат калію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uk-UA" sz="2800" dirty="0" err="1" smtClean="0"/>
              <a:t>etc</a:t>
            </a:r>
            <a:r>
              <a:rPr lang="uk-UA" sz="2800" dirty="0" smtClean="0"/>
              <a:t>.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uk-UA" sz="3200" dirty="0" smtClean="0"/>
              <a:t>Змішана – J</a:t>
            </a:r>
            <a:r>
              <a:rPr lang="uk-UA" sz="3200" baseline="-25000" dirty="0" smtClean="0"/>
              <a:t>2</a:t>
            </a:r>
            <a:endParaRPr lang="uk-UA" sz="3200" baseline="-250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FFE4-C19D-4BA6-B1AC-1367B1E605AF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9912"/>
            <a:ext cx="8153400" cy="628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752600" y="990600"/>
            <a:ext cx="4572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sz="3200" dirty="0" smtClean="0">
                <a:latin typeface="+mj-lt"/>
              </a:rPr>
              <a:t>          </a:t>
            </a:r>
            <a:r>
              <a:rPr lang="uk-UA" sz="3200" dirty="0" err="1" smtClean="0">
                <a:latin typeface="+mj-lt"/>
              </a:rPr>
              <a:t>УФ-лампи</a:t>
            </a:r>
            <a:endParaRPr lang="ru-RU" sz="3200" dirty="0">
              <a:latin typeface="+mj-lt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FFE4-C19D-4BA6-B1AC-1367B1E605AF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81000" y="2655332"/>
            <a:ext cx="7543800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По експертним оцінкам, хроматографія відноситься до 20  видатних відкриттів минулого століття</a:t>
            </a:r>
            <a:r>
              <a:rPr kumimoji="0" lang="uk-UA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21510" name="Picture 6" descr="C:\Users\Marina\Desktop\id5838_columns_im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8600"/>
            <a:ext cx="3810000" cy="1771650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FFE4-C19D-4BA6-B1AC-1367B1E605A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00200" y="228600"/>
            <a:ext cx="5562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УФ + компьютер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13" y="1779588"/>
            <a:ext cx="7773987" cy="4529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FFE4-C19D-4BA6-B1AC-1367B1E605AF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400" y="1524000"/>
            <a:ext cx="7086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uk-UA" sz="2400" dirty="0" smtClean="0">
                <a:latin typeface="+mn-lt"/>
              </a:rPr>
              <a:t> Повний аналіз невідомої суміші (старт?)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uk-UA" sz="2400" dirty="0" smtClean="0">
                <a:latin typeface="+mn-lt"/>
              </a:rPr>
              <a:t> Продуктивність, паралельність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uk-UA" sz="2400" dirty="0" smtClean="0">
                <a:latin typeface="+mn-lt"/>
              </a:rPr>
              <a:t> Більш просте і дешеве обладнання;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uk-UA" sz="2400" dirty="0" smtClean="0">
                <a:latin typeface="+mn-lt"/>
              </a:rPr>
              <a:t> Висока селективність, на відміну від ВЕРХ немає обмежень у виборі розчинників;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uk-UA" sz="2400" dirty="0" smtClean="0">
                <a:latin typeface="+mn-lt"/>
              </a:rPr>
              <a:t> Оптимізація тільки для  компонентів, що цікавлять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uk-UA" sz="2400" dirty="0" smtClean="0">
                <a:latin typeface="+mn-lt"/>
              </a:rPr>
              <a:t> Ігри з детектуванням - проявляючи реагенти</a:t>
            </a:r>
            <a:endParaRPr lang="uk-UA" sz="24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20877" y="496669"/>
            <a:ext cx="341792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600" dirty="0" smtClean="0">
                <a:latin typeface="+mj-lt"/>
              </a:rPr>
              <a:t>Переваги ТШХ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FFE4-C19D-4BA6-B1AC-1367B1E605AF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20877" y="496669"/>
            <a:ext cx="338426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600" dirty="0" smtClean="0">
                <a:latin typeface="+mj-lt"/>
              </a:rPr>
              <a:t>Недоліки ТШХ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1582341"/>
            <a:ext cx="74676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uk-UA" sz="2400" dirty="0" smtClean="0">
                <a:latin typeface="+mn-lt"/>
              </a:rPr>
              <a:t> Обмежена </a:t>
            </a:r>
            <a:r>
              <a:rPr lang="uk-UA" sz="2400" dirty="0" err="1" smtClean="0">
                <a:latin typeface="+mn-lt"/>
              </a:rPr>
              <a:t>розділяюча</a:t>
            </a:r>
            <a:r>
              <a:rPr lang="uk-UA" sz="2400" dirty="0" smtClean="0">
                <a:latin typeface="+mn-lt"/>
              </a:rPr>
              <a:t> здатність через порівняно невеликі довжини зон, що розділяються (3-10 см);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uk-UA" sz="2400" dirty="0" smtClean="0">
                <a:latin typeface="+mn-lt"/>
              </a:rPr>
              <a:t> Чутливість нижче, ніж у випадку ВЕРХ;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uk-UA" sz="2400" dirty="0" smtClean="0">
                <a:latin typeface="+mn-lt"/>
              </a:rPr>
              <a:t> Залежність результатів аналізу від навколишнього середовища: відносної вологості, температури, а також наявності забруднюючих речовин у повітрі;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uk-UA" sz="2400" dirty="0" smtClean="0">
                <a:latin typeface="+mn-lt"/>
              </a:rPr>
              <a:t> Труднощі в роботі із зразками, які мають високу летючість, а також із речовинами, чутливими до дії кисню повітря або світла.</a:t>
            </a:r>
            <a:endParaRPr lang="uk-UA" sz="2400" dirty="0">
              <a:latin typeface="+mn-lt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FFE4-C19D-4BA6-B1AC-1367B1E605AF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152400" y="1189076"/>
            <a:ext cx="7848600" cy="461664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  <a:tab pos="80010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Луцик В. И.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Физико-химические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методы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анализа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учебное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пособие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/ В. И. Луцик, А. Е.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Соболев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Ю. В.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Чурсанов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–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Тверь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ТГТУ, 2008. – 208 с. – (1-е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изд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  <a:tab pos="800100" algn="l"/>
              </a:tabLst>
            </a:pP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Мінаєва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В. О. Хроматографічний аналіз: підручник для студентів вищих навчальних закладів / В. О.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Мінаєва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– Черкаси: ЧНУ імені Богдана Хмельницького, 2013. – 284 с.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  <a:tab pos="80010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Отто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М. Современные методы аналитической химии / М.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Отто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М.: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Техносфера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2008.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543 с.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  <a:tab pos="80010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Пентин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Ю.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А. Физические методы исследования в химии  / Ю.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Пентин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Л.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В. Вилков. – М.: Мир, ООО «Издательство АСТ», 2003. – 683 с.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  <a:tab pos="800100" algn="l"/>
              </a:tabLst>
            </a:pP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Практическая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газовая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жидкостная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хроматография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учебное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пособие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/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[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Б. В.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Столяров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И. М.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Савинов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А. Г.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Витенберг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др.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].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СПб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.:  С.-Петербург.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ун-та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1998. – 612 с.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  <a:tab pos="8001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Рудаков О.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Б.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Спутник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хроматографиста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/ О.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Б. Рудаков,  И.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А.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Востров.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Воронеж: Водолей, 2004.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528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с.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  <a:tab pos="8001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Смагин В. П. Физические методы исследования в химии [Текст]: учебное пособие / В. П. Смагин. – Барнаул: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университета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2014. – 342 с. – (2-е изд.,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перераб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и доп.).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00100" algn="l"/>
              </a:tabLst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ІНФОРМАЦІЙНІ РЕСУРСИ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  <a:tab pos="80010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http://medulka.ru/himiya-biohimiya/books-page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  <a:tab pos="80010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http://lib.e-science.ru/book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  <a:tab pos="80010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http://www.medliter.ru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  <a:tab pos="800100" algn="l"/>
              </a:tabLst>
            </a:pP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Новая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лектронная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библиотека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http://www.newlibrary.ru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  <a:tab pos="800100" algn="l"/>
              </a:tabLst>
            </a:pP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Дом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электронных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книг: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http://www.dom-eknig.ru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  <a:tab pos="80010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Розшифрування ІЧ-спектрів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https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://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www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youtube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com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watch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?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v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=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AzsBzBo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0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bFg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0600" y="304800"/>
            <a:ext cx="594105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indent="450850">
              <a:tabLst>
                <a:tab pos="228600" algn="l"/>
                <a:tab pos="457200" algn="l"/>
                <a:tab pos="800100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РЕКОМЕНДОВАНА ЛІТЕРАТУРА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FFE4-C19D-4BA6-B1AC-1367B1E605AF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04850" y="152400"/>
            <a:ext cx="699135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Михайло Семенович Цвет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- </a:t>
            </a:r>
            <a:r>
              <a:rPr lang="uk-UA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відкриття хроматографії</a:t>
            </a:r>
            <a:r>
              <a:rPr kumimoji="0" lang="uk-UA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uk-UA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38200" y="5715000"/>
            <a:ext cx="17081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>
              <a:spcAft>
                <a:spcPct val="0"/>
              </a:spcAft>
            </a:pPr>
            <a:r>
              <a:rPr lang="ru-RU" sz="1800" dirty="0"/>
              <a:t>(1872—1919) 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505200" y="1793081"/>
            <a:ext cx="4495800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solidFill>
              <a:schemeClr val="accent1">
                <a:lumMod val="7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Aft>
                <a:spcPct val="0"/>
              </a:spcAft>
            </a:pPr>
            <a:r>
              <a:rPr lang="uk-UA" dirty="0" smtClean="0"/>
              <a:t>1903 - дата відкриття хроматографії </a:t>
            </a:r>
          </a:p>
          <a:p>
            <a:pPr algn="l">
              <a:spcAft>
                <a:spcPct val="0"/>
              </a:spcAft>
            </a:pPr>
            <a:endParaRPr lang="uk-UA" dirty="0" smtClean="0"/>
          </a:p>
          <a:p>
            <a:pPr algn="l">
              <a:spcAft>
                <a:spcPct val="0"/>
              </a:spcAft>
            </a:pPr>
            <a:r>
              <a:rPr lang="uk-UA" dirty="0" smtClean="0"/>
              <a:t>(від </a:t>
            </a:r>
            <a:r>
              <a:rPr lang="uk-UA" dirty="0" err="1" smtClean="0"/>
              <a:t>греч</a:t>
            </a:r>
            <a:r>
              <a:rPr lang="uk-UA" dirty="0" smtClean="0"/>
              <a:t>. </a:t>
            </a:r>
            <a:r>
              <a:rPr lang="en-US" dirty="0" smtClean="0"/>
              <a:t>C</a:t>
            </a:r>
            <a:r>
              <a:rPr lang="uk-UA" dirty="0" err="1" smtClean="0"/>
              <a:t>hroma</a:t>
            </a:r>
            <a:r>
              <a:rPr lang="uk-UA" dirty="0" smtClean="0"/>
              <a:t> — колір, краска і</a:t>
            </a:r>
            <a:br>
              <a:rPr lang="uk-UA" dirty="0" smtClean="0"/>
            </a:br>
            <a:r>
              <a:rPr lang="uk-UA" dirty="0" err="1" smtClean="0"/>
              <a:t>grapho</a:t>
            </a:r>
            <a:r>
              <a:rPr lang="uk-UA" dirty="0" smtClean="0"/>
              <a:t> — пишу, креслю, малюю)</a:t>
            </a:r>
          </a:p>
          <a:p>
            <a:pPr algn="l">
              <a:spcAft>
                <a:spcPct val="0"/>
              </a:spcAft>
            </a:pPr>
            <a:endParaRPr lang="uk-UA" dirty="0" smtClean="0"/>
          </a:p>
          <a:p>
            <a:pPr algn="l">
              <a:spcAft>
                <a:spcPct val="0"/>
              </a:spcAft>
            </a:pPr>
            <a:r>
              <a:rPr lang="uk-UA" dirty="0" smtClean="0"/>
              <a:t>Доповідь:</a:t>
            </a:r>
          </a:p>
          <a:p>
            <a:pPr algn="l">
              <a:spcAft>
                <a:spcPct val="0"/>
              </a:spcAft>
            </a:pPr>
            <a:r>
              <a:rPr lang="uk-UA" dirty="0" smtClean="0"/>
              <a:t>«О </a:t>
            </a:r>
            <a:r>
              <a:rPr lang="uk-UA" dirty="0" err="1" smtClean="0"/>
              <a:t>новой</a:t>
            </a:r>
            <a:r>
              <a:rPr lang="uk-UA" dirty="0" smtClean="0"/>
              <a:t> </a:t>
            </a:r>
            <a:r>
              <a:rPr lang="uk-UA" dirty="0" err="1" smtClean="0"/>
              <a:t>категории</a:t>
            </a:r>
            <a:r>
              <a:rPr lang="uk-UA" dirty="0" smtClean="0"/>
              <a:t> </a:t>
            </a:r>
            <a:r>
              <a:rPr lang="uk-UA" dirty="0" err="1" smtClean="0"/>
              <a:t>адсорбционных</a:t>
            </a:r>
            <a:r>
              <a:rPr lang="uk-UA" dirty="0" smtClean="0"/>
              <a:t> явлений и о </a:t>
            </a:r>
            <a:r>
              <a:rPr lang="uk-UA" dirty="0" err="1" smtClean="0"/>
              <a:t>применении</a:t>
            </a:r>
            <a:r>
              <a:rPr lang="uk-UA" dirty="0" smtClean="0"/>
              <a:t> </a:t>
            </a:r>
            <a:r>
              <a:rPr lang="uk-UA" dirty="0" err="1" smtClean="0"/>
              <a:t>их</a:t>
            </a:r>
            <a:r>
              <a:rPr lang="uk-UA" dirty="0" smtClean="0"/>
              <a:t> к </a:t>
            </a:r>
            <a:r>
              <a:rPr lang="uk-UA" dirty="0" err="1" smtClean="0"/>
              <a:t>биохимическому</a:t>
            </a:r>
            <a:r>
              <a:rPr lang="uk-UA" dirty="0" smtClean="0"/>
              <a:t> </a:t>
            </a:r>
            <a:r>
              <a:rPr lang="uk-UA" dirty="0" err="1" smtClean="0"/>
              <a:t>анализу</a:t>
            </a:r>
            <a:r>
              <a:rPr lang="uk-UA" dirty="0" smtClean="0"/>
              <a:t>»</a:t>
            </a:r>
          </a:p>
          <a:p>
            <a:pPr algn="l">
              <a:spcAft>
                <a:spcPct val="0"/>
              </a:spcAft>
            </a:pPr>
            <a:r>
              <a:rPr lang="uk-UA" dirty="0" smtClean="0"/>
              <a:t> </a:t>
            </a:r>
          </a:p>
          <a:p>
            <a:r>
              <a:rPr lang="uk-UA" dirty="0" smtClean="0"/>
              <a:t>на засіданні біологічного відділення Варшавського товариства  природодослідників</a:t>
            </a:r>
            <a:endParaRPr lang="uk-UA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14400" y="6096000"/>
            <a:ext cx="725057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>
              <a:spcAft>
                <a:spcPct val="0"/>
              </a:spcAft>
            </a:pPr>
            <a:r>
              <a:rPr lang="uk-UA" sz="1800" dirty="0" smtClean="0">
                <a:solidFill>
                  <a:srgbClr val="CC00FF"/>
                </a:solidFill>
              </a:rPr>
              <a:t>1919 — 26 червня  — помер віл голоду, похоронений у Воронежі.</a:t>
            </a:r>
            <a:endParaRPr lang="uk-UA" sz="1800" dirty="0">
              <a:solidFill>
                <a:srgbClr val="CC00FF"/>
              </a:solidFill>
            </a:endParaRPr>
          </a:p>
        </p:txBody>
      </p:sp>
      <p:pic>
        <p:nvPicPr>
          <p:cNvPr id="64514" name="Picture 2" descr="C:\Users\Marina\Desktop\59043563_Cvet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3489502" cy="4191000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FFE4-C19D-4BA6-B1AC-1367B1E605A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28800" y="228600"/>
            <a:ext cx="572143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200" dirty="0" smtClean="0">
                <a:latin typeface="+mj-lt"/>
              </a:rPr>
              <a:t>Розподіл розчину хлорофілу </a:t>
            </a:r>
            <a:endParaRPr lang="ru-RU" sz="3200" dirty="0">
              <a:latin typeface="+mj-lt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323975"/>
            <a:ext cx="524827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1219200"/>
            <a:ext cx="25908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I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– безкольоровий;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ІІ – ксантофіл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b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(жовтий);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ІІІ –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хлорофілін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b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(жовто-зелений);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І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V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–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хлорофілін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(зелено-синій);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V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– ксантофіл (жовтий);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VI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– ксантофіл </a:t>
            </a:r>
            <a:r>
              <a:rPr kumimoji="0" lang="uk-UA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а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'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(жовтий);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VII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– ксантофіл (жовтий);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VIII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–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хлорофілін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(сіро-стальний)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53200" y="1219200"/>
            <a:ext cx="131253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000000"/>
                </a:solidFill>
                <a:cs typeface="Arial" pitchFamily="34" charset="0"/>
              </a:rPr>
              <a:t>Розчин </a:t>
            </a:r>
          </a:p>
          <a:p>
            <a:r>
              <a:rPr lang="uk-UA" dirty="0" smtClean="0">
                <a:solidFill>
                  <a:srgbClr val="000000"/>
                </a:solidFill>
                <a:cs typeface="Arial" pitchFamily="34" charset="0"/>
              </a:rPr>
              <a:t>хлорофілу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81800" y="3620869"/>
            <a:ext cx="1151277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uk-UA" dirty="0" smtClean="0"/>
              <a:t>Порошок</a:t>
            </a:r>
          </a:p>
          <a:p>
            <a:r>
              <a:rPr lang="uk-UA" dirty="0" smtClean="0"/>
              <a:t> крейди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FFE4-C19D-4BA6-B1AC-1367B1E605A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 l="14167" t="30521" r="16667" b="28393"/>
          <a:stretch>
            <a:fillRect/>
          </a:stretch>
        </p:blipFill>
        <p:spPr bwMode="auto">
          <a:xfrm>
            <a:off x="457200" y="1749552"/>
            <a:ext cx="740881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09600" y="997732"/>
            <a:ext cx="729077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Принцип хроматографічного розділення</a:t>
            </a:r>
            <a:endParaRPr lang="ru-RU" sz="2800" b="1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43200" y="2282952"/>
            <a:ext cx="28956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0000"/>
                </a:solidFill>
                <a:cs typeface="Arial" pitchFamily="34" charset="0"/>
              </a:rPr>
              <a:t>    НЕРУХОМА ФАЗА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19400" y="3971020"/>
            <a:ext cx="28956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0000"/>
                </a:solidFill>
                <a:cs typeface="Arial" pitchFamily="34" charset="0"/>
              </a:rPr>
              <a:t>    НЕРУХОМА ФАЗА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43200" y="3044952"/>
            <a:ext cx="24384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0000"/>
                </a:solidFill>
                <a:cs typeface="Arial" pitchFamily="34" charset="0"/>
              </a:rPr>
              <a:t>    </a:t>
            </a:r>
            <a:r>
              <a:rPr lang="uk-UA" sz="1600" b="1" dirty="0" smtClean="0">
                <a:solidFill>
                  <a:srgbClr val="000000"/>
                </a:solidFill>
                <a:cs typeface="Arial" pitchFamily="34" charset="0"/>
              </a:rPr>
              <a:t>РУХОМА ФАЗА</a:t>
            </a:r>
            <a:endParaRPr lang="ru-RU" sz="1600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181600" y="3730752"/>
            <a:ext cx="13716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181600" y="3730752"/>
            <a:ext cx="13716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09600" y="5026152"/>
            <a:ext cx="7315200" cy="14208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000" dirty="0" smtClean="0"/>
              <a:t>Фізико-хімічний метод розділення і аналізу сумішей, заснований на розподілі їх компонентів між двома фазами:</a:t>
            </a:r>
          </a:p>
          <a:p>
            <a:pPr algn="ctr">
              <a:lnSpc>
                <a:spcPct val="150000"/>
              </a:lnSpc>
            </a:pPr>
            <a:r>
              <a:rPr lang="uk-UA" sz="2000" dirty="0" smtClean="0"/>
              <a:t>нерухомою - сорбентом і рухомий - елюентом</a:t>
            </a:r>
            <a:endParaRPr lang="uk-UA" sz="20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6251448" y="6553200"/>
            <a:ext cx="588336" cy="228600"/>
          </a:xfrm>
        </p:spPr>
        <p:txBody>
          <a:bodyPr/>
          <a:lstStyle/>
          <a:p>
            <a:fld id="{DF70FFE4-C19D-4BA6-B1AC-1367B1E605AF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04800" y="228600"/>
            <a:ext cx="762000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4508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ea typeface="Times New Roman" pitchFamily="18" charset="0"/>
                <a:cs typeface="Arial" pitchFamily="34" charset="0"/>
              </a:rPr>
              <a:t>ЗАГАЛЬНА ХАРАКТЕРИСТИКА ХРОМАТОГРАФІЧНИХ МЕТОДІВ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28600" y="1752600"/>
            <a:ext cx="7696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Хроматографічні </a:t>
            </a:r>
            <a:r>
              <a:rPr lang="uk-UA" sz="2800" dirty="0">
                <a:solidFill>
                  <a:schemeClr val="tx2">
                    <a:lumMod val="75000"/>
                  </a:schemeClr>
                </a:solidFill>
              </a:rPr>
              <a:t>методи 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аналізу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ХМА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accent6">
                    <a:lumMod val="75000"/>
                  </a:schemeClr>
                </a:solidFill>
              </a:rPr>
              <a:t>ґрунтуються </a:t>
            </a:r>
            <a:r>
              <a:rPr lang="uk-UA" sz="2800" dirty="0">
                <a:solidFill>
                  <a:schemeClr val="accent6">
                    <a:lumMod val="75000"/>
                  </a:schemeClr>
                </a:solidFill>
              </a:rPr>
              <a:t>на відмінності у </a:t>
            </a:r>
            <a:r>
              <a:rPr lang="uk-UA" sz="2800" dirty="0" err="1">
                <a:solidFill>
                  <a:schemeClr val="accent6">
                    <a:lumMod val="75000"/>
                  </a:schemeClr>
                </a:solidFill>
              </a:rPr>
              <a:t>сорбційних</a:t>
            </a:r>
            <a:r>
              <a:rPr lang="uk-UA" sz="2800" dirty="0">
                <a:solidFill>
                  <a:schemeClr val="accent6">
                    <a:lumMod val="75000"/>
                  </a:schemeClr>
                </a:solidFill>
              </a:rPr>
              <a:t> чи міграційних властивостях компонентів суміші в динамічних умовах </a:t>
            </a:r>
            <a:r>
              <a:rPr lang="uk-UA" sz="2800" dirty="0">
                <a:solidFill>
                  <a:schemeClr val="tx2">
                    <a:lumMod val="75000"/>
                  </a:schemeClr>
                </a:solidFill>
              </a:rPr>
              <a:t>і є процесами фізико-хімічного розділення компонентів рухомої фази при її русі вздовж нерухомої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uk-UA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FFE4-C19D-4BA6-B1AC-1367B1E605A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33400" y="1752600"/>
            <a:ext cx="7543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uk-UA" sz="2400" dirty="0" smtClean="0">
                <a:solidFill>
                  <a:schemeClr val="tx1"/>
                </a:solidFill>
              </a:rPr>
              <a:t>І. За агрегатним станом рухомої та нерухомої фаз.</a:t>
            </a:r>
            <a:endParaRPr lang="uk-UA" sz="2400" dirty="0">
              <a:solidFill>
                <a:schemeClr val="tx1"/>
              </a:solidFill>
            </a:endParaRPr>
          </a:p>
        </p:txBody>
      </p:sp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438400"/>
            <a:ext cx="6708648" cy="405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48400" y="6743700"/>
            <a:ext cx="588336" cy="228600"/>
          </a:xfrm>
        </p:spPr>
        <p:txBody>
          <a:bodyPr/>
          <a:lstStyle/>
          <a:p>
            <a:fld id="{DF70FFE4-C19D-4BA6-B1AC-1367B1E605AF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990600"/>
            <a:ext cx="7620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dirty="0" smtClean="0">
                <a:solidFill>
                  <a:schemeClr val="tx1"/>
                </a:solidFill>
              </a:rPr>
              <a:t>Хроматографічні методи аналізу </a:t>
            </a:r>
            <a:r>
              <a:rPr lang="uk-UA" dirty="0" smtClean="0">
                <a:solidFill>
                  <a:srgbClr val="FF0000"/>
                </a:solidFill>
              </a:rPr>
              <a:t>класифікують за різними ознаками.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uk-UA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3400" y="228600"/>
            <a:ext cx="7524817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latin typeface="+mj-lt"/>
              </a:rPr>
              <a:t>2. КЛАСИФІКАЦІЯ ХРОМАТОГРАФІЧНИХ МЕТОДІВ </a:t>
            </a:r>
            <a:endParaRPr lang="ru-RU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838200" y="304800"/>
            <a:ext cx="64770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b"/>
          <a:lstStyle/>
          <a:p>
            <a:pPr algn="ctr"/>
            <a:r>
              <a:rPr lang="uk-UA" sz="2400" b="1" dirty="0" smtClean="0">
                <a:latin typeface="+mj-lt"/>
              </a:rPr>
              <a:t>ІІ. За природою елементарного акту, відповідального за </a:t>
            </a:r>
            <a:r>
              <a:rPr lang="uk-UA" sz="2400" b="1" dirty="0" err="1" smtClean="0">
                <a:latin typeface="+mj-lt"/>
              </a:rPr>
              <a:t>процесс</a:t>
            </a:r>
            <a:r>
              <a:rPr lang="uk-UA" sz="2400" b="1" dirty="0" smtClean="0">
                <a:latin typeface="+mj-lt"/>
              </a:rPr>
              <a:t> розділення</a:t>
            </a:r>
            <a:endParaRPr lang="uk-UA" sz="2400" dirty="0">
              <a:latin typeface="+mj-lt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1371600"/>
            <a:ext cx="807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uk-UA" sz="21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1) </a:t>
            </a:r>
            <a:r>
              <a:rPr lang="uk-UA" sz="21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Сорбція </a:t>
            </a:r>
            <a:r>
              <a:rPr lang="uk-UA" sz="2100" dirty="0">
                <a:latin typeface="Times New Roman" pitchFamily="18" charset="0"/>
              </a:rPr>
              <a:t>- поділяється на два види: </a:t>
            </a:r>
            <a:r>
              <a:rPr lang="uk-UA" sz="2100" i="1" dirty="0">
                <a:latin typeface="Times New Roman" pitchFamily="18" charset="0"/>
              </a:rPr>
              <a:t>адсорбція і абсорбція</a:t>
            </a:r>
            <a:r>
              <a:rPr lang="uk-UA" sz="2100" dirty="0">
                <a:latin typeface="Times New Roman" pitchFamily="18" charset="0"/>
              </a:rPr>
              <a:t>. </a:t>
            </a:r>
          </a:p>
          <a:p>
            <a:pPr marL="609600" indent="-6096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uk-UA" sz="21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а) </a:t>
            </a:r>
            <a:r>
              <a:rPr lang="uk-UA" sz="21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Адсорбція </a:t>
            </a:r>
            <a:r>
              <a:rPr lang="uk-UA" sz="2100" dirty="0">
                <a:latin typeface="Times New Roman" pitchFamily="18" charset="0"/>
              </a:rPr>
              <a:t>- концентрування компонентів на поверхні розділу між газовою або рідкою фазою і твердою фазою (тверда фаза називається </a:t>
            </a:r>
            <a:r>
              <a:rPr lang="uk-UA" sz="2100" i="1" dirty="0">
                <a:latin typeface="Times New Roman" pitchFamily="18" charset="0"/>
              </a:rPr>
              <a:t>адсорбентом</a:t>
            </a:r>
            <a:r>
              <a:rPr lang="uk-UA" sz="2100" dirty="0">
                <a:latin typeface="Times New Roman" pitchFamily="18" charset="0"/>
              </a:rPr>
              <a:t>). Наслідком цього є поглинання адсорбентом частини розчиненої речовини або газу з об'єму розчину або газової суміші. На явищі адсорбції </a:t>
            </a:r>
            <a:r>
              <a:rPr lang="uk-UA" sz="2100" dirty="0" err="1">
                <a:latin typeface="Times New Roman" pitchFamily="18" charset="0"/>
              </a:rPr>
              <a:t>грунтується</a:t>
            </a:r>
            <a:r>
              <a:rPr lang="uk-UA" sz="2100" dirty="0">
                <a:latin typeface="Times New Roman" pitchFamily="18" charset="0"/>
              </a:rPr>
              <a:t> промисловий процес адсорбційного розділення речовин. </a:t>
            </a:r>
          </a:p>
          <a:p>
            <a:pPr marL="609600" indent="-6096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uk-UA" sz="21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б) </a:t>
            </a:r>
            <a:r>
              <a:rPr lang="uk-UA" sz="21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Абсорбція</a:t>
            </a:r>
            <a:r>
              <a:rPr lang="uk-UA" sz="21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uk-UA" sz="2100" dirty="0">
                <a:latin typeface="Times New Roman" pitchFamily="18" charset="0"/>
              </a:rPr>
              <a:t>- розподіл речовини між газовою і рідкою фазами. При досягненні рівноваги концентрація речовини в розчині залежить від концентрації або парціального тиску компоненту в газі. На цьому явищі </a:t>
            </a:r>
            <a:r>
              <a:rPr lang="uk-UA" sz="2100" dirty="0" err="1">
                <a:latin typeface="Times New Roman" pitchFamily="18" charset="0"/>
              </a:rPr>
              <a:t>грунтуються</a:t>
            </a:r>
            <a:r>
              <a:rPr lang="uk-UA" sz="2100" dirty="0">
                <a:latin typeface="Times New Roman" pitchFamily="18" charset="0"/>
              </a:rPr>
              <a:t> промислові процеси виділення і розділення - </a:t>
            </a:r>
            <a:r>
              <a:rPr lang="uk-UA" sz="2100" i="1" dirty="0">
                <a:latin typeface="Times New Roman" pitchFamily="18" charset="0"/>
              </a:rPr>
              <a:t>абсорбція і ректифікація.</a:t>
            </a:r>
            <a:endParaRPr lang="uk-UA" sz="2100" b="1" dirty="0">
              <a:latin typeface="Times New Roman" pitchFamily="18" charset="0"/>
            </a:endParaRPr>
          </a:p>
          <a:p>
            <a:pPr marL="609600" indent="-6096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uk-UA" sz="21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2) </a:t>
            </a:r>
            <a:r>
              <a:rPr lang="uk-UA" sz="21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Розподіл розчиненої речовини між двома рідкими фазами, які не змішуються</a:t>
            </a:r>
            <a:r>
              <a:rPr lang="uk-UA" sz="21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. </a:t>
            </a:r>
          </a:p>
          <a:p>
            <a:pPr marL="609600" indent="-6096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uk-UA" sz="2100" dirty="0">
                <a:latin typeface="Times New Roman" pitchFamily="18" charset="0"/>
              </a:rPr>
              <a:t>На цьому принципі </a:t>
            </a:r>
            <a:r>
              <a:rPr lang="uk-UA" sz="2100" dirty="0" smtClean="0">
                <a:latin typeface="Times New Roman" pitchFamily="18" charset="0"/>
              </a:rPr>
              <a:t>ґрунтується </a:t>
            </a:r>
            <a:r>
              <a:rPr lang="uk-UA" sz="2100" dirty="0">
                <a:latin typeface="Times New Roman" pitchFamily="18" charset="0"/>
              </a:rPr>
              <a:t>промисловий процес виділення і розділення компонентів - </a:t>
            </a:r>
            <a:r>
              <a:rPr lang="uk-UA" sz="2100" i="1" dirty="0">
                <a:latin typeface="Times New Roman" pitchFamily="18" charset="0"/>
              </a:rPr>
              <a:t>екстракція</a:t>
            </a:r>
            <a:r>
              <a:rPr lang="uk-UA" sz="2100" dirty="0">
                <a:latin typeface="Times New Roman" pitchFamily="18" charset="0"/>
              </a:rPr>
              <a:t>.</a:t>
            </a:r>
            <a:r>
              <a:rPr lang="uk-UA" sz="1900" dirty="0">
                <a:latin typeface="Times New Roman" pitchFamily="18" charset="0"/>
              </a:rPr>
              <a:t> </a:t>
            </a:r>
            <a:endParaRPr lang="uk-UA" sz="1900" b="1" dirty="0"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FFE4-C19D-4BA6-B1AC-1367B1E605A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699</TotalTime>
  <Words>1504</Words>
  <Application>Microsoft Office PowerPoint</Application>
  <PresentationFormat>Экран (4:3)</PresentationFormat>
  <Paragraphs>218</Paragraphs>
  <Slides>33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Изящная</vt:lpstr>
      <vt:lpstr>ЛЕКЦІЯ № 8 ХРОМАТОГРАФІЧНІ МЕТОДИ АНАЛІЗУ. ОСНОВИ ПРОЦЕСУ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ІЛЮСТРАЦІЯ ДО ТОНКОШАРОВОЇ ХРОМАТОГРАФІЇ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Kornet</dc:creator>
  <cp:lastModifiedBy>Marina</cp:lastModifiedBy>
  <cp:revision>53</cp:revision>
  <cp:lastPrinted>1601-01-01T00:00:00Z</cp:lastPrinted>
  <dcterms:created xsi:type="dcterms:W3CDTF">2013-04-09T12:54:31Z</dcterms:created>
  <dcterms:modified xsi:type="dcterms:W3CDTF">2016-04-06T20:25:57Z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