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30" r:id="rId20"/>
    <p:sldId id="328" r:id="rId21"/>
    <p:sldId id="337" r:id="rId22"/>
    <p:sldId id="329" r:id="rId23"/>
    <p:sldId id="338" r:id="rId24"/>
    <p:sldId id="339" r:id="rId25"/>
    <p:sldId id="340" r:id="rId26"/>
    <p:sldId id="336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2DF4-1035-4474-9E4A-48FE254F603A}" type="datetime1">
              <a:rPr lang="ru-RU" smtClean="0"/>
              <a:t>28.10.2022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C81B-5713-4BF2-BF89-CC2A9A5EA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04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CEDD8-D6DA-4EF6-9BF8-B719F7C74165}" type="datetime1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D34D75A-540D-4ABB-8D2A-C32293B81486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816C2-F3B2-4793-815C-3468ACD12D66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9B014417-6A57-4911-B141-5EE048F17577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30E87-2B26-4D8A-89C0-E1B7D98561DC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C9908-58DD-42A6-AA9D-BEF5858221D8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5F9E6-AB59-421D-AA12-25AF8F3D3769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3549D-6E98-4EB4-8330-C46614D46A99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644720-25C5-4DD6-8D2F-D5AD660A50A5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E3FC12E-2221-41F0-AF68-700605D711A5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algn="l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AA57AD2-AFE8-4233-8BDE-3D77AEB44368}" type="datetime1">
              <a:rPr lang="ru-RU" noProof="0" smtClean="0"/>
              <a:t>28.10.2022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4B7E4EF-A1BD-40F4-AB7B-04F084DD991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alibri Light" panose="020F03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веточные изображения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19" y="26634"/>
            <a:ext cx="12191980" cy="6858000"/>
          </a:xfrm>
          <a:prstGeom prst="rect">
            <a:avLst/>
          </a:prstGeom>
        </p:spPr>
      </p:pic>
      <p:sp useBgFill="1"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uk-UA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ПРОЄКТНА ТЕХНОЛОГІЯ В НАВЧАННІ БІОЛОГІЇ 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uk-UA" sz="1800" b="1" u="sng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endParaRPr lang="ru-RU" sz="1800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520CF8A6-09D9-AB04-CAF4-4172A15BF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Інновації та інноваційні технології</a:t>
            </a:r>
            <a:r>
              <a:rPr kumimoji="0" lang="uk-UA" altLang="ru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B1B85-4185-A5DE-566A-F495DF313CC5}"/>
              </a:ext>
            </a:extLst>
          </p:cNvPr>
          <p:cNvSpPr txBox="1"/>
          <p:nvPr/>
        </p:nvSpPr>
        <p:spPr>
          <a:xfrm>
            <a:off x="846096" y="1278094"/>
            <a:ext cx="10114383" cy="4085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  <a:tabLst>
                <a:tab pos="9017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початку ХХ ст. американський професор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Коллінгс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першим у світі запропонував класифікацію навчальних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Проєкти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ігор» — дитячі заняття (різноманітні ігри, народні танці, драматичні постановки і т. ін.), що мали на меті участь у груповій діяльності.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Екскурсійні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—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спрямовані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вивчення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дітьми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проблем,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пов’язаних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 природою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суспільним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життям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Оповідні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— участь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давала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можливість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учням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отримувати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задоволення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розповіді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різноманітної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усної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письмової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вокальної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пісня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художньої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(картина),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музичної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гра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піаніно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і т.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Конструктивні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—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передбачали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виготовлення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конкретного,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корисного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продукту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виготовлення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клітки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кролів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годівниці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пташок</a:t>
            </a:r>
            <a:r>
              <a:rPr lang="ru-RU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6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3BB958-CA05-BE88-34A1-A0CDB0E0B332}"/>
              </a:ext>
            </a:extLst>
          </p:cNvPr>
          <p:cNvSpPr txBox="1"/>
          <p:nvPr/>
        </p:nvSpPr>
        <p:spPr>
          <a:xfrm>
            <a:off x="905070" y="1097464"/>
            <a:ext cx="10133045" cy="4470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навчанні біології найбільш ефективні: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інформаційні </a:t>
            </a:r>
            <a:r>
              <a:rPr lang="uk-UA" sz="1800" b="1" i="1" cap="small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спрямовані на збір інформації про певний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природничий об’єкт чи явище, їх аналіз і узагальнення фактів.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зелених насаджень для очищення повітря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(6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або «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Зимуючі птахи нашої місцевості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(7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Дослідницькі </a:t>
            </a:r>
            <a:r>
              <a:rPr lang="uk-UA" sz="1800" b="1" i="1" cap="small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вимагають добре продуманої структури, актуальності предмета дослідження, відповідних експериментальних і дослідницьких робіт, методів обробки інформації. Структура їх наближена до істинного дослідження. Цей тип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пов’язаний з аргументацією актуальності теми, формулюванням проблеми дослідження, зазначенням джерел інформації, висуванням гіпотез і обговоренням отриманих даних, оформленням результатів досліджень.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 поведінки кота протягом доби</a:t>
            </a:r>
            <a:r>
              <a:rPr lang="uk-UA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(7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 «Пепсі-коли» на молоко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і «Складання власного родоводу та демонстрація успадкування певних ознак» (9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1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A9757-44D2-2582-0622-56581A0CC8C3}"/>
              </a:ext>
            </a:extLst>
          </p:cNvPr>
          <p:cNvSpPr txBox="1"/>
          <p:nvPr/>
        </p:nvSpPr>
        <p:spPr>
          <a:xfrm>
            <a:off x="923730" y="1464850"/>
            <a:ext cx="9713167" cy="421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Творчі </a:t>
            </a:r>
            <a:r>
              <a:rPr lang="uk-UA" sz="1800" b="1" i="1" cap="small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 мають детально опрацьованої структури діяльності учасників. Вона лише накреслюється й розвивається відповідно до жанру й форми кінцевого результату (твір, відеофільм, інсценування, презентація, фото колаж, творчий звіт, виставка робіт).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твори: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«Мої улюблені первоцвіти» (6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«Мій домашній улюбленець», </a:t>
            </a:r>
            <a:r>
              <a:rPr lang="uk-UA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відеофільм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«Спостереження за життям мурашок протягом доби» (7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uk-UA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мультимедійні презентації: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«Рослини хижаки», «Рослини – квіти», «Дуб – дерево життя», «Тополя – дерево чистоти», «Калина – символ України» (6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«Сова вухата – птах року», «Дятел – друг дерев», «Зимуючі птахи нашої місцевості» (7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r>
              <a:rPr lang="uk-UA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фото: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«Я на екскурсії» і «Мої улюблені квіти» (6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«В об’єктиві натураліста», «Домашні улюбленці», «Краса природи Запорізького краю» (7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r>
              <a:rPr lang="uk-UA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творчі звіти: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«Звідки береться молоко?» і «Незвичайні і таємничі риби» (7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«Чому люди палять?» і «Вплив мобільного телефону на роботу мозку» (8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8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70342F-3EAE-20D0-4247-0E5C261F5471}"/>
              </a:ext>
            </a:extLst>
          </p:cNvPr>
          <p:cNvSpPr txBox="1"/>
          <p:nvPr/>
        </p:nvSpPr>
        <p:spPr>
          <a:xfrm>
            <a:off x="739201" y="1895054"/>
            <a:ext cx="10375641" cy="3067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7035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cap="small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Практико-орієнтовані </a:t>
            </a:r>
            <a:r>
              <a:rPr lang="uk-UA" sz="1800" b="1" i="1" cap="small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відрізняються чітко продуманим результатом діяльності учнів, орієнтованим на соціальні інтереси самих учнів. </a:t>
            </a:r>
            <a:r>
              <a:rPr lang="uk-UA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«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Тополя – найкращий очисник повітря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(6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.) або «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Вправи профілактики зору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 «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(8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 Такі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проєкти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потребує складання сценарію всієї діяльності його учасників; визначення функцій кожного з них; наявність чіткої координаційної роботи у вигляді поетапних обговорень; презентація одержаних результатів і можливих засобів їх упровадження в практику.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практиці вчителю біології частіше доводиться мати справу зі змішаними типами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2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541236-8489-2262-2209-3F718BC22BBE}"/>
              </a:ext>
            </a:extLst>
          </p:cNvPr>
          <p:cNvSpPr txBox="1"/>
          <p:nvPr/>
        </p:nvSpPr>
        <p:spPr>
          <a:xfrm>
            <a:off x="726232" y="1031319"/>
            <a:ext cx="10739535" cy="459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першому, організаційно-підготовчому етапі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роль учителя зводиться до допомоги у визначенні мети завдань проекту і розробці плану виконання дослідження. Учень, визначивши мету, задачі і розробивши план проекту приступає до другого, пошукового етапу: збирає, аналізує і систематизує інформацію..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підсумковому ет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апі, виконавши всі заплановані дії, учень письмово оформлює результат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готує презентацію. Варто, як результати роботи, запропонувати колекцію мінералів, опис і фото проведених дослідів. Це підвищить інтерес слухачів і створить ефект значущості роботи для учня-доповідача.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Під час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презентації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учневі не варто переказувати зміст, а лише зупинитися на найцікавіших фактах, які він отримав під час роботи над проектом.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етапі рефлексії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важлива емоційна атмосфера створення ситуації успіху. Учасник, яку б роль він не відігравав у виконанні дослідження (працюючи індивідуально, або виконуючи певні дії у груповому проекті), має відчути необхідність і значущість своїх дій.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9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0827A-9F67-B29D-9B3D-500368DC87AC}"/>
              </a:ext>
            </a:extLst>
          </p:cNvPr>
          <p:cNvSpPr txBox="1"/>
          <p:nvPr/>
        </p:nvSpPr>
        <p:spPr>
          <a:xfrm>
            <a:off x="1075556" y="1191785"/>
            <a:ext cx="10263673" cy="4474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7035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Вибір тематики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необмежений: учитель пропонує тему відповідно до навчального плану. При цьому, вчителю варто подумати над запитаннями: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Чи тема вибрана у відповідь на питання дітей?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Чи зможуть діти досягти успіху при виконанні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Чи заохочує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творче мислення, уяву?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Чи засвоять діти основні навички?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Чи зможуть діти краще зрозуміти предмети, явища навколишнього світу?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Чи відповідає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спробам дітей самостійно осмислити та зрозуміти нову інформацію?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Який саме вид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виконувати – дослідницький, інформаційний, творчий тощо обирають учні.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1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6662D-E120-1153-702F-2CE8E5BF6977}"/>
              </a:ext>
            </a:extLst>
          </p:cNvPr>
          <p:cNvSpPr txBox="1"/>
          <p:nvPr/>
        </p:nvSpPr>
        <p:spPr>
          <a:xfrm>
            <a:off x="718487" y="1619336"/>
            <a:ext cx="10964527" cy="3067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Форма представлення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(презентація) результатів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може бути різною: як у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друкованому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або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мультимедійному вигляді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(повідомлення, презентації, виготовлення буклетів, планшетів, альбомів тощо), так і у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вигляді вистав (вечорів), уроків-конференцій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тощо.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15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Захисту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можна присвятити частину відповідного за змістом уроку або окремий урок. У такому разі в класному журналі у графі «Зміст уроку» робиться запис: «Представлення результатів навчального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із зазначенням його (їх) тематики. У випадку виконання навчального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уроці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 класному журналі робиться запис «Навчальний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із зазначенням його теми.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6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4EAB2-AF95-B7E4-AA98-04B16DA96E51}"/>
              </a:ext>
            </a:extLst>
          </p:cNvPr>
          <p:cNvSpPr txBox="1"/>
          <p:nvPr/>
        </p:nvSpPr>
        <p:spPr>
          <a:xfrm>
            <a:off x="702060" y="658872"/>
            <a:ext cx="10506270" cy="568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Учителю біології необхідно об’єктивно оцінювати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проєктну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діяльність кожного учня. Важливо пам’ятати про оцінювання проміжних і кінцевих результатів діяльності учнів. Для цього він має довести до їх відома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критерії, за якими оцінюватимуться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а саме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значущість і актуальність проблеми, адекватність темі, що вивчається;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коректність методів досліджень і обробки даних;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активність кожного учасника відповідно до його індивідуальних можливостей;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колективний характер рішень;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 спілкування, взаємодопомоги, взаємного доповнення учасників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залучення знань з інших предметів;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уміння аргументувати свої висновки;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естетика оформлення результатів;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уміння відповідати на запитання опонентів, лаконічність і аргументованість кожного виступу.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4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7A3F517-A251-5ABF-6783-C8FD7E921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80287"/>
              </p:ext>
            </p:extLst>
          </p:nvPr>
        </p:nvGraphicFramePr>
        <p:xfrm>
          <a:off x="754602" y="470518"/>
          <a:ext cx="10457895" cy="5817553"/>
        </p:xfrm>
        <a:graphic>
          <a:graphicData uri="http://schemas.openxmlformats.org/drawingml/2006/table">
            <a:tbl>
              <a:tblPr firstRow="1" firstCol="1" bandRow="1"/>
              <a:tblGrid>
                <a:gridCol w="2882200">
                  <a:extLst>
                    <a:ext uri="{9D8B030D-6E8A-4147-A177-3AD203B41FA5}">
                      <a16:colId xmlns:a16="http://schemas.microsoft.com/office/drawing/2014/main" val="701580856"/>
                    </a:ext>
                  </a:extLst>
                </a:gridCol>
                <a:gridCol w="7575695">
                  <a:extLst>
                    <a:ext uri="{9D8B030D-6E8A-4147-A177-3AD203B41FA5}">
                      <a16:colId xmlns:a16="http://schemas.microsoft.com/office/drawing/2014/main" val="731817713"/>
                    </a:ext>
                  </a:extLst>
                </a:gridCol>
              </a:tblGrid>
              <a:tr h="149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Критерій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 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35364"/>
                  </a:ext>
                </a:extLst>
              </a:tr>
              <a:tr h="62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Завершеність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 містить кожен розділ зібраних матеріалів достатню кількість інформації, необхідну для вирішення проблеми? Чи не включені зайві матеріали?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15521"/>
                  </a:ext>
                </a:extLst>
              </a:tr>
              <a:tr h="78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Зрозумілість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 розміщені матеріали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логічно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Чи написані вони зрозумілою мовою, без граматичних і орфографічних помилок? Чи забезпечує форма представлення найважливіших матеріалів й аргументів розуміння їхнього змісту?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51727"/>
                  </a:ext>
                </a:extLst>
              </a:tr>
              <a:tr h="62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Інформативність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 є інформація достовірною та перевіреною? Чи охоплює інформація головні факти й найважливіші поняття? Чи важлива зібрана інформація для розуміння проблеми?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55909"/>
                  </a:ext>
                </a:extLst>
              </a:tr>
              <a:tr h="110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Доказовість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 використовували учні надійні, вірогідні та різноманітні джерела інформації? Чи завжди вони довіряли джерелам інформації? Чи наводяться приклади та продумані аргументи на підтвердження певної позиції? Чи використовувалися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найвірогідніші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джерела інформації?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183532"/>
                  </a:ext>
                </a:extLst>
              </a:tr>
              <a:tr h="1265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Наочність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 відображають наочні матеріали специфіку теми? Чи інформативні вони? Чи є у кожного матеріалу назва або підпис? Чим зацікавили представлені наочні матеріали інших учнів? Чи пов’язані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логічно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матеріали папки документів із демонстраційним стендом? Чи допомагають наочні матеріали зрозуміти зміст конкретного розділу? Естетика оформлення результату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41893"/>
                  </a:ext>
                </a:extLst>
              </a:tr>
              <a:tr h="30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Законність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суперечить запропоноване рішення проблеми Конституції та законам України?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87663"/>
                  </a:ext>
                </a:extLst>
              </a:tr>
              <a:tr h="14962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Активність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кожного учасника відповідно до його можливостей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69205"/>
                  </a:ext>
                </a:extLst>
              </a:tr>
              <a:tr h="3090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Колективний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 прийнятих рішень. Характер спілкування та взаємодопомоги.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4002"/>
                  </a:ext>
                </a:extLst>
              </a:tr>
              <a:tr h="14975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Вміння презентувати </a:t>
                      </a:r>
                      <a:r>
                        <a:rPr lang="uk-UA" sz="1400" i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3" marR="31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7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11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180BB6-EF81-C911-2ECD-E4CBE3ED7816}"/>
              </a:ext>
            </a:extLst>
          </p:cNvPr>
          <p:cNvSpPr txBox="1"/>
          <p:nvPr/>
        </p:nvSpPr>
        <p:spPr>
          <a:xfrm>
            <a:off x="629816" y="666192"/>
            <a:ext cx="10674220" cy="2762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Методисти з Інституту педагогіки НАПН України, зокрема Т.І. 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Вороненко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розробили критеріїв оцінювання учнівських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яких оцінювання кожного з показників відбувається в діапазоні: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відсутній — «0»,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розкритий неповністю — «1»,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повне розкриття — «2» бали.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BC9F5-C98B-F96C-ABD4-ED3FC31C77E0}"/>
              </a:ext>
            </a:extLst>
          </p:cNvPr>
          <p:cNvSpPr txBox="1"/>
          <p:nvPr/>
        </p:nvSpPr>
        <p:spPr>
          <a:xfrm>
            <a:off x="564501" y="3197262"/>
            <a:ext cx="107395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Проектна технологія має в собі багато плюсів, та для їх виявлення вчитель має докласти певних зусиль: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працювати з даною технологією на основі власного бажання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 розвивання в учнях теоретичних, практичних, дослідницьких якостей вчитель має створити необхідні для цього умови.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утворити сприятливі можливості для виявлення лідера, тобто якостей обдарованості учнів.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освітньому процесі є декілька видів проектів: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9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A0FEF6-72B3-03A3-0A61-7AB8F5CD1B3D}"/>
              </a:ext>
            </a:extLst>
          </p:cNvPr>
          <p:cNvSpPr txBox="1"/>
          <p:nvPr/>
        </p:nvSpPr>
        <p:spPr>
          <a:xfrm>
            <a:off x="408373" y="566678"/>
            <a:ext cx="11194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Метод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Дж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Дьюї та його учнем В. Х. 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Кілпатриком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Дж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Дьюї намагався побудувати навчання на активній основі, щоб зацікавити дітей, залучити їх до знань, навчити застосовувати здобуті знання в повсякденному житті. Цей метод почали широко застосовувати в США, Англії, Бельгії, Німеччині та інших країнах. </a:t>
            </a:r>
            <a:endParaRPr lang="ru-UA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Німецький педагог А. 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Флітнер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характеризує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проєктну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діяльність як навчальний процес, в якому обов’язково беруть участь розум, серце і руки («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Lernen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Kopf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Herz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und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Hand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»), тобто осмислення самостійно добутої інформації здійснюється через призму особистого відношення до неї і оцінку результатів в кінцевому продукті.</a:t>
            </a:r>
            <a:endParaRPr lang="ru-UA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ченицы за микроскопом">
            <a:extLst>
              <a:ext uri="{FF2B5EF4-FFF2-40B4-BE49-F238E27FC236}">
                <a16:creationId xmlns:a16="http://schemas.microsoft.com/office/drawing/2014/main" id="{7C575339-671F-3764-9C46-30FA379B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0" y="3428998"/>
            <a:ext cx="3995321" cy="2663547"/>
          </a:xfrm>
          <a:prstGeom prst="rect">
            <a:avLst/>
          </a:prstGeom>
        </p:spPr>
      </p:pic>
      <p:pic>
        <p:nvPicPr>
          <p:cNvPr id="6" name="Рисунок 5" descr="Преподаватель, помогающий учащемуся в работе над моделью ветровой турбины">
            <a:extLst>
              <a:ext uri="{FF2B5EF4-FFF2-40B4-BE49-F238E27FC236}">
                <a16:creationId xmlns:a16="http://schemas.microsoft.com/office/drawing/2014/main" id="{132BCAAC-9A66-9519-A3C2-D7B9AFDC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757" y="3101149"/>
            <a:ext cx="4782924" cy="31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6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105FB7-0D36-C4FD-0189-C0BA14345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64787"/>
              </p:ext>
            </p:extLst>
          </p:nvPr>
        </p:nvGraphicFramePr>
        <p:xfrm>
          <a:off x="756082" y="477912"/>
          <a:ext cx="10892900" cy="4522950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418832331"/>
                    </a:ext>
                  </a:extLst>
                </a:gridCol>
                <a:gridCol w="3774489">
                  <a:extLst>
                    <a:ext uri="{9D8B030D-6E8A-4147-A177-3AD203B41FA5}">
                      <a16:colId xmlns:a16="http://schemas.microsoft.com/office/drawing/2014/main" val="3557406823"/>
                    </a:ext>
                  </a:extLst>
                </a:gridCol>
                <a:gridCol w="6356411">
                  <a:extLst>
                    <a:ext uri="{9D8B030D-6E8A-4147-A177-3AD203B41FA5}">
                      <a16:colId xmlns:a16="http://schemas.microsoft.com/office/drawing/2014/main" val="2502829527"/>
                    </a:ext>
                  </a:extLst>
                </a:gridCol>
              </a:tblGrid>
              <a:tr h="28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з/п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Критерій оцінювання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Показники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054339"/>
                  </a:ext>
                </a:extLst>
              </a:tr>
              <a:tr h="66544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Науковість, об’єктивність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Уміння поставити проблему, встановити її актуальність,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сформулювати мету і задачі, висунути гіпотезу дослідження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41364"/>
                  </a:ext>
                </a:extLst>
              </a:tr>
              <a:tr h="14013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Володіння грамотною хімічною мовою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82313"/>
                  </a:ext>
                </a:extLst>
              </a:tr>
              <a:tr h="28947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Відображення основних термінів і фактичного матеріалу з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темипроекту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409889"/>
                  </a:ext>
                </a:extLst>
              </a:tr>
              <a:tr h="438814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Знання існуючих способів і оригінальність власного вирішення проблеми, що досліджується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731301"/>
                  </a:ext>
                </a:extLst>
              </a:tr>
              <a:tr h="28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Послідовність, системність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Цілісність, супідрядність змісту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519667"/>
                  </a:ext>
                </a:extLst>
              </a:tr>
              <a:tr h="2894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Доступність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Уміння описувати хід виконання дослідження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15428"/>
                  </a:ext>
                </a:extLst>
              </a:tr>
              <a:tr h="28947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Логічність висловлювання думок, уміння порівнювати, аналізувати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33272"/>
                  </a:ext>
                </a:extLst>
              </a:tr>
              <a:tr h="28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Наочність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Використання інформаційних джерел і посилання на них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56764"/>
                  </a:ext>
                </a:extLst>
              </a:tr>
              <a:tr h="28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Зв’язок з життям (практичність)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Наявність рекомендацій щодо використання результатів дослідження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653824"/>
                  </a:ext>
                </a:extLst>
              </a:tr>
              <a:tr h="2894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Свідомість і активність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Уміння застосовувати отримані знання для виконання творчих завдань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07104"/>
                  </a:ext>
                </a:extLst>
              </a:tr>
              <a:tr h="28947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Уміння оцінювати, узагальнювати і робити висновки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40" marR="4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7197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283780-32E2-E3D8-CF56-9E194F0BD352}"/>
              </a:ext>
            </a:extLst>
          </p:cNvPr>
          <p:cNvSpPr txBox="1"/>
          <p:nvPr/>
        </p:nvSpPr>
        <p:spPr>
          <a:xfrm>
            <a:off x="750828" y="5012927"/>
            <a:ext cx="10898154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Таким чином, максимальний бал за зміст становить — «22» бали. Оцінку початкового рівня учень, який виконував проект, мати не може апріорі: будь-яка його діяльність у цьому напрямку — це вже виконана робота. Тому нами виділено три рівні: середній — до «7» , достатній — «8»–«14», високий — від «15» до «22» балів.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0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F393DF4-ED72-6C43-A9E2-F856E9AC8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06250"/>
              </p:ext>
            </p:extLst>
          </p:nvPr>
        </p:nvGraphicFramePr>
        <p:xfrm>
          <a:off x="790113" y="472587"/>
          <a:ext cx="10848511" cy="4123285"/>
        </p:xfrm>
        <a:graphic>
          <a:graphicData uri="http://schemas.openxmlformats.org/drawingml/2006/table">
            <a:tbl>
              <a:tblPr firstRow="1" firstCol="1" bandRow="1"/>
              <a:tblGrid>
                <a:gridCol w="568301">
                  <a:extLst>
                    <a:ext uri="{9D8B030D-6E8A-4147-A177-3AD203B41FA5}">
                      <a16:colId xmlns:a16="http://schemas.microsoft.com/office/drawing/2014/main" val="2286549535"/>
                    </a:ext>
                  </a:extLst>
                </a:gridCol>
                <a:gridCol w="3409800">
                  <a:extLst>
                    <a:ext uri="{9D8B030D-6E8A-4147-A177-3AD203B41FA5}">
                      <a16:colId xmlns:a16="http://schemas.microsoft.com/office/drawing/2014/main" val="3098923060"/>
                    </a:ext>
                  </a:extLst>
                </a:gridCol>
                <a:gridCol w="6870410">
                  <a:extLst>
                    <a:ext uri="{9D8B030D-6E8A-4147-A177-3AD203B41FA5}">
                      <a16:colId xmlns:a16="http://schemas.microsoft.com/office/drawing/2014/main" val="61225830"/>
                    </a:ext>
                  </a:extLst>
                </a:gridCol>
              </a:tblGrid>
              <a:tr h="404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з/п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Критерій оцінювання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Показники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92262"/>
                  </a:ext>
                </a:extLst>
              </a:tr>
              <a:tr h="1030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Відповідність стандартам оформлення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Знання і виконання вимог щодо оформлення змісту виконаної роботи (титульний лист, зміст, вступ, основна частина, експериментальна частина, висновки, література, додатки)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545118"/>
                  </a:ext>
                </a:extLst>
              </a:tr>
              <a:tr h="40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Послідовність, системність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Цілісність, супідрядність частин тексту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885568"/>
                  </a:ext>
                </a:extLst>
              </a:tr>
              <a:tr h="1958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Доступність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Простота і ясність викладу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614701"/>
                  </a:ext>
                </a:extLst>
              </a:tr>
              <a:tr h="404554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Використання інформаційних джерел і посилання на них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15160"/>
                  </a:ext>
                </a:extLst>
              </a:tr>
              <a:tr h="19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Зв’язок з життям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Наявність рекомендацій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98791"/>
                  </a:ext>
                </a:extLst>
              </a:tr>
              <a:tr h="40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Свідомість і активність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Зазначено актуальність, практичність і висновки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69846"/>
                  </a:ext>
                </a:extLst>
              </a:tr>
              <a:tr h="4045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Наочність</a:t>
                      </a:r>
                      <a:endParaRPr lang="ru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Відповідність ілюстрацій темі і результатам дослідження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526841"/>
                  </a:ext>
                </a:extLst>
              </a:tr>
              <a:tr h="404554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Схеми, графіки тощо, чіткі, доступні до сприйняття</a:t>
                      </a:r>
                      <a:endParaRPr lang="ru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34" marR="58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5591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F615FD-9CDB-0F9A-BA7D-1618F0711804}"/>
              </a:ext>
            </a:extLst>
          </p:cNvPr>
          <p:cNvSpPr txBox="1"/>
          <p:nvPr/>
        </p:nvSpPr>
        <p:spPr>
          <a:xfrm>
            <a:off x="727968" y="4595872"/>
            <a:ext cx="10972799" cy="1665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Маючи 8 показників, кожен з яких оцінюється максимально у «2» бали маємо: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максимальний бал за оформлення роботи — «16» балів. Отже, оцінка середнього рівня — до «5», достатнього — «6»–«10», високий – від «11» до «16» балів.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 огляду на те, що захист роботи стисло відбиває її зміст, критерії оцінювання у них тотожні.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9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27197E1-5439-FE53-7402-0C1F4BF84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72802"/>
              </p:ext>
            </p:extLst>
          </p:nvPr>
        </p:nvGraphicFramePr>
        <p:xfrm>
          <a:off x="973584" y="478825"/>
          <a:ext cx="10244831" cy="4144349"/>
        </p:xfrm>
        <a:graphic>
          <a:graphicData uri="http://schemas.openxmlformats.org/drawingml/2006/table">
            <a:tbl>
              <a:tblPr firstRow="1" firstCol="1" bandRow="1"/>
              <a:tblGrid>
                <a:gridCol w="724450">
                  <a:extLst>
                    <a:ext uri="{9D8B030D-6E8A-4147-A177-3AD203B41FA5}">
                      <a16:colId xmlns:a16="http://schemas.microsoft.com/office/drawing/2014/main" val="2135463794"/>
                    </a:ext>
                  </a:extLst>
                </a:gridCol>
                <a:gridCol w="3709875">
                  <a:extLst>
                    <a:ext uri="{9D8B030D-6E8A-4147-A177-3AD203B41FA5}">
                      <a16:colId xmlns:a16="http://schemas.microsoft.com/office/drawing/2014/main" val="3705770601"/>
                    </a:ext>
                  </a:extLst>
                </a:gridCol>
                <a:gridCol w="5810506">
                  <a:extLst>
                    <a:ext uri="{9D8B030D-6E8A-4147-A177-3AD203B41FA5}">
                      <a16:colId xmlns:a16="http://schemas.microsoft.com/office/drawing/2014/main" val="920775967"/>
                    </a:ext>
                  </a:extLst>
                </a:gridCol>
              </a:tblGrid>
              <a:tr h="319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з/п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Критерій оцінювання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Показники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07"/>
                  </a:ext>
                </a:extLst>
              </a:tr>
              <a:tr h="3199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Науковість, об’єктивність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Знання змісту виконаної роботи, вільне володіння інформацією з теми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114040"/>
                  </a:ext>
                </a:extLst>
              </a:tr>
              <a:tr h="15489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Грамотне володіння хімічною мовою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6931"/>
                  </a:ext>
                </a:extLst>
              </a:tr>
              <a:tr h="319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Послідовність, системність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Уміння виокремити головне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013944"/>
                  </a:ext>
                </a:extLst>
              </a:tr>
              <a:tr h="319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Доступність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Уміння логічно, доказово подати інформацію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525541"/>
                  </a:ext>
                </a:extLst>
              </a:tr>
              <a:tr h="48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Наочність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Використання інформаційних джерел  і власних ілюстрацій (малюнків, фото, відео)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063265"/>
                  </a:ext>
                </a:extLst>
              </a:tr>
              <a:tr h="65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Зв’язок з життям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(практичність)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Наявність рекомендацій щодо використання результатів дослідження в побуті, для покращення екологічного стану довкілля, на виробництві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74683"/>
                  </a:ext>
                </a:extLst>
              </a:tr>
              <a:tr h="31996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Свідомість і активність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Розуміння і аргументація актуальності теми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484667"/>
                  </a:ext>
                </a:extLst>
              </a:tr>
              <a:tr h="31996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 оцінювати достовірність отриманих результатів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05686"/>
                  </a:ext>
                </a:extLst>
              </a:tr>
              <a:tr h="31996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 власного ставлення до проблеми</a:t>
                      </a:r>
                      <a:endParaRPr lang="ru-UA" sz="14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41265"/>
                  </a:ext>
                </a:extLst>
              </a:tr>
              <a:tr h="31996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Уміння аргументовано захищати власну точку зору</a:t>
                      </a:r>
                      <a:endParaRPr lang="ru-UA" sz="14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6" marR="46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279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AAFA28-D2BF-6EAA-C54D-3AD810B042DA}"/>
              </a:ext>
            </a:extLst>
          </p:cNvPr>
          <p:cNvSpPr txBox="1"/>
          <p:nvPr/>
        </p:nvSpPr>
        <p:spPr>
          <a:xfrm>
            <a:off x="896643" y="4994908"/>
            <a:ext cx="9881119" cy="1027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Максимальний бал за доповідь — «20» балів. Оцінка середнього рівня — до «6», достатнього — «7–13», високого — від «14» до «20» балів.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Оцінка виконаних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має носити стимулюючий характер!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9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19757-2998-F4A0-719A-41C7241EBFC1}"/>
              </a:ext>
            </a:extLst>
          </p:cNvPr>
          <p:cNvSpPr txBox="1"/>
          <p:nvPr/>
        </p:nvSpPr>
        <p:spPr>
          <a:xfrm>
            <a:off x="783439" y="600181"/>
            <a:ext cx="10985391" cy="293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закінчення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доцільно організувати обговорення, під час якого учні матимуть змогу оцінити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проєктну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діяльність у цілому та особистий внесок кожного в загальну справу. Обмірковуючи досвід, набутий у процесі реалізації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учні можуть відповісти на такі запитання: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 і як вони навчилися?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можна було б зробити інакше?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 умінь і навичок вони набули?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переваги надає групова співпраця?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30555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були недоліки роботи в групах? Що вдалося найкраще?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9BCE1-A35C-78FF-E410-8D70AB88834C}"/>
              </a:ext>
            </a:extLst>
          </p:cNvPr>
          <p:cNvSpPr txBox="1"/>
          <p:nvPr/>
        </p:nvSpPr>
        <p:spPr>
          <a:xfrm>
            <a:off x="423168" y="3539832"/>
            <a:ext cx="113456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UA" dirty="0">
                <a:latin typeface="Bookman Old Style" panose="02050604050505020204" pitchFamily="18" charset="0"/>
              </a:rPr>
              <a:t>Таким чином, </a:t>
            </a:r>
            <a:r>
              <a:rPr lang="ru-UA" dirty="0" err="1">
                <a:latin typeface="Bookman Old Style" panose="02050604050505020204" pitchFamily="18" charset="0"/>
              </a:rPr>
              <a:t>застосування</a:t>
            </a:r>
            <a:r>
              <a:rPr lang="ru-UA" dirty="0">
                <a:latin typeface="Bookman Old Style" panose="02050604050505020204" pitchFamily="18" charset="0"/>
              </a:rPr>
              <a:t> методу </a:t>
            </a:r>
            <a:r>
              <a:rPr lang="ru-UA" dirty="0" err="1">
                <a:latin typeface="Bookman Old Style" panose="02050604050505020204" pitchFamily="18" charset="0"/>
              </a:rPr>
              <a:t>проєктів</a:t>
            </a:r>
            <a:r>
              <a:rPr lang="ru-UA" dirty="0">
                <a:latin typeface="Bookman Old Style" panose="02050604050505020204" pitchFamily="18" charset="0"/>
              </a:rPr>
              <a:t> у </a:t>
            </a:r>
            <a:r>
              <a:rPr lang="ru-UA" dirty="0" err="1">
                <a:latin typeface="Bookman Old Style" panose="02050604050505020204" pitchFamily="18" charset="0"/>
              </a:rPr>
              <a:t>освітньому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процесі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покращує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ефективність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засвоєння</a:t>
            </a:r>
            <a:r>
              <a:rPr lang="ru-UA" dirty="0">
                <a:latin typeface="Bookman Old Style" panose="02050604050505020204" pitchFamily="18" charset="0"/>
              </a:rPr>
              <a:t> та </a:t>
            </a:r>
            <a:r>
              <a:rPr lang="ru-UA" dirty="0" err="1">
                <a:latin typeface="Bookman Old Style" panose="02050604050505020204" pitchFamily="18" charset="0"/>
              </a:rPr>
              <a:t>усвідомлення</a:t>
            </a:r>
            <a:r>
              <a:rPr lang="ru-UA" dirty="0">
                <a:latin typeface="Bookman Old Style" panose="02050604050505020204" pitchFamily="18" charset="0"/>
              </a:rPr>
              <a:t> знать </a:t>
            </a:r>
            <a:r>
              <a:rPr lang="ru-UA" dirty="0" err="1">
                <a:latin typeface="Bookman Old Style" panose="02050604050505020204" pitchFamily="18" charset="0"/>
              </a:rPr>
              <a:t>учнів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сприяє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формуванню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вмінь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працювати</a:t>
            </a:r>
            <a:r>
              <a:rPr lang="ru-UA" dirty="0">
                <a:latin typeface="Bookman Old Style" panose="02050604050505020204" pitchFamily="18" charset="0"/>
              </a:rPr>
              <a:t> з </a:t>
            </a:r>
            <a:r>
              <a:rPr lang="ru-UA" dirty="0" err="1">
                <a:latin typeface="Bookman Old Style" panose="02050604050505020204" pitchFamily="18" charset="0"/>
              </a:rPr>
              <a:t>інформацією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аналізувати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систематизувати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узагальнювати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встановлювати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асоціації</a:t>
            </a:r>
            <a:r>
              <a:rPr lang="ru-UA" dirty="0">
                <a:latin typeface="Bookman Old Style" panose="02050604050505020204" pitchFamily="18" charset="0"/>
              </a:rPr>
              <a:t> з </a:t>
            </a:r>
            <a:r>
              <a:rPr lang="ru-UA" dirty="0" err="1">
                <a:latin typeface="Bookman Old Style" panose="02050604050505020204" pitchFamily="18" charset="0"/>
              </a:rPr>
              <a:t>раніше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вивченим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робити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висновки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висувати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ідеї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знаходити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варіанти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розв'язання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проблеми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передбачати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можливі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наслідки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рішень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обґрунтовувати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власну</a:t>
            </a:r>
            <a:r>
              <a:rPr lang="ru-UA" dirty="0">
                <a:latin typeface="Bookman Old Style" panose="02050604050505020204" pitchFamily="18" charset="0"/>
              </a:rPr>
              <a:t> думку, </a:t>
            </a:r>
            <a:r>
              <a:rPr lang="ru-UA" dirty="0" err="1">
                <a:latin typeface="Bookman Old Style" panose="02050604050505020204" pitchFamily="18" charset="0"/>
              </a:rPr>
              <a:t>знаходити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компроміс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прогнозувати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результати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своєї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діяльності</a:t>
            </a:r>
            <a:r>
              <a:rPr lang="ru-UA" dirty="0">
                <a:latin typeface="Bookman Old Style" panose="02050604050505020204" pitchFamily="18" charset="0"/>
              </a:rPr>
              <a:t>.</a:t>
            </a:r>
          </a:p>
          <a:p>
            <a:pPr indent="457200"/>
            <a:r>
              <a:rPr lang="ru-UA" dirty="0" err="1">
                <a:latin typeface="Bookman Old Style" panose="02050604050505020204" pitchFamily="18" charset="0"/>
              </a:rPr>
              <a:t>Творча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співпраця</a:t>
            </a:r>
            <a:r>
              <a:rPr lang="ru-UA" dirty="0">
                <a:latin typeface="Bookman Old Style" panose="02050604050505020204" pitchFamily="18" charset="0"/>
              </a:rPr>
              <a:t> педагога та </a:t>
            </a:r>
            <a:r>
              <a:rPr lang="ru-UA" dirty="0" err="1">
                <a:latin typeface="Bookman Old Style" panose="02050604050505020204" pitchFamily="18" charset="0"/>
              </a:rPr>
              <a:t>учнів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під</a:t>
            </a:r>
            <a:r>
              <a:rPr lang="ru-UA" dirty="0">
                <a:latin typeface="Bookman Old Style" panose="02050604050505020204" pitchFamily="18" charset="0"/>
              </a:rPr>
              <a:t> час </a:t>
            </a:r>
            <a:r>
              <a:rPr lang="ru-UA" dirty="0" err="1">
                <a:latin typeface="Bookman Old Style" panose="02050604050505020204" pitchFamily="18" charset="0"/>
              </a:rPr>
              <a:t>проєктної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діяльності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забезпечує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творчу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самореалізацію</a:t>
            </a:r>
            <a:r>
              <a:rPr lang="ru-UA" dirty="0">
                <a:latin typeface="Bookman Old Style" panose="02050604050505020204" pitchFamily="18" charset="0"/>
              </a:rPr>
              <a:t> як учителя, так й </a:t>
            </a:r>
            <a:r>
              <a:rPr lang="ru-UA" dirty="0" err="1">
                <a:latin typeface="Bookman Old Style" panose="02050604050505020204" pitchFamily="18" charset="0"/>
              </a:rPr>
              <a:t>учнів</a:t>
            </a:r>
            <a:r>
              <a:rPr lang="ru-UA" dirty="0">
                <a:latin typeface="Bookman Old Style" panose="02050604050505020204" pitchFamily="18" charset="0"/>
              </a:rPr>
              <a:t>, </a:t>
            </a:r>
            <a:r>
              <a:rPr lang="ru-UA" dirty="0" err="1">
                <a:latin typeface="Bookman Old Style" panose="02050604050505020204" pitchFamily="18" charset="0"/>
              </a:rPr>
              <a:t>задовольняє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їх</a:t>
            </a:r>
            <a:r>
              <a:rPr lang="ru-UA" dirty="0">
                <a:latin typeface="Bookman Old Style" panose="02050604050505020204" pitchFamily="18" charset="0"/>
              </a:rPr>
              <a:t> потреби в </a:t>
            </a:r>
            <a:r>
              <a:rPr lang="ru-UA" dirty="0" err="1">
                <a:latin typeface="Bookman Old Style" panose="02050604050505020204" pitchFamily="18" charset="0"/>
              </a:rPr>
              <a:t>самовдосконаленні</a:t>
            </a:r>
            <a:r>
              <a:rPr lang="ru-UA" dirty="0">
                <a:latin typeface="Bookman Old Style" panose="02050604050505020204" pitchFamily="18" charset="0"/>
              </a:rPr>
              <a:t> та </a:t>
            </a:r>
            <a:r>
              <a:rPr lang="ru-UA" dirty="0" err="1">
                <a:latin typeface="Bookman Old Style" panose="02050604050505020204" pitchFamily="18" charset="0"/>
              </a:rPr>
              <a:t>саморозвитку</a:t>
            </a:r>
            <a:r>
              <a:rPr lang="ru-UA" dirty="0">
                <a:latin typeface="Bookman Old Style" panose="02050604050505020204" pitchFamily="18" charset="0"/>
              </a:rPr>
              <a:t>; </a:t>
            </a:r>
            <a:r>
              <a:rPr lang="ru-UA" dirty="0" err="1">
                <a:latin typeface="Bookman Old Style" panose="02050604050505020204" pitchFamily="18" charset="0"/>
              </a:rPr>
              <a:t>сприяє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досягненню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високих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творчих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результатів</a:t>
            </a:r>
            <a:r>
              <a:rPr lang="ru-UA" dirty="0">
                <a:latin typeface="Bookman Old Style" panose="02050604050505020204" pitchFamily="18" charset="0"/>
              </a:rPr>
              <a:t> у </a:t>
            </a:r>
            <a:r>
              <a:rPr lang="ru-UA" dirty="0" err="1">
                <a:latin typeface="Bookman Old Style" panose="02050604050505020204" pitchFamily="18" charset="0"/>
              </a:rPr>
              <a:t>процесі</a:t>
            </a:r>
            <a:r>
              <a:rPr lang="ru-UA" dirty="0">
                <a:latin typeface="Bookman Old Style" panose="02050604050505020204" pitchFamily="18" charset="0"/>
              </a:rPr>
              <a:t> </a:t>
            </a:r>
            <a:r>
              <a:rPr lang="ru-UA" dirty="0" err="1">
                <a:latin typeface="Bookman Old Style" panose="02050604050505020204" pitchFamily="18" charset="0"/>
              </a:rPr>
              <a:t>навчання</a:t>
            </a:r>
            <a:r>
              <a:rPr lang="ru-UA" dirty="0"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92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3E925D-5009-BF6E-DF61-07933C1A082B}"/>
              </a:ext>
            </a:extLst>
          </p:cNvPr>
          <p:cNvSpPr txBox="1"/>
          <p:nvPr/>
        </p:nvSpPr>
        <p:spPr>
          <a:xfrm>
            <a:off x="642907" y="485725"/>
            <a:ext cx="11031229" cy="70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Метод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це педагогічна технологія, орієнтована не на інтеграцію фактичних знань, а на їх застосування та здобуття нових (іноді й шляхом самоосвіти). 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3F45C-5483-AD81-83D8-FC47F3E9D012}"/>
              </a:ext>
            </a:extLst>
          </p:cNvPr>
          <p:cNvSpPr txBox="1"/>
          <p:nvPr/>
        </p:nvSpPr>
        <p:spPr>
          <a:xfrm>
            <a:off x="642907" y="1319124"/>
            <a:ext cx="10133045" cy="4474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u="sng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 принципи </a:t>
            </a:r>
            <a:r>
              <a:rPr lang="uk-UA" sz="1800" b="1" u="sng" cap="small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проєктної</a:t>
            </a:r>
            <a:r>
              <a:rPr lang="uk-UA" sz="1800" b="1" u="sng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технології:</a:t>
            </a:r>
            <a:endParaRPr lang="ru-UA" sz="1400" b="1" u="sng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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добровільність вибору виду діяльності кожним учнем;</a:t>
            </a:r>
            <a:endParaRPr lang="ru-UA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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врахування інтересів і психологічних особливостей певної вікової групи учнів;</a:t>
            </a:r>
            <a:endParaRPr lang="ru-UA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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інтегрування знань і умінь з різних галузей науки та мистецтва;</a:t>
            </a:r>
            <a:endParaRPr lang="ru-UA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"/>
              <a:tabLst>
                <a:tab pos="63055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посильність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роботи, доведення до логічного кінця;</a:t>
            </a:r>
            <a:endParaRPr lang="ru-UA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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домінування принципу самостійності у діяльності дітей, забезпечення максимальної пізнавальної активності учнів;</a:t>
            </a:r>
            <a:endParaRPr lang="ru-UA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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формування основ культури праці, якісне виготовлення та естетичне оформлення об’єктів;</a:t>
            </a:r>
            <a:endParaRPr lang="ru-UA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"/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зв’язок теорії з практикою, з реальним життям, корисна значимість виконаних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0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C5DF1-16CB-B8BA-B7A0-968F951FD37A}"/>
              </a:ext>
            </a:extLst>
          </p:cNvPr>
          <p:cNvSpPr txBox="1"/>
          <p:nvPr/>
        </p:nvSpPr>
        <p:spPr>
          <a:xfrm>
            <a:off x="867294" y="807866"/>
            <a:ext cx="10319658" cy="551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</a:pPr>
            <a:r>
              <a:rPr lang="uk-UA" sz="1600" i="1" cap="small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Проєктна</a:t>
            </a:r>
            <a:r>
              <a:rPr lang="uk-UA" sz="1600" i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технологія відноситься до інноваційних педагогічних технологій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оскільки вона забезпечує: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активність навіть тих учнів, які, як правило, віддають перевагу мовчанню;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розкриття учнями своїх здібностей, що формує у них впевненість в собі;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комфортність навчання для учнів, оскільки вони перестають боятися негативної оцінки;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удосконалення комунікативних навичок учнів, оскільки це дає змогу їм більше висловлюватись;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розвиток в учнів ряду здібностей (спільного прийняття рішення, творчого мислення тощо);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посилює позитивну мотивацію до навчання, 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вибирається та реалізується на основі власних інтересів, потреб та можливостей;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формує творче системне мислення;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сприяє формуванню культури ділового спілкування, умінню аргументовано захищати свої позиції;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посилює уяву, яка є значним стимулом для появи нових ідей, пошуку альтернативних рішень, їх аналізу та синтезу, як основи інноваційного мислення;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формує внутрішній план дій та реалізує його на практиці тощо;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  <a:tabLst>
                <a:tab pos="630555" algn="l"/>
              </a:tabLst>
            </a:pP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активізує безліч дидактичний підходів –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діяльницький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підхід, проблемне навчання, командне навчання та методів інтерактивного навчання – «мозковий штурм», дискусія, ігри тощо.</a:t>
            </a:r>
            <a:endParaRPr lang="ru-UA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endParaRPr lang="ru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3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C8002-47D2-C6A8-4845-D549B5CD01F9}"/>
              </a:ext>
            </a:extLst>
          </p:cNvPr>
          <p:cNvSpPr txBox="1"/>
          <p:nvPr/>
        </p:nvSpPr>
        <p:spPr>
          <a:xfrm>
            <a:off x="494521" y="716013"/>
            <a:ext cx="10739535" cy="5425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u="sng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Переваги методу </a:t>
            </a:r>
            <a:r>
              <a:rPr lang="uk-UA" sz="1800" b="1" u="sng" cap="small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b="1" u="sng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як педагогічної технології в навчанні біології:</a:t>
            </a:r>
            <a:endParaRPr lang="ru-UA" sz="1400" b="1" u="sng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Вплив методу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розвиток особистості й самореалізацію учня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базується на тому, що його важливою рисою є гуманізм, увага та повага до кожного учня, створення позитивного настрою, який спрямований не лише на здобуття знань, а й на розвиток особистості.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Реалізація методу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веде до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зміни ролі вчителя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його позиції, з носія готових знань він перетворюється в організатора пізнавальної діяльності своїх учнів. Особливо важливим при цьому є виконання вчителем ролі незалежного консультанта. Якщо він бачить, що діти щось виконують неправильно, слід утриматись від підказок, а очікувати на запитання школярів. Якщо схожі проблеми виникають у багатьох учнів, то доцільно провести семінар-консультацію для колективного розгляду проблеми. У школярів при виконанні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виникають специфічні труднощі, але вони мають об’єктивний характер, а їх вирішення є одним з педагогічних завдань методу. Змінюється і психологічний клімат в аудиторії, оскільки вчителю доводиться переорієнтовувати свою навчально-виховну роботу та роботу учнів на різноманітні види самостійної діяльності пошукового, дослідницького і творчого характеру.</a:t>
            </a:r>
            <a:endParaRPr lang="ru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5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B751A-8A15-4FCA-8831-AED166FE5C7B}"/>
              </a:ext>
            </a:extLst>
          </p:cNvPr>
          <p:cNvSpPr txBox="1"/>
          <p:nvPr/>
        </p:nvSpPr>
        <p:spPr>
          <a:xfrm>
            <a:off x="489079" y="1447391"/>
            <a:ext cx="11213841" cy="325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4450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Змінюється й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роль учнів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 навчанні: вони є активними учасниками процесу. При цьому відбувається формування такого конструктивного критичного мислення, яке важко сформувати у межах традиційної системи навчання. У школярів виробляється власний аналітичний погляд на інформацію. Вони вільні у виборі способів і видів діяльності для досягнення поставленої мети. Навіть невдало виконаний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має позитивне значення. Розуміння помилок створює мотивацію до повторної діяльності, формує особистісний інтерес до нових знань. Подібна рефлексія дає змогу сформувати адекватну оцінку (самооцінку) навколишнього світу та себе в цьому мікро-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макросоціумі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Під час виконання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школярі потрапляють у середовище невизначеності, що й сприяє активізації їх пізнавальної діяльності.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1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349E6-DADE-3CD6-EEF5-DE35520B2086}"/>
              </a:ext>
            </a:extLst>
          </p:cNvPr>
          <p:cNvSpPr txBox="1"/>
          <p:nvPr/>
        </p:nvSpPr>
        <p:spPr>
          <a:xfrm>
            <a:off x="872003" y="488596"/>
            <a:ext cx="101330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Крім того, метод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дає змогу формувати таку важливу якість особистості, як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колективізм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що розвивається лише в дії і не може бути засвоєний вербально. Це стосується, в першу чергу, групових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де працює невеликий колектив, і в процесі сумісної діяльності виникає й сумісний продукт. До таких якостей особистості передусім слід віднести вміння працювати в колективі, брати відповідальність за вибір рішення, аналізувати результати діяльності. Дуже важливою є здатність відчувати себе членом команди – підпорядковувати темперамент, характер, час, власні інтереси спільній справі.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62D77-D761-7320-6DAC-6408064DCAD1}"/>
              </a:ext>
            </a:extLst>
          </p:cNvPr>
          <p:cNvSpPr txBox="1"/>
          <p:nvPr/>
        </p:nvSpPr>
        <p:spPr>
          <a:xfrm>
            <a:off x="899996" y="2868956"/>
            <a:ext cx="10105053" cy="325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44500" algn="just">
              <a:lnSpc>
                <a:spcPct val="115000"/>
              </a:lnSpc>
              <a:tabLst>
                <a:tab pos="63055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Особливість методу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полягає в тому, що є можливість розглядати предмет вивчення не окремо, а цілісно. Тому, під час створення природничих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вони містять знання з різних навчальних предметів, зокрема з біології, фізики, математики, інформатики, географії, тобто враховують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міжпредметні зв’язки.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just">
              <a:lnSpc>
                <a:spcPct val="115000"/>
              </a:lnSpc>
              <a:tabLst>
                <a:tab pos="54038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Важливим в організації пізнавальної діяльності є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застосування різних засобів навчання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Це можуть бути сучасні засоби (комп’ютерні телекомунікації, електронні бази даних, віртуальні бібліотеки, відео-, мультимедійні та педагогічні програмні засоби) і традиційні (енциклопедії, посібники, відеозаписи, дидактичні матеріали, засоби масової інформації).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6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EFA479-99DD-2051-D71B-7638EF2AC7BA}"/>
              </a:ext>
            </a:extLst>
          </p:cNvPr>
          <p:cNvSpPr txBox="1"/>
          <p:nvPr/>
        </p:nvSpPr>
        <p:spPr>
          <a:xfrm>
            <a:off x="830425" y="751344"/>
            <a:ext cx="10189028" cy="160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це «п’ять П»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роблема – 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ланування – 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ошук інформації – 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родукт – </a:t>
            </a:r>
            <a:r>
              <a:rPr lang="uk-UA" sz="18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резентація.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Шоста «П» </a:t>
            </a:r>
            <a:r>
              <a:rPr lang="uk-UA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це його Портфоліо, тобто папка, у якій зібрані всі робочі матеріали.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игрушка, комнат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E2F60B9-77C1-7E15-CB87-D89C29E5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42" y="2754296"/>
            <a:ext cx="4817883" cy="3312295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груш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3F21CB4-AB30-E5DA-DFA9-46C25E4E4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75" y="2754296"/>
            <a:ext cx="5462222" cy="33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1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3E698C-87A8-E9EF-BF26-6E1EAF8F0F5B}"/>
              </a:ext>
            </a:extLst>
          </p:cNvPr>
          <p:cNvSpPr txBox="1"/>
          <p:nvPr/>
        </p:nvSpPr>
        <p:spPr>
          <a:xfrm>
            <a:off x="867747" y="1028343"/>
            <a:ext cx="10627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54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ПРОЄКТІВ З БІОЛОГІЇ</a:t>
            </a:r>
            <a:endParaRPr lang="ru-UA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F136E604-6216-D716-5EAD-DE933935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296" y="2182101"/>
            <a:ext cx="6904469" cy="38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27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79_TF11531919.potx" id="{98DDEEB5-B154-4CEA-B96B-E6E5853187A2}" vid="{74C6FD98-1055-46B6-A2AC-B411AE7D4A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{CAA849AD-2E51-484A-808C-B76B1A0809D0}tf11531919_win32</Template>
  <TotalTime>197</TotalTime>
  <Words>3009</Words>
  <Application>Microsoft Office PowerPoint</Application>
  <PresentationFormat>Широкоэкранный</PresentationFormat>
  <Paragraphs>189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Avenir Next LT Pro</vt:lpstr>
      <vt:lpstr>Bookman Old Style</vt:lpstr>
      <vt:lpstr>Calibri</vt:lpstr>
      <vt:lpstr>Calibri Light</vt:lpstr>
      <vt:lpstr>Courier New</vt:lpstr>
      <vt:lpstr>Garamond</vt:lpstr>
      <vt:lpstr>Microsoft Sans Serif</vt:lpstr>
      <vt:lpstr>Symbol</vt:lpstr>
      <vt:lpstr>Times New Roman</vt:lpstr>
      <vt:lpstr>Wingdings</vt:lpstr>
      <vt:lpstr>СавонVTI</vt:lpstr>
      <vt:lpstr>ПРОЄКТНА ТЕХНОЛОГІЯ В НАВЧАННІ БІОЛОГІЇ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Інновації та інноваційні технології</dc:title>
  <dc:creator>Елена Бойкая</dc:creator>
  <cp:lastModifiedBy>Елена Бойкая</cp:lastModifiedBy>
  <cp:revision>6</cp:revision>
  <dcterms:created xsi:type="dcterms:W3CDTF">2022-10-22T04:47:20Z</dcterms:created>
  <dcterms:modified xsi:type="dcterms:W3CDTF">2022-10-28T09:57:52Z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