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85" r:id="rId4"/>
    <p:sldId id="257" r:id="rId5"/>
    <p:sldId id="258" r:id="rId6"/>
    <p:sldId id="259" r:id="rId7"/>
    <p:sldId id="268" r:id="rId8"/>
    <p:sldId id="267" r:id="rId9"/>
    <p:sldId id="286" r:id="rId10"/>
    <p:sldId id="266" r:id="rId11"/>
    <p:sldId id="265" r:id="rId12"/>
    <p:sldId id="263" r:id="rId13"/>
    <p:sldId id="262" r:id="rId14"/>
    <p:sldId id="261" r:id="rId15"/>
    <p:sldId id="260" r:id="rId16"/>
    <p:sldId id="269" r:id="rId17"/>
    <p:sldId id="287" r:id="rId18"/>
    <p:sldId id="270" r:id="rId19"/>
    <p:sldId id="272" r:id="rId20"/>
    <p:sldId id="271" r:id="rId21"/>
    <p:sldId id="273" r:id="rId22"/>
    <p:sldId id="288" r:id="rId23"/>
    <p:sldId id="275" r:id="rId24"/>
    <p:sldId id="276" r:id="rId25"/>
    <p:sldId id="274" r:id="rId26"/>
    <p:sldId id="277" r:id="rId27"/>
    <p:sldId id="289" r:id="rId28"/>
    <p:sldId id="278" r:id="rId29"/>
    <p:sldId id="279" r:id="rId30"/>
    <p:sldId id="280" r:id="rId31"/>
    <p:sldId id="281" r:id="rId32"/>
    <p:sldId id="282" r:id="rId33"/>
    <p:sldId id="290" r:id="rId34"/>
    <p:sldId id="283" r:id="rId35"/>
    <p:sldId id="29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-50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D302-63A9-45E4-A18D-70484AE6979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71E9-48E4-4A35-A583-DEF721F0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6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D302-63A9-45E4-A18D-70484AE6979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71E9-48E4-4A35-A583-DEF721F0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4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D302-63A9-45E4-A18D-70484AE6979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71E9-48E4-4A35-A583-DEF721F0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9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D302-63A9-45E4-A18D-70484AE6979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71E9-48E4-4A35-A583-DEF721F0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D302-63A9-45E4-A18D-70484AE6979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71E9-48E4-4A35-A583-DEF721F0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7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D302-63A9-45E4-A18D-70484AE6979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71E9-48E4-4A35-A583-DEF721F0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3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D302-63A9-45E4-A18D-70484AE6979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71E9-48E4-4A35-A583-DEF721F0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D302-63A9-45E4-A18D-70484AE6979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71E9-48E4-4A35-A583-DEF721F0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9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D302-63A9-45E4-A18D-70484AE6979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71E9-48E4-4A35-A583-DEF721F0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5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D302-63A9-45E4-A18D-70484AE6979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71E9-48E4-4A35-A583-DEF721F0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2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D302-63A9-45E4-A18D-70484AE6979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71E9-48E4-4A35-A583-DEF721F0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7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5D302-63A9-45E4-A18D-70484AE6979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871E9-48E4-4A35-A583-DEF721F0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3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62909" y="2522324"/>
            <a:ext cx="7573817" cy="145264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ЗАГАЛЬНА ХАРАКТЕРИСТИКА ПРАВОВОГО СТАТУСУ ОСНОВНИХ ОРГАНІВ ЄС</a:t>
            </a:r>
            <a:endParaRPr lang="en-US" sz="2400" b="1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3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30908" y="897348"/>
            <a:ext cx="6049819" cy="2636981"/>
            <a:chOff x="221672" y="170873"/>
            <a:chExt cx="6049819" cy="2636981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" name="Овал 2"/>
            <p:cNvSpPr/>
            <p:nvPr/>
          </p:nvSpPr>
          <p:spPr>
            <a:xfrm>
              <a:off x="221672" y="170873"/>
              <a:ext cx="4886036" cy="1080654"/>
            </a:xfrm>
            <a:prstGeom prst="ellips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Рада </a:t>
              </a:r>
              <a:r>
                <a:rPr lang="ru-RU" dirty="0" err="1"/>
                <a:t>Європейського</a:t>
              </a:r>
              <a:r>
                <a:rPr lang="ru-RU" dirty="0"/>
                <a:t> Союзу, </a:t>
              </a:r>
              <a:r>
                <a:rPr lang="ru-RU" dirty="0" err="1"/>
                <a:t>або</a:t>
              </a:r>
              <a:r>
                <a:rPr lang="ru-RU" dirty="0"/>
                <a:t> Рада </a:t>
              </a:r>
              <a:r>
                <a:rPr lang="ru-RU" dirty="0" err="1"/>
                <a:t>міністрів</a:t>
              </a:r>
              <a:r>
                <a:rPr lang="ru-RU" dirty="0"/>
                <a:t> (</a:t>
              </a:r>
              <a:r>
                <a:rPr lang="ru-RU" dirty="0" err="1"/>
                <a:t>The</a:t>
              </a:r>
              <a:r>
                <a:rPr lang="ru-RU" dirty="0"/>
                <a:t> </a:t>
              </a:r>
              <a:r>
                <a:rPr lang="ru-RU" dirty="0" err="1"/>
                <a:t>Council</a:t>
              </a:r>
              <a:r>
                <a:rPr lang="ru-RU" dirty="0"/>
                <a:t> </a:t>
              </a:r>
              <a:r>
                <a:rPr lang="ru-RU" dirty="0" err="1"/>
                <a:t>of</a:t>
              </a:r>
              <a:r>
                <a:rPr lang="ru-RU" dirty="0"/>
                <a:t> </a:t>
              </a:r>
              <a:r>
                <a:rPr lang="ru-RU" dirty="0" err="1"/>
                <a:t>the</a:t>
              </a:r>
              <a:r>
                <a:rPr lang="ru-RU" dirty="0"/>
                <a:t> </a:t>
              </a:r>
              <a:r>
                <a:rPr lang="ru-RU" dirty="0" err="1"/>
                <a:t>European</a:t>
              </a:r>
              <a:r>
                <a:rPr lang="ru-RU" dirty="0"/>
                <a:t> </a:t>
              </a:r>
              <a:r>
                <a:rPr lang="ru-RU" dirty="0" err="1"/>
                <a:t>Union</a:t>
              </a:r>
              <a:r>
                <a:rPr lang="ru-RU" dirty="0" smtClean="0"/>
                <a:t>) - </a:t>
              </a:r>
              <a:endParaRPr lang="en-US" dirty="0"/>
            </a:p>
          </p:txBody>
        </p:sp>
        <p:sp>
          <p:nvSpPr>
            <p:cNvPr id="4" name="Выгнутая вправо стрелка 3"/>
            <p:cNvSpPr/>
            <p:nvPr/>
          </p:nvSpPr>
          <p:spPr>
            <a:xfrm>
              <a:off x="5218545" y="576386"/>
              <a:ext cx="1052946" cy="1967346"/>
            </a:xfrm>
            <a:prstGeom prst="curvedLeftArrow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1274617" y="1736436"/>
              <a:ext cx="3833091" cy="1071418"/>
            </a:xfrm>
            <a:prstGeom prst="ellips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 err="1" smtClean="0"/>
                <a:t>постійно</a:t>
              </a:r>
              <a:r>
                <a:rPr lang="ru-RU" dirty="0" smtClean="0"/>
                <a:t> </a:t>
              </a:r>
              <a:r>
                <a:rPr lang="ru-RU" dirty="0" err="1"/>
                <a:t>діючий</a:t>
              </a:r>
              <a:r>
                <a:rPr lang="ru-RU" dirty="0"/>
                <a:t> орган ЄС, </a:t>
              </a:r>
              <a:r>
                <a:rPr lang="ru-RU" dirty="0" err="1"/>
                <a:t>розташований</a:t>
              </a:r>
              <a:r>
                <a:rPr lang="ru-RU" dirty="0"/>
                <a:t> в </a:t>
              </a:r>
              <a:r>
                <a:rPr lang="ru-RU" dirty="0" err="1"/>
                <a:t>Брюсселі</a:t>
              </a:r>
              <a:r>
                <a:rPr lang="ru-RU" dirty="0"/>
                <a:t>.</a:t>
              </a:r>
              <a:endParaRPr lang="en-US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638472" y="341745"/>
            <a:ext cx="4082473" cy="5523346"/>
            <a:chOff x="7638472" y="341745"/>
            <a:chExt cx="4082473" cy="5523346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980218" y="341745"/>
              <a:ext cx="3398982" cy="738909"/>
            </a:xfrm>
            <a:prstGeom prst="roundRect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/>
                <a:t>Формування Ради ЄС відбувається за такою процедурою:</a:t>
              </a:r>
              <a:endParaRPr lang="en-US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7638472" y="1541585"/>
              <a:ext cx="4082473" cy="1348509"/>
            </a:xfrm>
            <a:prstGeom prst="roundRect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кожна держава-</a:t>
              </a:r>
              <a:r>
                <a:rPr lang="ru-RU" dirty="0" err="1"/>
                <a:t>учасник</a:t>
              </a:r>
              <a:r>
                <a:rPr lang="ru-RU" dirty="0"/>
                <a:t> </a:t>
              </a:r>
              <a:r>
                <a:rPr lang="ru-RU" dirty="0" err="1"/>
                <a:t>відсилає</a:t>
              </a:r>
              <a:r>
                <a:rPr lang="ru-RU" dirty="0"/>
                <a:t> до Ради </a:t>
              </a:r>
              <a:r>
                <a:rPr lang="ru-RU" dirty="0" err="1"/>
                <a:t>міністра</a:t>
              </a:r>
              <a:r>
                <a:rPr lang="ru-RU" dirty="0"/>
                <a:t> </a:t>
              </a:r>
              <a:r>
                <a:rPr lang="ru-RU" dirty="0" err="1"/>
                <a:t>національного</a:t>
              </a:r>
              <a:r>
                <a:rPr lang="ru-RU" dirty="0"/>
                <a:t> уряду </a:t>
              </a:r>
              <a:r>
                <a:rPr lang="ru-RU" dirty="0" err="1"/>
                <a:t>представника</a:t>
              </a:r>
              <a:r>
                <a:rPr lang="ru-RU" dirty="0"/>
                <a:t>, </a:t>
              </a:r>
              <a:r>
                <a:rPr lang="ru-RU" dirty="0" err="1"/>
                <a:t>який</a:t>
              </a:r>
              <a:r>
                <a:rPr lang="ru-RU" dirty="0"/>
                <a:t> </a:t>
              </a:r>
              <a:r>
                <a:rPr lang="ru-RU" dirty="0" err="1"/>
                <a:t>діє</a:t>
              </a:r>
              <a:r>
                <a:rPr lang="ru-RU" dirty="0"/>
                <a:t> </a:t>
              </a:r>
              <a:r>
                <a:rPr lang="ru-RU" dirty="0" err="1"/>
                <a:t>від</a:t>
              </a:r>
              <a:r>
                <a:rPr lang="ru-RU" dirty="0"/>
                <a:t> </a:t>
              </a:r>
              <a:r>
                <a:rPr lang="ru-RU" dirty="0" err="1"/>
                <a:t>імені</a:t>
              </a:r>
              <a:r>
                <a:rPr lang="ru-RU" dirty="0"/>
                <a:t> уряду </a:t>
              </a:r>
              <a:r>
                <a:rPr lang="ru-RU" dirty="0" err="1"/>
                <a:t>країни</a:t>
              </a:r>
              <a:r>
                <a:rPr lang="ru-RU" dirty="0"/>
                <a:t>, </a:t>
              </a:r>
              <a:r>
                <a:rPr lang="ru-RU" dirty="0" err="1"/>
                <a:t>що</a:t>
              </a:r>
              <a:r>
                <a:rPr lang="ru-RU" dirty="0"/>
                <a:t> </a:t>
              </a:r>
              <a:r>
                <a:rPr lang="ru-RU" dirty="0" err="1"/>
                <a:t>його</a:t>
              </a:r>
              <a:r>
                <a:rPr lang="ru-RU" dirty="0"/>
                <a:t> </a:t>
              </a:r>
              <a:r>
                <a:rPr lang="ru-RU" dirty="0" smtClean="0"/>
                <a:t>направила.</a:t>
              </a:r>
              <a:endParaRPr lang="en-US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38473" y="3149600"/>
              <a:ext cx="4082472" cy="1052945"/>
            </a:xfrm>
            <a:prstGeom prst="roundRect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Дії </a:t>
              </a:r>
              <a:r>
                <a:rPr lang="ru-RU" dirty="0" err="1"/>
                <a:t>представника</a:t>
              </a:r>
              <a:r>
                <a:rPr lang="ru-RU" dirty="0"/>
                <a:t> </a:t>
              </a:r>
              <a:r>
                <a:rPr lang="ru-RU" dirty="0" err="1"/>
                <a:t>мають</a:t>
              </a:r>
              <a:r>
                <a:rPr lang="ru-RU" dirty="0"/>
                <a:t> </a:t>
              </a:r>
              <a:r>
                <a:rPr lang="ru-RU" dirty="0" err="1"/>
                <a:t>обов'язковий</a:t>
              </a:r>
              <a:r>
                <a:rPr lang="ru-RU" dirty="0"/>
                <a:t> характер для </a:t>
              </a:r>
              <a:r>
                <a:rPr lang="ru-RU" dirty="0" err="1"/>
                <a:t>держави</a:t>
              </a:r>
              <a:r>
                <a:rPr lang="ru-RU" dirty="0"/>
                <a:t>-члена ЄС.</a:t>
              </a:r>
              <a:endParaRPr lang="en-US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638472" y="4442691"/>
              <a:ext cx="4082473" cy="1422400"/>
            </a:xfrm>
            <a:prstGeom prst="roundRect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/>
                <a:t>Якщо держава федеративна, то кожен суб'єкт федерації може послати свого міністра до Ради ЄС. Крім цього, в засіданнях беруть участь державні секретарі унітарних держав.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2182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785091" y="1673529"/>
            <a:ext cx="11346872" cy="4833488"/>
            <a:chOff x="785091" y="1673529"/>
            <a:chExt cx="11346872" cy="4833488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" name="Овал 2"/>
            <p:cNvSpPr/>
            <p:nvPr/>
          </p:nvSpPr>
          <p:spPr>
            <a:xfrm>
              <a:off x="785091" y="1673529"/>
              <a:ext cx="4174837" cy="1283854"/>
            </a:xfrm>
            <a:prstGeom prst="ellips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Поточну роботу Ради ЄС забезпечує </a:t>
              </a:r>
              <a:r>
                <a:rPr lang="ru-RU" dirty="0" err="1"/>
                <a:t>Комітет</a:t>
              </a:r>
              <a:r>
                <a:rPr lang="ru-RU" dirty="0"/>
                <a:t> </a:t>
              </a:r>
              <a:r>
                <a:rPr lang="ru-RU" dirty="0" err="1"/>
                <a:t>постійних</a:t>
              </a:r>
              <a:r>
                <a:rPr lang="ru-RU" dirty="0"/>
                <a:t> </a:t>
              </a:r>
              <a:r>
                <a:rPr lang="ru-RU" dirty="0" err="1" smtClean="0"/>
                <a:t>представників</a:t>
              </a:r>
              <a:r>
                <a:rPr lang="ru-RU" dirty="0" smtClean="0"/>
                <a:t> - </a:t>
              </a:r>
              <a:endParaRPr lang="en-US" dirty="0"/>
            </a:p>
          </p:txBody>
        </p:sp>
        <p:sp>
          <p:nvSpPr>
            <p:cNvPr id="4" name="Овал 3"/>
            <p:cNvSpPr/>
            <p:nvPr/>
          </p:nvSpPr>
          <p:spPr>
            <a:xfrm>
              <a:off x="1200727" y="3814618"/>
              <a:ext cx="3842328" cy="1043709"/>
            </a:xfrm>
            <a:prstGeom prst="ellips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Корепер (фр. </a:t>
              </a:r>
              <a:r>
                <a:rPr lang="en-US"/>
                <a:t>Comité des représentants permanents, Coreper).</a:t>
              </a:r>
            </a:p>
          </p:txBody>
        </p:sp>
        <p:sp>
          <p:nvSpPr>
            <p:cNvPr id="5" name="Выгнутая вправо стрелка 4"/>
            <p:cNvSpPr/>
            <p:nvPr/>
          </p:nvSpPr>
          <p:spPr>
            <a:xfrm>
              <a:off x="5043055" y="2068946"/>
              <a:ext cx="1736436" cy="2678545"/>
            </a:xfrm>
            <a:prstGeom prst="curvedLeftArrow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7860145" y="1673529"/>
              <a:ext cx="3777673" cy="1032726"/>
            </a:xfrm>
            <a:prstGeom prst="round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У свою чергу, на власних засіданнях Рада ЄС оперує двома переліками питань:</a:t>
              </a:r>
              <a:endParaRPr lang="en-US"/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8123381" y="2827199"/>
              <a:ext cx="711200" cy="1162035"/>
            </a:xfrm>
            <a:prstGeom prst="downArrow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10571017" y="2827199"/>
              <a:ext cx="711200" cy="1162035"/>
            </a:xfrm>
            <a:prstGeom prst="downArrow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Овал 9"/>
            <p:cNvSpPr/>
            <p:nvPr/>
          </p:nvSpPr>
          <p:spPr>
            <a:xfrm>
              <a:off x="7241310" y="4336472"/>
              <a:ext cx="2410691" cy="2170545"/>
            </a:xfrm>
            <a:prstGeom prst="ellips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перелік А – погоджені на рівні Корепер</a:t>
              </a:r>
              <a:endParaRPr lang="en-US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9721272" y="4336472"/>
              <a:ext cx="2410691" cy="2170545"/>
            </a:xfrm>
            <a:prstGeom prst="ellips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перелік В – непогоджені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030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845127" y="295564"/>
            <a:ext cx="10164618" cy="3804108"/>
            <a:chOff x="845127" y="295564"/>
            <a:chExt cx="10164618" cy="3804108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Прямоугольник 2"/>
            <p:cNvSpPr/>
            <p:nvPr/>
          </p:nvSpPr>
          <p:spPr>
            <a:xfrm>
              <a:off x="3385127" y="295564"/>
              <a:ext cx="5421746" cy="1200727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З юридичної точки зору Рада є єдиним цілим, але на практиці вона поділена на десять різних конфігурацій (складів). У статті 16 (6) Договору про Європейський Союз визначено:</a:t>
              </a:r>
              <a:endParaRPr lang="en-US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845127" y="2382982"/>
              <a:ext cx="4405745" cy="1716690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/>
                <a:t>1) Рада повинна збиратися різними складами, список яких повинен бути затверджений відповідно до ст. 236 Договору про функціонування Європейського Союзу;</a:t>
              </a:r>
              <a:endParaRPr lang="en-US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604000" y="2382982"/>
              <a:ext cx="4405745" cy="1716690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uk-UA"/>
                <a:t>2) Рада з загальних питань узгоджує роботу всіх конфігурацій. Разом з президентами Європейської Ради і Єврокомісії вона повинна підбивати підсумки засідань Європейської Ради.</a:t>
              </a:r>
              <a:endParaRPr lang="en-US" dirty="0"/>
            </a:p>
          </p:txBody>
        </p:sp>
        <p:cxnSp>
          <p:nvCxnSpPr>
            <p:cNvPr id="7" name="Прямая со стрелкой 6"/>
            <p:cNvCxnSpPr>
              <a:stCxn id="3" idx="2"/>
              <a:endCxn id="4" idx="0"/>
            </p:cNvCxnSpPr>
            <p:nvPr/>
          </p:nvCxnSpPr>
          <p:spPr>
            <a:xfrm flipH="1">
              <a:off x="3048000" y="1496291"/>
              <a:ext cx="3048000" cy="88669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Прямая со стрелкой 8"/>
            <p:cNvCxnSpPr>
              <a:stCxn id="3" idx="2"/>
              <a:endCxn id="5" idx="0"/>
            </p:cNvCxnSpPr>
            <p:nvPr/>
          </p:nvCxnSpPr>
          <p:spPr>
            <a:xfrm>
              <a:off x="6096000" y="1496291"/>
              <a:ext cx="2710873" cy="88669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68348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337930" y="35031"/>
            <a:ext cx="11757087" cy="6248532"/>
            <a:chOff x="337930" y="35031"/>
            <a:chExt cx="11757087" cy="6248532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" name="Группа 8"/>
            <p:cNvGrpSpPr/>
            <p:nvPr/>
          </p:nvGrpSpPr>
          <p:grpSpPr>
            <a:xfrm>
              <a:off x="1320800" y="35031"/>
              <a:ext cx="10774217" cy="6248532"/>
              <a:chOff x="1320800" y="35031"/>
              <a:chExt cx="10774217" cy="6248532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2687782" y="35031"/>
                <a:ext cx="5449454" cy="729673"/>
              </a:xfrm>
              <a:prstGeom prst="rect">
                <a:avLst/>
              </a:prstGeom>
              <a:ln w="381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1600" dirty="0" smtClean="0"/>
                  <a:t>Існує </a:t>
                </a:r>
                <a:r>
                  <a:rPr lang="uk-UA" sz="1600" dirty="0"/>
                  <a:t>десять конфігурацій Ради ЄС (</a:t>
                </a:r>
                <a:r>
                  <a:rPr lang="uk-UA" sz="1600" dirty="0" err="1"/>
                  <a:t>Council</a:t>
                </a:r>
                <a:r>
                  <a:rPr lang="uk-UA" sz="1600" dirty="0"/>
                  <a:t> </a:t>
                </a:r>
                <a:r>
                  <a:rPr lang="uk-UA" sz="1600" dirty="0" err="1"/>
                  <a:t>configurations</a:t>
                </a:r>
                <a:r>
                  <a:rPr lang="uk-UA" sz="1600" dirty="0"/>
                  <a:t>):</a:t>
                </a:r>
                <a:endParaRPr lang="en-US" sz="1600" dirty="0"/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1320800" y="938204"/>
                <a:ext cx="10686473" cy="905163"/>
              </a:xfrm>
              <a:prstGeom prst="rect">
                <a:avLst/>
              </a:prstGeom>
              <a:ln w="381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1600" dirty="0"/>
                  <a:t>1) Рада з загальних питань (</a:t>
                </a:r>
                <a:r>
                  <a:rPr lang="uk-UA" sz="1600" dirty="0" err="1"/>
                  <a:t>General</a:t>
                </a:r>
                <a:r>
                  <a:rPr lang="uk-UA" sz="1600" dirty="0"/>
                  <a:t> </a:t>
                </a:r>
                <a:r>
                  <a:rPr lang="uk-UA" sz="1600" dirty="0" err="1"/>
                  <a:t>Affairs</a:t>
                </a:r>
                <a:r>
                  <a:rPr lang="uk-UA" sz="1600" dirty="0"/>
                  <a:t> </a:t>
                </a:r>
                <a:r>
                  <a:rPr lang="uk-UA" sz="1600" dirty="0" err="1"/>
                  <a:t>Council</a:t>
                </a:r>
                <a:r>
                  <a:rPr lang="uk-UA" sz="1600" dirty="0"/>
                  <a:t>, GAC) – координує роботу Ради, організовує засідання Європейської Ради і вирішує питання, що виникають у різних конфігураціях Ради;</a:t>
                </a:r>
                <a:endParaRPr lang="en-US" sz="1600" dirty="0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1320800" y="4566584"/>
                <a:ext cx="10686473" cy="688908"/>
              </a:xfrm>
              <a:prstGeom prst="rect">
                <a:avLst/>
              </a:prstGeom>
              <a:ln w="381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1600" dirty="0"/>
                  <a:t>4) Рада юстиції та внутрішніх справ (</a:t>
                </a:r>
                <a:r>
                  <a:rPr lang="uk-UA" sz="1600" dirty="0" err="1"/>
                  <a:t>Justice</a:t>
                </a:r>
                <a:r>
                  <a:rPr lang="uk-UA" sz="1600" dirty="0"/>
                  <a:t> </a:t>
                </a:r>
                <a:r>
                  <a:rPr lang="uk-UA" sz="1600" dirty="0" err="1"/>
                  <a:t>and</a:t>
                </a:r>
                <a:r>
                  <a:rPr lang="uk-UA" sz="1600" dirty="0"/>
                  <a:t> </a:t>
                </a:r>
                <a:r>
                  <a:rPr lang="uk-UA" sz="1600" dirty="0" err="1"/>
                  <a:t>Home</a:t>
                </a:r>
                <a:r>
                  <a:rPr lang="uk-UA" sz="1600" dirty="0"/>
                  <a:t> </a:t>
                </a:r>
                <a:r>
                  <a:rPr lang="uk-UA" sz="1600" dirty="0" err="1"/>
                  <a:t>Affairs</a:t>
                </a:r>
                <a:r>
                  <a:rPr lang="uk-UA" sz="1600" dirty="0"/>
                  <a:t> </a:t>
                </a:r>
                <a:r>
                  <a:rPr lang="uk-UA" sz="1600" dirty="0" err="1"/>
                  <a:t>Council</a:t>
                </a:r>
                <a:r>
                  <a:rPr lang="uk-UA" sz="1600" dirty="0"/>
                  <a:t>) – об'єднує міністрів юстиції і міністрів внутрішніх справ держав-членів;</a:t>
                </a:r>
                <a:endParaRPr lang="en-US" sz="1600" dirty="0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1320800" y="1972142"/>
                <a:ext cx="10686473" cy="905163"/>
              </a:xfrm>
              <a:prstGeom prst="rect">
                <a:avLst/>
              </a:prstGeom>
              <a:ln w="381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1600" dirty="0"/>
                  <a:t>3) Рада з економічних і фінансових питань (</a:t>
                </a:r>
                <a:r>
                  <a:rPr lang="uk-UA" sz="1600" dirty="0" err="1"/>
                  <a:t>Economic</a:t>
                </a:r>
                <a:r>
                  <a:rPr lang="uk-UA" sz="1600" dirty="0"/>
                  <a:t> </a:t>
                </a:r>
                <a:r>
                  <a:rPr lang="uk-UA" sz="1600" dirty="0" err="1"/>
                  <a:t>and</a:t>
                </a:r>
                <a:r>
                  <a:rPr lang="uk-UA" sz="1600" dirty="0"/>
                  <a:t> </a:t>
                </a:r>
                <a:r>
                  <a:rPr lang="uk-UA" sz="1600" dirty="0" err="1"/>
                  <a:t>Financial</a:t>
                </a:r>
                <a:r>
                  <a:rPr lang="uk-UA" sz="1600" dirty="0"/>
                  <a:t> </a:t>
                </a:r>
                <a:r>
                  <a:rPr lang="uk-UA" sz="1600" dirty="0" err="1"/>
                  <a:t>Affairs</a:t>
                </a:r>
                <a:r>
                  <a:rPr lang="uk-UA" sz="1600" dirty="0"/>
                  <a:t> </a:t>
                </a:r>
                <a:r>
                  <a:rPr lang="uk-UA" sz="1600" dirty="0" err="1"/>
                  <a:t>Council</a:t>
                </a:r>
                <a:r>
                  <a:rPr lang="uk-UA" sz="1600" dirty="0"/>
                  <a:t>, </a:t>
                </a:r>
                <a:r>
                  <a:rPr lang="uk-UA" sz="1600" dirty="0" err="1"/>
                  <a:t>Ecofin</a:t>
                </a:r>
                <a:r>
                  <a:rPr lang="uk-UA" sz="1600" dirty="0"/>
                  <a:t>) – складається з міністрів фінансів і міністрів економіки держав-членів. Працює над бюджетними питаннями і питаннями, пов'язаними з діяльністю </a:t>
                </a:r>
                <a:r>
                  <a:rPr lang="uk-UA" sz="1600" dirty="0" err="1"/>
                  <a:t>єврозони</a:t>
                </a:r>
                <a:r>
                  <a:rPr lang="uk-UA" sz="1600" dirty="0"/>
                  <a:t>;</a:t>
                </a:r>
                <a:endParaRPr lang="en-US" sz="1600" dirty="0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320800" y="3019669"/>
                <a:ext cx="10686473" cy="1404550"/>
              </a:xfrm>
              <a:prstGeom prst="rect">
                <a:avLst/>
              </a:prstGeom>
              <a:ln w="381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1600" dirty="0"/>
                  <a:t>2) Рада міністрів закордонних справ (</a:t>
                </a:r>
                <a:r>
                  <a:rPr lang="uk-UA" sz="1600" dirty="0" err="1"/>
                  <a:t>Foreign</a:t>
                </a:r>
                <a:r>
                  <a:rPr lang="uk-UA" sz="1600" dirty="0"/>
                  <a:t> </a:t>
                </a:r>
                <a:r>
                  <a:rPr lang="uk-UA" sz="1600" dirty="0" err="1"/>
                  <a:t>Affairs</a:t>
                </a:r>
                <a:r>
                  <a:rPr lang="uk-UA" sz="1600" dirty="0"/>
                  <a:t> </a:t>
                </a:r>
                <a:r>
                  <a:rPr lang="uk-UA" sz="1600" dirty="0" err="1"/>
                  <a:t>Council</a:t>
                </a:r>
                <a:r>
                  <a:rPr lang="uk-UA" sz="1600" dirty="0"/>
                  <a:t>, FAC) – єдина конфігурація, яка очолюється Верховним представником ЄС з закордонних справ та політики безпеки, а не міністром закордонних справ країни, що головує. Вона керує спільною зовнішньою та </a:t>
                </a:r>
                <a:r>
                  <a:rPr lang="uk-UA" sz="1600" dirty="0" err="1"/>
                  <a:t>безпековою</a:t>
                </a:r>
                <a:r>
                  <a:rPr lang="uk-UA" sz="1600" dirty="0"/>
                  <a:t> політикою, спільною політикою безпеки і оборони, торгівлею та розвитком співробітництва;</a:t>
                </a:r>
                <a:endParaRPr lang="en-US" sz="1600" dirty="0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320800" y="5397857"/>
                <a:ext cx="10774217" cy="885706"/>
              </a:xfrm>
              <a:prstGeom prst="rect">
                <a:avLst/>
              </a:prstGeom>
              <a:ln w="381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1600" dirty="0"/>
                  <a:t>5) Рада з питань зайнятості, соціальної політики, охорони здоров'я і захисту прав споживачів (</a:t>
                </a:r>
                <a:r>
                  <a:rPr lang="uk-UA" sz="1600" dirty="0" err="1"/>
                  <a:t>The</a:t>
                </a:r>
                <a:r>
                  <a:rPr lang="uk-UA" sz="1600" dirty="0"/>
                  <a:t> </a:t>
                </a:r>
                <a:r>
                  <a:rPr lang="uk-UA" sz="1600" dirty="0" err="1"/>
                  <a:t>Employment</a:t>
                </a:r>
                <a:r>
                  <a:rPr lang="uk-UA" sz="1600" dirty="0"/>
                  <a:t>, </a:t>
                </a:r>
                <a:r>
                  <a:rPr lang="uk-UA" sz="1600" dirty="0" err="1"/>
                  <a:t>Social</a:t>
                </a:r>
                <a:r>
                  <a:rPr lang="uk-UA" sz="1600" dirty="0"/>
                  <a:t> </a:t>
                </a:r>
                <a:r>
                  <a:rPr lang="uk-UA" sz="1600" dirty="0" err="1"/>
                  <a:t>Policy</a:t>
                </a:r>
                <a:r>
                  <a:rPr lang="uk-UA" sz="1600" dirty="0"/>
                  <a:t>, </a:t>
                </a:r>
                <a:r>
                  <a:rPr lang="uk-UA" sz="1600" dirty="0" err="1"/>
                  <a:t>Health</a:t>
                </a:r>
                <a:r>
                  <a:rPr lang="uk-UA" sz="1600" dirty="0"/>
                  <a:t> </a:t>
                </a:r>
                <a:r>
                  <a:rPr lang="uk-UA" sz="1600" dirty="0" err="1"/>
                  <a:t>and</a:t>
                </a:r>
                <a:r>
                  <a:rPr lang="uk-UA" sz="1600" dirty="0"/>
                  <a:t> </a:t>
                </a:r>
                <a:r>
                  <a:rPr lang="uk-UA" sz="1600" dirty="0" err="1"/>
                  <a:t>Consumer</a:t>
                </a:r>
                <a:r>
                  <a:rPr lang="uk-UA" sz="1600" dirty="0"/>
                  <a:t> </a:t>
                </a:r>
                <a:r>
                  <a:rPr lang="uk-UA" sz="1600" dirty="0" err="1"/>
                  <a:t>Affairs</a:t>
                </a:r>
                <a:r>
                  <a:rPr lang="uk-UA" sz="1600" dirty="0"/>
                  <a:t> </a:t>
                </a:r>
                <a:r>
                  <a:rPr lang="uk-UA" sz="1600" dirty="0" err="1"/>
                  <a:t>Council</a:t>
                </a:r>
                <a:r>
                  <a:rPr lang="uk-UA" sz="1600" dirty="0"/>
                  <a:t>, EPSCO) – складається з міністрів з питань зайнятості, соціального захисту, захисту прав споживачів, захисту здоров'я і рівних можливостей;</a:t>
                </a:r>
                <a:endParaRPr lang="en-US" sz="1600" dirty="0"/>
              </a:p>
            </p:txBody>
          </p:sp>
        </p:grpSp>
        <p:cxnSp>
          <p:nvCxnSpPr>
            <p:cNvPr id="10" name="Прямая соединительная линия 9"/>
            <p:cNvCxnSpPr>
              <a:stCxn id="3" idx="1"/>
            </p:cNvCxnSpPr>
            <p:nvPr/>
          </p:nvCxnSpPr>
          <p:spPr>
            <a:xfrm flipH="1" flipV="1">
              <a:off x="347870" y="377687"/>
              <a:ext cx="2339912" cy="2218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47870" y="367748"/>
              <a:ext cx="0" cy="547296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" name="Прямая со стрелкой 14"/>
            <p:cNvCxnSpPr>
              <a:endCxn id="8" idx="1"/>
            </p:cNvCxnSpPr>
            <p:nvPr/>
          </p:nvCxnSpPr>
          <p:spPr>
            <a:xfrm flipV="1">
              <a:off x="337930" y="5840710"/>
              <a:ext cx="982870" cy="349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" name="Прямая со стрелкой 18"/>
            <p:cNvCxnSpPr>
              <a:endCxn id="5" idx="1"/>
            </p:cNvCxnSpPr>
            <p:nvPr/>
          </p:nvCxnSpPr>
          <p:spPr>
            <a:xfrm flipV="1">
              <a:off x="337930" y="4911038"/>
              <a:ext cx="982870" cy="1877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2" name="Прямая со стрелкой 21"/>
            <p:cNvCxnSpPr>
              <a:endCxn id="7" idx="1"/>
            </p:cNvCxnSpPr>
            <p:nvPr/>
          </p:nvCxnSpPr>
          <p:spPr>
            <a:xfrm flipV="1">
              <a:off x="347870" y="3721944"/>
              <a:ext cx="972930" cy="52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4" name="Прямая со стрелкой 23"/>
            <p:cNvCxnSpPr>
              <a:endCxn id="6" idx="1"/>
            </p:cNvCxnSpPr>
            <p:nvPr/>
          </p:nvCxnSpPr>
          <p:spPr>
            <a:xfrm flipV="1">
              <a:off x="347870" y="2424724"/>
              <a:ext cx="972930" cy="1036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7" name="Прямая со стрелкой 26"/>
            <p:cNvCxnSpPr>
              <a:endCxn id="4" idx="1"/>
            </p:cNvCxnSpPr>
            <p:nvPr/>
          </p:nvCxnSpPr>
          <p:spPr>
            <a:xfrm>
              <a:off x="337930" y="1381539"/>
              <a:ext cx="982870" cy="924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1827186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337930" y="169573"/>
            <a:ext cx="11699625" cy="6138464"/>
            <a:chOff x="337930" y="169573"/>
            <a:chExt cx="11699625" cy="6138464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256145" y="169573"/>
              <a:ext cx="10781410" cy="6138464"/>
              <a:chOff x="1256145" y="169573"/>
              <a:chExt cx="10781410" cy="6138464"/>
            </a:xfrm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4" name="Прямоугольник 3"/>
              <p:cNvSpPr/>
              <p:nvPr/>
            </p:nvSpPr>
            <p:spPr>
              <a:xfrm>
                <a:off x="1256145" y="1842653"/>
                <a:ext cx="10781409" cy="905163"/>
              </a:xfrm>
              <a:prstGeom prst="rect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1600" dirty="0"/>
                  <a:t>7) Рада з питань транспорту, телекомунікацій та енергетики (</a:t>
                </a:r>
                <a:r>
                  <a:rPr lang="uk-UA" sz="1600" dirty="0" err="1"/>
                  <a:t>Transport</a:t>
                </a:r>
                <a:r>
                  <a:rPr lang="uk-UA" sz="1600" dirty="0"/>
                  <a:t>, </a:t>
                </a:r>
                <a:r>
                  <a:rPr lang="uk-UA" sz="1600" dirty="0" err="1"/>
                  <a:t>Telecommunications</a:t>
                </a:r>
                <a:r>
                  <a:rPr lang="uk-UA" sz="1600" dirty="0"/>
                  <a:t> </a:t>
                </a:r>
                <a:r>
                  <a:rPr lang="uk-UA" sz="1600" dirty="0" err="1"/>
                  <a:t>and</a:t>
                </a:r>
                <a:r>
                  <a:rPr lang="uk-UA" sz="1600" dirty="0"/>
                  <a:t> </a:t>
                </a:r>
                <a:r>
                  <a:rPr lang="uk-UA" sz="1600" dirty="0" err="1"/>
                  <a:t>Energy</a:t>
                </a:r>
                <a:r>
                  <a:rPr lang="uk-UA" sz="1600" dirty="0"/>
                  <a:t> </a:t>
                </a:r>
                <a:r>
                  <a:rPr lang="uk-UA" sz="1600" dirty="0" err="1"/>
                  <a:t>Council</a:t>
                </a:r>
                <a:r>
                  <a:rPr lang="uk-UA" sz="1600" dirty="0"/>
                  <a:t>, TTE) – створена в червні 2002 р. у результаті злиття трьох політик в рамках однієї конфігурації. Склад формації залежить від порядку денного. Це утворення зустрічається приблизно раз на два місяці;</a:t>
                </a:r>
                <a:endParaRPr lang="en-US" sz="1600" dirty="0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1256145" y="4327103"/>
                <a:ext cx="10781410" cy="905163"/>
              </a:xfrm>
              <a:prstGeom prst="rect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1600" dirty="0"/>
                  <a:t>9) Екологічна рада (</a:t>
                </a:r>
                <a:r>
                  <a:rPr lang="ru-RU" sz="1600" dirty="0" err="1"/>
                  <a:t>Environment</a:t>
                </a:r>
                <a:r>
                  <a:rPr lang="ru-RU" sz="1600" dirty="0"/>
                  <a:t> </a:t>
                </a:r>
                <a:r>
                  <a:rPr lang="ru-RU" sz="1600" dirty="0" err="1"/>
                  <a:t>Council</a:t>
                </a:r>
                <a:r>
                  <a:rPr lang="uk-UA" sz="1600" dirty="0"/>
                  <a:t>, </a:t>
                </a:r>
                <a:r>
                  <a:rPr lang="ru-RU" sz="1600" dirty="0"/>
                  <a:t>ENV</a:t>
                </a:r>
                <a:r>
                  <a:rPr lang="uk-UA" sz="1600" dirty="0"/>
                  <a:t>) – складається з міністрів навколишнього середовища, які зустрічаються приблизно чотири рази на рік;</a:t>
                </a:r>
                <a:endParaRPr lang="en-US" sz="1600" dirty="0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1256145" y="5402874"/>
                <a:ext cx="10781409" cy="905163"/>
              </a:xfrm>
              <a:prstGeom prst="rect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1600" dirty="0"/>
                  <a:t>10) Рада з питань освіти, молоді, культури та спорту (</a:t>
                </a:r>
                <a:r>
                  <a:rPr lang="ru-RU" sz="1600" dirty="0" err="1"/>
                  <a:t>Education</a:t>
                </a:r>
                <a:r>
                  <a:rPr lang="uk-UA" sz="1600" dirty="0"/>
                  <a:t>, </a:t>
                </a:r>
                <a:r>
                  <a:rPr lang="ru-RU" sz="1600" dirty="0" err="1"/>
                  <a:t>Youth</a:t>
                </a:r>
                <a:r>
                  <a:rPr lang="uk-UA" sz="1600" dirty="0"/>
                  <a:t>, </a:t>
                </a:r>
                <a:r>
                  <a:rPr lang="ru-RU" sz="1600" dirty="0" err="1"/>
                  <a:t>Culture</a:t>
                </a:r>
                <a:r>
                  <a:rPr lang="ru-RU" sz="1600" dirty="0"/>
                  <a:t> </a:t>
                </a:r>
                <a:r>
                  <a:rPr lang="ru-RU" sz="1600" dirty="0" err="1"/>
                  <a:t>and</a:t>
                </a:r>
                <a:r>
                  <a:rPr lang="ru-RU" sz="1600" dirty="0"/>
                  <a:t> </a:t>
                </a:r>
                <a:r>
                  <a:rPr lang="ru-RU" sz="1600" dirty="0" err="1"/>
                  <a:t>Sport</a:t>
                </a:r>
                <a:r>
                  <a:rPr lang="ru-RU" sz="1600" dirty="0"/>
                  <a:t> </a:t>
                </a:r>
                <a:r>
                  <a:rPr lang="ru-RU" sz="1600" dirty="0" err="1"/>
                  <a:t>Council</a:t>
                </a:r>
                <a:r>
                  <a:rPr lang="uk-UA" sz="1600" dirty="0"/>
                  <a:t>, </a:t>
                </a:r>
                <a:r>
                  <a:rPr lang="ru-RU" sz="1600" dirty="0"/>
                  <a:t>EYCS</a:t>
                </a:r>
                <a:r>
                  <a:rPr lang="uk-UA" sz="1600" dirty="0"/>
                  <a:t>) – складається з міністрів освіти, культури, молоді, спорту та зв'язку, які зустрічаються приблизно три або чотири рази на рік.</a:t>
                </a:r>
                <a:endParaRPr lang="en-US" sz="1600" dirty="0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256145" y="2984445"/>
                <a:ext cx="10781409" cy="1182202"/>
              </a:xfrm>
              <a:prstGeom prst="rect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1600" dirty="0"/>
                  <a:t>8) Рада з питань сільського господарства та риболовлі (</a:t>
                </a:r>
                <a:r>
                  <a:rPr lang="ru-RU" sz="1600" dirty="0" err="1"/>
                  <a:t>Agriculture</a:t>
                </a:r>
                <a:r>
                  <a:rPr lang="ru-RU" sz="1600" dirty="0"/>
                  <a:t> </a:t>
                </a:r>
                <a:r>
                  <a:rPr lang="ru-RU" sz="1600" dirty="0" err="1"/>
                  <a:t>and</a:t>
                </a:r>
                <a:r>
                  <a:rPr lang="ru-RU" sz="1600" dirty="0"/>
                  <a:t> </a:t>
                </a:r>
                <a:r>
                  <a:rPr lang="ru-RU" sz="1600" dirty="0" err="1"/>
                  <a:t>Fisheries</a:t>
                </a:r>
                <a:r>
                  <a:rPr lang="ru-RU" sz="1600" dirty="0"/>
                  <a:t> </a:t>
                </a:r>
                <a:r>
                  <a:rPr lang="ru-RU" sz="1600" dirty="0" err="1"/>
                  <a:t>Council</a:t>
                </a:r>
                <a:r>
                  <a:rPr lang="uk-UA" sz="1600" dirty="0"/>
                  <a:t>, </a:t>
                </a:r>
                <a:r>
                  <a:rPr lang="ru-RU" sz="1600" dirty="0"/>
                  <a:t>AGRIFISH</a:t>
                </a:r>
                <a:r>
                  <a:rPr lang="uk-UA" sz="1600" dirty="0"/>
                  <a:t>) – є однією з найстаріших формацій, що один раз на місяць об'єднує міністрів сільського господарства і рибальства та комісіонерів, відповідальних за сільське господарство, рибальство, безпеку харчових продуктів, ветеринарні питання та питання охорони здоров'я;</a:t>
                </a:r>
                <a:endParaRPr lang="en-US" sz="1600" dirty="0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256145" y="169573"/>
                <a:ext cx="10781409" cy="1436451"/>
              </a:xfrm>
              <a:prstGeom prst="rect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1600" dirty="0"/>
                  <a:t>6) Рада з питань конкурентоспроможності (</a:t>
                </a:r>
                <a:r>
                  <a:rPr lang="uk-UA" sz="1600" dirty="0" err="1"/>
                  <a:t>Competitiveness</a:t>
                </a:r>
                <a:r>
                  <a:rPr lang="uk-UA" sz="1600" dirty="0"/>
                  <a:t> </a:t>
                </a:r>
                <a:r>
                  <a:rPr lang="uk-UA" sz="1600" dirty="0" err="1"/>
                  <a:t>Council</a:t>
                </a:r>
                <a:r>
                  <a:rPr lang="uk-UA" sz="1600" dirty="0"/>
                  <a:t>, COMPET) – створена в червні 2002 р. у результаті злиття трьох попередніх конфігурацій: внутрішнього ринку, промисловості та наукових досліджень.</a:t>
                </a:r>
                <a:endParaRPr lang="en-US" sz="1600" dirty="0"/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1600" dirty="0"/>
                  <a:t>Залежно від питань, включених до порядку денного, ця формація складається з міністрів, відповідальних за такі сфери, як європейські справи, промисловість, туризм та наукові дослідження. З набуттям чинності Лісабонським договором космічна політика була віддана Раді з питань конкурентоспроможності;</a:t>
                </a:r>
                <a:endParaRPr lang="en-US" sz="1600" dirty="0"/>
              </a:p>
            </p:txBody>
          </p:sp>
        </p:grp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337930" y="367748"/>
              <a:ext cx="69574" cy="5496339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" name="Прямая со стрелкой 10"/>
            <p:cNvCxnSpPr>
              <a:endCxn id="6" idx="1"/>
            </p:cNvCxnSpPr>
            <p:nvPr/>
          </p:nvCxnSpPr>
          <p:spPr>
            <a:xfrm flipV="1">
              <a:off x="337930" y="5855456"/>
              <a:ext cx="918215" cy="8631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" name="Прямая со стрелкой 14"/>
            <p:cNvCxnSpPr>
              <a:endCxn id="5" idx="1"/>
            </p:cNvCxnSpPr>
            <p:nvPr/>
          </p:nvCxnSpPr>
          <p:spPr>
            <a:xfrm>
              <a:off x="337930" y="4770783"/>
              <a:ext cx="918215" cy="8902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" name="Прямая со стрелкой 16"/>
            <p:cNvCxnSpPr>
              <a:endCxn id="7" idx="1"/>
            </p:cNvCxnSpPr>
            <p:nvPr/>
          </p:nvCxnSpPr>
          <p:spPr>
            <a:xfrm>
              <a:off x="407504" y="3568148"/>
              <a:ext cx="848641" cy="739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" name="Прямая со стрелкой 18"/>
            <p:cNvCxnSpPr>
              <a:endCxn id="4" idx="1"/>
            </p:cNvCxnSpPr>
            <p:nvPr/>
          </p:nvCxnSpPr>
          <p:spPr>
            <a:xfrm flipV="1">
              <a:off x="407504" y="2295235"/>
              <a:ext cx="848641" cy="10643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1" name="Прямая со стрелкой 20"/>
            <p:cNvCxnSpPr>
              <a:endCxn id="8" idx="1"/>
            </p:cNvCxnSpPr>
            <p:nvPr/>
          </p:nvCxnSpPr>
          <p:spPr>
            <a:xfrm flipV="1">
              <a:off x="407504" y="887799"/>
              <a:ext cx="848641" cy="6723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2265121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10836" y="113144"/>
            <a:ext cx="11910292" cy="6583221"/>
            <a:chOff x="110836" y="113144"/>
            <a:chExt cx="11910292" cy="6583221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" name="Прямоугольник 2"/>
            <p:cNvSpPr/>
            <p:nvPr/>
          </p:nvSpPr>
          <p:spPr>
            <a:xfrm>
              <a:off x="3602182" y="113144"/>
              <a:ext cx="5514109" cy="858982"/>
            </a:xfrm>
            <a:prstGeom prst="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/>
                <a:t>Компетенція Ради визначена також в інших статтях установчих Договорів ЄС. Так, в цілому, Рада:</a:t>
              </a:r>
              <a:endParaRPr lang="en-US" sz="1600" dirty="0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10836" y="1237673"/>
              <a:ext cx="3389746" cy="1357746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/>
                <a:t>бере участь у виданні норм вторинного права;</a:t>
              </a:r>
              <a:endParaRPr lang="en-US" sz="1600" dirty="0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110836" y="3126513"/>
              <a:ext cx="3389746" cy="1357746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/>
                <a:t>бере участь у виконанні нормативних актів ЄС, але забезпечення їх реалізації покладається на Єврокомісію;</a:t>
              </a:r>
              <a:endParaRPr lang="en-US" sz="1600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10836" y="5338619"/>
              <a:ext cx="3389746" cy="1357746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/>
                <a:t>забезпечує </a:t>
              </a:r>
              <a:r>
                <a:rPr lang="ru-RU" sz="1600" dirty="0" err="1"/>
                <a:t>координацію</a:t>
              </a:r>
              <a:r>
                <a:rPr lang="ru-RU" sz="1600" dirty="0"/>
                <a:t> </a:t>
              </a:r>
              <a:r>
                <a:rPr lang="ru-RU" sz="1600" dirty="0" err="1"/>
                <a:t>спільної</a:t>
              </a:r>
              <a:r>
                <a:rPr lang="ru-RU" sz="1600" dirty="0"/>
                <a:t> </a:t>
              </a:r>
              <a:r>
                <a:rPr lang="ru-RU" sz="1600" dirty="0" err="1"/>
                <a:t>економічної</a:t>
              </a:r>
              <a:r>
                <a:rPr lang="ru-RU" sz="1600" dirty="0"/>
                <a:t> політики</a:t>
              </a:r>
              <a:endParaRPr lang="en-US" sz="1600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495800" y="5338619"/>
              <a:ext cx="3389746" cy="1357746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/>
                <a:t>спільно з Європарламентом має компетенцію у розробці бюджету ЄС;</a:t>
              </a:r>
              <a:endParaRPr lang="en-US" sz="1600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8631382" y="3126513"/>
              <a:ext cx="3389746" cy="1357746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/>
                <a:t>приймає </a:t>
              </a:r>
              <a:r>
                <a:rPr lang="ru-RU" sz="1600" dirty="0" err="1"/>
                <a:t>рішення</a:t>
              </a:r>
              <a:r>
                <a:rPr lang="ru-RU" sz="1600" dirty="0"/>
                <a:t> про </a:t>
              </a:r>
              <a:r>
                <a:rPr lang="ru-RU" sz="1600" dirty="0" err="1"/>
                <a:t>призначення</a:t>
              </a:r>
              <a:r>
                <a:rPr lang="ru-RU" sz="1600" dirty="0"/>
                <a:t> </a:t>
              </a:r>
              <a:r>
                <a:rPr lang="ru-RU" sz="1600" dirty="0" err="1"/>
                <a:t>чиновників</a:t>
              </a:r>
              <a:r>
                <a:rPr lang="ru-RU" sz="1600" dirty="0"/>
                <a:t> </a:t>
              </a:r>
              <a:r>
                <a:rPr lang="ru-RU" sz="1600" dirty="0" err="1"/>
                <a:t>адміністративної</a:t>
              </a:r>
              <a:r>
                <a:rPr lang="ru-RU" sz="1600" dirty="0"/>
                <a:t> </a:t>
              </a:r>
              <a:r>
                <a:rPr lang="ru-RU" sz="1600" dirty="0" err="1"/>
                <a:t>служби</a:t>
              </a:r>
              <a:r>
                <a:rPr lang="ru-RU" sz="1600" dirty="0"/>
                <a:t> ЄС;</a:t>
              </a:r>
              <a:endParaRPr lang="en-US" sz="1600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534399" y="1214586"/>
              <a:ext cx="3389746" cy="1357746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/>
                <a:t>приймає </a:t>
              </a:r>
              <a:r>
                <a:rPr lang="ru-RU" sz="1600" dirty="0" err="1"/>
                <a:t>рішення</a:t>
              </a:r>
              <a:r>
                <a:rPr lang="ru-RU" sz="1600" dirty="0"/>
                <a:t> про </a:t>
              </a:r>
              <a:r>
                <a:rPr lang="ru-RU" sz="1600" dirty="0" err="1"/>
                <a:t>персональний</a:t>
              </a:r>
              <a:r>
                <a:rPr lang="ru-RU" sz="1600" dirty="0"/>
                <a:t> склад </a:t>
              </a:r>
              <a:r>
                <a:rPr lang="ru-RU" sz="1600" dirty="0" err="1"/>
                <a:t>Економічного</a:t>
              </a:r>
              <a:r>
                <a:rPr lang="ru-RU" sz="1600" dirty="0"/>
                <a:t> і </a:t>
              </a:r>
              <a:r>
                <a:rPr lang="ru-RU" sz="1600" dirty="0" err="1"/>
                <a:t>Соціального</a:t>
              </a:r>
              <a:r>
                <a:rPr lang="ru-RU" sz="1600" dirty="0"/>
                <a:t> </a:t>
              </a:r>
              <a:r>
                <a:rPr lang="ru-RU" sz="1600" dirty="0" err="1"/>
                <a:t>комітетів</a:t>
              </a:r>
              <a:r>
                <a:rPr lang="ru-RU" sz="1600" dirty="0"/>
                <a:t>, склад </a:t>
              </a:r>
              <a:r>
                <a:rPr lang="ru-RU" sz="1600" dirty="0" err="1"/>
                <a:t>Рахункової</a:t>
              </a:r>
              <a:r>
                <a:rPr lang="ru-RU" sz="1600" dirty="0"/>
                <a:t> </a:t>
              </a:r>
              <a:r>
                <a:rPr lang="ru-RU" sz="1600" dirty="0" err="1"/>
                <a:t>палати</a:t>
              </a:r>
              <a:r>
                <a:rPr lang="ru-RU" sz="1600" dirty="0"/>
                <a:t> і склад </a:t>
              </a:r>
              <a:r>
                <a:rPr lang="ru-RU" sz="1600" dirty="0" err="1"/>
                <a:t>Єврокомісії</a:t>
              </a:r>
              <a:r>
                <a:rPr lang="ru-RU" sz="1600" dirty="0"/>
                <a:t>;</a:t>
              </a:r>
              <a:endParaRPr lang="en-US" sz="1600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495800" y="3126513"/>
              <a:ext cx="3389746" cy="1357746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/>
                <a:t>створює комісії з основних напрямків діяльності ЄС;</a:t>
              </a:r>
              <a:endParaRPr lang="en-US" sz="1600" dirty="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8631382" y="5338619"/>
              <a:ext cx="3389746" cy="1357746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/>
                <a:t>має право </a:t>
              </a:r>
              <a:r>
                <a:rPr lang="ru-RU" sz="1600" dirty="0" err="1"/>
                <a:t>усувати</a:t>
              </a:r>
              <a:r>
                <a:rPr lang="ru-RU" sz="1600" dirty="0"/>
                <a:t> </a:t>
              </a:r>
              <a:r>
                <a:rPr lang="ru-RU" sz="1600" dirty="0" err="1"/>
                <a:t>членів</a:t>
              </a:r>
              <a:r>
                <a:rPr lang="ru-RU" sz="1600" dirty="0"/>
                <a:t> </a:t>
              </a:r>
              <a:r>
                <a:rPr lang="ru-RU" sz="1600" dirty="0" err="1"/>
                <a:t>Єврокомісії</a:t>
              </a:r>
              <a:r>
                <a:rPr lang="ru-RU" sz="1600" dirty="0"/>
                <a:t> </a:t>
              </a:r>
              <a:r>
                <a:rPr lang="ru-RU" sz="1600" dirty="0" err="1"/>
                <a:t>від</a:t>
              </a:r>
              <a:r>
                <a:rPr lang="ru-RU" sz="1600" dirty="0"/>
                <a:t> </a:t>
              </a:r>
              <a:r>
                <a:rPr lang="ru-RU" sz="1600" dirty="0" err="1"/>
                <a:t>роботи</a:t>
              </a:r>
              <a:r>
                <a:rPr lang="ru-RU" sz="1600" dirty="0"/>
                <a:t> (</a:t>
              </a:r>
              <a:r>
                <a:rPr lang="ru-RU" sz="1600" dirty="0" err="1"/>
                <a:t>якщо</a:t>
              </a:r>
              <a:r>
                <a:rPr lang="ru-RU" sz="1600" dirty="0"/>
                <a:t> вони не </a:t>
              </a:r>
              <a:r>
                <a:rPr lang="ru-RU" sz="1600" dirty="0" err="1"/>
                <a:t>справляються</a:t>
              </a:r>
              <a:r>
                <a:rPr lang="ru-RU" sz="1600" dirty="0"/>
                <a:t> з </a:t>
              </a:r>
              <a:r>
                <a:rPr lang="ru-RU" sz="1600" dirty="0" err="1"/>
                <a:t>роботою</a:t>
              </a:r>
              <a:r>
                <a:rPr lang="ru-RU" sz="1600" dirty="0"/>
                <a:t> </a:t>
              </a:r>
              <a:r>
                <a:rPr lang="ru-RU" sz="1600" dirty="0" err="1"/>
                <a:t>або</a:t>
              </a:r>
              <a:r>
                <a:rPr lang="ru-RU" sz="1600" dirty="0"/>
                <a:t> </a:t>
              </a:r>
              <a:r>
                <a:rPr lang="ru-RU" sz="1600" dirty="0" err="1"/>
                <a:t>чинять</a:t>
              </a:r>
              <a:r>
                <a:rPr lang="ru-RU" sz="1600" dirty="0"/>
                <a:t> проступки), але </a:t>
              </a:r>
              <a:r>
                <a:rPr lang="ru-RU" sz="1600" dirty="0" err="1"/>
                <a:t>остаточне</a:t>
              </a:r>
              <a:r>
                <a:rPr lang="ru-RU" sz="1600" dirty="0"/>
                <a:t> </a:t>
              </a:r>
              <a:r>
                <a:rPr lang="ru-RU" sz="1600" dirty="0" err="1"/>
                <a:t>рішення</a:t>
              </a:r>
              <a:r>
                <a:rPr lang="ru-RU" sz="1600" dirty="0"/>
                <a:t> приймає Суд ЄС;</a:t>
              </a:r>
              <a:endParaRPr lang="en-US" sz="1600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495800" y="1237673"/>
              <a:ext cx="3389746" cy="1357746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/>
                <a:t>має право законодавчої ініціативи;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53758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387926" y="237062"/>
            <a:ext cx="11545455" cy="6520683"/>
            <a:chOff x="387926" y="237062"/>
            <a:chExt cx="11545455" cy="6520683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87928" y="1151460"/>
              <a:ext cx="3398981" cy="1293091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 smtClean="0"/>
                <a:t>володіє </a:t>
              </a:r>
              <a:r>
                <a:rPr lang="ru-RU" sz="1600" dirty="0" err="1"/>
                <a:t>повноваженнями</a:t>
              </a:r>
              <a:r>
                <a:rPr lang="ru-RU" sz="1600" dirty="0"/>
                <a:t> у </a:t>
              </a:r>
              <a:r>
                <a:rPr lang="ru-RU" sz="1600" dirty="0" err="1"/>
                <a:t>сфері</a:t>
              </a:r>
              <a:r>
                <a:rPr lang="ru-RU" sz="1600" dirty="0"/>
                <a:t> </a:t>
              </a:r>
              <a:r>
                <a:rPr lang="ru-RU" sz="1600" dirty="0" err="1"/>
                <a:t>спільної</a:t>
              </a:r>
              <a:r>
                <a:rPr lang="ru-RU" sz="1600" dirty="0"/>
                <a:t> </a:t>
              </a:r>
              <a:r>
                <a:rPr lang="ru-RU" sz="1600" dirty="0" err="1"/>
                <a:t>зовнішньої</a:t>
              </a:r>
              <a:r>
                <a:rPr lang="ru-RU" sz="1600" dirty="0"/>
                <a:t> політики та політики </a:t>
              </a:r>
              <a:r>
                <a:rPr lang="ru-RU" sz="1600" dirty="0" err="1"/>
                <a:t>безпеки</a:t>
              </a:r>
              <a:r>
                <a:rPr lang="ru-RU" sz="1600" dirty="0"/>
                <a:t>, а </a:t>
              </a:r>
              <a:r>
                <a:rPr lang="ru-RU" sz="1600" dirty="0" err="1"/>
                <a:t>саме</a:t>
              </a:r>
              <a:r>
                <a:rPr lang="ru-RU" sz="1600" dirty="0"/>
                <a:t>:</a:t>
              </a:r>
              <a:endParaRPr lang="en-US" sz="1600" dirty="0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6345381" y="237062"/>
              <a:ext cx="5588000" cy="923636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/>
                <a:t>а) </a:t>
              </a:r>
              <a:r>
                <a:rPr lang="ru-RU" sz="1600" dirty="0" err="1"/>
                <a:t>розробляє</a:t>
              </a:r>
              <a:r>
                <a:rPr lang="ru-RU" sz="1600" dirty="0"/>
                <a:t> </a:t>
              </a:r>
              <a:r>
                <a:rPr lang="ru-RU" sz="1600" dirty="0" err="1"/>
                <a:t>принципи</a:t>
              </a:r>
              <a:r>
                <a:rPr lang="ru-RU" sz="1600" dirty="0"/>
                <a:t> </a:t>
              </a:r>
              <a:r>
                <a:rPr lang="ru-RU" sz="1600" dirty="0" err="1"/>
                <a:t>загальної</a:t>
              </a:r>
              <a:r>
                <a:rPr lang="ru-RU" sz="1600" dirty="0"/>
                <a:t> </a:t>
              </a:r>
              <a:r>
                <a:rPr lang="ru-RU" sz="1600" dirty="0" err="1"/>
                <a:t>зовнішньої</a:t>
              </a:r>
              <a:r>
                <a:rPr lang="ru-RU" sz="1600" dirty="0"/>
                <a:t> політики і політики </a:t>
              </a:r>
              <a:r>
                <a:rPr lang="ru-RU" sz="1600" dirty="0" err="1"/>
                <a:t>безпеки</a:t>
              </a:r>
              <a:r>
                <a:rPr lang="ru-RU" sz="1600" dirty="0"/>
                <a:t> в рамках </a:t>
              </a:r>
              <a:r>
                <a:rPr lang="ru-RU" sz="1600" dirty="0" err="1"/>
                <a:t>орієнтирів</a:t>
              </a:r>
              <a:r>
                <a:rPr lang="ru-RU" sz="1600" dirty="0"/>
                <a:t>, </a:t>
              </a:r>
              <a:r>
                <a:rPr lang="ru-RU" sz="1600" dirty="0" err="1"/>
                <a:t>встановлених</a:t>
              </a:r>
              <a:r>
                <a:rPr lang="ru-RU" sz="1600" dirty="0"/>
                <a:t> </a:t>
              </a:r>
              <a:r>
                <a:rPr lang="ru-RU" sz="1600" dirty="0" err="1"/>
                <a:t>Європейською</a:t>
              </a:r>
              <a:r>
                <a:rPr lang="ru-RU" sz="1600" dirty="0"/>
                <a:t> Радою;</a:t>
              </a:r>
              <a:endParaRPr lang="en-US" sz="1600" dirty="0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6345381" y="1336188"/>
              <a:ext cx="5588000" cy="923636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/>
                <a:t>б) приймає рішення про загальні акції і спільну позицію в цій сфері;</a:t>
              </a:r>
              <a:endParaRPr lang="en-US" sz="1600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6345381" y="2435314"/>
              <a:ext cx="5588000" cy="923636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/>
                <a:t>в) піклується про єдиний та узгоджений образ дій ЄС в цьому напрямку;</a:t>
              </a:r>
              <a:endParaRPr lang="en-US" sz="1600" dirty="0"/>
            </a:p>
          </p:txBody>
        </p:sp>
        <p:cxnSp>
          <p:nvCxnSpPr>
            <p:cNvPr id="8" name="Прямая со стрелкой 7"/>
            <p:cNvCxnSpPr>
              <a:stCxn id="3" idx="3"/>
              <a:endCxn id="4" idx="1"/>
            </p:cNvCxnSpPr>
            <p:nvPr/>
          </p:nvCxnSpPr>
          <p:spPr>
            <a:xfrm flipV="1">
              <a:off x="3786909" y="698880"/>
              <a:ext cx="2558472" cy="109912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0" name="Прямая со стрелкой 9"/>
            <p:cNvCxnSpPr>
              <a:stCxn id="3" idx="3"/>
              <a:endCxn id="5" idx="1"/>
            </p:cNvCxnSpPr>
            <p:nvPr/>
          </p:nvCxnSpPr>
          <p:spPr>
            <a:xfrm>
              <a:off x="3786909" y="1798006"/>
              <a:ext cx="25584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2" name="Прямая со стрелкой 11"/>
            <p:cNvCxnSpPr>
              <a:stCxn id="3" idx="3"/>
              <a:endCxn id="6" idx="1"/>
            </p:cNvCxnSpPr>
            <p:nvPr/>
          </p:nvCxnSpPr>
          <p:spPr>
            <a:xfrm>
              <a:off x="3786909" y="1798006"/>
              <a:ext cx="2558472" cy="109912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sp>
          <p:nvSpPr>
            <p:cNvPr id="13" name="Скругленный прямоугольник 12"/>
            <p:cNvSpPr/>
            <p:nvPr/>
          </p:nvSpPr>
          <p:spPr>
            <a:xfrm>
              <a:off x="387927" y="2921381"/>
              <a:ext cx="3398981" cy="2404727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/>
                <a:t>займається координацією у сфері співпраці поліцій і судових органів у кримінально-правовій сфері (виробляє загальні позиції, рамкові рішення для зближення законодавств і управлінських положень);</a:t>
              </a:r>
              <a:endParaRPr lang="en-US" sz="1600" dirty="0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87926" y="5464654"/>
              <a:ext cx="3398981" cy="1293091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/>
                <a:t>приймає рішення в будь-яких інших цілях і розробляє конвенції, які рекомендує приймати державам-учасницям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4276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43144" y="140879"/>
            <a:ext cx="3196395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</a:rPr>
              <a:t>Європейська </a:t>
            </a:r>
            <a:r>
              <a:rPr lang="ru-RU" sz="2000" b="1" dirty="0" err="1" smtClean="0">
                <a:solidFill>
                  <a:schemeClr val="bg1"/>
                </a:solidFill>
              </a:rPr>
              <a:t>Комісія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16" y="562533"/>
            <a:ext cx="5464867" cy="3649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209" y="2896221"/>
            <a:ext cx="6230787" cy="364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82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277091" y="786616"/>
            <a:ext cx="11914909" cy="3563711"/>
            <a:chOff x="277091" y="786616"/>
            <a:chExt cx="11914909" cy="3563711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4334994" y="786616"/>
              <a:ext cx="3749964" cy="1016000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Як </a:t>
              </a:r>
              <a:r>
                <a:rPr lang="ru-RU" sz="1600" dirty="0" err="1"/>
                <a:t>вищий</a:t>
              </a:r>
              <a:r>
                <a:rPr lang="ru-RU" sz="1600" dirty="0"/>
                <a:t> </a:t>
              </a:r>
              <a:r>
                <a:rPr lang="ru-RU" sz="1600" dirty="0" err="1"/>
                <a:t>виконавчий</a:t>
              </a:r>
              <a:r>
                <a:rPr lang="ru-RU" sz="1600" dirty="0"/>
                <a:t> орган </a:t>
              </a:r>
              <a:r>
                <a:rPr lang="ru-RU" sz="1600" dirty="0" err="1"/>
                <a:t>Європейського</a:t>
              </a:r>
              <a:r>
                <a:rPr lang="ru-RU" sz="1600" dirty="0"/>
                <a:t> Союзу, </a:t>
              </a:r>
              <a:r>
                <a:rPr lang="ru-RU" sz="1600" dirty="0" err="1"/>
                <a:t>Комісія</a:t>
              </a:r>
              <a:r>
                <a:rPr lang="ru-RU" sz="1600" dirty="0"/>
                <a:t> </a:t>
              </a:r>
              <a:r>
                <a:rPr lang="ru-RU" sz="1600" dirty="0" err="1"/>
                <a:t>діє</a:t>
              </a:r>
              <a:r>
                <a:rPr lang="ru-RU" sz="1600" dirty="0"/>
                <a:t> на </a:t>
              </a:r>
              <a:r>
                <a:rPr lang="ru-RU" sz="1600" dirty="0" err="1"/>
                <a:t>постійній</a:t>
              </a:r>
              <a:r>
                <a:rPr lang="ru-RU" sz="1600" dirty="0"/>
                <a:t> </a:t>
              </a:r>
              <a:r>
                <a:rPr lang="ru-RU" sz="1600" dirty="0" err="1"/>
                <a:t>основі</a:t>
              </a:r>
              <a:r>
                <a:rPr lang="ru-RU" sz="1600" dirty="0"/>
                <a:t>.</a:t>
              </a:r>
              <a:endParaRPr lang="en-US" sz="1600" dirty="0"/>
            </a:p>
          </p:txBody>
        </p:sp>
        <p:sp>
          <p:nvSpPr>
            <p:cNvPr id="4" name="Овал 3"/>
            <p:cNvSpPr/>
            <p:nvPr/>
          </p:nvSpPr>
          <p:spPr>
            <a:xfrm>
              <a:off x="277091" y="2512291"/>
              <a:ext cx="3629891" cy="1838036"/>
            </a:xfrm>
            <a:prstGeom prst="ellipse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/>
                <a:t>До складу Єврокомісії входить Верховний представник ЄС з питань закордонних справ</a:t>
              </a:r>
              <a:endParaRPr lang="en-US" sz="1600"/>
            </a:p>
          </p:txBody>
        </p:sp>
        <p:sp>
          <p:nvSpPr>
            <p:cNvPr id="5" name="Овал 4"/>
            <p:cNvSpPr/>
            <p:nvPr/>
          </p:nvSpPr>
          <p:spPr>
            <a:xfrm>
              <a:off x="8562109" y="2512291"/>
              <a:ext cx="3629891" cy="1838036"/>
            </a:xfrm>
            <a:prstGeom prst="ellipse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/>
                <a:t>політики </a:t>
              </a:r>
              <a:r>
                <a:rPr lang="ru-RU" sz="1600" dirty="0" err="1"/>
                <a:t>безпеки</a:t>
              </a:r>
              <a:r>
                <a:rPr lang="ru-RU" sz="1600" dirty="0"/>
                <a:t>, </a:t>
              </a:r>
              <a:r>
                <a:rPr lang="ru-RU" sz="1600" dirty="0" err="1"/>
                <a:t>який</a:t>
              </a:r>
              <a:r>
                <a:rPr lang="ru-RU" sz="1600" dirty="0"/>
                <a:t> </a:t>
              </a:r>
              <a:r>
                <a:rPr lang="ru-RU" sz="1600" dirty="0" err="1"/>
                <a:t>призначається</a:t>
              </a:r>
              <a:r>
                <a:rPr lang="ru-RU" sz="1600" dirty="0"/>
                <a:t> </a:t>
              </a:r>
              <a:r>
                <a:rPr lang="ru-RU" sz="1600" dirty="0" err="1"/>
                <a:t>Європейською</a:t>
              </a:r>
              <a:r>
                <a:rPr lang="ru-RU" sz="1600" dirty="0"/>
                <a:t> Радою. </a:t>
              </a:r>
              <a:r>
                <a:rPr lang="ru-RU" sz="1600" dirty="0" err="1"/>
                <a:t>Він</a:t>
              </a:r>
              <a:r>
                <a:rPr lang="ru-RU" sz="1600" dirty="0"/>
                <a:t> виконує </a:t>
              </a:r>
              <a:r>
                <a:rPr lang="ru-RU" sz="1600" dirty="0" err="1"/>
                <a:t>функції</a:t>
              </a:r>
              <a:r>
                <a:rPr lang="ru-RU" sz="1600" dirty="0"/>
                <a:t> одного </a:t>
              </a:r>
              <a:r>
                <a:rPr lang="ru-RU" sz="1600" dirty="0" err="1"/>
                <a:t>із</a:t>
              </a:r>
              <a:r>
                <a:rPr lang="ru-RU" sz="1600" dirty="0"/>
                <a:t> </a:t>
              </a:r>
              <a:r>
                <a:rPr lang="ru-RU" sz="1600" dirty="0" err="1"/>
                <a:t>заступників</a:t>
              </a:r>
              <a:r>
                <a:rPr lang="ru-RU" sz="1600" dirty="0"/>
                <a:t> </a:t>
              </a:r>
              <a:r>
                <a:rPr lang="ru-RU" sz="1600" dirty="0" err="1"/>
                <a:t>Голови</a:t>
              </a:r>
              <a:r>
                <a:rPr lang="ru-RU" sz="1600" dirty="0"/>
                <a:t> ЄК.</a:t>
              </a:r>
              <a:endParaRPr lang="en-US" sz="1600" dirty="0"/>
            </a:p>
          </p:txBody>
        </p:sp>
        <p:cxnSp>
          <p:nvCxnSpPr>
            <p:cNvPr id="7" name="Прямая со стрелкой 6"/>
            <p:cNvCxnSpPr>
              <a:stCxn id="3" idx="2"/>
              <a:endCxn id="4" idx="6"/>
            </p:cNvCxnSpPr>
            <p:nvPr/>
          </p:nvCxnSpPr>
          <p:spPr>
            <a:xfrm flipH="1">
              <a:off x="3906982" y="1802616"/>
              <a:ext cx="2302994" cy="162869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9" name="Прямая со стрелкой 8"/>
            <p:cNvCxnSpPr>
              <a:stCxn id="3" idx="2"/>
              <a:endCxn id="5" idx="2"/>
            </p:cNvCxnSpPr>
            <p:nvPr/>
          </p:nvCxnSpPr>
          <p:spPr>
            <a:xfrm>
              <a:off x="6209976" y="1802616"/>
              <a:ext cx="2352133" cy="162869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629591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10837" y="189345"/>
            <a:ext cx="11425381" cy="6045201"/>
            <a:chOff x="110837" y="189345"/>
            <a:chExt cx="11425381" cy="6045201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Овал 2"/>
            <p:cNvSpPr/>
            <p:nvPr/>
          </p:nvSpPr>
          <p:spPr>
            <a:xfrm>
              <a:off x="3200400" y="189345"/>
              <a:ext cx="5246255" cy="1173018"/>
            </a:xfrm>
            <a:prstGeom prst="ellipse">
              <a:avLst/>
            </a:prstGeom>
            <a:ln w="2857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/>
                <a:t>У ст. 17 Договору про Європейський Союз </a:t>
              </a:r>
              <a:r>
                <a:rPr lang="ru-RU" sz="1600" dirty="0" err="1"/>
                <a:t>зазначено</a:t>
              </a:r>
              <a:r>
                <a:rPr lang="ru-RU" sz="1600" dirty="0"/>
                <a:t>, </a:t>
              </a:r>
              <a:r>
                <a:rPr lang="ru-RU" sz="1600" dirty="0" err="1"/>
                <a:t>що</a:t>
              </a:r>
              <a:r>
                <a:rPr lang="ru-RU" sz="1600" dirty="0"/>
                <a:t> Голова:</a:t>
              </a:r>
              <a:endParaRPr lang="en-US" sz="1600" dirty="0"/>
            </a:p>
          </p:txBody>
        </p:sp>
        <p:sp>
          <p:nvSpPr>
            <p:cNvPr id="4" name="Овал 3"/>
            <p:cNvSpPr/>
            <p:nvPr/>
          </p:nvSpPr>
          <p:spPr>
            <a:xfrm>
              <a:off x="110837" y="2595418"/>
              <a:ext cx="4221018" cy="1819564"/>
            </a:xfrm>
            <a:prstGeom prst="ellipse">
              <a:avLst/>
            </a:prstGeom>
            <a:ln w="2857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/>
                <a:t>(а) </a:t>
              </a:r>
              <a:r>
                <a:rPr lang="ru-RU" sz="1600" dirty="0" err="1"/>
                <a:t>встановлює</a:t>
              </a:r>
              <a:r>
                <a:rPr lang="ru-RU" sz="1600" dirty="0"/>
                <a:t> </a:t>
              </a:r>
              <a:r>
                <a:rPr lang="ru-RU" sz="1600" dirty="0" err="1"/>
                <a:t>керівні</a:t>
              </a:r>
              <a:r>
                <a:rPr lang="ru-RU" sz="1600" dirty="0"/>
                <a:t> </a:t>
              </a:r>
              <a:r>
                <a:rPr lang="ru-RU" sz="1600" dirty="0" err="1"/>
                <a:t>положення</a:t>
              </a:r>
              <a:r>
                <a:rPr lang="ru-RU" sz="1600" dirty="0"/>
                <a:t> </a:t>
              </a:r>
              <a:r>
                <a:rPr lang="ru-RU" sz="1600" dirty="0" err="1"/>
                <a:t>щодо</a:t>
              </a:r>
              <a:r>
                <a:rPr lang="ru-RU" sz="1600" dirty="0"/>
                <a:t> </a:t>
              </a:r>
              <a:r>
                <a:rPr lang="ru-RU" sz="1600" dirty="0" err="1"/>
                <a:t>роботи</a:t>
              </a:r>
              <a:r>
                <a:rPr lang="ru-RU" sz="1600" dirty="0"/>
                <a:t> </a:t>
              </a:r>
              <a:r>
                <a:rPr lang="ru-RU" sz="1600" dirty="0" err="1"/>
                <a:t>Комісії</a:t>
              </a:r>
              <a:r>
                <a:rPr lang="ru-RU" sz="1600" dirty="0"/>
                <a:t>; </a:t>
              </a:r>
              <a:endParaRPr lang="en-US" sz="1600" dirty="0"/>
            </a:p>
          </p:txBody>
        </p:sp>
        <p:sp>
          <p:nvSpPr>
            <p:cNvPr id="5" name="Овал 4"/>
            <p:cNvSpPr/>
            <p:nvPr/>
          </p:nvSpPr>
          <p:spPr>
            <a:xfrm>
              <a:off x="7315200" y="2595418"/>
              <a:ext cx="4221018" cy="1819564"/>
            </a:xfrm>
            <a:prstGeom prst="ellipse">
              <a:avLst/>
            </a:prstGeom>
            <a:ln w="2857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/>
                <a:t>(c) </a:t>
              </a:r>
              <a:r>
                <a:rPr lang="ru-RU" sz="1600" dirty="0" err="1"/>
                <a:t>призначає</a:t>
              </a:r>
              <a:r>
                <a:rPr lang="ru-RU" sz="1600" dirty="0"/>
                <a:t> з-</a:t>
              </a:r>
              <a:r>
                <a:rPr lang="ru-RU" sz="1600" dirty="0" err="1"/>
                <a:t>поміж</a:t>
              </a:r>
              <a:r>
                <a:rPr lang="ru-RU" sz="1600" dirty="0"/>
                <a:t> </a:t>
              </a:r>
              <a:r>
                <a:rPr lang="ru-RU" sz="1600" dirty="0" err="1"/>
                <a:t>членів</a:t>
              </a:r>
              <a:r>
                <a:rPr lang="ru-RU" sz="1600" dirty="0"/>
                <a:t> </a:t>
              </a:r>
              <a:r>
                <a:rPr lang="ru-RU" sz="1600" dirty="0" err="1"/>
                <a:t>Комісії</a:t>
              </a:r>
              <a:r>
                <a:rPr lang="ru-RU" sz="1600" dirty="0"/>
                <a:t> </a:t>
              </a:r>
              <a:r>
                <a:rPr lang="ru-RU" sz="1600" dirty="0" err="1"/>
                <a:t>заступників</a:t>
              </a:r>
              <a:r>
                <a:rPr lang="ru-RU" sz="1600" dirty="0"/>
                <a:t> </a:t>
              </a:r>
              <a:r>
                <a:rPr lang="ru-RU" sz="1600" dirty="0" err="1"/>
                <a:t>Голови</a:t>
              </a:r>
              <a:r>
                <a:rPr lang="ru-RU" sz="1600" dirty="0"/>
                <a:t>, </a:t>
              </a:r>
              <a:r>
                <a:rPr lang="ru-RU" sz="1600" dirty="0" err="1"/>
                <a:t>інших</a:t>
              </a:r>
              <a:r>
                <a:rPr lang="ru-RU" sz="1600" dirty="0"/>
                <a:t> </a:t>
              </a:r>
              <a:r>
                <a:rPr lang="ru-RU" sz="1600" dirty="0" err="1"/>
                <a:t>ніж</a:t>
              </a:r>
              <a:r>
                <a:rPr lang="ru-RU" sz="1600" dirty="0"/>
                <a:t> </a:t>
              </a:r>
              <a:r>
                <a:rPr lang="ru-RU" sz="1600" dirty="0" err="1"/>
                <a:t>Верховний</a:t>
              </a:r>
              <a:r>
                <a:rPr lang="ru-RU" sz="1600" dirty="0"/>
                <a:t> </a:t>
              </a:r>
              <a:r>
                <a:rPr lang="ru-RU" sz="1600" dirty="0" err="1"/>
                <a:t>представник</a:t>
              </a:r>
              <a:r>
                <a:rPr lang="ru-RU" sz="1600" dirty="0"/>
                <a:t> Союзу з </a:t>
              </a:r>
              <a:r>
                <a:rPr lang="ru-RU" sz="1600" dirty="0" err="1"/>
                <a:t>питань</a:t>
              </a:r>
              <a:r>
                <a:rPr lang="ru-RU" sz="1600" dirty="0"/>
                <a:t> </a:t>
              </a:r>
              <a:r>
                <a:rPr lang="ru-RU" sz="1600" dirty="0" err="1"/>
                <a:t>закордонних</a:t>
              </a:r>
              <a:r>
                <a:rPr lang="ru-RU" sz="1600" dirty="0"/>
                <a:t> справ і політики </a:t>
              </a:r>
              <a:r>
                <a:rPr lang="ru-RU" sz="1600" dirty="0" err="1" smtClean="0"/>
                <a:t>безпеки</a:t>
              </a:r>
              <a:endParaRPr lang="en-US" sz="1600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3713019" y="4414982"/>
              <a:ext cx="4221018" cy="1819564"/>
            </a:xfrm>
            <a:prstGeom prst="ellipse">
              <a:avLst/>
            </a:prstGeom>
            <a:ln w="2857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/>
                <a:t>(b) </a:t>
              </a:r>
              <a:r>
                <a:rPr lang="ru-RU" sz="1600" dirty="0" err="1"/>
                <a:t>визначає</a:t>
              </a:r>
              <a:r>
                <a:rPr lang="ru-RU" sz="1600" dirty="0"/>
                <a:t> структуру </a:t>
              </a:r>
              <a:r>
                <a:rPr lang="ru-RU" sz="1600" dirty="0" err="1"/>
                <a:t>Комісії</a:t>
              </a:r>
              <a:r>
                <a:rPr lang="ru-RU" sz="1600" dirty="0"/>
                <a:t>, </a:t>
              </a:r>
              <a:r>
                <a:rPr lang="ru-RU" sz="1600" dirty="0" err="1"/>
                <a:t>забезпечуючи</a:t>
              </a:r>
              <a:r>
                <a:rPr lang="ru-RU" sz="1600" dirty="0"/>
                <a:t> </a:t>
              </a:r>
              <a:r>
                <a:rPr lang="ru-RU" sz="1600" dirty="0" err="1"/>
                <a:t>послідовність</a:t>
              </a:r>
              <a:r>
                <a:rPr lang="ru-RU" sz="1600" dirty="0"/>
                <a:t>, </a:t>
              </a:r>
              <a:r>
                <a:rPr lang="ru-RU" sz="1600" dirty="0" err="1"/>
                <a:t>ефективність</a:t>
              </a:r>
              <a:r>
                <a:rPr lang="ru-RU" sz="1600" dirty="0"/>
                <a:t> та </a:t>
              </a:r>
              <a:r>
                <a:rPr lang="ru-RU" sz="1600" dirty="0" err="1"/>
                <a:t>колегіальність</a:t>
              </a:r>
              <a:r>
                <a:rPr lang="ru-RU" sz="1600" dirty="0"/>
                <a:t> </a:t>
              </a:r>
              <a:r>
                <a:rPr lang="ru-RU" sz="1600" dirty="0" err="1"/>
                <a:t>її</a:t>
              </a:r>
              <a:r>
                <a:rPr lang="ru-RU" sz="1600" dirty="0"/>
                <a:t> </a:t>
              </a:r>
              <a:r>
                <a:rPr lang="ru-RU" sz="1600" dirty="0" err="1"/>
                <a:t>роботи</a:t>
              </a:r>
              <a:r>
                <a:rPr lang="ru-RU" sz="1600" dirty="0"/>
                <a:t>;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710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ПЛАН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</a:rPr>
              <a:t>1. Європейська рада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2. Рада </a:t>
            </a:r>
            <a:r>
              <a:rPr lang="ru-RU" b="1" dirty="0" err="1">
                <a:solidFill>
                  <a:schemeClr val="bg1"/>
                </a:solidFill>
              </a:rPr>
              <a:t>Європейського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Союзу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3. </a:t>
            </a:r>
            <a:r>
              <a:rPr lang="ru-RU" b="1" dirty="0" err="1" smtClean="0">
                <a:solidFill>
                  <a:schemeClr val="bg1"/>
                </a:solidFill>
              </a:rPr>
              <a:t>Європейська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Комісія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4. Європейський Парламент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5. Суд </a:t>
            </a:r>
            <a:r>
              <a:rPr lang="ru-RU" b="1" dirty="0">
                <a:solidFill>
                  <a:schemeClr val="bg1"/>
                </a:solidFill>
              </a:rPr>
              <a:t>ЄС</a:t>
            </a: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80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235169" y="175340"/>
            <a:ext cx="11785809" cy="6597485"/>
            <a:chOff x="235169" y="175340"/>
            <a:chExt cx="11785809" cy="6597485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751247" y="175340"/>
              <a:ext cx="5809672" cy="1136073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 err="1" smtClean="0">
                  <a:solidFill>
                    <a:srgbClr val="C00000"/>
                  </a:solidFill>
                </a:rPr>
                <a:t>Компетенція</a:t>
              </a:r>
              <a:r>
                <a:rPr lang="ru-RU" dirty="0" smtClean="0">
                  <a:solidFill>
                    <a:srgbClr val="C00000"/>
                  </a:solidFill>
                </a:rPr>
                <a:t> </a:t>
              </a:r>
              <a:r>
                <a:rPr lang="ru-RU" dirty="0" err="1">
                  <a:solidFill>
                    <a:srgbClr val="C00000"/>
                  </a:solidFill>
                </a:rPr>
                <a:t>Єврокомісії</a:t>
              </a:r>
              <a:r>
                <a:rPr lang="ru-RU" dirty="0">
                  <a:solidFill>
                    <a:srgbClr val="C00000"/>
                  </a:solidFill>
                </a:rPr>
                <a:t> </a:t>
              </a:r>
              <a:r>
                <a:rPr lang="ru-RU" dirty="0" err="1">
                  <a:solidFill>
                    <a:srgbClr val="C00000"/>
                  </a:solidFill>
                </a:rPr>
                <a:t>визначена</a:t>
              </a:r>
              <a:r>
                <a:rPr lang="ru-RU" dirty="0">
                  <a:solidFill>
                    <a:srgbClr val="C00000"/>
                  </a:solidFill>
                </a:rPr>
                <a:t> у ст. 17 Договору про Європейський Союз і </a:t>
              </a:r>
              <a:r>
                <a:rPr lang="ru-RU" dirty="0" err="1">
                  <a:solidFill>
                    <a:srgbClr val="C00000"/>
                  </a:solidFill>
                </a:rPr>
                <a:t>деталізована</a:t>
              </a:r>
              <a:r>
                <a:rPr lang="ru-RU" dirty="0">
                  <a:solidFill>
                    <a:srgbClr val="C00000"/>
                  </a:solidFill>
                </a:rPr>
                <a:t> в </a:t>
              </a:r>
              <a:r>
                <a:rPr lang="ru-RU" dirty="0" err="1">
                  <a:solidFill>
                    <a:srgbClr val="C00000"/>
                  </a:solidFill>
                </a:rPr>
                <a:t>статтях</a:t>
              </a:r>
              <a:r>
                <a:rPr lang="ru-RU" dirty="0">
                  <a:solidFill>
                    <a:srgbClr val="C00000"/>
                  </a:solidFill>
                </a:rPr>
                <a:t> </a:t>
              </a:r>
              <a:r>
                <a:rPr lang="ru-RU" dirty="0" err="1">
                  <a:solidFill>
                    <a:srgbClr val="C00000"/>
                  </a:solidFill>
                </a:rPr>
                <a:t>інших</a:t>
              </a:r>
              <a:r>
                <a:rPr lang="ru-RU" dirty="0">
                  <a:solidFill>
                    <a:srgbClr val="C00000"/>
                  </a:solidFill>
                </a:rPr>
                <a:t> </a:t>
              </a:r>
              <a:r>
                <a:rPr lang="ru-RU" dirty="0" err="1">
                  <a:solidFill>
                    <a:srgbClr val="C00000"/>
                  </a:solidFill>
                </a:rPr>
                <a:t>документів</a:t>
              </a:r>
              <a:r>
                <a:rPr lang="ru-RU" dirty="0">
                  <a:solidFill>
                    <a:srgbClr val="C00000"/>
                  </a:solidFill>
                </a:rPr>
                <a:t> </a:t>
              </a:r>
              <a:r>
                <a:rPr lang="ru-RU" dirty="0"/>
                <a:t>ЄС. </a:t>
              </a:r>
              <a:r>
                <a:rPr lang="ru-RU" dirty="0" err="1"/>
                <a:t>Зокрема</a:t>
              </a:r>
              <a:r>
                <a:rPr lang="ru-RU" dirty="0"/>
                <a:t>, </a:t>
              </a:r>
              <a:r>
                <a:rPr lang="ru-RU" dirty="0" err="1"/>
                <a:t>визначено</a:t>
              </a:r>
              <a:r>
                <a:rPr lang="ru-RU" dirty="0"/>
                <a:t>, </a:t>
              </a:r>
              <a:r>
                <a:rPr lang="ru-RU" dirty="0" err="1"/>
                <a:t>що</a:t>
              </a:r>
              <a:r>
                <a:rPr lang="ru-RU" dirty="0"/>
                <a:t> </a:t>
              </a:r>
              <a:r>
                <a:rPr lang="ru-RU" dirty="0" err="1"/>
                <a:t>Комісія</a:t>
              </a:r>
              <a:r>
                <a:rPr lang="ru-RU" dirty="0"/>
                <a:t>:</a:t>
              </a:r>
              <a:endParaRPr lang="en-US" dirty="0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7199406" y="1403423"/>
              <a:ext cx="4821572" cy="1192998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 err="1"/>
                <a:t>обстоює</a:t>
              </a:r>
              <a:r>
                <a:rPr lang="ru-RU" dirty="0"/>
                <a:t> </a:t>
              </a:r>
              <a:r>
                <a:rPr lang="ru-RU" dirty="0" err="1"/>
                <a:t>загальний</a:t>
              </a:r>
              <a:r>
                <a:rPr lang="ru-RU" dirty="0"/>
                <a:t> </a:t>
              </a:r>
              <a:r>
                <a:rPr lang="ru-RU" dirty="0" err="1"/>
                <a:t>інтерес</a:t>
              </a:r>
              <a:r>
                <a:rPr lang="ru-RU" dirty="0"/>
                <a:t> Союзу та </a:t>
              </a:r>
              <a:r>
                <a:rPr lang="ru-RU" dirty="0" err="1"/>
                <a:t>висуває</a:t>
              </a:r>
              <a:r>
                <a:rPr lang="ru-RU" dirty="0"/>
                <a:t> </a:t>
              </a:r>
              <a:r>
                <a:rPr lang="ru-RU" dirty="0" err="1"/>
                <a:t>належні</a:t>
              </a:r>
              <a:r>
                <a:rPr lang="ru-RU" dirty="0"/>
                <a:t> </a:t>
              </a:r>
              <a:r>
                <a:rPr lang="ru-RU" dirty="0" err="1"/>
                <a:t>ініціативи</a:t>
              </a:r>
              <a:r>
                <a:rPr lang="ru-RU" dirty="0"/>
                <a:t> в </a:t>
              </a:r>
              <a:r>
                <a:rPr lang="ru-RU" dirty="0" err="1"/>
                <a:t>цьому</a:t>
              </a:r>
              <a:r>
                <a:rPr lang="ru-RU" dirty="0"/>
                <a:t> </a:t>
              </a:r>
              <a:r>
                <a:rPr lang="ru-RU" dirty="0" err="1"/>
                <a:t>напрямку</a:t>
              </a:r>
              <a:r>
                <a:rPr lang="ru-RU" dirty="0"/>
                <a:t>;</a:t>
              </a:r>
              <a:endParaRPr lang="en-US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35169" y="1431886"/>
              <a:ext cx="4821572" cy="1136073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/>
                <a:t>ініціює </a:t>
              </a:r>
              <a:r>
                <a:rPr lang="ru-RU" dirty="0" err="1"/>
                <a:t>щорічне</a:t>
              </a:r>
              <a:r>
                <a:rPr lang="ru-RU" dirty="0"/>
                <a:t> та </a:t>
              </a:r>
              <a:r>
                <a:rPr lang="ru-RU" dirty="0" err="1"/>
                <a:t>багаторічне</a:t>
              </a:r>
              <a:r>
                <a:rPr lang="ru-RU" dirty="0"/>
                <a:t> </a:t>
              </a:r>
              <a:r>
                <a:rPr lang="ru-RU" dirty="0" err="1"/>
                <a:t>планування</a:t>
              </a:r>
              <a:r>
                <a:rPr lang="ru-RU" dirty="0"/>
                <a:t> </a:t>
              </a:r>
              <a:r>
                <a:rPr lang="ru-RU" dirty="0" err="1"/>
                <a:t>діяльності</a:t>
              </a:r>
              <a:r>
                <a:rPr lang="ru-RU" dirty="0"/>
                <a:t> Союзу з метою </a:t>
              </a:r>
              <a:r>
                <a:rPr lang="ru-RU" dirty="0" err="1"/>
                <a:t>досягнення</a:t>
              </a:r>
              <a:r>
                <a:rPr lang="ru-RU" dirty="0"/>
                <a:t> </a:t>
              </a:r>
              <a:r>
                <a:rPr lang="ru-RU" dirty="0" err="1"/>
                <a:t>міжінституційних</a:t>
              </a:r>
              <a:r>
                <a:rPr lang="ru-RU" dirty="0"/>
                <a:t> </a:t>
              </a:r>
              <a:r>
                <a:rPr lang="ru-RU" dirty="0" err="1"/>
                <a:t>домовленостей</a:t>
              </a:r>
              <a:r>
                <a:rPr lang="ru-RU" dirty="0"/>
                <a:t>;</a:t>
              </a:r>
              <a:endParaRPr lang="en-US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35169" y="2705748"/>
              <a:ext cx="4821572" cy="1136073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 err="1"/>
                <a:t>забезпечує</a:t>
              </a:r>
              <a:r>
                <a:rPr lang="ru-RU" dirty="0"/>
                <a:t> </a:t>
              </a:r>
              <a:r>
                <a:rPr lang="ru-RU" dirty="0" err="1"/>
                <a:t>представництво</a:t>
              </a:r>
              <a:r>
                <a:rPr lang="ru-RU" dirty="0"/>
                <a:t> Союзу у </a:t>
              </a:r>
              <a:r>
                <a:rPr lang="ru-RU" dirty="0" err="1"/>
                <a:t>зовнішніх</a:t>
              </a:r>
              <a:r>
                <a:rPr lang="ru-RU" dirty="0"/>
                <a:t> </a:t>
              </a:r>
              <a:r>
                <a:rPr lang="ru-RU" dirty="0" err="1"/>
                <a:t>відносинах</a:t>
              </a:r>
              <a:r>
                <a:rPr lang="ru-RU" dirty="0"/>
                <a:t>, за </a:t>
              </a:r>
              <a:r>
                <a:rPr lang="ru-RU" dirty="0" err="1"/>
                <a:t>винятком</a:t>
              </a:r>
              <a:r>
                <a:rPr lang="ru-RU" dirty="0"/>
                <a:t> </a:t>
              </a:r>
              <a:r>
                <a:rPr lang="ru-RU" dirty="0" err="1"/>
                <a:t>сфери</a:t>
              </a:r>
              <a:r>
                <a:rPr lang="ru-RU" dirty="0"/>
                <a:t> </a:t>
              </a:r>
              <a:r>
                <a:rPr lang="ru-RU" dirty="0" err="1"/>
                <a:t>спільної</a:t>
              </a:r>
              <a:r>
                <a:rPr lang="ru-RU" dirty="0"/>
                <a:t> </a:t>
              </a:r>
              <a:r>
                <a:rPr lang="ru-RU" dirty="0" err="1"/>
                <a:t>зовнішньої</a:t>
              </a:r>
              <a:r>
                <a:rPr lang="ru-RU" dirty="0"/>
                <a:t> та </a:t>
              </a:r>
              <a:r>
                <a:rPr lang="ru-RU" dirty="0" err="1"/>
                <a:t>безпекової</a:t>
              </a:r>
              <a:r>
                <a:rPr lang="ru-RU" dirty="0"/>
                <a:t> </a:t>
              </a:r>
              <a:r>
                <a:rPr lang="ru-RU" dirty="0" err="1"/>
                <a:t>політики</a:t>
              </a:r>
              <a:r>
                <a:rPr lang="ru-RU" dirty="0"/>
                <a:t> та </a:t>
              </a:r>
              <a:r>
                <a:rPr lang="ru-RU" dirty="0" err="1"/>
                <a:t>інших</a:t>
              </a:r>
              <a:r>
                <a:rPr lang="ru-RU" dirty="0"/>
                <a:t> </a:t>
              </a:r>
              <a:r>
                <a:rPr lang="ru-RU" dirty="0" err="1"/>
                <a:t>випадків</a:t>
              </a:r>
              <a:r>
                <a:rPr lang="ru-RU" dirty="0"/>
                <a:t>, </a:t>
              </a:r>
              <a:r>
                <a:rPr lang="ru-RU" dirty="0" err="1"/>
                <a:t>обумовлених</a:t>
              </a:r>
              <a:r>
                <a:rPr lang="ru-RU" dirty="0"/>
                <a:t> Договорами;</a:t>
              </a:r>
              <a:endParaRPr lang="en-US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7177732" y="4293657"/>
              <a:ext cx="4782043" cy="1136073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/>
                <a:t>здійснює </a:t>
              </a:r>
              <a:r>
                <a:rPr lang="ru-RU" dirty="0" err="1"/>
                <a:t>координаційну</a:t>
              </a:r>
              <a:r>
                <a:rPr lang="ru-RU" dirty="0"/>
                <a:t>, </a:t>
              </a:r>
              <a:r>
                <a:rPr lang="ru-RU" dirty="0" err="1"/>
                <a:t>виконавчу</a:t>
              </a:r>
              <a:r>
                <a:rPr lang="ru-RU" dirty="0"/>
                <a:t> та </a:t>
              </a:r>
              <a:r>
                <a:rPr lang="ru-RU" dirty="0" err="1"/>
                <a:t>управлінську</a:t>
              </a:r>
              <a:r>
                <a:rPr lang="ru-RU" dirty="0"/>
                <a:t> </a:t>
              </a:r>
              <a:r>
                <a:rPr lang="ru-RU" dirty="0" err="1"/>
                <a:t>функції</a:t>
              </a:r>
              <a:r>
                <a:rPr lang="ru-RU" dirty="0"/>
                <a:t>, як </a:t>
              </a:r>
              <a:r>
                <a:rPr lang="ru-RU" dirty="0" err="1"/>
                <a:t>встановлено</a:t>
              </a:r>
              <a:r>
                <a:rPr lang="ru-RU" dirty="0"/>
                <a:t> Договорами;</a:t>
              </a:r>
              <a:endParaRPr lang="en-US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199406" y="5595034"/>
              <a:ext cx="4780770" cy="1136073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/>
                <a:t>виконує бюджет та керує програмами;</a:t>
              </a:r>
              <a:endParaRPr lang="en-US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35169" y="3979611"/>
              <a:ext cx="4821572" cy="890564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 err="1"/>
                <a:t>під</a:t>
              </a:r>
              <a:r>
                <a:rPr lang="ru-RU" dirty="0"/>
                <a:t> контролем Суду </a:t>
              </a:r>
              <a:r>
                <a:rPr lang="ru-RU" dirty="0" err="1"/>
                <a:t>Європейського</a:t>
              </a:r>
              <a:r>
                <a:rPr lang="ru-RU" dirty="0"/>
                <a:t> Союзу </a:t>
              </a:r>
              <a:r>
                <a:rPr lang="ru-RU" dirty="0" err="1"/>
                <a:t>наглядає</a:t>
              </a:r>
              <a:r>
                <a:rPr lang="ru-RU" dirty="0"/>
                <a:t> за </a:t>
              </a:r>
              <a:r>
                <a:rPr lang="ru-RU" dirty="0" err="1"/>
                <a:t>застосуванням</a:t>
              </a:r>
              <a:r>
                <a:rPr lang="ru-RU" dirty="0"/>
                <a:t> права Союзу;</a:t>
              </a:r>
              <a:endParaRPr lang="en-US" dirty="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7179005" y="2843538"/>
              <a:ext cx="4780770" cy="1136073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/>
                <a:t>забезпечує виконання Договорів та заходів, які ухвалюються установами на їх підставі;</a:t>
              </a:r>
              <a:endParaRPr lang="en-US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35169" y="5007965"/>
              <a:ext cx="4821572" cy="1764860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/>
                <a:t>ухвалення </a:t>
              </a:r>
              <a:r>
                <a:rPr lang="ru-RU" dirty="0" err="1"/>
                <a:t>законодавчих</a:t>
              </a:r>
              <a:r>
                <a:rPr lang="ru-RU" dirty="0"/>
                <a:t> </a:t>
              </a:r>
              <a:r>
                <a:rPr lang="ru-RU" dirty="0" err="1"/>
                <a:t>актів</a:t>
              </a:r>
              <a:r>
                <a:rPr lang="ru-RU" dirty="0"/>
                <a:t> Союзу </a:t>
              </a:r>
              <a:r>
                <a:rPr lang="ru-RU" dirty="0" err="1"/>
                <a:t>можливе</a:t>
              </a:r>
              <a:r>
                <a:rPr lang="ru-RU" dirty="0"/>
                <a:t> </a:t>
              </a:r>
              <a:r>
                <a:rPr lang="ru-RU" dirty="0" err="1"/>
                <a:t>лише</a:t>
              </a:r>
              <a:r>
                <a:rPr lang="ru-RU" dirty="0"/>
                <a:t> на </a:t>
              </a:r>
              <a:r>
                <a:rPr lang="ru-RU" dirty="0" err="1"/>
                <a:t>підставі</a:t>
              </a:r>
              <a:r>
                <a:rPr lang="ru-RU" dirty="0"/>
                <a:t> </a:t>
              </a:r>
              <a:r>
                <a:rPr lang="ru-RU" dirty="0" err="1"/>
                <a:t>пропозиції</a:t>
              </a:r>
              <a:r>
                <a:rPr lang="ru-RU" dirty="0"/>
                <a:t> </a:t>
              </a:r>
              <a:r>
                <a:rPr lang="ru-RU" dirty="0" err="1"/>
                <a:t>Комісії</a:t>
              </a:r>
              <a:r>
                <a:rPr lang="ru-RU" dirty="0"/>
                <a:t>, </a:t>
              </a:r>
              <a:r>
                <a:rPr lang="ru-RU" dirty="0" err="1"/>
                <a:t>якщо</a:t>
              </a:r>
              <a:r>
                <a:rPr lang="ru-RU" dirty="0"/>
                <a:t> </a:t>
              </a:r>
              <a:r>
                <a:rPr lang="ru-RU" dirty="0" err="1"/>
                <a:t>інше</a:t>
              </a:r>
              <a:r>
                <a:rPr lang="ru-RU" dirty="0"/>
                <a:t> не </a:t>
              </a:r>
              <a:r>
                <a:rPr lang="ru-RU" dirty="0" err="1"/>
                <a:t>передбачено</a:t>
              </a:r>
              <a:r>
                <a:rPr lang="ru-RU" dirty="0"/>
                <a:t> Договорами. Ухвалення </a:t>
              </a:r>
              <a:r>
                <a:rPr lang="ru-RU" dirty="0" err="1"/>
                <a:t>інших</a:t>
              </a:r>
              <a:r>
                <a:rPr lang="ru-RU" dirty="0"/>
                <a:t> </a:t>
              </a:r>
              <a:r>
                <a:rPr lang="ru-RU" dirty="0" err="1"/>
                <a:t>актів</a:t>
              </a:r>
              <a:r>
                <a:rPr lang="ru-RU" dirty="0"/>
                <a:t> </a:t>
              </a:r>
              <a:r>
                <a:rPr lang="ru-RU" dirty="0" err="1"/>
                <a:t>відбувається</a:t>
              </a:r>
              <a:r>
                <a:rPr lang="ru-RU" dirty="0"/>
                <a:t> на </a:t>
              </a:r>
              <a:r>
                <a:rPr lang="ru-RU" dirty="0" err="1"/>
                <a:t>підставі</a:t>
              </a:r>
              <a:r>
                <a:rPr lang="ru-RU" dirty="0"/>
                <a:t> </a:t>
              </a:r>
              <a:r>
                <a:rPr lang="ru-RU" dirty="0" err="1"/>
                <a:t>пропозицій</a:t>
              </a:r>
              <a:r>
                <a:rPr lang="ru-RU" dirty="0"/>
                <a:t> </a:t>
              </a:r>
              <a:r>
                <a:rPr lang="ru-RU" dirty="0" err="1"/>
                <a:t>Комісії</a:t>
              </a:r>
              <a:r>
                <a:rPr lang="ru-RU" dirty="0"/>
                <a:t> у </a:t>
              </a:r>
              <a:r>
                <a:rPr lang="ru-RU" dirty="0" err="1"/>
                <a:t>випадках</a:t>
              </a:r>
              <a:r>
                <a:rPr lang="ru-RU" dirty="0"/>
                <a:t>, </a:t>
              </a:r>
              <a:r>
                <a:rPr lang="ru-RU" dirty="0" err="1"/>
                <a:t>передбачених</a:t>
              </a:r>
              <a:r>
                <a:rPr lang="ru-RU" dirty="0"/>
                <a:t> Договорами;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4779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85691" y="280393"/>
            <a:ext cx="11734560" cy="4113337"/>
            <a:chOff x="285691" y="280393"/>
            <a:chExt cx="11734560" cy="4113337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85691" y="2839513"/>
              <a:ext cx="4821572" cy="1554217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/>
                <a:t>координує роботу з </a:t>
              </a:r>
              <a:r>
                <a:rPr lang="ru-RU" dirty="0" err="1"/>
                <a:t>питань</a:t>
              </a:r>
              <a:r>
                <a:rPr lang="ru-RU" dirty="0"/>
                <a:t> </a:t>
              </a:r>
              <a:r>
                <a:rPr lang="ru-RU" dirty="0" err="1"/>
                <a:t>співпраці</a:t>
              </a:r>
              <a:r>
                <a:rPr lang="ru-RU" dirty="0"/>
                <a:t> </a:t>
              </a:r>
              <a:r>
                <a:rPr lang="ru-RU" dirty="0" err="1"/>
                <a:t>поліцій</a:t>
              </a:r>
              <a:r>
                <a:rPr lang="ru-RU" dirty="0"/>
                <a:t> і </a:t>
              </a:r>
              <a:r>
                <a:rPr lang="ru-RU" dirty="0" err="1"/>
                <a:t>судових</a:t>
              </a:r>
              <a:r>
                <a:rPr lang="ru-RU" dirty="0"/>
                <a:t> </a:t>
              </a:r>
              <a:r>
                <a:rPr lang="ru-RU" dirty="0" err="1"/>
                <a:t>органів</a:t>
              </a:r>
              <a:r>
                <a:rPr lang="ru-RU" dirty="0"/>
                <a:t> у </a:t>
              </a:r>
              <a:r>
                <a:rPr lang="ru-RU" dirty="0" err="1"/>
                <a:t>кримінально-правовій</a:t>
              </a:r>
              <a:r>
                <a:rPr lang="ru-RU" dirty="0"/>
                <a:t> </a:t>
              </a:r>
              <a:r>
                <a:rPr lang="ru-RU" dirty="0" err="1"/>
                <a:t>сфері</a:t>
              </a:r>
              <a:r>
                <a:rPr lang="ru-RU" dirty="0"/>
                <a:t>. Має право </a:t>
              </a:r>
              <a:r>
                <a:rPr lang="ru-RU" dirty="0" err="1"/>
                <a:t>ініціативи</a:t>
              </a:r>
              <a:r>
                <a:rPr lang="ru-RU" dirty="0"/>
                <a:t> </a:t>
              </a:r>
              <a:r>
                <a:rPr lang="ru-RU" dirty="0" err="1"/>
                <a:t>щодо</a:t>
              </a:r>
              <a:r>
                <a:rPr lang="ru-RU" dirty="0"/>
                <a:t> </a:t>
              </a:r>
              <a:r>
                <a:rPr lang="ru-RU" dirty="0" err="1"/>
                <a:t>прийняття</a:t>
              </a:r>
              <a:r>
                <a:rPr lang="ru-RU" dirty="0"/>
                <a:t> </a:t>
              </a:r>
              <a:r>
                <a:rPr lang="ru-RU" dirty="0" err="1"/>
                <a:t>спільних</a:t>
              </a:r>
              <a:r>
                <a:rPr lang="ru-RU" dirty="0"/>
                <a:t> </a:t>
              </a:r>
              <a:r>
                <a:rPr lang="ru-RU" dirty="0" err="1"/>
                <a:t>позицій</a:t>
              </a:r>
              <a:r>
                <a:rPr lang="ru-RU" dirty="0"/>
                <a:t>, </a:t>
              </a:r>
              <a:r>
                <a:rPr lang="ru-RU" dirty="0" err="1"/>
                <a:t>рамкових</a:t>
              </a:r>
              <a:r>
                <a:rPr lang="ru-RU" dirty="0"/>
                <a:t> </a:t>
              </a:r>
              <a:r>
                <a:rPr lang="ru-RU" dirty="0" err="1"/>
                <a:t>рішень</a:t>
              </a:r>
              <a:r>
                <a:rPr lang="ru-RU" dirty="0"/>
                <a:t>, </a:t>
              </a:r>
              <a:r>
                <a:rPr lang="ru-RU" dirty="0" err="1"/>
                <a:t>проектів</a:t>
              </a:r>
              <a:r>
                <a:rPr lang="ru-RU" dirty="0"/>
                <a:t> </a:t>
              </a:r>
              <a:r>
                <a:rPr lang="ru-RU" dirty="0" err="1"/>
                <a:t>конвенцій</a:t>
              </a:r>
              <a:r>
                <a:rPr lang="ru-RU" dirty="0"/>
                <a:t>.</a:t>
              </a:r>
              <a:endParaRPr lang="en-US" dirty="0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85691" y="479075"/>
              <a:ext cx="4821572" cy="1779472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 err="1"/>
                <a:t>бере</a:t>
              </a:r>
              <a:r>
                <a:rPr lang="ru-RU" dirty="0"/>
                <a:t> участь у </a:t>
              </a:r>
              <a:r>
                <a:rPr lang="ru-RU" dirty="0" err="1"/>
                <a:t>діяльності</a:t>
              </a:r>
              <a:r>
                <a:rPr lang="ru-RU" dirty="0"/>
                <a:t> в </a:t>
              </a:r>
              <a:r>
                <a:rPr lang="ru-RU" dirty="0" err="1"/>
                <a:t>галузі</a:t>
              </a:r>
              <a:r>
                <a:rPr lang="ru-RU" dirty="0"/>
                <a:t> </a:t>
              </a:r>
              <a:r>
                <a:rPr lang="ru-RU" dirty="0" err="1"/>
                <a:t>загальної</a:t>
              </a:r>
              <a:r>
                <a:rPr lang="ru-RU" dirty="0"/>
                <a:t> </a:t>
              </a:r>
              <a:r>
                <a:rPr lang="ru-RU" dirty="0" err="1"/>
                <a:t>зовнішньої</a:t>
              </a:r>
              <a:r>
                <a:rPr lang="ru-RU" dirty="0"/>
                <a:t> </a:t>
              </a:r>
              <a:r>
                <a:rPr lang="ru-RU" dirty="0" err="1"/>
                <a:t>політики</a:t>
              </a:r>
              <a:r>
                <a:rPr lang="ru-RU" dirty="0"/>
                <a:t> і </a:t>
              </a:r>
              <a:r>
                <a:rPr lang="ru-RU" dirty="0" err="1"/>
                <a:t>політики</a:t>
              </a:r>
              <a:r>
                <a:rPr lang="ru-RU" dirty="0"/>
                <a:t> </a:t>
              </a:r>
              <a:r>
                <a:rPr lang="ru-RU" dirty="0" err="1"/>
                <a:t>безпеки</a:t>
              </a:r>
              <a:r>
                <a:rPr lang="ru-RU" dirty="0"/>
                <a:t>, </a:t>
              </a:r>
              <a:r>
                <a:rPr lang="ru-RU" dirty="0" err="1"/>
                <a:t>має</a:t>
              </a:r>
              <a:r>
                <a:rPr lang="ru-RU" dirty="0"/>
                <a:t> в </a:t>
              </a:r>
              <a:r>
                <a:rPr lang="ru-RU" dirty="0" err="1"/>
                <a:t>цій</a:t>
              </a:r>
              <a:r>
                <a:rPr lang="ru-RU" dirty="0"/>
                <a:t> </a:t>
              </a:r>
              <a:r>
                <a:rPr lang="ru-RU" dirty="0" err="1"/>
                <a:t>сфері</a:t>
              </a:r>
              <a:r>
                <a:rPr lang="ru-RU" dirty="0"/>
                <a:t> право </a:t>
              </a:r>
              <a:r>
                <a:rPr lang="ru-RU" dirty="0" err="1"/>
                <a:t>ініціативи</a:t>
              </a:r>
              <a:r>
                <a:rPr lang="ru-RU" dirty="0"/>
                <a:t> і право </a:t>
              </a:r>
              <a:r>
                <a:rPr lang="ru-RU" dirty="0" err="1"/>
                <a:t>інформації</a:t>
              </a:r>
              <a:r>
                <a:rPr lang="ru-RU" dirty="0"/>
                <a:t>; </a:t>
              </a:r>
              <a:r>
                <a:rPr lang="ru-RU" dirty="0" err="1"/>
                <a:t>відповідає</a:t>
              </a:r>
              <a:r>
                <a:rPr lang="ru-RU" dirty="0"/>
                <a:t> за </a:t>
              </a:r>
              <a:r>
                <a:rPr lang="ru-RU" dirty="0" err="1"/>
                <a:t>узгодженість</a:t>
              </a:r>
              <a:r>
                <a:rPr lang="ru-RU" dirty="0"/>
                <a:t> </a:t>
              </a:r>
              <a:r>
                <a:rPr lang="ru-RU" dirty="0" err="1"/>
                <a:t>всіх</a:t>
              </a:r>
              <a:r>
                <a:rPr lang="ru-RU" dirty="0"/>
                <a:t> </a:t>
              </a:r>
              <a:r>
                <a:rPr lang="ru-RU" dirty="0" err="1"/>
                <a:t>зовнішньополітичних</a:t>
              </a:r>
              <a:r>
                <a:rPr lang="ru-RU" dirty="0"/>
                <a:t> </a:t>
              </a:r>
              <a:r>
                <a:rPr lang="ru-RU" dirty="0" err="1"/>
                <a:t>заходів</a:t>
              </a:r>
              <a:r>
                <a:rPr lang="ru-RU" dirty="0"/>
                <a:t>, </a:t>
              </a:r>
              <a:r>
                <a:rPr lang="ru-RU" dirty="0" err="1"/>
                <a:t>що</a:t>
              </a:r>
              <a:r>
                <a:rPr lang="ru-RU" dirty="0"/>
                <a:t> </a:t>
              </a:r>
              <a:r>
                <a:rPr lang="ru-RU" dirty="0" err="1"/>
                <a:t>реалізуються</a:t>
              </a:r>
              <a:r>
                <a:rPr lang="ru-RU" dirty="0"/>
                <a:t> Союзом;</a:t>
              </a:r>
              <a:endParaRPr lang="en-US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7131121" y="280393"/>
              <a:ext cx="4821572" cy="2176837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/>
                <a:t>володіє свободою в оцінці дій держав, має переслідувати кожне правопорушення, про яке стало відомо, але не може застосовувати санкції щодо держав-правопорушників; разом з тим має право застосовувати санкції до фізичних та юридичних осіб, які порушують право ЄС;</a:t>
              </a:r>
              <a:endParaRPr lang="en-US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7198679" y="2906342"/>
              <a:ext cx="4821572" cy="1420561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/>
                <a:t>контролює </a:t>
              </a:r>
              <a:r>
                <a:rPr lang="ru-RU" dirty="0" err="1"/>
                <a:t>дотримання</a:t>
              </a:r>
              <a:r>
                <a:rPr lang="ru-RU" dirty="0"/>
                <a:t> права ЄС і </a:t>
              </a:r>
              <a:r>
                <a:rPr lang="ru-RU" dirty="0" err="1"/>
                <a:t>рішення</a:t>
              </a:r>
              <a:r>
                <a:rPr lang="ru-RU" dirty="0"/>
                <a:t> Суду державами і, </a:t>
              </a:r>
              <a:r>
                <a:rPr lang="ru-RU" dirty="0" err="1"/>
                <a:t>якщо</a:t>
              </a:r>
              <a:r>
                <a:rPr lang="ru-RU" dirty="0"/>
                <a:t> </a:t>
              </a:r>
              <a:r>
                <a:rPr lang="ru-RU" dirty="0" err="1"/>
                <a:t>необхідно</a:t>
              </a:r>
              <a:r>
                <a:rPr lang="ru-RU" dirty="0"/>
                <a:t>, </a:t>
              </a:r>
              <a:r>
                <a:rPr lang="ru-RU" dirty="0" err="1"/>
                <a:t>подає</a:t>
              </a:r>
              <a:r>
                <a:rPr lang="ru-RU" dirty="0"/>
                <a:t> </a:t>
              </a:r>
              <a:r>
                <a:rPr lang="ru-RU" dirty="0" err="1"/>
                <a:t>позов</a:t>
              </a:r>
              <a:r>
                <a:rPr lang="ru-RU" dirty="0"/>
                <a:t> у порядку </a:t>
              </a:r>
              <a:r>
                <a:rPr lang="ru-RU" dirty="0" err="1"/>
                <a:t>нагляду</a:t>
              </a:r>
              <a:r>
                <a:rPr lang="ru-RU" dirty="0"/>
                <a:t> до Суду ЄС, </a:t>
              </a:r>
              <a:r>
                <a:rPr lang="ru-RU" dirty="0" err="1"/>
                <a:t>тобто</a:t>
              </a:r>
              <a:r>
                <a:rPr lang="ru-RU" dirty="0"/>
                <a:t> </a:t>
              </a:r>
              <a:r>
                <a:rPr lang="ru-RU" dirty="0" err="1"/>
                <a:t>виступає</a:t>
              </a:r>
              <a:r>
                <a:rPr lang="ru-RU" dirty="0"/>
                <a:t> як </a:t>
              </a:r>
              <a:r>
                <a:rPr lang="ru-RU" dirty="0" err="1"/>
                <a:t>охоронець</a:t>
              </a:r>
              <a:r>
                <a:rPr lang="ru-RU" dirty="0"/>
                <a:t> правопорядку в ЄС;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9607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1289" y="177215"/>
            <a:ext cx="3654142" cy="841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</a:rPr>
              <a:t>Європейський Парламент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93" y="888103"/>
            <a:ext cx="5481638" cy="3556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293" y="3084651"/>
            <a:ext cx="5481638" cy="355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93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54523" y="701527"/>
            <a:ext cx="10583158" cy="5925941"/>
            <a:chOff x="254523" y="701527"/>
            <a:chExt cx="10583158" cy="5925941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4" name="Прямоугольник 3"/>
            <p:cNvSpPr/>
            <p:nvPr/>
          </p:nvSpPr>
          <p:spPr>
            <a:xfrm>
              <a:off x="2859463" y="701527"/>
              <a:ext cx="7217790" cy="1174407"/>
            </a:xfrm>
            <a:prstGeom prst="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/>
                <a:t>У </a:t>
              </a:r>
              <a:r>
                <a:rPr lang="ru-RU" dirty="0" err="1"/>
                <a:t>Європарламенті</a:t>
              </a:r>
              <a:r>
                <a:rPr lang="ru-RU" dirty="0"/>
                <a:t> </a:t>
              </a:r>
              <a:r>
                <a:rPr lang="ru-RU" dirty="0" err="1"/>
                <a:t>можуть</a:t>
              </a:r>
              <a:r>
                <a:rPr lang="ru-RU" dirty="0"/>
                <a:t> </a:t>
              </a:r>
              <a:r>
                <a:rPr lang="ru-RU" dirty="0" err="1"/>
                <a:t>створюватися</a:t>
              </a:r>
              <a:r>
                <a:rPr lang="ru-RU" dirty="0"/>
                <a:t> </a:t>
              </a:r>
              <a:r>
                <a:rPr lang="ru-RU" dirty="0" err="1"/>
                <a:t>партійні</a:t>
              </a:r>
              <a:r>
                <a:rPr lang="ru-RU" dirty="0"/>
                <a:t> </a:t>
              </a:r>
              <a:r>
                <a:rPr lang="ru-RU" dirty="0" err="1"/>
                <a:t>фракції</a:t>
              </a:r>
              <a:r>
                <a:rPr lang="ru-RU" dirty="0"/>
                <a:t>, </a:t>
              </a:r>
              <a:r>
                <a:rPr lang="ru-RU" dirty="0" err="1"/>
                <a:t>які</a:t>
              </a:r>
              <a:r>
                <a:rPr lang="ru-RU" dirty="0"/>
                <a:t> </a:t>
              </a:r>
              <a:r>
                <a:rPr lang="ru-RU" dirty="0" err="1"/>
                <a:t>являють</a:t>
              </a:r>
              <a:r>
                <a:rPr lang="ru-RU" dirty="0"/>
                <a:t> собою </a:t>
              </a:r>
              <a:r>
                <a:rPr lang="ru-RU" dirty="0" err="1"/>
                <a:t>міжнародні</a:t>
              </a:r>
              <a:r>
                <a:rPr lang="ru-RU" dirty="0"/>
                <a:t> </a:t>
              </a:r>
              <a:r>
                <a:rPr lang="ru-RU" dirty="0" err="1"/>
                <a:t>партійні</a:t>
              </a:r>
              <a:r>
                <a:rPr lang="ru-RU" dirty="0"/>
                <a:t> </a:t>
              </a:r>
              <a:r>
                <a:rPr lang="ru-RU" dirty="0" err="1"/>
                <a:t>об’єднання</a:t>
              </a:r>
              <a:r>
                <a:rPr lang="ru-RU" dirty="0"/>
                <a:t>. В </a:t>
              </a:r>
              <a:r>
                <a:rPr lang="ru-RU" dirty="0" err="1"/>
                <a:t>останні</a:t>
              </a:r>
              <a:r>
                <a:rPr lang="ru-RU" dirty="0"/>
                <a:t> роки до </a:t>
              </a:r>
              <a:r>
                <a:rPr lang="ru-RU" dirty="0" err="1"/>
                <a:t>фракцій</a:t>
              </a:r>
              <a:r>
                <a:rPr lang="ru-RU" dirty="0"/>
                <a:t> </a:t>
              </a:r>
              <a:r>
                <a:rPr lang="ru-RU" dirty="0" err="1"/>
                <a:t>Європарламенту</a:t>
              </a:r>
              <a:r>
                <a:rPr lang="ru-RU" dirty="0"/>
                <a:t> належали </a:t>
              </a:r>
              <a:r>
                <a:rPr lang="ru-RU" dirty="0" err="1"/>
                <a:t>такі</a:t>
              </a:r>
              <a:r>
                <a:rPr lang="ru-RU" dirty="0"/>
                <a:t> </a:t>
              </a:r>
              <a:r>
                <a:rPr lang="ru-RU" dirty="0" err="1"/>
                <a:t>партійні</a:t>
              </a:r>
              <a:r>
                <a:rPr lang="ru-RU" dirty="0"/>
                <a:t> </a:t>
              </a:r>
              <a:r>
                <a:rPr lang="ru-RU" dirty="0" err="1"/>
                <a:t>об’єднання</a:t>
              </a:r>
              <a:r>
                <a:rPr lang="ru-RU" dirty="0"/>
                <a:t>:</a:t>
              </a:r>
              <a:endParaRPr lang="en-US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4525" y="2188591"/>
              <a:ext cx="3912123" cy="997670"/>
            </a:xfrm>
            <a:prstGeom prst="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/>
                <a:t>Європейська народна партія (консерватори та християнські демократи);</a:t>
              </a:r>
              <a:endParaRPr lang="en-US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54524" y="4516293"/>
              <a:ext cx="3912123" cy="856985"/>
            </a:xfrm>
            <a:prstGeom prst="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/>
                <a:t>«Альянс лібералів і демократів за Європу» (ліберали);</a:t>
              </a:r>
              <a:endParaRPr lang="en-US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925557" y="4610560"/>
              <a:ext cx="3912123" cy="668449"/>
            </a:xfrm>
            <a:prstGeom prst="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/>
                <a:t>незалежні (позафракційні).</a:t>
              </a:r>
              <a:endParaRPr lang="en-US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54523" y="5543813"/>
              <a:ext cx="3912123" cy="951255"/>
            </a:xfrm>
            <a:prstGeom prst="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/>
                <a:t>Зелені (екологісти і регіоналісти);</a:t>
              </a:r>
              <a:endParaRPr lang="en-US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54524" y="3327242"/>
              <a:ext cx="3912123" cy="1018516"/>
            </a:xfrm>
            <a:prstGeom prst="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/>
                <a:t>Прогресивний альянс соціалістів і демократів (соціал-демократи і соціалісти);</a:t>
              </a:r>
              <a:endParaRPr lang="en-US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925558" y="2257903"/>
              <a:ext cx="3912123" cy="859046"/>
            </a:xfrm>
            <a:prstGeom prst="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/>
                <a:t>«Європа за свободу і демократію» (націоналісти і євроскептики);</a:t>
              </a:r>
              <a:endParaRPr lang="en-US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925557" y="3406795"/>
              <a:ext cx="3912123" cy="859410"/>
            </a:xfrm>
            <a:prstGeom prst="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/>
                <a:t>Європейські об’єднані ліві (соціалісти і комуністи);</a:t>
              </a:r>
              <a:endParaRPr lang="en-US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925557" y="5411411"/>
              <a:ext cx="3912123" cy="1216057"/>
            </a:xfrm>
            <a:prstGeom prst="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/>
                <a:t>Європейські консерватори і реформісти (консерватори, які виступають проти федералізації ЄС);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39493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122503" y="197963"/>
            <a:ext cx="11875535" cy="5652568"/>
            <a:chOff x="122503" y="197963"/>
            <a:chExt cx="11875535" cy="565256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824899" y="197963"/>
              <a:ext cx="5674936" cy="7541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 err="1">
                  <a:solidFill>
                    <a:srgbClr val="C00000"/>
                  </a:solidFill>
                </a:rPr>
                <a:t>Основними</a:t>
              </a:r>
              <a:r>
                <a:rPr lang="ru-RU" b="1" dirty="0">
                  <a:solidFill>
                    <a:srgbClr val="C00000"/>
                  </a:solidFill>
                </a:rPr>
                <a:t> </a:t>
              </a:r>
              <a:r>
                <a:rPr lang="ru-RU" b="1" dirty="0" err="1">
                  <a:solidFill>
                    <a:srgbClr val="C00000"/>
                  </a:solidFill>
                </a:rPr>
                <a:t>функціями</a:t>
              </a:r>
              <a:r>
                <a:rPr lang="ru-RU" b="1" dirty="0">
                  <a:solidFill>
                    <a:srgbClr val="C00000"/>
                  </a:solidFill>
                </a:rPr>
                <a:t> </a:t>
              </a:r>
              <a:r>
                <a:rPr lang="ru-RU" b="1" dirty="0" err="1">
                  <a:solidFill>
                    <a:srgbClr val="C00000"/>
                  </a:solidFill>
                </a:rPr>
                <a:t>Європейського</a:t>
              </a:r>
              <a:r>
                <a:rPr lang="ru-RU" b="1" dirty="0">
                  <a:solidFill>
                    <a:srgbClr val="C00000"/>
                  </a:solidFill>
                </a:rPr>
                <a:t> Парламенту є: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22503" y="2384980"/>
              <a:ext cx="3415644" cy="34655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 err="1" smtClean="0">
                  <a:solidFill>
                    <a:schemeClr val="tx1"/>
                  </a:solidFill>
                </a:rPr>
                <a:t>законодавча</a:t>
              </a:r>
              <a:r>
                <a:rPr lang="ru-RU" dirty="0" smtClean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влада</a:t>
              </a:r>
              <a:r>
                <a:rPr lang="ru-RU" dirty="0">
                  <a:solidFill>
                    <a:schemeClr val="tx1"/>
                  </a:solidFill>
                </a:rPr>
                <a:t>: у </a:t>
              </a:r>
              <a:r>
                <a:rPr lang="ru-RU" dirty="0" err="1">
                  <a:solidFill>
                    <a:schemeClr val="tx1"/>
                  </a:solidFill>
                </a:rPr>
                <a:t>більшості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випадків</a:t>
              </a:r>
              <a:r>
                <a:rPr lang="ru-RU" dirty="0">
                  <a:solidFill>
                    <a:schemeClr val="tx1"/>
                  </a:solidFill>
                </a:rPr>
                <a:t> Європейський Парламент </a:t>
              </a:r>
              <a:r>
                <a:rPr lang="ru-RU" dirty="0" err="1">
                  <a:solidFill>
                    <a:schemeClr val="tx1"/>
                  </a:solidFill>
                </a:rPr>
                <a:t>поділяє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законодавчу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владу</a:t>
              </a:r>
              <a:r>
                <a:rPr lang="ru-RU" dirty="0">
                  <a:solidFill>
                    <a:schemeClr val="tx1"/>
                  </a:solidFill>
                </a:rPr>
                <a:t> з Радою </a:t>
              </a:r>
              <a:r>
                <a:rPr lang="ru-RU" dirty="0" err="1">
                  <a:solidFill>
                    <a:schemeClr val="tx1"/>
                  </a:solidFill>
                </a:rPr>
                <a:t>Євросоюзу</a:t>
              </a:r>
              <a:r>
                <a:rPr lang="ru-RU" dirty="0">
                  <a:solidFill>
                    <a:schemeClr val="tx1"/>
                  </a:solidFill>
                </a:rPr>
                <a:t>, особливо в рамках </a:t>
              </a:r>
              <a:r>
                <a:rPr lang="ru-RU" dirty="0" err="1">
                  <a:solidFill>
                    <a:schemeClr val="tx1"/>
                  </a:solidFill>
                </a:rPr>
                <a:t>процедури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прийняття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спільних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рішень</a:t>
              </a:r>
              <a:r>
                <a:rPr lang="ru-RU" dirty="0"/>
                <a:t>;</a:t>
              </a:r>
              <a:endParaRPr lang="en-US" dirty="0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7860145" y="2405451"/>
              <a:ext cx="4137893" cy="34450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 err="1" smtClean="0">
                  <a:solidFill>
                    <a:schemeClr val="tx1"/>
                  </a:solidFill>
                </a:rPr>
                <a:t>повноваження</a:t>
              </a:r>
              <a:r>
                <a:rPr lang="ru-RU" dirty="0" smtClean="0">
                  <a:solidFill>
                    <a:schemeClr val="tx1"/>
                  </a:solidFill>
                </a:rPr>
                <a:t> </a:t>
              </a:r>
              <a:r>
                <a:rPr lang="ru-RU" dirty="0">
                  <a:solidFill>
                    <a:schemeClr val="tx1"/>
                  </a:solidFill>
                </a:rPr>
                <a:t>контролю над органами </a:t>
              </a:r>
              <a:r>
                <a:rPr lang="ru-RU" dirty="0" err="1">
                  <a:solidFill>
                    <a:schemeClr val="tx1"/>
                  </a:solidFill>
                </a:rPr>
                <a:t>Європейського</a:t>
              </a:r>
              <a:r>
                <a:rPr lang="ru-RU" dirty="0">
                  <a:solidFill>
                    <a:schemeClr val="tx1"/>
                  </a:solidFill>
                </a:rPr>
                <a:t> Союзу, особливо над </a:t>
              </a:r>
              <a:r>
                <a:rPr lang="ru-RU" dirty="0" err="1">
                  <a:solidFill>
                    <a:schemeClr val="tx1"/>
                  </a:solidFill>
                </a:rPr>
                <a:t>Європейською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Комісією</a:t>
              </a:r>
              <a:r>
                <a:rPr lang="ru-RU" dirty="0">
                  <a:solidFill>
                    <a:schemeClr val="tx1"/>
                  </a:solidFill>
                </a:rPr>
                <a:t>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659171" y="2405452"/>
              <a:ext cx="4006392" cy="34450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 err="1" smtClean="0">
                  <a:solidFill>
                    <a:schemeClr val="tx1"/>
                  </a:solidFill>
                </a:rPr>
                <a:t>бюджетні</a:t>
              </a:r>
              <a:r>
                <a:rPr lang="ru-RU" dirty="0" smtClean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повноваження</a:t>
              </a:r>
              <a:r>
                <a:rPr lang="ru-RU" dirty="0">
                  <a:solidFill>
                    <a:schemeClr val="tx1"/>
                  </a:solidFill>
                </a:rPr>
                <a:t>: Європейський Парламент </a:t>
              </a:r>
              <a:r>
                <a:rPr lang="ru-RU" dirty="0" err="1">
                  <a:solidFill>
                    <a:schemeClr val="tx1"/>
                  </a:solidFill>
                </a:rPr>
                <a:t>поділяє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бюджетні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повноваження</a:t>
              </a:r>
              <a:r>
                <a:rPr lang="ru-RU" dirty="0">
                  <a:solidFill>
                    <a:schemeClr val="tx1"/>
                  </a:solidFill>
                </a:rPr>
                <a:t> з </a:t>
              </a:r>
              <a:r>
                <a:rPr lang="ru-RU" dirty="0" err="1">
                  <a:solidFill>
                    <a:schemeClr val="tx1"/>
                  </a:solidFill>
                </a:rPr>
                <a:t>Європейською</a:t>
              </a:r>
              <a:r>
                <a:rPr lang="ru-RU" dirty="0">
                  <a:solidFill>
                    <a:schemeClr val="tx1"/>
                  </a:solidFill>
                </a:rPr>
                <a:t> Радою за </a:t>
              </a:r>
              <a:r>
                <a:rPr lang="ru-RU" dirty="0" err="1">
                  <a:solidFill>
                    <a:schemeClr val="tx1"/>
                  </a:solidFill>
                </a:rPr>
                <a:t>допомогою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прийняття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річного</a:t>
              </a:r>
              <a:r>
                <a:rPr lang="ru-RU" dirty="0">
                  <a:solidFill>
                    <a:schemeClr val="tx1"/>
                  </a:solidFill>
                </a:rPr>
                <a:t> бюджету </a:t>
              </a:r>
              <a:r>
                <a:rPr lang="ru-RU" dirty="0" err="1">
                  <a:solidFill>
                    <a:schemeClr val="tx1"/>
                  </a:solidFill>
                </a:rPr>
                <a:t>голосуванням</a:t>
              </a:r>
              <a:r>
                <a:rPr lang="ru-RU" dirty="0">
                  <a:solidFill>
                    <a:schemeClr val="tx1"/>
                  </a:solidFill>
                </a:rPr>
                <a:t>, </a:t>
              </a:r>
              <a:r>
                <a:rPr lang="ru-RU" dirty="0" err="1">
                  <a:solidFill>
                    <a:schemeClr val="tx1"/>
                  </a:solidFill>
                </a:rPr>
                <a:t>приведення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його</a:t>
              </a:r>
              <a:r>
                <a:rPr lang="ru-RU" dirty="0">
                  <a:solidFill>
                    <a:schemeClr val="tx1"/>
                  </a:solidFill>
                </a:rPr>
                <a:t> у </a:t>
              </a:r>
              <a:r>
                <a:rPr lang="ru-RU" dirty="0" err="1">
                  <a:solidFill>
                    <a:schemeClr val="tx1"/>
                  </a:solidFill>
                </a:rPr>
                <a:t>законну</a:t>
              </a:r>
              <a:r>
                <a:rPr lang="ru-RU" dirty="0">
                  <a:solidFill>
                    <a:schemeClr val="tx1"/>
                  </a:solidFill>
                </a:rPr>
                <a:t> силу за </a:t>
              </a:r>
              <a:r>
                <a:rPr lang="ru-RU" dirty="0" err="1">
                  <a:solidFill>
                    <a:schemeClr val="tx1"/>
                  </a:solidFill>
                </a:rPr>
                <a:t>допомогою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підписання</a:t>
              </a:r>
              <a:r>
                <a:rPr lang="ru-RU" dirty="0">
                  <a:solidFill>
                    <a:schemeClr val="tx1"/>
                  </a:solidFill>
                </a:rPr>
                <a:t> Головою </a:t>
              </a:r>
              <a:r>
                <a:rPr lang="ru-RU" dirty="0" err="1">
                  <a:solidFill>
                    <a:schemeClr val="tx1"/>
                  </a:solidFill>
                </a:rPr>
                <a:t>Європейського</a:t>
              </a:r>
              <a:r>
                <a:rPr lang="ru-RU" dirty="0">
                  <a:solidFill>
                    <a:schemeClr val="tx1"/>
                  </a:solidFill>
                </a:rPr>
                <a:t> Парламенту та </a:t>
              </a:r>
              <a:r>
                <a:rPr lang="ru-RU" dirty="0" err="1">
                  <a:solidFill>
                    <a:schemeClr val="tx1"/>
                  </a:solidFill>
                </a:rPr>
                <a:t>спостереження</a:t>
              </a:r>
              <a:r>
                <a:rPr lang="ru-RU" dirty="0">
                  <a:solidFill>
                    <a:schemeClr val="tx1"/>
                  </a:solidFill>
                </a:rPr>
                <a:t> за </a:t>
              </a:r>
              <a:r>
                <a:rPr lang="ru-RU" dirty="0" err="1">
                  <a:solidFill>
                    <a:schemeClr val="tx1"/>
                  </a:solidFill>
                </a:rPr>
                <a:t>його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виконанням</a:t>
              </a:r>
              <a:r>
                <a:rPr lang="ru-RU" dirty="0">
                  <a:solidFill>
                    <a:schemeClr val="tx1"/>
                  </a:solidFill>
                </a:rPr>
                <a:t>;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Прямая со стрелкой 7"/>
            <p:cNvCxnSpPr>
              <a:stCxn id="3" idx="2"/>
              <a:endCxn id="4" idx="0"/>
            </p:cNvCxnSpPr>
            <p:nvPr/>
          </p:nvCxnSpPr>
          <p:spPr>
            <a:xfrm flipH="1">
              <a:off x="1830325" y="952108"/>
              <a:ext cx="3832042" cy="1432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>
              <a:stCxn id="3" idx="2"/>
              <a:endCxn id="6" idx="0"/>
            </p:cNvCxnSpPr>
            <p:nvPr/>
          </p:nvCxnSpPr>
          <p:spPr>
            <a:xfrm>
              <a:off x="5662367" y="952108"/>
              <a:ext cx="0" cy="14533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stCxn id="3" idx="2"/>
              <a:endCxn id="5" idx="0"/>
            </p:cNvCxnSpPr>
            <p:nvPr/>
          </p:nvCxnSpPr>
          <p:spPr>
            <a:xfrm>
              <a:off x="5662367" y="952108"/>
              <a:ext cx="4266725" cy="14533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3004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5454" y="397164"/>
            <a:ext cx="11933382" cy="6354618"/>
            <a:chOff x="115454" y="397164"/>
            <a:chExt cx="11933382" cy="635461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77454" y="397164"/>
              <a:ext cx="10270837" cy="563418"/>
            </a:xfrm>
            <a:prstGeom prst="rect">
              <a:avLst/>
            </a:prstGeom>
            <a:ln w="38100"/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/>
                <a:t>По-перше, </a:t>
              </a:r>
              <a:r>
                <a:rPr lang="ru-RU" sz="1600" dirty="0" err="1"/>
                <a:t>це</a:t>
              </a:r>
              <a:r>
                <a:rPr lang="ru-RU" sz="1600" dirty="0"/>
                <a:t> детально </a:t>
              </a:r>
              <a:r>
                <a:rPr lang="ru-RU" sz="1600" dirty="0" err="1"/>
                <a:t>визначена</a:t>
              </a:r>
              <a:r>
                <a:rPr lang="ru-RU" sz="1600" dirty="0"/>
                <a:t> система </a:t>
              </a:r>
              <a:r>
                <a:rPr lang="ru-RU" sz="1600" dirty="0" err="1"/>
                <a:t>інформування</a:t>
              </a:r>
              <a:r>
                <a:rPr lang="ru-RU" sz="1600" dirty="0"/>
                <a:t> </a:t>
              </a:r>
              <a:r>
                <a:rPr lang="ru-RU" sz="1600" dirty="0" err="1"/>
                <a:t>національних</a:t>
              </a:r>
              <a:r>
                <a:rPr lang="ru-RU" sz="1600" dirty="0"/>
                <a:t> </a:t>
              </a:r>
              <a:r>
                <a:rPr lang="ru-RU" sz="1600" dirty="0" err="1"/>
                <a:t>парламентів</a:t>
              </a:r>
              <a:r>
                <a:rPr lang="ru-RU" sz="1600" dirty="0"/>
                <a:t> </a:t>
              </a:r>
              <a:r>
                <a:rPr lang="ru-RU" sz="1600" dirty="0" err="1"/>
                <a:t>щодо</a:t>
              </a:r>
              <a:r>
                <a:rPr lang="ru-RU" sz="1600" dirty="0"/>
                <a:t> </a:t>
              </a:r>
              <a:r>
                <a:rPr lang="ru-RU" sz="1600" dirty="0" err="1"/>
                <a:t>роботи</a:t>
              </a:r>
              <a:r>
                <a:rPr lang="ru-RU" sz="1600" dirty="0"/>
                <a:t> </a:t>
              </a:r>
              <a:r>
                <a:rPr lang="ru-RU" sz="1600" dirty="0" err="1"/>
                <a:t>установ</a:t>
              </a:r>
              <a:r>
                <a:rPr lang="ru-RU" sz="1600" dirty="0"/>
                <a:t> ЄС, яка включає </a:t>
              </a:r>
              <a:r>
                <a:rPr lang="ru-RU" sz="1600" dirty="0" err="1"/>
                <a:t>такі</a:t>
              </a:r>
              <a:r>
                <a:rPr lang="ru-RU" sz="1600" dirty="0"/>
                <a:t> </a:t>
              </a:r>
              <a:r>
                <a:rPr lang="ru-RU" sz="1600" dirty="0" err="1"/>
                <a:t>дії</a:t>
              </a:r>
              <a:r>
                <a:rPr lang="ru-RU" sz="1600" dirty="0"/>
                <a:t>:</a:t>
              </a:r>
              <a:endParaRPr lang="en-US" sz="1600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15454" y="4989973"/>
              <a:ext cx="11933382" cy="715870"/>
            </a:xfrm>
            <a:prstGeom prst="rect">
              <a:avLst/>
            </a:prstGeom>
            <a:ln w="38100"/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/>
                <a:t>4) Рахункова Палата, надсилаючи щорічний звіт Європейському Парламентові та Раді, одночасно надсилає цей звіт національним парламентам для інформування;</a:t>
              </a:r>
              <a:endParaRPr lang="en-US" sz="1600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15454" y="3741142"/>
              <a:ext cx="11933382" cy="1182255"/>
            </a:xfrm>
            <a:prstGeom prst="rect">
              <a:avLst/>
            </a:prstGeom>
            <a:ln w="38100"/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/>
                <a:t>3) </a:t>
              </a:r>
              <a:r>
                <a:rPr lang="ru-RU" sz="1600" dirty="0" err="1"/>
                <a:t>Комісія</a:t>
              </a:r>
              <a:r>
                <a:rPr lang="ru-RU" sz="1600" dirty="0"/>
                <a:t> </a:t>
              </a:r>
              <a:r>
                <a:rPr lang="ru-RU" sz="1600" dirty="0" err="1"/>
                <a:t>передає</a:t>
              </a:r>
              <a:r>
                <a:rPr lang="ru-RU" sz="1600" dirty="0"/>
                <a:t> </a:t>
              </a:r>
              <a:r>
                <a:rPr lang="ru-RU" sz="1600" dirty="0" err="1"/>
                <a:t>безпосередньо</a:t>
              </a:r>
              <a:r>
                <a:rPr lang="ru-RU" sz="1600" dirty="0"/>
                <a:t> </a:t>
              </a:r>
              <a:r>
                <a:rPr lang="ru-RU" sz="1600" dirty="0" err="1"/>
                <a:t>національним</a:t>
              </a:r>
              <a:r>
                <a:rPr lang="ru-RU" sz="1600" dirty="0"/>
                <a:t> парламентам </a:t>
              </a:r>
              <a:r>
                <a:rPr lang="ru-RU" sz="1600" dirty="0" err="1"/>
                <a:t>консультативні</a:t>
              </a:r>
              <a:r>
                <a:rPr lang="ru-RU" sz="1600" dirty="0"/>
                <a:t> </a:t>
              </a:r>
              <a:r>
                <a:rPr lang="ru-RU" sz="1600" dirty="0" err="1"/>
                <a:t>документи</a:t>
              </a:r>
              <a:r>
                <a:rPr lang="ru-RU" sz="1600" dirty="0"/>
                <a:t> </a:t>
              </a:r>
              <a:r>
                <a:rPr lang="ru-RU" sz="1600" dirty="0" err="1"/>
                <a:t>Комісії</a:t>
              </a:r>
              <a:r>
                <a:rPr lang="ru-RU" sz="1600" dirty="0"/>
                <a:t> («</a:t>
              </a:r>
              <a:r>
                <a:rPr lang="ru-RU" sz="1600" dirty="0" err="1"/>
                <a:t>зелені</a:t>
              </a:r>
              <a:r>
                <a:rPr lang="ru-RU" sz="1600" dirty="0"/>
                <a:t>» й «</a:t>
              </a:r>
              <a:r>
                <a:rPr lang="ru-RU" sz="1600" dirty="0" err="1"/>
                <a:t>білі</a:t>
              </a:r>
              <a:r>
                <a:rPr lang="ru-RU" sz="1600" dirty="0"/>
                <a:t>» книги та </a:t>
              </a:r>
              <a:r>
                <a:rPr lang="ru-RU" sz="1600" dirty="0" err="1"/>
                <a:t>повідомлення</a:t>
              </a:r>
              <a:r>
                <a:rPr lang="ru-RU" sz="1600" dirty="0"/>
                <a:t>) </a:t>
              </a:r>
              <a:r>
                <a:rPr lang="ru-RU" sz="1600" dirty="0" err="1"/>
                <a:t>після</a:t>
              </a:r>
              <a:r>
                <a:rPr lang="ru-RU" sz="1600" dirty="0"/>
                <a:t> </a:t>
              </a:r>
              <a:r>
                <a:rPr lang="ru-RU" sz="1600" dirty="0" err="1"/>
                <a:t>їхнього</a:t>
              </a:r>
              <a:r>
                <a:rPr lang="ru-RU" sz="1600" dirty="0"/>
                <a:t> </a:t>
              </a:r>
              <a:r>
                <a:rPr lang="ru-RU" sz="1600" dirty="0" err="1"/>
                <a:t>оприлюднення</a:t>
              </a:r>
              <a:r>
                <a:rPr lang="ru-RU" sz="1600" dirty="0"/>
                <a:t>. </a:t>
              </a:r>
              <a:r>
                <a:rPr lang="ru-RU" sz="1600" dirty="0" err="1"/>
                <a:t>Комісія</a:t>
              </a:r>
              <a:r>
                <a:rPr lang="ru-RU" sz="1600" dirty="0"/>
                <a:t> </a:t>
              </a:r>
              <a:r>
                <a:rPr lang="ru-RU" sz="1600" dirty="0" err="1"/>
                <a:t>також</a:t>
              </a:r>
              <a:r>
                <a:rPr lang="ru-RU" sz="1600" dirty="0"/>
                <a:t> </a:t>
              </a:r>
              <a:r>
                <a:rPr lang="ru-RU" sz="1600" dirty="0" err="1"/>
                <a:t>надсилає</a:t>
              </a:r>
              <a:r>
                <a:rPr lang="ru-RU" sz="1600" dirty="0"/>
                <a:t> </a:t>
              </a:r>
              <a:r>
                <a:rPr lang="ru-RU" sz="1600" dirty="0" err="1"/>
                <a:t>національним</a:t>
              </a:r>
              <a:r>
                <a:rPr lang="ru-RU" sz="1600" dirty="0"/>
                <a:t> парламентам </a:t>
              </a:r>
              <a:r>
                <a:rPr lang="ru-RU" sz="1600" dirty="0" err="1"/>
                <a:t>річну</a:t>
              </a:r>
              <a:r>
                <a:rPr lang="ru-RU" sz="1600" dirty="0"/>
                <a:t> </a:t>
              </a:r>
              <a:r>
                <a:rPr lang="ru-RU" sz="1600" dirty="0" err="1"/>
                <a:t>законодавчу</a:t>
              </a:r>
              <a:r>
                <a:rPr lang="ru-RU" sz="1600" dirty="0"/>
                <a:t> </a:t>
              </a:r>
              <a:r>
                <a:rPr lang="ru-RU" sz="1600" dirty="0" err="1"/>
                <a:t>програму</a:t>
              </a:r>
              <a:r>
                <a:rPr lang="ru-RU" sz="1600" dirty="0"/>
                <a:t> та </a:t>
              </a:r>
              <a:r>
                <a:rPr lang="ru-RU" sz="1600" dirty="0" err="1"/>
                <a:t>всі</a:t>
              </a:r>
              <a:r>
                <a:rPr lang="ru-RU" sz="1600" dirty="0"/>
                <a:t> </a:t>
              </a:r>
              <a:r>
                <a:rPr lang="ru-RU" sz="1600" dirty="0" err="1"/>
                <a:t>інші</a:t>
              </a:r>
              <a:r>
                <a:rPr lang="ru-RU" sz="1600" dirty="0"/>
                <a:t> </a:t>
              </a:r>
              <a:r>
                <a:rPr lang="ru-RU" sz="1600" dirty="0" err="1"/>
                <a:t>документи</a:t>
              </a:r>
              <a:r>
                <a:rPr lang="ru-RU" sz="1600" dirty="0"/>
                <a:t> </a:t>
              </a:r>
              <a:r>
                <a:rPr lang="ru-RU" sz="1600" dirty="0" err="1"/>
                <a:t>законодавчого</a:t>
              </a:r>
              <a:r>
                <a:rPr lang="ru-RU" sz="1600" dirty="0"/>
                <a:t> </a:t>
              </a:r>
              <a:r>
                <a:rPr lang="ru-RU" sz="1600" dirty="0" err="1"/>
                <a:t>планування</a:t>
              </a:r>
              <a:r>
                <a:rPr lang="ru-RU" sz="1600" dirty="0"/>
                <a:t> </a:t>
              </a:r>
              <a:r>
                <a:rPr lang="ru-RU" sz="1600" dirty="0" err="1"/>
                <a:t>або</a:t>
              </a:r>
              <a:r>
                <a:rPr lang="ru-RU" sz="1600" dirty="0"/>
                <a:t> </a:t>
              </a:r>
              <a:r>
                <a:rPr lang="ru-RU" sz="1600" dirty="0" err="1"/>
                <a:t>політичної</a:t>
              </a:r>
              <a:r>
                <a:rPr lang="ru-RU" sz="1600" dirty="0"/>
                <a:t> </a:t>
              </a:r>
              <a:r>
                <a:rPr lang="ru-RU" sz="1600" dirty="0" err="1"/>
                <a:t>стратегії</a:t>
              </a:r>
              <a:r>
                <a:rPr lang="ru-RU" sz="1600" dirty="0"/>
                <a:t> </a:t>
              </a:r>
              <a:r>
                <a:rPr lang="ru-RU" sz="1600" dirty="0" err="1"/>
                <a:t>одночасно</a:t>
              </a:r>
              <a:r>
                <a:rPr lang="ru-RU" sz="1600" dirty="0"/>
                <a:t> з </a:t>
              </a:r>
              <a:r>
                <a:rPr lang="ru-RU" sz="1600" dirty="0" err="1"/>
                <a:t>поданням</a:t>
              </a:r>
              <a:r>
                <a:rPr lang="ru-RU" sz="1600" dirty="0"/>
                <a:t> </a:t>
              </a:r>
              <a:r>
                <a:rPr lang="ru-RU" sz="1600" dirty="0" err="1"/>
                <a:t>їх</a:t>
              </a:r>
              <a:r>
                <a:rPr lang="ru-RU" sz="1600" dirty="0"/>
                <a:t> до </a:t>
              </a:r>
              <a:r>
                <a:rPr lang="ru-RU" sz="1600" dirty="0" err="1"/>
                <a:t>Європейського</a:t>
              </a:r>
              <a:r>
                <a:rPr lang="ru-RU" sz="1600" dirty="0"/>
                <a:t> Парламенту та Ради;</a:t>
              </a:r>
              <a:endParaRPr lang="en-US" sz="16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5454" y="2925929"/>
              <a:ext cx="11933382" cy="701964"/>
            </a:xfrm>
            <a:prstGeom prst="rect">
              <a:avLst/>
            </a:prstGeom>
            <a:ln w="38100"/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/>
                <a:t>2) порядок денний та підсумки засідань Ради, зокрема протоколи засідань, на яких Рада обговорює проекти законодавчих актів, надсилаються безпосередньо національним парламентам та одночасно урядам держав-членів;</a:t>
              </a:r>
              <a:endParaRPr lang="en-US" sz="16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5454" y="1630425"/>
              <a:ext cx="11933382" cy="1182255"/>
            </a:xfrm>
            <a:prstGeom prst="rect">
              <a:avLst/>
            </a:prstGeom>
            <a:ln w="38100"/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/>
                <a:t>1) </a:t>
              </a:r>
              <a:r>
                <a:rPr lang="ru-RU" sz="1600" dirty="0" err="1"/>
                <a:t>усі</a:t>
              </a:r>
              <a:r>
                <a:rPr lang="ru-RU" sz="1600" dirty="0"/>
                <a:t> </a:t>
              </a:r>
              <a:r>
                <a:rPr lang="ru-RU" sz="1600" dirty="0" err="1"/>
                <a:t>проекти</a:t>
              </a:r>
              <a:r>
                <a:rPr lang="ru-RU" sz="1600" dirty="0"/>
                <a:t> </a:t>
              </a:r>
              <a:r>
                <a:rPr lang="ru-RU" sz="1600" dirty="0" err="1"/>
                <a:t>законодавчих</a:t>
              </a:r>
              <a:r>
                <a:rPr lang="ru-RU" sz="1600" dirty="0"/>
                <a:t> </a:t>
              </a:r>
              <a:r>
                <a:rPr lang="ru-RU" sz="1600" dirty="0" err="1"/>
                <a:t>актів</a:t>
              </a:r>
              <a:r>
                <a:rPr lang="ru-RU" sz="1600" dirty="0"/>
                <a:t>, </a:t>
              </a:r>
              <a:r>
                <a:rPr lang="ru-RU" sz="1600" dirty="0" err="1"/>
                <a:t>надіслані</a:t>
              </a:r>
              <a:r>
                <a:rPr lang="ru-RU" sz="1600" dirty="0"/>
                <a:t> до </a:t>
              </a:r>
              <a:r>
                <a:rPr lang="ru-RU" sz="1600" dirty="0" err="1"/>
                <a:t>Європейського</a:t>
              </a:r>
              <a:r>
                <a:rPr lang="ru-RU" sz="1600" dirty="0"/>
                <a:t> Парламенту та Ради, </a:t>
              </a:r>
              <a:r>
                <a:rPr lang="ru-RU" sz="1600" dirty="0" err="1"/>
                <a:t>одночасно</a:t>
              </a:r>
              <a:r>
                <a:rPr lang="ru-RU" sz="1600" dirty="0"/>
                <a:t> </a:t>
              </a:r>
              <a:r>
                <a:rPr lang="ru-RU" sz="1600" dirty="0" err="1"/>
                <a:t>надсилаються</a:t>
              </a:r>
              <a:r>
                <a:rPr lang="ru-RU" sz="1600" dirty="0"/>
                <a:t> </a:t>
              </a:r>
              <a:r>
                <a:rPr lang="ru-RU" sz="1600" dirty="0" err="1"/>
                <a:t>національним</a:t>
              </a:r>
              <a:r>
                <a:rPr lang="ru-RU" sz="1600" dirty="0"/>
                <a:t> парламентам. </a:t>
              </a:r>
              <a:r>
                <a:rPr lang="ru-RU" sz="1600" dirty="0" err="1"/>
                <a:t>Від</a:t>
              </a:r>
              <a:r>
                <a:rPr lang="ru-RU" sz="1600" dirty="0"/>
                <a:t> дня, коли </a:t>
              </a:r>
              <a:r>
                <a:rPr lang="ru-RU" sz="1600" dirty="0" err="1"/>
                <a:t>національним</a:t>
              </a:r>
              <a:r>
                <a:rPr lang="ru-RU" sz="1600" dirty="0"/>
                <a:t> парламентам </a:t>
              </a:r>
              <a:r>
                <a:rPr lang="ru-RU" sz="1600" dirty="0" err="1"/>
                <a:t>повідомляється</a:t>
              </a:r>
              <a:r>
                <a:rPr lang="ru-RU" sz="1600" dirty="0"/>
                <a:t> проект </a:t>
              </a:r>
              <a:r>
                <a:rPr lang="ru-RU" sz="1600" dirty="0" err="1"/>
                <a:t>законодавчого</a:t>
              </a:r>
              <a:r>
                <a:rPr lang="ru-RU" sz="1600" dirty="0"/>
                <a:t> акта </a:t>
              </a:r>
              <a:r>
                <a:rPr lang="ru-RU" sz="1600" dirty="0" err="1"/>
                <a:t>офіційними</a:t>
              </a:r>
              <a:r>
                <a:rPr lang="ru-RU" sz="1600" dirty="0"/>
                <a:t> </a:t>
              </a:r>
              <a:r>
                <a:rPr lang="ru-RU" sz="1600" dirty="0" err="1"/>
                <a:t>мовами</a:t>
              </a:r>
              <a:r>
                <a:rPr lang="ru-RU" sz="1600" dirty="0"/>
                <a:t> Союзу, до дня, коли </a:t>
              </a:r>
              <a:r>
                <a:rPr lang="ru-RU" sz="1600" dirty="0" err="1"/>
                <a:t>цей</a:t>
              </a:r>
              <a:r>
                <a:rPr lang="ru-RU" sz="1600" dirty="0"/>
                <a:t> проект вноситься до порядку денного Ради з метою ухвалення </a:t>
              </a:r>
              <a:r>
                <a:rPr lang="ru-RU" sz="1600" dirty="0" err="1"/>
                <a:t>цього</a:t>
              </a:r>
              <a:r>
                <a:rPr lang="ru-RU" sz="1600" dirty="0"/>
                <a:t> проекту </a:t>
              </a:r>
              <a:r>
                <a:rPr lang="ru-RU" sz="1600" dirty="0" err="1"/>
                <a:t>або</a:t>
              </a:r>
              <a:r>
                <a:rPr lang="ru-RU" sz="1600" dirty="0"/>
                <a:t> ухвалення </a:t>
              </a:r>
              <a:r>
                <a:rPr lang="ru-RU" sz="1600" dirty="0" err="1"/>
                <a:t>позиції</a:t>
              </a:r>
              <a:r>
                <a:rPr lang="ru-RU" sz="1600" dirty="0"/>
                <a:t> </a:t>
              </a:r>
              <a:r>
                <a:rPr lang="ru-RU" sz="1600" dirty="0" err="1"/>
                <a:t>згідно</a:t>
              </a:r>
              <a:r>
                <a:rPr lang="ru-RU" sz="1600" dirty="0"/>
                <a:t> з </a:t>
              </a:r>
              <a:r>
                <a:rPr lang="ru-RU" sz="1600" dirty="0" err="1"/>
                <a:t>законодавчою</a:t>
              </a:r>
              <a:r>
                <a:rPr lang="ru-RU" sz="1600" dirty="0"/>
                <a:t> процедурою, має </a:t>
              </a:r>
              <a:r>
                <a:rPr lang="ru-RU" sz="1600" dirty="0" err="1"/>
                <a:t>минути</a:t>
              </a:r>
              <a:r>
                <a:rPr lang="ru-RU" sz="1600" dirty="0"/>
                <a:t> </a:t>
              </a:r>
              <a:r>
                <a:rPr lang="ru-RU" sz="1600" dirty="0" err="1"/>
                <a:t>вісім</a:t>
              </a:r>
              <a:r>
                <a:rPr lang="ru-RU" sz="1600" dirty="0"/>
                <a:t> </a:t>
              </a:r>
              <a:r>
                <a:rPr lang="ru-RU" sz="1600" dirty="0" err="1"/>
                <a:t>тижнів</a:t>
              </a:r>
              <a:r>
                <a:rPr lang="ru-RU" sz="1600" dirty="0"/>
                <a:t>;</a:t>
              </a:r>
              <a:endParaRPr lang="en-US" sz="16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15454" y="5772419"/>
              <a:ext cx="11933382" cy="979363"/>
            </a:xfrm>
            <a:prstGeom prst="rect">
              <a:avLst/>
            </a:prstGeom>
            <a:ln w="38100"/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/>
                <a:t>5) </a:t>
              </a:r>
              <a:r>
                <a:rPr lang="ru-RU" sz="1600" dirty="0" err="1"/>
                <a:t>національні</a:t>
              </a:r>
              <a:r>
                <a:rPr lang="ru-RU" sz="1600" dirty="0"/>
                <a:t> </a:t>
              </a:r>
              <a:r>
                <a:rPr lang="ru-RU" sz="1600" dirty="0" err="1"/>
                <a:t>парламенти</a:t>
              </a:r>
              <a:r>
                <a:rPr lang="ru-RU" sz="1600" dirty="0"/>
                <a:t> </a:t>
              </a:r>
              <a:r>
                <a:rPr lang="ru-RU" sz="1600" dirty="0" err="1"/>
                <a:t>можуть</a:t>
              </a:r>
              <a:r>
                <a:rPr lang="ru-RU" sz="1600" dirty="0"/>
                <a:t> </a:t>
              </a:r>
              <a:r>
                <a:rPr lang="ru-RU" sz="1600" dirty="0" err="1"/>
                <a:t>надіслати</a:t>
              </a:r>
              <a:r>
                <a:rPr lang="ru-RU" sz="1600" dirty="0"/>
                <a:t> Головам </a:t>
              </a:r>
              <a:r>
                <a:rPr lang="ru-RU" sz="1600" dirty="0" err="1"/>
                <a:t>Європейського</a:t>
              </a:r>
              <a:r>
                <a:rPr lang="ru-RU" sz="1600" dirty="0"/>
                <a:t> Парламенту, Ради та </a:t>
              </a:r>
              <a:r>
                <a:rPr lang="ru-RU" sz="1600" dirty="0" err="1"/>
                <a:t>Комісії</a:t>
              </a:r>
              <a:r>
                <a:rPr lang="ru-RU" sz="1600" dirty="0"/>
                <a:t> </a:t>
              </a:r>
              <a:r>
                <a:rPr lang="ru-RU" sz="1600" dirty="0" err="1"/>
                <a:t>обґрунтований</a:t>
              </a:r>
              <a:r>
                <a:rPr lang="ru-RU" sz="1600" dirty="0"/>
                <a:t> </a:t>
              </a:r>
              <a:r>
                <a:rPr lang="ru-RU" sz="1600" dirty="0" err="1"/>
                <a:t>висновок</a:t>
              </a:r>
              <a:r>
                <a:rPr lang="ru-RU" sz="1600" dirty="0"/>
                <a:t> </a:t>
              </a:r>
              <a:r>
                <a:rPr lang="ru-RU" sz="1600" dirty="0" err="1"/>
                <a:t>щодо</a:t>
              </a:r>
              <a:r>
                <a:rPr lang="ru-RU" sz="1600" dirty="0"/>
                <a:t> </a:t>
              </a:r>
              <a:r>
                <a:rPr lang="ru-RU" sz="1600" dirty="0" err="1"/>
                <a:t>дотримання</a:t>
              </a:r>
              <a:r>
                <a:rPr lang="ru-RU" sz="1600" dirty="0"/>
                <a:t> в </a:t>
              </a:r>
              <a:r>
                <a:rPr lang="ru-RU" sz="1600" dirty="0" err="1"/>
                <a:t>законодавчій</a:t>
              </a:r>
              <a:r>
                <a:rPr lang="ru-RU" sz="1600" dirty="0"/>
                <a:t> </a:t>
              </a:r>
              <a:r>
                <a:rPr lang="ru-RU" sz="1600" dirty="0" err="1"/>
                <a:t>пропозиції</a:t>
              </a:r>
              <a:r>
                <a:rPr lang="ru-RU" sz="1600" dirty="0"/>
                <a:t> принципу </a:t>
              </a:r>
              <a:r>
                <a:rPr lang="ru-RU" sz="1600" dirty="0" err="1"/>
                <a:t>субсидіарності</a:t>
              </a:r>
              <a:r>
                <a:rPr lang="ru-RU" sz="1600" dirty="0"/>
                <a:t> </a:t>
              </a:r>
              <a:r>
                <a:rPr lang="ru-RU" sz="1600" dirty="0" err="1"/>
                <a:t>згідно</a:t>
              </a:r>
              <a:r>
                <a:rPr lang="ru-RU" sz="1600" dirty="0"/>
                <a:t> з процедурою, </a:t>
              </a:r>
              <a:r>
                <a:rPr lang="ru-RU" sz="1600" dirty="0" err="1"/>
                <a:t>встановленою</a:t>
              </a:r>
              <a:r>
                <a:rPr lang="ru-RU" sz="1600" dirty="0"/>
                <a:t> в </a:t>
              </a:r>
              <a:r>
                <a:rPr lang="ru-RU" sz="1600" dirty="0" err="1"/>
                <a:t>Протоколі</a:t>
              </a:r>
              <a:r>
                <a:rPr lang="ru-RU" sz="1600" dirty="0"/>
                <a:t> про </a:t>
              </a:r>
              <a:r>
                <a:rPr lang="ru-RU" sz="1600" dirty="0" err="1"/>
                <a:t>застосування</a:t>
              </a:r>
              <a:r>
                <a:rPr lang="ru-RU" sz="1600" dirty="0"/>
                <a:t> </a:t>
              </a:r>
              <a:r>
                <a:rPr lang="ru-RU" sz="1600" dirty="0" err="1"/>
                <a:t>принципів</a:t>
              </a:r>
              <a:r>
                <a:rPr lang="ru-RU" sz="1600" dirty="0"/>
                <a:t> </a:t>
              </a:r>
              <a:r>
                <a:rPr lang="ru-RU" sz="1600" dirty="0" err="1"/>
                <a:t>субсидіарності</a:t>
              </a:r>
              <a:r>
                <a:rPr lang="ru-RU" sz="1600" dirty="0"/>
                <a:t> та </a:t>
              </a:r>
              <a:r>
                <a:rPr lang="ru-RU" sz="1600" dirty="0" err="1"/>
                <a:t>пропорційності</a:t>
              </a:r>
              <a:r>
                <a:rPr lang="ru-RU" sz="1600" dirty="0"/>
                <a:t>.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3686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58982" y="445357"/>
            <a:ext cx="8044871" cy="6325698"/>
            <a:chOff x="858982" y="445357"/>
            <a:chExt cx="8044871" cy="6325698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" name="Овал 2"/>
            <p:cNvSpPr/>
            <p:nvPr/>
          </p:nvSpPr>
          <p:spPr>
            <a:xfrm>
              <a:off x="2281382" y="445357"/>
              <a:ext cx="2558472" cy="1036841"/>
            </a:xfrm>
            <a:prstGeom prst="ellipse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По-друге,</a:t>
              </a:r>
              <a:endParaRPr lang="en-US" dirty="0"/>
            </a:p>
          </p:txBody>
        </p:sp>
        <p:sp>
          <p:nvSpPr>
            <p:cNvPr id="4" name="Выгнутая вправо стрелка 3"/>
            <p:cNvSpPr/>
            <p:nvPr/>
          </p:nvSpPr>
          <p:spPr>
            <a:xfrm flipH="1">
              <a:off x="858982" y="826535"/>
              <a:ext cx="1320798" cy="2794120"/>
            </a:xfrm>
            <a:prstGeom prst="curvedLeftArrow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2179780" y="1824062"/>
              <a:ext cx="6724073" cy="2955636"/>
            </a:xfrm>
            <a:prstGeom prst="ellipse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у </a:t>
              </a:r>
              <a:r>
                <a:rPr lang="ru-RU" dirty="0" err="1"/>
                <a:t>Протоколі</a:t>
              </a:r>
              <a:r>
                <a:rPr lang="ru-RU" dirty="0"/>
                <a:t> (ст. 9-10) </a:t>
              </a:r>
              <a:r>
                <a:rPr lang="ru-RU" dirty="0" err="1"/>
                <a:t>передбачено</a:t>
              </a:r>
              <a:r>
                <a:rPr lang="ru-RU" dirty="0"/>
                <a:t> </a:t>
              </a:r>
              <a:r>
                <a:rPr lang="ru-RU" dirty="0" err="1"/>
                <a:t>умови</a:t>
              </a:r>
              <a:r>
                <a:rPr lang="ru-RU" dirty="0"/>
                <a:t> </a:t>
              </a:r>
              <a:r>
                <a:rPr lang="ru-RU" dirty="0" err="1"/>
                <a:t>ефективного</a:t>
              </a:r>
              <a:r>
                <a:rPr lang="ru-RU" dirty="0"/>
                <a:t> та регулярного </a:t>
              </a:r>
              <a:r>
                <a:rPr lang="ru-RU" dirty="0" err="1"/>
                <a:t>міжпарламентського</a:t>
              </a:r>
              <a:r>
                <a:rPr lang="ru-RU" dirty="0"/>
                <a:t> </a:t>
              </a:r>
              <a:r>
                <a:rPr lang="ru-RU" dirty="0" err="1"/>
                <a:t>співробітництва</a:t>
              </a:r>
              <a:r>
                <a:rPr lang="ru-RU" dirty="0"/>
                <a:t>, яке включає </a:t>
              </a:r>
              <a:r>
                <a:rPr lang="ru-RU" dirty="0" err="1"/>
                <a:t>обмін</a:t>
              </a:r>
              <a:r>
                <a:rPr lang="ru-RU" dirty="0"/>
                <a:t> </a:t>
              </a:r>
              <a:r>
                <a:rPr lang="ru-RU" dirty="0" err="1"/>
                <a:t>інформацією</a:t>
              </a:r>
              <a:r>
                <a:rPr lang="ru-RU" dirty="0"/>
                <a:t> та </a:t>
              </a:r>
              <a:r>
                <a:rPr lang="ru-RU" dirty="0" err="1"/>
                <a:t>найкращим</a:t>
              </a:r>
              <a:r>
                <a:rPr lang="ru-RU" dirty="0"/>
                <a:t> </a:t>
              </a:r>
              <a:r>
                <a:rPr lang="ru-RU" dirty="0" err="1"/>
                <a:t>досвідом</a:t>
              </a:r>
              <a:r>
                <a:rPr lang="ru-RU" dirty="0"/>
                <a:t> </a:t>
              </a:r>
              <a:r>
                <a:rPr lang="ru-RU" dirty="0" err="1"/>
                <a:t>між</a:t>
              </a:r>
              <a:r>
                <a:rPr lang="ru-RU" dirty="0"/>
                <a:t> </a:t>
              </a:r>
              <a:r>
                <a:rPr lang="ru-RU" dirty="0" err="1"/>
                <a:t>національними</a:t>
              </a:r>
              <a:r>
                <a:rPr lang="ru-RU" dirty="0"/>
                <a:t> парламентами і </a:t>
              </a:r>
              <a:r>
                <a:rPr lang="ru-RU" dirty="0" err="1"/>
                <a:t>Європарламентом</a:t>
              </a:r>
              <a:r>
                <a:rPr lang="ru-RU" dirty="0"/>
                <a:t>, а </a:t>
              </a:r>
              <a:r>
                <a:rPr lang="ru-RU" dirty="0" err="1"/>
                <a:t>також</a:t>
              </a:r>
              <a:r>
                <a:rPr lang="ru-RU" dirty="0"/>
                <a:t> </a:t>
              </a:r>
              <a:r>
                <a:rPr lang="ru-RU" dirty="0" err="1"/>
                <a:t>організацію</a:t>
              </a:r>
              <a:r>
                <a:rPr lang="ru-RU" dirty="0"/>
                <a:t> </a:t>
              </a:r>
              <a:r>
                <a:rPr lang="ru-RU" dirty="0" err="1"/>
                <a:t>міжпарламентських</a:t>
              </a:r>
              <a:r>
                <a:rPr lang="ru-RU" dirty="0"/>
                <a:t> </a:t>
              </a:r>
              <a:r>
                <a:rPr lang="ru-RU" dirty="0" err="1"/>
                <a:t>конференцій</a:t>
              </a:r>
              <a:r>
                <a:rPr lang="ru-RU" dirty="0"/>
                <a:t>, </a:t>
              </a:r>
              <a:r>
                <a:rPr lang="ru-RU" dirty="0" err="1"/>
                <a:t>зокрема</a:t>
              </a:r>
              <a:r>
                <a:rPr lang="ru-RU" dirty="0"/>
                <a:t> для </a:t>
              </a:r>
              <a:r>
                <a:rPr lang="ru-RU" dirty="0" err="1"/>
                <a:t>обговорення</a:t>
              </a:r>
              <a:r>
                <a:rPr lang="ru-RU" dirty="0"/>
                <a:t> </a:t>
              </a:r>
              <a:r>
                <a:rPr lang="ru-RU" dirty="0" err="1"/>
                <a:t>питань</a:t>
              </a:r>
              <a:r>
                <a:rPr lang="ru-RU" dirty="0"/>
                <a:t> </a:t>
              </a:r>
              <a:r>
                <a:rPr lang="ru-RU" dirty="0" err="1"/>
                <a:t>спільної</a:t>
              </a:r>
              <a:r>
                <a:rPr lang="ru-RU" dirty="0"/>
                <a:t> </a:t>
              </a:r>
              <a:r>
                <a:rPr lang="ru-RU" dirty="0" err="1"/>
                <a:t>зовнішньої</a:t>
              </a:r>
              <a:r>
                <a:rPr lang="ru-RU" dirty="0"/>
                <a:t> та </a:t>
              </a:r>
              <a:r>
                <a:rPr lang="ru-RU" dirty="0" err="1"/>
                <a:t>безпекової</a:t>
              </a:r>
              <a:r>
                <a:rPr lang="ru-RU" dirty="0"/>
                <a:t> </a:t>
              </a:r>
              <a:r>
                <a:rPr lang="ru-RU" dirty="0" err="1"/>
                <a:t>політики</a:t>
              </a:r>
              <a:endParaRPr lang="en-US" dirty="0"/>
            </a:p>
          </p:txBody>
        </p:sp>
        <p:sp>
          <p:nvSpPr>
            <p:cNvPr id="6" name="Стрелка вправо 5"/>
            <p:cNvSpPr/>
            <p:nvPr/>
          </p:nvSpPr>
          <p:spPr>
            <a:xfrm rot="5400000">
              <a:off x="5145036" y="4813889"/>
              <a:ext cx="793560" cy="886692"/>
            </a:xfrm>
            <a:prstGeom prst="rightArrow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79780" y="5876488"/>
              <a:ext cx="6511636" cy="894567"/>
            </a:xfrm>
            <a:prstGeom prst="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/>
                <a:t>Європарламент є </a:t>
              </a:r>
              <a:r>
                <a:rPr lang="ru-RU" dirty="0" err="1"/>
                <a:t>тим</a:t>
              </a:r>
              <a:r>
                <a:rPr lang="ru-RU" dirty="0"/>
                <a:t> </a:t>
              </a:r>
              <a:r>
                <a:rPr lang="ru-RU" dirty="0" err="1"/>
                <a:t>інститутом</a:t>
              </a:r>
              <a:r>
                <a:rPr lang="ru-RU" dirty="0"/>
                <a:t> ЄС, </a:t>
              </a:r>
              <a:r>
                <a:rPr lang="ru-RU" dirty="0" err="1"/>
                <a:t>який</a:t>
              </a:r>
              <a:r>
                <a:rPr lang="ru-RU" dirty="0"/>
                <a:t> має </a:t>
              </a:r>
              <a:r>
                <a:rPr lang="ru-RU" dirty="0" err="1"/>
                <a:t>найбільший</a:t>
              </a:r>
              <a:r>
                <a:rPr lang="ru-RU" dirty="0"/>
                <a:t> </a:t>
              </a:r>
              <a:r>
                <a:rPr lang="ru-RU" dirty="0" err="1"/>
                <a:t>потенціал</a:t>
              </a:r>
              <a:r>
                <a:rPr lang="ru-RU" dirty="0"/>
                <a:t> </a:t>
              </a:r>
              <a:r>
                <a:rPr lang="ru-RU" dirty="0" err="1"/>
                <a:t>щодо</a:t>
              </a:r>
              <a:r>
                <a:rPr lang="ru-RU" dirty="0"/>
                <a:t> </a:t>
              </a:r>
              <a:r>
                <a:rPr lang="ru-RU" dirty="0" err="1"/>
                <a:t>розширення</a:t>
              </a:r>
              <a:r>
                <a:rPr lang="ru-RU" dirty="0"/>
                <a:t> </a:t>
              </a:r>
              <a:r>
                <a:rPr lang="ru-RU" dirty="0" err="1"/>
                <a:t>повноважень</a:t>
              </a:r>
              <a:r>
                <a:rPr lang="ru-RU" dirty="0"/>
                <a:t> у межах </a:t>
              </a:r>
              <a:r>
                <a:rPr lang="ru-RU" dirty="0" err="1"/>
                <a:t>об'єднання</a:t>
              </a:r>
              <a:r>
                <a:rPr lang="ru-RU" dirty="0"/>
                <a:t>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79809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6365" y="252913"/>
            <a:ext cx="1059393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</a:rPr>
              <a:t>Суд ЄС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23" y="1292087"/>
            <a:ext cx="5655508" cy="3358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619" y="3190461"/>
            <a:ext cx="5655508" cy="33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28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840509" y="175491"/>
            <a:ext cx="10497127" cy="3100197"/>
            <a:chOff x="840509" y="175491"/>
            <a:chExt cx="10497127" cy="3100197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Овал 2"/>
            <p:cNvSpPr/>
            <p:nvPr/>
          </p:nvSpPr>
          <p:spPr>
            <a:xfrm>
              <a:off x="4257963" y="175491"/>
              <a:ext cx="3796145" cy="1052945"/>
            </a:xfrm>
            <a:prstGeom prst="ellipse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Суд ЄС </a:t>
              </a:r>
              <a:r>
                <a:rPr lang="ru-RU" dirty="0" smtClean="0"/>
                <a:t>включає </a:t>
              </a:r>
              <a:r>
                <a:rPr lang="ru-RU" dirty="0"/>
                <a:t>(ст. 19.1 ДЄС</a:t>
              </a:r>
              <a:r>
                <a:rPr lang="ru-RU" dirty="0" smtClean="0"/>
                <a:t>)</a:t>
              </a:r>
              <a:endParaRPr lang="en-US" dirty="0"/>
            </a:p>
          </p:txBody>
        </p:sp>
        <p:sp>
          <p:nvSpPr>
            <p:cNvPr id="4" name="Овал 3"/>
            <p:cNvSpPr/>
            <p:nvPr/>
          </p:nvSpPr>
          <p:spPr>
            <a:xfrm>
              <a:off x="840509" y="2074961"/>
              <a:ext cx="2558473" cy="1200727"/>
            </a:xfrm>
            <a:prstGeom prst="ellipse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Суд</a:t>
              </a:r>
              <a:endParaRPr lang="en-US"/>
            </a:p>
          </p:txBody>
        </p:sp>
        <p:sp>
          <p:nvSpPr>
            <p:cNvPr id="5" name="Овал 4"/>
            <p:cNvSpPr/>
            <p:nvPr/>
          </p:nvSpPr>
          <p:spPr>
            <a:xfrm>
              <a:off x="4876800" y="2074961"/>
              <a:ext cx="2558473" cy="1200727"/>
            </a:xfrm>
            <a:prstGeom prst="ellipse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/>
                <a:t>Загальний</a:t>
              </a:r>
              <a:r>
                <a:rPr lang="ru-RU" dirty="0" smtClean="0"/>
                <a:t> </a:t>
              </a:r>
              <a:r>
                <a:rPr lang="ru-RU" dirty="0"/>
                <a:t>суд</a:t>
              </a:r>
              <a:endParaRPr lang="en-US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8779163" y="2074960"/>
              <a:ext cx="2558473" cy="1200727"/>
            </a:xfrm>
            <a:prstGeom prst="ellipse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Спеціалізовані </a:t>
              </a:r>
              <a:r>
                <a:rPr lang="ru-RU" dirty="0"/>
                <a:t>суди</a:t>
              </a:r>
              <a:endParaRPr lang="en-US" dirty="0"/>
            </a:p>
          </p:txBody>
        </p:sp>
        <p:cxnSp>
          <p:nvCxnSpPr>
            <p:cNvPr id="8" name="Прямая со стрелкой 7"/>
            <p:cNvCxnSpPr>
              <a:stCxn id="3" idx="4"/>
              <a:endCxn id="4" idx="0"/>
            </p:cNvCxnSpPr>
            <p:nvPr/>
          </p:nvCxnSpPr>
          <p:spPr>
            <a:xfrm flipH="1">
              <a:off x="2119746" y="1228436"/>
              <a:ext cx="4036290" cy="8465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10" name="Прямая со стрелкой 9"/>
            <p:cNvCxnSpPr>
              <a:stCxn id="3" idx="4"/>
              <a:endCxn id="5" idx="0"/>
            </p:cNvCxnSpPr>
            <p:nvPr/>
          </p:nvCxnSpPr>
          <p:spPr>
            <a:xfrm>
              <a:off x="6156036" y="1228436"/>
              <a:ext cx="1" cy="8465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12" name="Прямая со стрелкой 11"/>
            <p:cNvCxnSpPr>
              <a:stCxn id="3" idx="4"/>
              <a:endCxn id="6" idx="0"/>
            </p:cNvCxnSpPr>
            <p:nvPr/>
          </p:nvCxnSpPr>
          <p:spPr>
            <a:xfrm>
              <a:off x="6156036" y="1228436"/>
              <a:ext cx="3902364" cy="8465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052367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031836" y="304799"/>
            <a:ext cx="6617855" cy="6257637"/>
            <a:chOff x="861290" y="175490"/>
            <a:chExt cx="6617855" cy="625763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068945" y="175490"/>
              <a:ext cx="4202546" cy="979055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Вибір кандидата в судді залежить від розсуду національного уряду. Але є дві вимоги:</a:t>
              </a:r>
              <a:endParaRPr lang="en-US"/>
            </a:p>
          </p:txBody>
        </p:sp>
        <p:sp>
          <p:nvSpPr>
            <p:cNvPr id="4" name="Стрелка вниз 3"/>
            <p:cNvSpPr/>
            <p:nvPr/>
          </p:nvSpPr>
          <p:spPr>
            <a:xfrm>
              <a:off x="2068944" y="1417781"/>
              <a:ext cx="886691" cy="1089891"/>
            </a:xfrm>
            <a:prstGeom prst="downArrow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Стрелка вниз 4"/>
            <p:cNvSpPr/>
            <p:nvPr/>
          </p:nvSpPr>
          <p:spPr>
            <a:xfrm>
              <a:off x="5384799" y="1417781"/>
              <a:ext cx="886691" cy="1089891"/>
            </a:xfrm>
            <a:prstGeom prst="downArrow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233053" y="2678544"/>
              <a:ext cx="2558472" cy="1265382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1) </a:t>
              </a:r>
              <a:r>
                <a:rPr lang="ru-RU" dirty="0" err="1"/>
                <a:t>високий</a:t>
              </a:r>
              <a:r>
                <a:rPr lang="ru-RU" dirty="0"/>
                <a:t> </a:t>
              </a:r>
              <a:r>
                <a:rPr lang="ru-RU" dirty="0" err="1"/>
                <a:t>професійний</a:t>
              </a:r>
              <a:r>
                <a:rPr lang="ru-RU" dirty="0"/>
                <a:t> </a:t>
              </a:r>
              <a:r>
                <a:rPr lang="ru-RU" dirty="0" err="1" smtClean="0"/>
                <a:t>рівень</a:t>
              </a:r>
              <a:endParaRPr lang="en-US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548908" y="2678544"/>
              <a:ext cx="2558472" cy="1265382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2) незалежність (відмінна репутація), підтверджена багаторічною роботою</a:t>
              </a:r>
              <a:endParaRPr lang="en-US"/>
            </a:p>
          </p:txBody>
        </p:sp>
        <p:sp>
          <p:nvSpPr>
            <p:cNvPr id="8" name="Правая фигурная скобка 7"/>
            <p:cNvSpPr/>
            <p:nvPr/>
          </p:nvSpPr>
          <p:spPr>
            <a:xfrm rot="5400000">
              <a:off x="3620653" y="1704110"/>
              <a:ext cx="932873" cy="5874327"/>
            </a:xfrm>
            <a:prstGeom prst="rightBrace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61290" y="5213928"/>
              <a:ext cx="6617855" cy="1219199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/>
                <a:t>Обов'язковим є </a:t>
              </a:r>
              <a:r>
                <a:rPr lang="ru-RU" dirty="0" err="1"/>
                <a:t>знання</a:t>
              </a:r>
              <a:r>
                <a:rPr lang="ru-RU" dirty="0"/>
                <a:t> </a:t>
              </a:r>
              <a:r>
                <a:rPr lang="ru-RU" dirty="0" err="1"/>
                <a:t>французької</a:t>
              </a:r>
              <a:r>
                <a:rPr lang="ru-RU" dirty="0"/>
                <a:t> </a:t>
              </a:r>
              <a:r>
                <a:rPr lang="ru-RU" dirty="0" err="1"/>
                <a:t>мови</a:t>
              </a:r>
              <a:r>
                <a:rPr lang="ru-RU" dirty="0"/>
                <a:t> (</a:t>
              </a:r>
              <a:r>
                <a:rPr lang="ru-RU" dirty="0" err="1"/>
                <a:t>робоча</a:t>
              </a:r>
              <a:r>
                <a:rPr lang="ru-RU" dirty="0"/>
                <a:t> </a:t>
              </a:r>
              <a:r>
                <a:rPr lang="ru-RU" dirty="0" err="1"/>
                <a:t>мова</a:t>
              </a:r>
              <a:r>
                <a:rPr lang="ru-RU" dirty="0"/>
                <a:t> Суду – </a:t>
              </a:r>
              <a:r>
                <a:rPr lang="ru-RU" dirty="0" err="1"/>
                <a:t>французька</a:t>
              </a:r>
              <a:r>
                <a:rPr lang="ru-RU" dirty="0"/>
                <a:t>). </a:t>
              </a:r>
              <a:r>
                <a:rPr lang="ru-RU" dirty="0" err="1"/>
                <a:t>Суддями</a:t>
              </a:r>
              <a:r>
                <a:rPr lang="ru-RU" dirty="0"/>
                <a:t> </a:t>
              </a:r>
              <a:r>
                <a:rPr lang="ru-RU" dirty="0" err="1"/>
                <a:t>рекомендуються</a:t>
              </a:r>
              <a:r>
                <a:rPr lang="ru-RU" dirty="0"/>
                <a:t> </a:t>
              </a:r>
              <a:r>
                <a:rPr lang="ru-RU" dirty="0" err="1"/>
                <a:t>судді</a:t>
              </a:r>
              <a:r>
                <a:rPr lang="ru-RU" dirty="0"/>
                <a:t> </a:t>
              </a:r>
              <a:r>
                <a:rPr lang="ru-RU" dirty="0" err="1"/>
                <a:t>вищих</a:t>
              </a:r>
              <a:r>
                <a:rPr lang="ru-RU" dirty="0"/>
                <a:t> </a:t>
              </a:r>
              <a:r>
                <a:rPr lang="ru-RU" dirty="0" err="1"/>
                <a:t>національних</a:t>
              </a:r>
              <a:r>
                <a:rPr lang="ru-RU" dirty="0"/>
                <a:t> </a:t>
              </a:r>
              <a:r>
                <a:rPr lang="ru-RU" dirty="0" err="1"/>
                <a:t>судів</a:t>
              </a:r>
              <a:r>
                <a:rPr lang="ru-RU" dirty="0"/>
                <a:t>, </a:t>
              </a:r>
              <a:r>
                <a:rPr lang="ru-RU" dirty="0" err="1"/>
                <a:t>університетські</a:t>
              </a:r>
              <a:r>
                <a:rPr lang="ru-RU" dirty="0"/>
                <a:t> </a:t>
              </a:r>
              <a:r>
                <a:rPr lang="ru-RU" dirty="0" err="1"/>
                <a:t>професори</a:t>
              </a:r>
              <a:r>
                <a:rPr lang="ru-RU" dirty="0"/>
                <a:t> </a:t>
              </a:r>
              <a:r>
                <a:rPr lang="ru-RU" dirty="0" smtClean="0"/>
                <a:t>права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636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4508" y="157018"/>
            <a:ext cx="3472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Європейська рада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38" y="886447"/>
            <a:ext cx="5527261" cy="31090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189" y="3388652"/>
            <a:ext cx="5527261" cy="310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48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38545" y="92364"/>
            <a:ext cx="12053455" cy="5874045"/>
            <a:chOff x="138545" y="92364"/>
            <a:chExt cx="12053455" cy="5874045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" name="Овал 2"/>
            <p:cNvSpPr/>
            <p:nvPr/>
          </p:nvSpPr>
          <p:spPr>
            <a:xfrm>
              <a:off x="2152073" y="92364"/>
              <a:ext cx="7629236" cy="1930400"/>
            </a:xfrm>
            <a:prstGeom prst="ellipse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/>
                <a:t>Судова процедура</a:t>
              </a:r>
              <a:endParaRPr lang="en-US"/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/>
                <a:t>Порушення справи починається з подачі письмової заяви (в окремих випадках – скарги) на ім'я секретаря Суду ЄС. Така заява повинна в обов'язковому порядку включати в себе:</a:t>
              </a:r>
              <a:endParaRPr lang="en-US" dirty="0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38545" y="2586182"/>
              <a:ext cx="3131127" cy="1440872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/>
                <a:t>1) ім'я або повне найменування та постійну адресу заявника;</a:t>
              </a:r>
              <a:endParaRPr lang="en-US" dirty="0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9060873" y="2586182"/>
              <a:ext cx="3131127" cy="1440872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/>
                <a:t>5) </a:t>
              </a:r>
              <a:r>
                <a:rPr lang="ru-RU" dirty="0" err="1"/>
                <a:t>висновки</a:t>
              </a:r>
              <a:r>
                <a:rPr lang="ru-RU" dirty="0"/>
                <a:t>, до </a:t>
              </a:r>
              <a:r>
                <a:rPr lang="ru-RU" dirty="0" err="1"/>
                <a:t>яких</a:t>
              </a:r>
              <a:r>
                <a:rPr lang="ru-RU" dirty="0"/>
                <a:t> приходить </a:t>
              </a:r>
              <a:r>
                <a:rPr lang="ru-RU" dirty="0" err="1"/>
                <a:t>позивач</a:t>
              </a:r>
              <a:r>
                <a:rPr lang="ru-RU" dirty="0"/>
                <a:t>, а </a:t>
              </a:r>
              <a:r>
                <a:rPr lang="ru-RU" dirty="0" err="1"/>
                <a:t>також</a:t>
              </a:r>
              <a:r>
                <a:rPr lang="ru-RU" dirty="0"/>
                <a:t> </a:t>
              </a:r>
              <a:r>
                <a:rPr lang="ru-RU" dirty="0" err="1"/>
                <a:t>перелік</a:t>
              </a:r>
              <a:r>
                <a:rPr lang="ru-RU" dirty="0"/>
                <a:t> </a:t>
              </a:r>
              <a:r>
                <a:rPr lang="ru-RU" dirty="0" err="1"/>
                <a:t>доказів</a:t>
              </a:r>
              <a:r>
                <a:rPr lang="ru-RU" dirty="0"/>
                <a:t>, </a:t>
              </a:r>
              <a:r>
                <a:rPr lang="ru-RU" dirty="0" err="1"/>
                <a:t>якщо</a:t>
              </a:r>
              <a:r>
                <a:rPr lang="ru-RU" dirty="0"/>
                <a:t> вони </a:t>
              </a:r>
              <a:r>
                <a:rPr lang="ru-RU" dirty="0" err="1"/>
                <a:t>мають</a:t>
              </a:r>
              <a:r>
                <a:rPr lang="ru-RU" dirty="0"/>
                <a:t> </a:t>
              </a:r>
              <a:r>
                <a:rPr lang="ru-RU" dirty="0" err="1"/>
                <a:t>місце</a:t>
              </a:r>
              <a:r>
                <a:rPr lang="ru-RU" dirty="0"/>
                <a:t>.</a:t>
              </a:r>
              <a:endParaRPr lang="en-US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7090062" y="4525537"/>
              <a:ext cx="3131127" cy="1440872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/>
                <a:t>4) текст заперечувального акта;</a:t>
              </a:r>
              <a:endParaRPr lang="en-US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599709" y="2586182"/>
              <a:ext cx="3131127" cy="1440872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/>
                <a:t>3) визначення предмета спору і сумарний опис причин, що його викликали;</a:t>
              </a:r>
              <a:endParaRPr lang="en-US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290619" y="4525537"/>
              <a:ext cx="3131127" cy="1440872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/>
                <a:t>2) вказівку сторони (або сторін), проти якої спрямовано заяву;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72904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1599" y="1052945"/>
            <a:ext cx="12016508" cy="2733965"/>
            <a:chOff x="101599" y="1052945"/>
            <a:chExt cx="12016508" cy="2733965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01599" y="1052946"/>
              <a:ext cx="4461166" cy="2733964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/>
                <a:t>Перша – </a:t>
              </a:r>
              <a:r>
                <a:rPr lang="ru-RU" dirty="0" err="1"/>
                <a:t>письмова</a:t>
              </a:r>
              <a:r>
                <a:rPr lang="ru-RU" dirty="0"/>
                <a:t> процедура – </a:t>
              </a:r>
              <a:r>
                <a:rPr lang="ru-RU" dirty="0" err="1"/>
                <a:t>складається</a:t>
              </a:r>
              <a:r>
                <a:rPr lang="ru-RU" dirty="0"/>
                <a:t> з </a:t>
              </a:r>
              <a:r>
                <a:rPr lang="ru-RU" dirty="0" err="1"/>
                <a:t>повідомлення</a:t>
              </a:r>
              <a:r>
                <a:rPr lang="ru-RU" dirty="0"/>
                <a:t> </a:t>
              </a:r>
              <a:r>
                <a:rPr lang="ru-RU" dirty="0" err="1"/>
                <a:t>сторін</a:t>
              </a:r>
              <a:r>
                <a:rPr lang="ru-RU" dirty="0"/>
                <a:t> та </a:t>
              </a:r>
              <a:r>
                <a:rPr lang="ru-RU" dirty="0" err="1"/>
                <a:t>установ</a:t>
              </a:r>
              <a:r>
                <a:rPr lang="ru-RU" dirty="0"/>
                <a:t> Союзу, </a:t>
              </a:r>
              <a:r>
                <a:rPr lang="ru-RU" dirty="0" err="1"/>
                <a:t>чиї</a:t>
              </a:r>
              <a:r>
                <a:rPr lang="ru-RU" dirty="0"/>
                <a:t> </a:t>
              </a:r>
              <a:r>
                <a:rPr lang="ru-RU" dirty="0" err="1"/>
                <a:t>рішення</a:t>
              </a:r>
              <a:r>
                <a:rPr lang="ru-RU" dirty="0"/>
                <a:t> є предметом спору, </a:t>
              </a:r>
              <a:r>
                <a:rPr lang="ru-RU" dirty="0" err="1"/>
                <a:t>заяв</a:t>
              </a:r>
              <a:r>
                <a:rPr lang="ru-RU" dirty="0"/>
                <a:t>, </a:t>
              </a:r>
              <a:r>
                <a:rPr lang="ru-RU" dirty="0" err="1"/>
                <a:t>викладу</a:t>
              </a:r>
              <a:r>
                <a:rPr lang="ru-RU" dirty="0"/>
                <a:t> </a:t>
              </a:r>
              <a:r>
                <a:rPr lang="ru-RU" dirty="0" err="1"/>
                <a:t>справи</a:t>
              </a:r>
              <a:r>
                <a:rPr lang="ru-RU" dirty="0"/>
                <a:t>, </a:t>
              </a:r>
              <a:r>
                <a:rPr lang="ru-RU" dirty="0" err="1"/>
                <a:t>аргументів</a:t>
              </a:r>
              <a:r>
                <a:rPr lang="ru-RU" dirty="0"/>
                <a:t> </a:t>
              </a:r>
              <a:r>
                <a:rPr lang="ru-RU" dirty="0" err="1"/>
                <a:t>захисту</a:t>
              </a:r>
              <a:r>
                <a:rPr lang="ru-RU" dirty="0"/>
                <a:t>, </a:t>
              </a:r>
              <a:r>
                <a:rPr lang="ru-RU" dirty="0" err="1"/>
                <a:t>зауважень</a:t>
              </a:r>
              <a:r>
                <a:rPr lang="ru-RU" dirty="0"/>
                <a:t>, </a:t>
              </a:r>
              <a:r>
                <a:rPr lang="ru-RU" dirty="0" err="1"/>
                <a:t>відповідей</a:t>
              </a:r>
              <a:r>
                <a:rPr lang="ru-RU" dirty="0"/>
                <a:t> на </a:t>
              </a:r>
              <a:r>
                <a:rPr lang="ru-RU" dirty="0" err="1"/>
                <a:t>запити</a:t>
              </a:r>
              <a:r>
                <a:rPr lang="ru-RU" dirty="0"/>
                <a:t>, </a:t>
              </a:r>
              <a:r>
                <a:rPr lang="ru-RU" dirty="0" err="1"/>
                <a:t>якщо</a:t>
              </a:r>
              <a:r>
                <a:rPr lang="ru-RU" dirty="0"/>
                <a:t> </a:t>
              </a:r>
              <a:r>
                <a:rPr lang="ru-RU" dirty="0" err="1"/>
                <a:t>такі</a:t>
              </a:r>
              <a:r>
                <a:rPr lang="ru-RU" dirty="0"/>
                <a:t> є, разом з </a:t>
              </a:r>
              <a:r>
                <a:rPr lang="ru-RU" dirty="0" err="1"/>
                <a:t>усіма</a:t>
              </a:r>
              <a:r>
                <a:rPr lang="ru-RU" dirty="0"/>
                <a:t> </a:t>
              </a:r>
              <a:r>
                <a:rPr lang="ru-RU" dirty="0" err="1"/>
                <a:t>супроводжувальними</a:t>
              </a:r>
              <a:r>
                <a:rPr lang="ru-RU" dirty="0"/>
                <a:t> </a:t>
              </a:r>
              <a:r>
                <a:rPr lang="ru-RU" dirty="0" err="1"/>
                <a:t>паперами</a:t>
              </a:r>
              <a:r>
                <a:rPr lang="ru-RU" dirty="0"/>
                <a:t> та документами </a:t>
              </a:r>
              <a:r>
                <a:rPr lang="ru-RU" dirty="0" err="1"/>
                <a:t>або</a:t>
              </a:r>
              <a:r>
                <a:rPr lang="ru-RU" dirty="0"/>
                <a:t> </a:t>
              </a:r>
              <a:r>
                <a:rPr lang="ru-RU" dirty="0" err="1"/>
                <a:t>їх</a:t>
              </a:r>
              <a:r>
                <a:rPr lang="ru-RU" dirty="0"/>
                <a:t> </a:t>
              </a:r>
              <a:r>
                <a:rPr lang="ru-RU" dirty="0" err="1"/>
                <a:t>засвідченими</a:t>
              </a:r>
              <a:r>
                <a:rPr lang="ru-RU" dirty="0"/>
                <a:t> </a:t>
              </a:r>
              <a:r>
                <a:rPr lang="ru-RU" dirty="0" err="1"/>
                <a:t>копіями</a:t>
              </a:r>
              <a:r>
                <a:rPr lang="ru-RU" dirty="0"/>
                <a:t>.</a:t>
              </a: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7389091" y="1052945"/>
              <a:ext cx="4729016" cy="2733964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/>
                <a:t>Друга – </a:t>
              </a:r>
              <a:r>
                <a:rPr lang="ru-RU" dirty="0" err="1"/>
                <a:t>усна</a:t>
              </a:r>
              <a:r>
                <a:rPr lang="ru-RU" dirty="0"/>
                <a:t> процедура – </a:t>
              </a:r>
              <a:r>
                <a:rPr lang="ru-RU" dirty="0" err="1"/>
                <a:t>складається</a:t>
              </a:r>
              <a:r>
                <a:rPr lang="ru-RU" dirty="0"/>
                <a:t> з </a:t>
              </a:r>
              <a:r>
                <a:rPr lang="ru-RU" dirty="0" err="1"/>
                <a:t>виголошення</a:t>
              </a:r>
              <a:r>
                <a:rPr lang="ru-RU" dirty="0"/>
                <a:t> </a:t>
              </a:r>
              <a:r>
                <a:rPr lang="ru-RU" dirty="0" err="1"/>
                <a:t>доповіді</a:t>
              </a:r>
              <a:r>
                <a:rPr lang="ru-RU" dirty="0"/>
                <a:t>, яку </a:t>
              </a:r>
              <a:r>
                <a:rPr lang="ru-RU" dirty="0" err="1"/>
                <a:t>представляє</a:t>
              </a:r>
              <a:r>
                <a:rPr lang="ru-RU" dirty="0"/>
                <a:t> </a:t>
              </a:r>
              <a:r>
                <a:rPr lang="ru-RU" dirty="0" err="1"/>
                <a:t>суддя-доповідач</a:t>
              </a:r>
              <a:r>
                <a:rPr lang="ru-RU" dirty="0"/>
                <a:t>, </a:t>
              </a:r>
              <a:r>
                <a:rPr lang="ru-RU" dirty="0" err="1"/>
                <a:t>слухання</a:t>
              </a:r>
              <a:r>
                <a:rPr lang="ru-RU" dirty="0"/>
                <a:t> у </a:t>
              </a:r>
              <a:r>
                <a:rPr lang="ru-RU" dirty="0" err="1"/>
                <a:t>Суді</a:t>
              </a:r>
              <a:r>
                <a:rPr lang="ru-RU" dirty="0"/>
                <a:t> </a:t>
              </a:r>
              <a:r>
                <a:rPr lang="ru-RU" dirty="0" err="1"/>
                <a:t>представників</a:t>
              </a:r>
              <a:r>
                <a:rPr lang="ru-RU" dirty="0"/>
                <a:t>, </a:t>
              </a:r>
              <a:r>
                <a:rPr lang="ru-RU" dirty="0" err="1"/>
                <a:t>радників</a:t>
              </a:r>
              <a:r>
                <a:rPr lang="ru-RU" dirty="0"/>
                <a:t>, </a:t>
              </a:r>
              <a:r>
                <a:rPr lang="ru-RU" dirty="0" err="1"/>
                <a:t>адвокатів</a:t>
              </a:r>
              <a:r>
                <a:rPr lang="ru-RU" dirty="0"/>
                <a:t> та </a:t>
              </a:r>
              <a:r>
                <a:rPr lang="ru-RU" dirty="0" err="1"/>
                <a:t>висновків</a:t>
              </a:r>
              <a:r>
                <a:rPr lang="ru-RU" dirty="0"/>
                <a:t> Генерального адвоката, а </a:t>
              </a:r>
              <a:r>
                <a:rPr lang="ru-RU" dirty="0" err="1"/>
                <a:t>також</a:t>
              </a:r>
              <a:r>
                <a:rPr lang="ru-RU" dirty="0"/>
                <a:t> </a:t>
              </a:r>
              <a:r>
                <a:rPr lang="ru-RU" dirty="0" err="1"/>
                <a:t>слухання</a:t>
              </a:r>
              <a:r>
                <a:rPr lang="ru-RU" dirty="0"/>
                <a:t> </a:t>
              </a:r>
              <a:r>
                <a:rPr lang="ru-RU" dirty="0" err="1"/>
                <a:t>свідків</a:t>
              </a:r>
              <a:r>
                <a:rPr lang="ru-RU" dirty="0"/>
                <a:t> та </a:t>
              </a:r>
              <a:r>
                <a:rPr lang="ru-RU" dirty="0" err="1"/>
                <a:t>експертів</a:t>
              </a:r>
              <a:r>
                <a:rPr lang="ru-RU" dirty="0"/>
                <a:t>, </a:t>
              </a:r>
              <a:r>
                <a:rPr lang="ru-RU" dirty="0" err="1"/>
                <a:t>якщо</a:t>
              </a:r>
              <a:r>
                <a:rPr lang="ru-RU" dirty="0"/>
                <a:t> </a:t>
              </a:r>
              <a:r>
                <a:rPr lang="ru-RU" dirty="0" err="1"/>
                <a:t>такі</a:t>
              </a:r>
              <a:r>
                <a:rPr lang="ru-RU" dirty="0"/>
                <a:t> є. Вони </a:t>
              </a:r>
              <a:r>
                <a:rPr lang="ru-RU" dirty="0" err="1"/>
                <a:t>можуть</a:t>
              </a:r>
              <a:r>
                <a:rPr lang="ru-RU" dirty="0"/>
                <a:t> </a:t>
              </a:r>
              <a:r>
                <a:rPr lang="ru-RU" dirty="0" err="1"/>
                <a:t>супроводжуватися</a:t>
              </a:r>
              <a:r>
                <a:rPr lang="ru-RU" dirty="0"/>
                <a:t> </a:t>
              </a:r>
              <a:r>
                <a:rPr lang="ru-RU" dirty="0" err="1"/>
                <a:t>питаннями</a:t>
              </a:r>
              <a:r>
                <a:rPr lang="ru-RU" dirty="0"/>
                <a:t> з боку </a:t>
              </a:r>
              <a:r>
                <a:rPr lang="ru-RU" dirty="0" err="1"/>
                <a:t>суддів</a:t>
              </a:r>
              <a:r>
                <a:rPr lang="ru-RU" dirty="0"/>
                <a:t>, </a:t>
              </a:r>
              <a:r>
                <a:rPr lang="ru-RU" dirty="0" err="1"/>
                <a:t>адресованими</a:t>
              </a:r>
              <a:r>
                <a:rPr lang="ru-RU" dirty="0"/>
                <a:t> адвокатам </a:t>
              </a:r>
              <a:r>
                <a:rPr lang="ru-RU" dirty="0" err="1"/>
                <a:t>або</a:t>
              </a:r>
              <a:r>
                <a:rPr lang="ru-RU" dirty="0"/>
                <a:t> </a:t>
              </a:r>
              <a:r>
                <a:rPr lang="ru-RU" dirty="0" err="1"/>
                <a:t>іншим</a:t>
              </a:r>
              <a:r>
                <a:rPr lang="ru-RU" dirty="0"/>
                <a:t> </a:t>
              </a:r>
              <a:r>
                <a:rPr lang="ru-RU" dirty="0" err="1"/>
                <a:t>представникам</a:t>
              </a:r>
              <a:r>
                <a:rPr lang="ru-RU" dirty="0"/>
                <a:t> </a:t>
              </a:r>
              <a:r>
                <a:rPr lang="ru-RU" dirty="0" err="1"/>
                <a:t>сторін</a:t>
              </a:r>
              <a:r>
                <a:rPr lang="ru-RU" dirty="0"/>
                <a:t> спору.</a:t>
              </a:r>
              <a:endParaRPr lang="en-US" dirty="0"/>
            </a:p>
          </p:txBody>
        </p:sp>
        <p:sp>
          <p:nvSpPr>
            <p:cNvPr id="5" name="Двойная стрелка влево/вправо 4"/>
            <p:cNvSpPr/>
            <p:nvPr/>
          </p:nvSpPr>
          <p:spPr>
            <a:xfrm>
              <a:off x="4913745" y="1838036"/>
              <a:ext cx="2059709" cy="1163782"/>
            </a:xfrm>
            <a:prstGeom prst="leftRightArrow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4910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50135" y="73131"/>
            <a:ext cx="8393547" cy="5472549"/>
            <a:chOff x="-8083" y="110838"/>
            <a:chExt cx="8393547" cy="5472549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6" name="Овал 5"/>
            <p:cNvSpPr/>
            <p:nvPr/>
          </p:nvSpPr>
          <p:spPr>
            <a:xfrm>
              <a:off x="-8083" y="2230584"/>
              <a:ext cx="2013527" cy="1579418"/>
            </a:xfrm>
            <a:prstGeom prst="ellips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/>
                <a:t>контроль дій держав-учасників</a:t>
              </a:r>
              <a:endParaRPr lang="en-US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2438399" y="110838"/>
              <a:ext cx="5947065" cy="5472549"/>
              <a:chOff x="2438399" y="110838"/>
              <a:chExt cx="5947065" cy="5472549"/>
            </a:xfrm>
          </p:grpSpPr>
          <p:sp>
            <p:nvSpPr>
              <p:cNvPr id="3" name="Овал 2"/>
              <p:cNvSpPr/>
              <p:nvPr/>
            </p:nvSpPr>
            <p:spPr>
              <a:xfrm>
                <a:off x="2863273" y="110838"/>
                <a:ext cx="2687782" cy="1136071"/>
              </a:xfrm>
              <a:prstGeom prst="ellipse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/>
                  <a:t>Компетенція Суду</a:t>
                </a:r>
                <a:endParaRPr lang="en-US"/>
              </a:p>
            </p:txBody>
          </p:sp>
          <p:sp>
            <p:nvSpPr>
              <p:cNvPr id="4" name="Стрелка вниз 3"/>
              <p:cNvSpPr/>
              <p:nvPr/>
            </p:nvSpPr>
            <p:spPr>
              <a:xfrm>
                <a:off x="3874654" y="1487056"/>
                <a:ext cx="665019" cy="701963"/>
              </a:xfrm>
              <a:prstGeom prst="downArrow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Скругленный прямоугольник 4"/>
              <p:cNvSpPr/>
              <p:nvPr/>
            </p:nvSpPr>
            <p:spPr>
              <a:xfrm>
                <a:off x="2438399" y="2429166"/>
                <a:ext cx="3537528" cy="1182255"/>
              </a:xfrm>
              <a:prstGeom prst="roundRect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Виступає як </a:t>
                </a:r>
                <a:r>
                  <a:rPr lang="ru-RU" dirty="0" err="1"/>
                  <a:t>квазіконституційний</a:t>
                </a:r>
                <a:r>
                  <a:rPr lang="ru-RU" dirty="0"/>
                  <a:t> Суд </a:t>
                </a:r>
                <a:r>
                  <a:rPr lang="ru-RU" dirty="0" err="1"/>
                  <a:t>або</a:t>
                </a:r>
                <a:r>
                  <a:rPr lang="ru-RU" dirty="0"/>
                  <a:t> Суд у справах </a:t>
                </a:r>
                <a:r>
                  <a:rPr lang="ru-RU" dirty="0" err="1"/>
                  <a:t>управління</a:t>
                </a:r>
                <a:r>
                  <a:rPr lang="ru-RU" dirty="0"/>
                  <a:t>. До </a:t>
                </a:r>
                <a:r>
                  <a:rPr lang="ru-RU" dirty="0" err="1"/>
                  <a:t>компетенції</a:t>
                </a:r>
                <a:r>
                  <a:rPr lang="ru-RU" dirty="0"/>
                  <a:t> </a:t>
                </a:r>
                <a:r>
                  <a:rPr lang="ru-RU" dirty="0" smtClean="0"/>
                  <a:t>входить:</a:t>
                </a:r>
                <a:endParaRPr lang="en-US" dirty="0"/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6371937" y="2189019"/>
                <a:ext cx="2013527" cy="1579418"/>
              </a:xfrm>
              <a:prstGeom prst="ellipse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тлумачення </a:t>
                </a:r>
                <a:r>
                  <a:rPr lang="ru-RU" dirty="0" err="1"/>
                  <a:t>установчих</a:t>
                </a:r>
                <a:r>
                  <a:rPr lang="ru-RU" dirty="0"/>
                  <a:t> </a:t>
                </a:r>
                <a:r>
                  <a:rPr lang="ru-RU" dirty="0" err="1"/>
                  <a:t>договорів</a:t>
                </a:r>
                <a:endParaRPr lang="en-US" dirty="0"/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3200399" y="4003969"/>
                <a:ext cx="2013527" cy="1579418"/>
              </a:xfrm>
              <a:prstGeom prst="ellipse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/>
                  <a:t>контроль за </a:t>
                </a:r>
                <a:r>
                  <a:rPr lang="ru-RU" sz="1600" dirty="0" err="1" smtClean="0"/>
                  <a:t>нормативними</a:t>
                </a:r>
                <a:r>
                  <a:rPr lang="ru-RU" sz="1600" dirty="0" smtClean="0"/>
                  <a:t> актами </a:t>
                </a:r>
                <a:r>
                  <a:rPr lang="ru-RU" sz="1600" dirty="0" err="1"/>
                  <a:t>вторинного</a:t>
                </a:r>
                <a:r>
                  <a:rPr lang="ru-RU" sz="1600" dirty="0"/>
                  <a:t> права</a:t>
                </a:r>
                <a:endParaRPr lang="en-US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0097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15636" y="230909"/>
            <a:ext cx="5968794" cy="2688929"/>
            <a:chOff x="1099137" y="120072"/>
            <a:chExt cx="6367142" cy="2688929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549237" y="120072"/>
              <a:ext cx="3742319" cy="683491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При </a:t>
              </a:r>
              <a:r>
                <a:rPr lang="ru-RU" sz="1600" dirty="0" err="1"/>
                <a:t>цьому</a:t>
              </a:r>
              <a:r>
                <a:rPr lang="ru-RU" sz="1600" dirty="0"/>
                <a:t> </a:t>
              </a:r>
              <a:r>
                <a:rPr lang="ru-RU" sz="1600" dirty="0" err="1"/>
                <a:t>вирішується</a:t>
              </a:r>
              <a:r>
                <a:rPr lang="ru-RU" sz="1600" dirty="0"/>
                <a:t> </a:t>
              </a:r>
              <a:r>
                <a:rPr lang="ru-RU" sz="1600" dirty="0" err="1"/>
                <a:t>двоєдине</a:t>
              </a:r>
              <a:r>
                <a:rPr lang="ru-RU" sz="1600" dirty="0"/>
                <a:t> </a:t>
              </a:r>
              <a:r>
                <a:rPr lang="ru-RU" sz="1600" dirty="0" err="1"/>
                <a:t>завдання</a:t>
              </a:r>
              <a:r>
                <a:rPr lang="ru-RU" sz="1600" dirty="0"/>
                <a:t>:</a:t>
              </a:r>
              <a:endParaRPr lang="en-US" sz="1600" dirty="0"/>
            </a:p>
          </p:txBody>
        </p:sp>
        <p:sp>
          <p:nvSpPr>
            <p:cNvPr id="6" name="Стрелка вниз 5"/>
            <p:cNvSpPr/>
            <p:nvPr/>
          </p:nvSpPr>
          <p:spPr>
            <a:xfrm>
              <a:off x="2549236" y="905163"/>
              <a:ext cx="678104" cy="712346"/>
            </a:xfrm>
            <a:prstGeom prst="downArrow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5601860" y="905163"/>
              <a:ext cx="689695" cy="712346"/>
            </a:xfrm>
            <a:prstGeom prst="downArrow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099137" y="1738154"/>
              <a:ext cx="3310536" cy="1070847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1) Суд </a:t>
              </a:r>
              <a:r>
                <a:rPr lang="ru-RU" sz="1600" dirty="0" err="1"/>
                <a:t>стежить</a:t>
              </a:r>
              <a:r>
                <a:rPr lang="ru-RU" sz="1600" dirty="0"/>
                <a:t>, </a:t>
              </a:r>
              <a:r>
                <a:rPr lang="ru-RU" sz="1600" dirty="0" err="1"/>
                <a:t>щоб</a:t>
              </a:r>
              <a:r>
                <a:rPr lang="ru-RU" sz="1600" dirty="0"/>
                <a:t> </a:t>
              </a:r>
              <a:r>
                <a:rPr lang="ru-RU" sz="1600" dirty="0" err="1"/>
                <a:t>державиучасники</a:t>
              </a:r>
              <a:r>
                <a:rPr lang="ru-RU" sz="1600" dirty="0"/>
                <a:t> </a:t>
              </a:r>
              <a:r>
                <a:rPr lang="ru-RU" sz="1600" dirty="0" err="1"/>
                <a:t>дотримувалися</a:t>
              </a:r>
              <a:r>
                <a:rPr lang="ru-RU" sz="1600" dirty="0"/>
                <a:t> </a:t>
              </a:r>
              <a:r>
                <a:rPr lang="ru-RU" sz="1600" dirty="0" err="1"/>
                <a:t>зобов'язань</a:t>
              </a:r>
              <a:r>
                <a:rPr lang="ru-RU" sz="1600" dirty="0"/>
                <a:t>, </a:t>
              </a:r>
              <a:r>
                <a:rPr lang="ru-RU" sz="1600" dirty="0" err="1"/>
                <a:t>накладених</a:t>
              </a:r>
              <a:r>
                <a:rPr lang="ru-RU" sz="1600" dirty="0"/>
                <a:t> </a:t>
              </a:r>
              <a:r>
                <a:rPr lang="ru-RU" sz="1600" dirty="0" err="1"/>
                <a:t>участю</a:t>
              </a:r>
              <a:r>
                <a:rPr lang="ru-RU" sz="1600" dirty="0"/>
                <a:t> в ЄС</a:t>
              </a:r>
              <a:endParaRPr lang="en-US" sz="1600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427137" y="1719109"/>
              <a:ext cx="3039142" cy="1070847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2) </a:t>
              </a:r>
              <a:r>
                <a:rPr lang="ru-RU" sz="1600" dirty="0" err="1"/>
                <a:t>захищає</a:t>
              </a:r>
              <a:r>
                <a:rPr lang="ru-RU" sz="1600" dirty="0"/>
                <a:t> права та </a:t>
              </a:r>
              <a:r>
                <a:rPr lang="ru-RU" sz="1600" dirty="0" err="1"/>
                <a:t>інтереси</a:t>
              </a:r>
              <a:r>
                <a:rPr lang="ru-RU" sz="1600" dirty="0"/>
                <a:t> </a:t>
              </a:r>
              <a:r>
                <a:rPr lang="ru-RU" sz="1600" dirty="0" err="1"/>
                <a:t>фізичних</a:t>
              </a:r>
              <a:r>
                <a:rPr lang="ru-RU" sz="1600" dirty="0"/>
                <a:t> і </a:t>
              </a:r>
              <a:r>
                <a:rPr lang="ru-RU" sz="1600" dirty="0" err="1"/>
                <a:t>юридичних</a:t>
              </a:r>
              <a:r>
                <a:rPr lang="ru-RU" sz="1600" dirty="0"/>
                <a:t> </a:t>
              </a:r>
              <a:r>
                <a:rPr lang="ru-RU" sz="1600" dirty="0" err="1"/>
                <a:t>осіб</a:t>
              </a:r>
              <a:r>
                <a:rPr lang="ru-RU" sz="1600" dirty="0"/>
                <a:t>, </a:t>
              </a:r>
              <a:r>
                <a:rPr lang="ru-RU" sz="1600" dirty="0" err="1"/>
                <a:t>засновані</a:t>
              </a:r>
              <a:r>
                <a:rPr lang="ru-RU" sz="1600" dirty="0"/>
                <a:t> на </a:t>
              </a:r>
              <a:r>
                <a:rPr lang="ru-RU" sz="1600" dirty="0" err="1"/>
                <a:t>праві</a:t>
              </a:r>
              <a:r>
                <a:rPr lang="ru-RU" sz="1600" dirty="0"/>
                <a:t> ЄС</a:t>
              </a:r>
              <a:endParaRPr lang="en-US" sz="16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521527" y="3437015"/>
            <a:ext cx="9670473" cy="3185457"/>
            <a:chOff x="2521527" y="3437015"/>
            <a:chExt cx="9670473" cy="318545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9133880" y="4515685"/>
              <a:ext cx="3058120" cy="1323700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Конституційні </a:t>
              </a:r>
              <a:r>
                <a:rPr lang="ru-RU" sz="1600" dirty="0" err="1"/>
                <a:t>функції</a:t>
              </a:r>
              <a:r>
                <a:rPr lang="ru-RU" sz="1600" dirty="0"/>
                <a:t> Суду ЄС </a:t>
              </a:r>
              <a:r>
                <a:rPr lang="ru-RU" sz="1600" dirty="0" err="1"/>
                <a:t>полягають</a:t>
              </a:r>
              <a:r>
                <a:rPr lang="ru-RU" sz="1600" dirty="0"/>
                <a:t> у </a:t>
              </a:r>
              <a:r>
                <a:rPr lang="ru-RU" sz="1600" dirty="0" err="1"/>
                <a:t>виконанні</a:t>
              </a:r>
              <a:r>
                <a:rPr lang="ru-RU" sz="1600" dirty="0"/>
                <a:t> Судом таких </a:t>
              </a:r>
              <a:r>
                <a:rPr lang="ru-RU" sz="1600" dirty="0" err="1"/>
                <a:t>основних</a:t>
              </a:r>
              <a:r>
                <a:rPr lang="ru-RU" sz="1600" dirty="0"/>
                <a:t> </a:t>
              </a:r>
              <a:r>
                <a:rPr lang="ru-RU" sz="1600" dirty="0" err="1"/>
                <a:t>покладених</a:t>
              </a:r>
              <a:r>
                <a:rPr lang="ru-RU" sz="1600" dirty="0"/>
                <a:t> на </a:t>
              </a:r>
              <a:r>
                <a:rPr lang="ru-RU" sz="1600" dirty="0" err="1"/>
                <a:t>нього</a:t>
              </a:r>
              <a:r>
                <a:rPr lang="ru-RU" sz="1600" dirty="0"/>
                <a:t> </a:t>
              </a:r>
              <a:r>
                <a:rPr lang="ru-RU" sz="1600" dirty="0" err="1"/>
                <a:t>завдань</a:t>
              </a:r>
              <a:r>
                <a:rPr lang="ru-RU" sz="1600" dirty="0"/>
                <a:t>, як,</a:t>
              </a:r>
              <a:endParaRPr lang="en-US" sz="1600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521527" y="3437015"/>
              <a:ext cx="5556114" cy="928275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по-перше, </a:t>
              </a:r>
              <a:r>
                <a:rPr lang="ru-RU" sz="1600" dirty="0" err="1"/>
                <a:t>забезпечення</a:t>
              </a:r>
              <a:r>
                <a:rPr lang="ru-RU" sz="1600" dirty="0"/>
                <a:t> </a:t>
              </a:r>
              <a:r>
                <a:rPr lang="ru-RU" sz="1600" dirty="0" err="1"/>
                <a:t>дотримання</a:t>
              </a:r>
              <a:r>
                <a:rPr lang="ru-RU" sz="1600" dirty="0"/>
                <a:t> державами-членами та </a:t>
              </a:r>
              <a:r>
                <a:rPr lang="ru-RU" sz="1600" dirty="0" err="1"/>
                <a:t>інститутами</a:t>
              </a:r>
              <a:r>
                <a:rPr lang="ru-RU" sz="1600" dirty="0"/>
                <a:t> меж </a:t>
              </a:r>
              <a:r>
                <a:rPr lang="ru-RU" sz="1600" dirty="0" err="1"/>
                <a:t>розподілу</a:t>
              </a:r>
              <a:r>
                <a:rPr lang="ru-RU" sz="1600" dirty="0"/>
                <a:t> </a:t>
              </a:r>
              <a:r>
                <a:rPr lang="ru-RU" sz="1600" dirty="0" err="1"/>
                <a:t>повноважень</a:t>
              </a:r>
              <a:r>
                <a:rPr lang="ru-RU" sz="1600" dirty="0"/>
                <a:t> </a:t>
              </a:r>
              <a:r>
                <a:rPr lang="ru-RU" sz="1600" dirty="0" err="1"/>
                <a:t>між</a:t>
              </a:r>
              <a:r>
                <a:rPr lang="ru-RU" sz="1600" dirty="0"/>
                <a:t> ними і </a:t>
              </a:r>
              <a:r>
                <a:rPr lang="ru-RU" sz="1600" dirty="0" err="1"/>
                <a:t>дотримання</a:t>
              </a:r>
              <a:r>
                <a:rPr lang="ru-RU" sz="1600" dirty="0"/>
                <a:t> </a:t>
              </a:r>
              <a:r>
                <a:rPr lang="ru-RU" sz="1600" dirty="0" err="1"/>
                <a:t>інститутами</a:t>
              </a:r>
              <a:r>
                <a:rPr lang="ru-RU" sz="1600" dirty="0"/>
                <a:t> меж </a:t>
              </a:r>
              <a:r>
                <a:rPr lang="ru-RU" sz="1600" dirty="0" err="1"/>
                <a:t>наданих</a:t>
              </a:r>
              <a:r>
                <a:rPr lang="ru-RU" sz="1600" dirty="0"/>
                <a:t> </a:t>
              </a:r>
              <a:r>
                <a:rPr lang="ru-RU" sz="1600" dirty="0" err="1"/>
                <a:t>їм</a:t>
              </a:r>
              <a:r>
                <a:rPr lang="ru-RU" sz="1600" dirty="0"/>
                <a:t> </a:t>
              </a:r>
              <a:r>
                <a:rPr lang="ru-RU" sz="1600" dirty="0" err="1"/>
                <a:t>повноважень</a:t>
              </a:r>
              <a:r>
                <a:rPr lang="ru-RU" sz="1600" dirty="0"/>
                <a:t>;</a:t>
              </a:r>
              <a:endParaRPr lang="en-US" sz="1600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521527" y="4672122"/>
              <a:ext cx="5556114" cy="1010827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по-друге, контроль над </a:t>
              </a:r>
              <a:r>
                <a:rPr lang="ru-RU" sz="1600" dirty="0" err="1"/>
                <a:t>відповідністю</a:t>
              </a:r>
              <a:r>
                <a:rPr lang="ru-RU" sz="1600" dirty="0"/>
                <a:t> </a:t>
              </a:r>
              <a:r>
                <a:rPr lang="ru-RU" sz="1600" dirty="0" err="1"/>
                <a:t>внутрішнього</a:t>
              </a:r>
              <a:r>
                <a:rPr lang="ru-RU" sz="1600" dirty="0"/>
                <a:t> </a:t>
              </a:r>
              <a:r>
                <a:rPr lang="ru-RU" sz="1600" dirty="0" err="1"/>
                <a:t>законодавства</a:t>
              </a:r>
              <a:r>
                <a:rPr lang="ru-RU" sz="1600" dirty="0"/>
                <a:t> держав-</a:t>
              </a:r>
              <a:r>
                <a:rPr lang="ru-RU" sz="1600" dirty="0" err="1"/>
                <a:t>членів</a:t>
              </a:r>
              <a:r>
                <a:rPr lang="ru-RU" sz="1600" dirty="0"/>
                <a:t>, в тому </a:t>
              </a:r>
              <a:r>
                <a:rPr lang="ru-RU" sz="1600" dirty="0" err="1"/>
                <a:t>числі</a:t>
              </a:r>
              <a:r>
                <a:rPr lang="ru-RU" sz="1600" dirty="0"/>
                <a:t> і </a:t>
              </a:r>
              <a:r>
                <a:rPr lang="ru-RU" sz="1600" dirty="0" err="1"/>
                <a:t>актів</a:t>
              </a:r>
              <a:r>
                <a:rPr lang="ru-RU" sz="1600" dirty="0"/>
                <a:t> </a:t>
              </a:r>
              <a:r>
                <a:rPr lang="ru-RU" sz="1600" dirty="0" err="1"/>
                <a:t>конституційного</a:t>
              </a:r>
              <a:r>
                <a:rPr lang="ru-RU" sz="1600" dirty="0"/>
                <a:t> характеру, </a:t>
              </a:r>
              <a:r>
                <a:rPr lang="ru-RU" sz="1600" dirty="0" err="1"/>
                <a:t>що</a:t>
              </a:r>
              <a:r>
                <a:rPr lang="ru-RU" sz="1600" dirty="0"/>
                <a:t> </a:t>
              </a:r>
              <a:r>
                <a:rPr lang="ru-RU" sz="1600" dirty="0" err="1"/>
                <a:t>діють</a:t>
              </a:r>
              <a:r>
                <a:rPr lang="ru-RU" sz="1600" dirty="0"/>
                <a:t> і </a:t>
              </a:r>
              <a:r>
                <a:rPr lang="ru-RU" sz="1600" dirty="0" err="1"/>
                <a:t>затверджуються</a:t>
              </a:r>
              <a:r>
                <a:rPr lang="ru-RU" sz="1600" dirty="0"/>
                <a:t> в державах-членах, </a:t>
              </a:r>
              <a:r>
                <a:rPr lang="ru-RU" sz="1600" dirty="0" err="1"/>
                <a:t>положенням</a:t>
              </a:r>
              <a:r>
                <a:rPr lang="ru-RU" sz="1600" dirty="0"/>
                <a:t> </a:t>
              </a:r>
              <a:r>
                <a:rPr lang="ru-RU" sz="1600" dirty="0" err="1"/>
                <a:t>установчих</a:t>
              </a:r>
              <a:r>
                <a:rPr lang="ru-RU" sz="1600" dirty="0"/>
                <a:t> </a:t>
              </a:r>
              <a:r>
                <a:rPr lang="ru-RU" sz="1600" dirty="0" err="1"/>
                <a:t>договорів</a:t>
              </a:r>
              <a:r>
                <a:rPr lang="ru-RU" sz="1600" dirty="0"/>
                <a:t>;</a:t>
              </a:r>
              <a:endParaRPr lang="en-US" sz="1600" dirty="0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521527" y="5989781"/>
              <a:ext cx="5556114" cy="632691"/>
            </a:xfrm>
            <a:prstGeom prst="round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/>
                <a:t>по-третє, </a:t>
              </a:r>
              <a:r>
                <a:rPr lang="ru-RU" sz="1600" dirty="0" err="1"/>
                <a:t>захист</a:t>
              </a:r>
              <a:r>
                <a:rPr lang="ru-RU" sz="1600" dirty="0"/>
                <a:t> прав і свобод </a:t>
              </a:r>
              <a:r>
                <a:rPr lang="ru-RU" sz="1600" dirty="0" err="1"/>
                <a:t>людини</a:t>
              </a:r>
              <a:r>
                <a:rPr lang="ru-RU" sz="1600" dirty="0"/>
                <a:t> в ЄС.</a:t>
              </a:r>
              <a:endParaRPr lang="en-US" sz="1600" dirty="0"/>
            </a:p>
          </p:txBody>
        </p:sp>
        <p:cxnSp>
          <p:nvCxnSpPr>
            <p:cNvPr id="17" name="Прямая со стрелкой 16"/>
            <p:cNvCxnSpPr>
              <a:stCxn id="11" idx="1"/>
              <a:endCxn id="12" idx="3"/>
            </p:cNvCxnSpPr>
            <p:nvPr/>
          </p:nvCxnSpPr>
          <p:spPr>
            <a:xfrm flipH="1" flipV="1">
              <a:off x="8077641" y="3901153"/>
              <a:ext cx="1056239" cy="12763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9" name="Прямая со стрелкой 18"/>
            <p:cNvCxnSpPr>
              <a:stCxn id="11" idx="1"/>
              <a:endCxn id="13" idx="3"/>
            </p:cNvCxnSpPr>
            <p:nvPr/>
          </p:nvCxnSpPr>
          <p:spPr>
            <a:xfrm flipH="1">
              <a:off x="8077641" y="5177535"/>
              <a:ext cx="1056239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1" name="Прямая со стрелкой 20"/>
            <p:cNvCxnSpPr>
              <a:stCxn id="11" idx="1"/>
              <a:endCxn id="14" idx="3"/>
            </p:cNvCxnSpPr>
            <p:nvPr/>
          </p:nvCxnSpPr>
          <p:spPr>
            <a:xfrm flipH="1">
              <a:off x="8077641" y="5177535"/>
              <a:ext cx="1056239" cy="112859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58527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170871" y="258618"/>
            <a:ext cx="9656620" cy="6564751"/>
            <a:chOff x="170871" y="258618"/>
            <a:chExt cx="9656620" cy="6564751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2" name="Прямоугольник 1"/>
            <p:cNvSpPr/>
            <p:nvPr/>
          </p:nvSpPr>
          <p:spPr>
            <a:xfrm>
              <a:off x="3001818" y="258618"/>
              <a:ext cx="4784437" cy="1043709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/>
                <a:t>У </a:t>
              </a:r>
              <a:r>
                <a:rPr lang="ru-RU" dirty="0" err="1"/>
                <a:t>Суді</a:t>
              </a:r>
              <a:r>
                <a:rPr lang="ru-RU" dirty="0"/>
                <a:t> </a:t>
              </a:r>
              <a:r>
                <a:rPr lang="ru-RU" dirty="0" err="1"/>
                <a:t>прийнято</a:t>
              </a:r>
              <a:r>
                <a:rPr lang="ru-RU" dirty="0"/>
                <a:t> </a:t>
              </a:r>
              <a:r>
                <a:rPr lang="ru-RU" dirty="0" err="1"/>
                <a:t>позовне</a:t>
              </a:r>
              <a:r>
                <a:rPr lang="ru-RU" dirty="0"/>
                <a:t> </a:t>
              </a:r>
              <a:r>
                <a:rPr lang="ru-RU" dirty="0" err="1"/>
                <a:t>провадження</a:t>
              </a:r>
              <a:r>
                <a:rPr lang="ru-RU" dirty="0"/>
                <a:t> (</a:t>
              </a:r>
              <a:r>
                <a:rPr lang="ru-RU" dirty="0" err="1"/>
                <a:t>розгляд</a:t>
              </a:r>
              <a:r>
                <a:rPr lang="ru-RU" dirty="0"/>
                <a:t> справ на </a:t>
              </a:r>
              <a:r>
                <a:rPr lang="ru-RU" dirty="0" err="1"/>
                <a:t>основі</a:t>
              </a:r>
              <a:r>
                <a:rPr lang="ru-RU" dirty="0"/>
                <a:t> </a:t>
              </a:r>
              <a:r>
                <a:rPr lang="ru-RU" dirty="0" err="1"/>
                <a:t>поданих</a:t>
              </a:r>
              <a:r>
                <a:rPr lang="ru-RU" dirty="0"/>
                <a:t> </a:t>
              </a:r>
              <a:r>
                <a:rPr lang="ru-RU" dirty="0" err="1"/>
                <a:t>позовів</a:t>
              </a:r>
              <a:r>
                <a:rPr lang="ru-RU" dirty="0"/>
                <a:t>). </a:t>
              </a:r>
              <a:r>
                <a:rPr lang="ru-RU" dirty="0" err="1"/>
                <a:t>Види</a:t>
              </a:r>
              <a:r>
                <a:rPr lang="ru-RU" dirty="0"/>
                <a:t> </a:t>
              </a:r>
              <a:r>
                <a:rPr lang="ru-RU" dirty="0" err="1"/>
                <a:t>позовів</a:t>
              </a:r>
              <a:r>
                <a:rPr lang="ru-RU" dirty="0"/>
                <a:t>:</a:t>
              </a:r>
              <a:endParaRPr lang="en-US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93962" y="1487052"/>
              <a:ext cx="3020291" cy="979055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 smtClean="0"/>
                <a:t>про </a:t>
              </a:r>
              <a:r>
                <a:rPr lang="ru-RU" dirty="0" err="1"/>
                <a:t>невиконання</a:t>
              </a:r>
              <a:r>
                <a:rPr lang="ru-RU" dirty="0"/>
                <a:t> </a:t>
              </a:r>
              <a:r>
                <a:rPr lang="ru-RU" dirty="0" err="1"/>
                <a:t>зобов'язань</a:t>
              </a:r>
              <a:r>
                <a:rPr lang="ru-RU" dirty="0"/>
                <a:t>, </a:t>
              </a:r>
              <a:r>
                <a:rPr lang="ru-RU" dirty="0" err="1"/>
                <a:t>що</a:t>
              </a:r>
              <a:r>
                <a:rPr lang="ru-RU" dirty="0"/>
                <a:t> </a:t>
              </a:r>
              <a:r>
                <a:rPr lang="ru-RU" dirty="0" err="1"/>
                <a:t>випливають</a:t>
              </a:r>
              <a:r>
                <a:rPr lang="ru-RU" dirty="0"/>
                <a:t> з </a:t>
              </a:r>
              <a:r>
                <a:rPr lang="ru-RU" dirty="0" err="1"/>
                <a:t>Договорів</a:t>
              </a:r>
              <a:r>
                <a:rPr lang="ru-RU" dirty="0"/>
                <a:t> ЄС;</a:t>
              </a:r>
              <a:endParaRPr lang="en-US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93961" y="2530761"/>
              <a:ext cx="3020291" cy="1006765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/>
                <a:t>позови про визнання дій органів ЄС нікчемними;</a:t>
              </a:r>
              <a:endParaRPr lang="en-US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93961" y="4812148"/>
              <a:ext cx="3020291" cy="868219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/>
                <a:t>преюдиціальна процедура</a:t>
              </a:r>
              <a:r>
                <a:rPr lang="ru-RU" dirty="0" smtClean="0"/>
                <a:t>:</a:t>
              </a:r>
              <a:endParaRPr lang="en-US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93961" y="3687622"/>
              <a:ext cx="3020291" cy="969818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/>
                <a:t>позови про відшкодування шкоди;</a:t>
              </a:r>
              <a:endParaRPr lang="en-US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70871" y="5835075"/>
              <a:ext cx="3020291" cy="988294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/>
                <a:t>позови про бездіяльність органів ЄС;</a:t>
              </a:r>
              <a:endParaRPr lang="en-US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394036" y="4380348"/>
              <a:ext cx="4433455" cy="1731818"/>
            </a:xfrm>
            <a:prstGeom prst="roundRect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/>
                <a:t>справи, </a:t>
              </a:r>
              <a:r>
                <a:rPr lang="ru-RU" dirty="0" err="1"/>
                <a:t>що</a:t>
              </a:r>
              <a:r>
                <a:rPr lang="ru-RU" dirty="0"/>
                <a:t> </a:t>
              </a:r>
              <a:r>
                <a:rPr lang="ru-RU" dirty="0" err="1"/>
                <a:t>виникають</a:t>
              </a:r>
              <a:r>
                <a:rPr lang="ru-RU" dirty="0"/>
                <a:t> у </a:t>
              </a:r>
              <a:r>
                <a:rPr lang="ru-RU" dirty="0" err="1"/>
                <a:t>зв'язку</a:t>
              </a:r>
              <a:r>
                <a:rPr lang="ru-RU" dirty="0"/>
                <a:t> </a:t>
              </a:r>
              <a:r>
                <a:rPr lang="ru-RU" dirty="0" err="1"/>
                <a:t>зі</a:t>
              </a:r>
              <a:r>
                <a:rPr lang="ru-RU" dirty="0"/>
                <a:t> </a:t>
              </a:r>
              <a:r>
                <a:rPr lang="ru-RU" dirty="0" err="1"/>
                <a:t>зверненням</a:t>
              </a:r>
              <a:r>
                <a:rPr lang="ru-RU" dirty="0"/>
                <a:t> </a:t>
              </a:r>
              <a:r>
                <a:rPr lang="ru-RU" dirty="0" err="1"/>
                <a:t>національних</a:t>
              </a:r>
              <a:r>
                <a:rPr lang="ru-RU" dirty="0"/>
                <a:t> </a:t>
              </a:r>
              <a:r>
                <a:rPr lang="ru-RU" dirty="0" err="1"/>
                <a:t>судів</a:t>
              </a:r>
              <a:r>
                <a:rPr lang="ru-RU" dirty="0"/>
                <a:t> держав-</a:t>
              </a:r>
              <a:r>
                <a:rPr lang="ru-RU" dirty="0" err="1"/>
                <a:t>учасників</a:t>
              </a:r>
              <a:r>
                <a:rPr lang="ru-RU" dirty="0"/>
                <a:t> з приводу </a:t>
              </a:r>
              <a:r>
                <a:rPr lang="ru-RU" dirty="0" err="1"/>
                <a:t>законності</a:t>
              </a:r>
              <a:r>
                <a:rPr lang="ru-RU" dirty="0"/>
                <a:t> того </a:t>
              </a:r>
              <a:r>
                <a:rPr lang="ru-RU" dirty="0" err="1"/>
                <a:t>чи</a:t>
              </a:r>
              <a:r>
                <a:rPr lang="ru-RU" dirty="0"/>
                <a:t> </a:t>
              </a:r>
              <a:r>
                <a:rPr lang="ru-RU" dirty="0" err="1"/>
                <a:t>іншого</a:t>
              </a:r>
              <a:r>
                <a:rPr lang="ru-RU" dirty="0"/>
                <a:t> нормативного акта ЄС, </a:t>
              </a:r>
              <a:r>
                <a:rPr lang="ru-RU" dirty="0" err="1"/>
                <a:t>що</a:t>
              </a:r>
              <a:r>
                <a:rPr lang="ru-RU" dirty="0"/>
                <a:t> </a:t>
              </a:r>
              <a:r>
                <a:rPr lang="ru-RU" dirty="0" err="1"/>
                <a:t>підлягає</a:t>
              </a:r>
              <a:r>
                <a:rPr lang="ru-RU" dirty="0"/>
                <a:t> </a:t>
              </a:r>
              <a:r>
                <a:rPr lang="ru-RU" dirty="0" err="1"/>
                <a:t>застосуванню</a:t>
              </a:r>
              <a:r>
                <a:rPr lang="ru-RU" dirty="0"/>
                <a:t> в конкретному судовому </a:t>
              </a:r>
              <a:r>
                <a:rPr lang="ru-RU" dirty="0" err="1"/>
                <a:t>процесі</a:t>
              </a:r>
              <a:r>
                <a:rPr lang="ru-RU" dirty="0"/>
                <a:t>.</a:t>
              </a:r>
              <a:endParaRPr lang="en-US" dirty="0"/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3565235" y="4904510"/>
              <a:ext cx="1477818" cy="683494"/>
            </a:xfrm>
            <a:prstGeom prst="rightArrow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Прямая соединительная линия 10"/>
            <p:cNvCxnSpPr>
              <a:stCxn id="2" idx="1"/>
            </p:cNvCxnSpPr>
            <p:nvPr/>
          </p:nvCxnSpPr>
          <p:spPr>
            <a:xfrm flipH="1" flipV="1">
              <a:off x="1681016" y="775855"/>
              <a:ext cx="1320802" cy="461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" name="Прямая со стрелкой 12"/>
            <p:cNvCxnSpPr>
              <a:endCxn id="3" idx="0"/>
            </p:cNvCxnSpPr>
            <p:nvPr/>
          </p:nvCxnSpPr>
          <p:spPr>
            <a:xfrm>
              <a:off x="1704106" y="775855"/>
              <a:ext cx="2" cy="71119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1615377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754" y="69561"/>
            <a:ext cx="10515600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СПИСОК ВИКОРИСТАНИХ ДЖЕРЕЛ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1561379"/>
            <a:ext cx="11455399" cy="51673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err="1" smtClean="0">
                <a:solidFill>
                  <a:schemeClr val="tx1"/>
                </a:solidFill>
              </a:rPr>
              <a:t>Бочарова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Н.В. Право </a:t>
            </a:r>
            <a:r>
              <a:rPr lang="ru-RU" sz="1400" dirty="0" err="1">
                <a:solidFill>
                  <a:schemeClr val="tx1"/>
                </a:solidFill>
              </a:rPr>
              <a:t>Європейського</a:t>
            </a:r>
            <a:r>
              <a:rPr lang="ru-RU" sz="1400" dirty="0">
                <a:solidFill>
                  <a:schemeClr val="tx1"/>
                </a:solidFill>
              </a:rPr>
              <a:t> Союзу. </a:t>
            </a:r>
            <a:r>
              <a:rPr lang="ru-RU" sz="1400" dirty="0" err="1">
                <a:solidFill>
                  <a:schemeClr val="tx1"/>
                </a:solidFill>
              </a:rPr>
              <a:t>Частина</a:t>
            </a:r>
            <a:r>
              <a:rPr lang="ru-RU" sz="1400" dirty="0">
                <a:solidFill>
                  <a:schemeClr val="tx1"/>
                </a:solidFill>
              </a:rPr>
              <a:t> 1 : </a:t>
            </a:r>
            <a:r>
              <a:rPr lang="ru-RU" sz="1400" dirty="0" err="1">
                <a:solidFill>
                  <a:schemeClr val="tx1"/>
                </a:solidFill>
              </a:rPr>
              <a:t>навч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посібник</a:t>
            </a:r>
            <a:r>
              <a:rPr lang="ru-RU" sz="1400" dirty="0">
                <a:solidFill>
                  <a:schemeClr val="tx1"/>
                </a:solidFill>
              </a:rPr>
              <a:t> / Н.В. </a:t>
            </a:r>
            <a:r>
              <a:rPr lang="ru-RU" sz="1400" dirty="0" err="1">
                <a:solidFill>
                  <a:schemeClr val="tx1"/>
                </a:solidFill>
              </a:rPr>
              <a:t>Бочарова</a:t>
            </a:r>
            <a:r>
              <a:rPr lang="ru-RU" sz="1400" dirty="0">
                <a:solidFill>
                  <a:schemeClr val="tx1"/>
                </a:solidFill>
              </a:rPr>
              <a:t>. – </a:t>
            </a:r>
            <a:r>
              <a:rPr lang="ru-RU" sz="1400" dirty="0" err="1">
                <a:solidFill>
                  <a:schemeClr val="tx1"/>
                </a:solidFill>
              </a:rPr>
              <a:t>Дніпропетровськ</a:t>
            </a:r>
            <a:r>
              <a:rPr lang="ru-RU" sz="1400" dirty="0">
                <a:solidFill>
                  <a:schemeClr val="tx1"/>
                </a:solidFill>
              </a:rPr>
              <a:t> : </a:t>
            </a:r>
            <a:r>
              <a:rPr lang="ru-RU" sz="1400" dirty="0" err="1">
                <a:solidFill>
                  <a:schemeClr val="tx1"/>
                </a:solidFill>
              </a:rPr>
              <a:t>Дніпроп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держ</a:t>
            </a:r>
            <a:r>
              <a:rPr lang="ru-RU" sz="1400" dirty="0">
                <a:solidFill>
                  <a:schemeClr val="tx1"/>
                </a:solidFill>
              </a:rPr>
              <a:t>. ун-т </a:t>
            </a:r>
            <a:r>
              <a:rPr lang="ru-RU" sz="1400" dirty="0" err="1">
                <a:solidFill>
                  <a:schemeClr val="tx1"/>
                </a:solidFill>
              </a:rPr>
              <a:t>внутр</a:t>
            </a:r>
            <a:r>
              <a:rPr lang="ru-RU" sz="1400" dirty="0">
                <a:solidFill>
                  <a:schemeClr val="tx1"/>
                </a:solidFill>
              </a:rPr>
              <a:t>. справ, 2014. – 232 с.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2</a:t>
            </a:r>
            <a:r>
              <a:rPr lang="ru-RU" sz="1400" dirty="0">
                <a:solidFill>
                  <a:schemeClr val="tx1"/>
                </a:solidFill>
              </a:rPr>
              <a:t>. Головко О. І. </a:t>
            </a:r>
            <a:r>
              <a:rPr lang="ru-RU" sz="1400" dirty="0" err="1">
                <a:solidFill>
                  <a:schemeClr val="tx1"/>
                </a:solidFill>
              </a:rPr>
              <a:t>Функції</a:t>
            </a:r>
            <a:r>
              <a:rPr lang="ru-RU" sz="1400" dirty="0">
                <a:solidFill>
                  <a:schemeClr val="tx1"/>
                </a:solidFill>
              </a:rPr>
              <a:t> та </a:t>
            </a:r>
            <a:r>
              <a:rPr lang="ru-RU" sz="1400" dirty="0" err="1">
                <a:solidFill>
                  <a:schemeClr val="tx1"/>
                </a:solidFill>
              </a:rPr>
              <a:t>компетенція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органів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Європейського</a:t>
            </a:r>
            <a:r>
              <a:rPr lang="ru-RU" sz="1400" dirty="0">
                <a:solidFill>
                  <a:schemeClr val="tx1"/>
                </a:solidFill>
              </a:rPr>
              <a:t> Союзу у </a:t>
            </a:r>
            <a:r>
              <a:rPr lang="ru-RU" sz="1400" dirty="0" err="1">
                <a:solidFill>
                  <a:schemeClr val="tx1"/>
                </a:solidFill>
              </a:rPr>
              <a:t>сфері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соціальної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політики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  <a:r>
              <a:rPr lang="ru-RU" sz="1400" dirty="0" err="1">
                <a:solidFill>
                  <a:schemeClr val="tx1"/>
                </a:solidFill>
              </a:rPr>
              <a:t>Автореф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дис</a:t>
            </a:r>
            <a:r>
              <a:rPr lang="ru-RU" sz="1400" dirty="0">
                <a:solidFill>
                  <a:schemeClr val="tx1"/>
                </a:solidFill>
              </a:rPr>
              <a:t>... канд. </a:t>
            </a:r>
            <a:r>
              <a:rPr lang="ru-RU" sz="1400" dirty="0" err="1">
                <a:solidFill>
                  <a:schemeClr val="tx1"/>
                </a:solidFill>
              </a:rPr>
              <a:t>юрид</a:t>
            </a:r>
            <a:r>
              <a:rPr lang="ru-RU" sz="1400" dirty="0">
                <a:solidFill>
                  <a:schemeClr val="tx1"/>
                </a:solidFill>
              </a:rPr>
              <a:t>. наук: 12.00.11 / НАН </a:t>
            </a:r>
            <a:r>
              <a:rPr lang="ru-RU" sz="1400" dirty="0" err="1">
                <a:solidFill>
                  <a:schemeClr val="tx1"/>
                </a:solidFill>
              </a:rPr>
              <a:t>України</a:t>
            </a:r>
            <a:r>
              <a:rPr lang="ru-RU" sz="1400" dirty="0">
                <a:solidFill>
                  <a:schemeClr val="tx1"/>
                </a:solidFill>
              </a:rPr>
              <a:t>; </a:t>
            </a:r>
            <a:r>
              <a:rPr lang="ru-RU" sz="1400" dirty="0" err="1">
                <a:solidFill>
                  <a:schemeClr val="tx1"/>
                </a:solidFill>
              </a:rPr>
              <a:t>Інститут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держави</a:t>
            </a:r>
            <a:r>
              <a:rPr lang="ru-RU" sz="1400" dirty="0">
                <a:solidFill>
                  <a:schemeClr val="tx1"/>
                </a:solidFill>
              </a:rPr>
              <a:t> і права </a:t>
            </a:r>
            <a:r>
              <a:rPr lang="ru-RU" sz="1400" dirty="0" err="1">
                <a:solidFill>
                  <a:schemeClr val="tx1"/>
                </a:solidFill>
              </a:rPr>
              <a:t>ім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В.М.Корецького</a:t>
            </a:r>
            <a:r>
              <a:rPr lang="ru-RU" sz="1400" dirty="0">
                <a:solidFill>
                  <a:schemeClr val="tx1"/>
                </a:solidFill>
              </a:rPr>
              <a:t>. – К., 2003. – 16 с.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3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Грицаєнко</a:t>
            </a:r>
            <a:r>
              <a:rPr lang="ru-RU" sz="1400" dirty="0">
                <a:solidFill>
                  <a:schemeClr val="tx1"/>
                </a:solidFill>
              </a:rPr>
              <a:t> Л.Л. </a:t>
            </a:r>
            <a:r>
              <a:rPr lang="ru-RU" sz="1400" dirty="0" err="1">
                <a:solidFill>
                  <a:schemeClr val="tx1"/>
                </a:solidFill>
              </a:rPr>
              <a:t>Інституційний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механізм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Європейського</a:t>
            </a:r>
            <a:r>
              <a:rPr lang="ru-RU" sz="1400" dirty="0">
                <a:solidFill>
                  <a:schemeClr val="tx1"/>
                </a:solidFill>
              </a:rPr>
              <a:t> Союзу: </a:t>
            </a:r>
            <a:r>
              <a:rPr lang="ru-RU" sz="1400" dirty="0" err="1">
                <a:solidFill>
                  <a:schemeClr val="tx1"/>
                </a:solidFill>
              </a:rPr>
              <a:t>автореф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дис</a:t>
            </a:r>
            <a:r>
              <a:rPr lang="ru-RU" sz="1400" dirty="0">
                <a:solidFill>
                  <a:schemeClr val="tx1"/>
                </a:solidFill>
              </a:rPr>
              <a:t>. ... канд. </a:t>
            </a:r>
            <a:r>
              <a:rPr lang="ru-RU" sz="1400" dirty="0" err="1">
                <a:solidFill>
                  <a:schemeClr val="tx1"/>
                </a:solidFill>
              </a:rPr>
              <a:t>юрид</a:t>
            </a:r>
            <a:r>
              <a:rPr lang="ru-RU" sz="1400" dirty="0">
                <a:solidFill>
                  <a:schemeClr val="tx1"/>
                </a:solidFill>
              </a:rPr>
              <a:t>. наук : 12.00.11 / </a:t>
            </a:r>
            <a:r>
              <a:rPr lang="ru-RU" sz="1400" dirty="0" err="1">
                <a:solidFill>
                  <a:schemeClr val="tx1"/>
                </a:solidFill>
              </a:rPr>
              <a:t>Грицаєнко</a:t>
            </a:r>
            <a:r>
              <a:rPr lang="ru-RU" sz="1400" dirty="0">
                <a:solidFill>
                  <a:schemeClr val="tx1"/>
                </a:solidFill>
              </a:rPr>
              <a:t> Людмила </a:t>
            </a:r>
            <a:r>
              <a:rPr lang="ru-RU" sz="1400" dirty="0" err="1">
                <a:solidFill>
                  <a:schemeClr val="tx1"/>
                </a:solidFill>
              </a:rPr>
              <a:t>Леонідівна</a:t>
            </a:r>
            <a:r>
              <a:rPr lang="ru-RU" sz="1400" dirty="0">
                <a:solidFill>
                  <a:schemeClr val="tx1"/>
                </a:solidFill>
              </a:rPr>
              <a:t>; </a:t>
            </a:r>
            <a:r>
              <a:rPr lang="ru-RU" sz="1400" dirty="0" err="1">
                <a:solidFill>
                  <a:schemeClr val="tx1"/>
                </a:solidFill>
              </a:rPr>
              <a:t>Київ</a:t>
            </a:r>
            <a:r>
              <a:rPr lang="ru-RU" sz="1400" dirty="0">
                <a:solidFill>
                  <a:schemeClr val="tx1"/>
                </a:solidFill>
              </a:rPr>
              <a:t>. нац. ун-т </a:t>
            </a:r>
            <a:r>
              <a:rPr lang="ru-RU" sz="1400" dirty="0" err="1">
                <a:solidFill>
                  <a:schemeClr val="tx1"/>
                </a:solidFill>
              </a:rPr>
              <a:t>ім</a:t>
            </a:r>
            <a:r>
              <a:rPr lang="ru-RU" sz="1400" dirty="0">
                <a:solidFill>
                  <a:schemeClr val="tx1"/>
                </a:solidFill>
              </a:rPr>
              <a:t>. Т. </a:t>
            </a:r>
            <a:r>
              <a:rPr lang="ru-RU" sz="1400" dirty="0" err="1">
                <a:solidFill>
                  <a:schemeClr val="tx1"/>
                </a:solidFill>
              </a:rPr>
              <a:t>Шевченка</a:t>
            </a:r>
            <a:r>
              <a:rPr lang="ru-RU" sz="1400" dirty="0">
                <a:solidFill>
                  <a:schemeClr val="tx1"/>
                </a:solidFill>
              </a:rPr>
              <a:t>. – К., 2010. – 19 с.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4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Десмонд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Дайнен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Дедалі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міцніший</a:t>
            </a:r>
            <a:r>
              <a:rPr lang="ru-RU" sz="1400" dirty="0">
                <a:solidFill>
                  <a:schemeClr val="tx1"/>
                </a:solidFill>
              </a:rPr>
              <a:t> союз. Курс </a:t>
            </a:r>
            <a:r>
              <a:rPr lang="ru-RU" sz="1400" dirty="0" err="1">
                <a:solidFill>
                  <a:schemeClr val="tx1"/>
                </a:solidFill>
              </a:rPr>
              <a:t>європейської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інтеграції</a:t>
            </a:r>
            <a:r>
              <a:rPr lang="ru-RU" sz="1400" dirty="0">
                <a:solidFill>
                  <a:schemeClr val="tx1"/>
                </a:solidFill>
              </a:rPr>
              <a:t> : пер. з англ. М. Марченко / </a:t>
            </a:r>
            <a:r>
              <a:rPr lang="ru-RU" sz="1400" dirty="0" err="1">
                <a:solidFill>
                  <a:schemeClr val="tx1"/>
                </a:solidFill>
              </a:rPr>
              <a:t>Десмонд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Дайнен</a:t>
            </a:r>
            <a:r>
              <a:rPr lang="ru-RU" sz="1400" dirty="0">
                <a:solidFill>
                  <a:schemeClr val="tx1"/>
                </a:solidFill>
              </a:rPr>
              <a:t>. – К. : ―К.І.С.‖, 2006. – 696 с.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5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Копійка</a:t>
            </a:r>
            <a:r>
              <a:rPr lang="ru-RU" sz="1400" dirty="0">
                <a:solidFill>
                  <a:schemeClr val="tx1"/>
                </a:solidFill>
              </a:rPr>
              <a:t> В.В., Шинкаренко Т.І. </a:t>
            </a:r>
            <a:r>
              <a:rPr lang="ru-RU" sz="1400" dirty="0" err="1">
                <a:solidFill>
                  <a:schemeClr val="tx1"/>
                </a:solidFill>
              </a:rPr>
              <a:t>Європейський</a:t>
            </a:r>
            <a:r>
              <a:rPr lang="ru-RU" sz="1400" dirty="0">
                <a:solidFill>
                  <a:schemeClr val="tx1"/>
                </a:solidFill>
              </a:rPr>
              <a:t> Союз: </a:t>
            </a:r>
            <a:r>
              <a:rPr lang="ru-RU" sz="1400" dirty="0" err="1">
                <a:solidFill>
                  <a:schemeClr val="tx1"/>
                </a:solidFill>
              </a:rPr>
              <a:t>заснування</a:t>
            </a:r>
            <a:r>
              <a:rPr lang="ru-RU" sz="1400" dirty="0">
                <a:solidFill>
                  <a:schemeClr val="tx1"/>
                </a:solidFill>
              </a:rPr>
              <a:t> та </a:t>
            </a:r>
            <a:r>
              <a:rPr lang="ru-RU" sz="1400" dirty="0" err="1">
                <a:solidFill>
                  <a:schemeClr val="tx1"/>
                </a:solidFill>
              </a:rPr>
              <a:t>етапи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становлення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  <a:r>
              <a:rPr lang="ru-RU" sz="1400" dirty="0" err="1">
                <a:solidFill>
                  <a:schemeClr val="tx1"/>
                </a:solidFill>
              </a:rPr>
              <a:t>Навч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посібник</a:t>
            </a:r>
            <a:r>
              <a:rPr lang="ru-RU" sz="1400" dirty="0">
                <a:solidFill>
                  <a:schemeClr val="tx1"/>
                </a:solidFill>
              </a:rPr>
              <a:t> для студ. </a:t>
            </a:r>
            <a:r>
              <a:rPr lang="ru-RU" sz="1400" dirty="0" err="1">
                <a:solidFill>
                  <a:schemeClr val="tx1"/>
                </a:solidFill>
              </a:rPr>
              <a:t>вищ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навч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закл</a:t>
            </a:r>
            <a:r>
              <a:rPr lang="ru-RU" sz="1400" dirty="0">
                <a:solidFill>
                  <a:schemeClr val="tx1"/>
                </a:solidFill>
              </a:rPr>
              <a:t>. – К.: Вид. </a:t>
            </a:r>
            <a:r>
              <a:rPr lang="ru-RU" sz="1400" dirty="0" err="1">
                <a:solidFill>
                  <a:schemeClr val="tx1"/>
                </a:solidFill>
              </a:rPr>
              <a:t>Дім</a:t>
            </a:r>
            <a:r>
              <a:rPr lang="ru-RU" sz="1400" dirty="0">
                <a:solidFill>
                  <a:schemeClr val="tx1"/>
                </a:solidFill>
              </a:rPr>
              <a:t> «</a:t>
            </a:r>
            <a:r>
              <a:rPr lang="ru-RU" sz="1400" dirty="0" err="1">
                <a:solidFill>
                  <a:schemeClr val="tx1"/>
                </a:solidFill>
              </a:rPr>
              <a:t>Ін</a:t>
            </a:r>
            <a:r>
              <a:rPr lang="ru-RU" sz="1400" dirty="0">
                <a:solidFill>
                  <a:schemeClr val="tx1"/>
                </a:solidFill>
              </a:rPr>
              <a:t> Юре», 2001. – 448 с.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6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Муравйов</a:t>
            </a:r>
            <a:r>
              <a:rPr lang="ru-RU" sz="1400" dirty="0">
                <a:solidFill>
                  <a:schemeClr val="tx1"/>
                </a:solidFill>
              </a:rPr>
              <a:t> В.І. </a:t>
            </a:r>
            <a:r>
              <a:rPr lang="ru-RU" sz="1400" dirty="0" err="1">
                <a:solidFill>
                  <a:schemeClr val="tx1"/>
                </a:solidFill>
              </a:rPr>
              <a:t>Вступ</a:t>
            </a:r>
            <a:r>
              <a:rPr lang="ru-RU" sz="1400" dirty="0">
                <a:solidFill>
                  <a:schemeClr val="tx1"/>
                </a:solidFill>
              </a:rPr>
              <a:t> до права </a:t>
            </a:r>
            <a:r>
              <a:rPr lang="ru-RU" sz="1400" dirty="0" err="1">
                <a:solidFill>
                  <a:schemeClr val="tx1"/>
                </a:solidFill>
              </a:rPr>
              <a:t>Європейського</a:t>
            </a:r>
            <a:r>
              <a:rPr lang="ru-RU" sz="1400" dirty="0">
                <a:solidFill>
                  <a:schemeClr val="tx1"/>
                </a:solidFill>
              </a:rPr>
              <a:t> Союзу: </a:t>
            </a:r>
            <a:r>
              <a:rPr lang="ru-RU" sz="1400" dirty="0" err="1">
                <a:solidFill>
                  <a:schemeClr val="tx1"/>
                </a:solidFill>
              </a:rPr>
              <a:t>підруч</a:t>
            </a:r>
            <a:r>
              <a:rPr lang="ru-RU" sz="1400" dirty="0">
                <a:solidFill>
                  <a:schemeClr val="tx1"/>
                </a:solidFill>
              </a:rPr>
              <a:t>. для студ. </a:t>
            </a:r>
            <a:r>
              <a:rPr lang="ru-RU" sz="1400" dirty="0" err="1">
                <a:solidFill>
                  <a:schemeClr val="tx1"/>
                </a:solidFill>
              </a:rPr>
              <a:t>вищ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навч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закл</a:t>
            </a:r>
            <a:r>
              <a:rPr lang="ru-RU" sz="1400" dirty="0">
                <a:solidFill>
                  <a:schemeClr val="tx1"/>
                </a:solidFill>
              </a:rPr>
              <a:t>. / </a:t>
            </a:r>
            <a:r>
              <a:rPr lang="ru-RU" sz="1400" dirty="0" err="1">
                <a:solidFill>
                  <a:schemeClr val="tx1"/>
                </a:solidFill>
              </a:rPr>
              <a:t>Київський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національний</a:t>
            </a:r>
            <a:r>
              <a:rPr lang="ru-RU" sz="1400" dirty="0">
                <a:solidFill>
                  <a:schemeClr val="tx1"/>
                </a:solidFill>
              </a:rPr>
              <a:t> ун-т </a:t>
            </a:r>
            <a:r>
              <a:rPr lang="ru-RU" sz="1400" dirty="0" err="1">
                <a:solidFill>
                  <a:schemeClr val="tx1"/>
                </a:solidFill>
              </a:rPr>
              <a:t>ім</a:t>
            </a:r>
            <a:r>
              <a:rPr lang="ru-RU" sz="1400" dirty="0">
                <a:solidFill>
                  <a:schemeClr val="tx1"/>
                </a:solidFill>
              </a:rPr>
              <a:t>. Тараса </a:t>
            </a:r>
            <a:r>
              <a:rPr lang="ru-RU" sz="1400" dirty="0" err="1">
                <a:solidFill>
                  <a:schemeClr val="tx1"/>
                </a:solidFill>
              </a:rPr>
              <a:t>Шевченка</a:t>
            </a:r>
            <a:r>
              <a:rPr lang="ru-RU" sz="1400" dirty="0">
                <a:solidFill>
                  <a:schemeClr val="tx1"/>
                </a:solidFill>
              </a:rPr>
              <a:t>. – К. : </a:t>
            </a:r>
            <a:r>
              <a:rPr lang="ru-RU" sz="1400" dirty="0" err="1">
                <a:solidFill>
                  <a:schemeClr val="tx1"/>
                </a:solidFill>
              </a:rPr>
              <a:t>Київський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університет</a:t>
            </a:r>
            <a:r>
              <a:rPr lang="ru-RU" sz="1400" dirty="0">
                <a:solidFill>
                  <a:schemeClr val="tx1"/>
                </a:solidFill>
              </a:rPr>
              <a:t>, 2007. – 303с.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7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Ніццький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Договір</a:t>
            </a:r>
            <a:r>
              <a:rPr lang="ru-RU" sz="1400" dirty="0">
                <a:solidFill>
                  <a:schemeClr val="tx1"/>
                </a:solidFill>
              </a:rPr>
              <a:t> та </a:t>
            </a:r>
            <a:r>
              <a:rPr lang="ru-RU" sz="1400" dirty="0" err="1">
                <a:solidFill>
                  <a:schemeClr val="tx1"/>
                </a:solidFill>
              </a:rPr>
              <a:t>розширення</a:t>
            </a:r>
            <a:r>
              <a:rPr lang="ru-RU" sz="1400" dirty="0">
                <a:solidFill>
                  <a:schemeClr val="tx1"/>
                </a:solidFill>
              </a:rPr>
              <a:t> ЄС / </a:t>
            </a:r>
            <a:r>
              <a:rPr lang="ru-RU" sz="1400" dirty="0" err="1">
                <a:solidFill>
                  <a:schemeClr val="tx1"/>
                </a:solidFill>
              </a:rPr>
              <a:t>Міністерство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юстиції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України</a:t>
            </a:r>
            <a:r>
              <a:rPr lang="ru-RU" sz="1400" dirty="0">
                <a:solidFill>
                  <a:schemeClr val="tx1"/>
                </a:solidFill>
              </a:rPr>
              <a:t>. Центр </a:t>
            </a:r>
            <a:r>
              <a:rPr lang="ru-RU" sz="1400" dirty="0" err="1">
                <a:solidFill>
                  <a:schemeClr val="tx1"/>
                </a:solidFill>
              </a:rPr>
              <a:t>порівняльного</a:t>
            </a:r>
            <a:r>
              <a:rPr lang="ru-RU" sz="1400" dirty="0">
                <a:solidFill>
                  <a:schemeClr val="tx1"/>
                </a:solidFill>
              </a:rPr>
              <a:t> права / За наук. ред. С. Шевчука. – К: Логос, 2001. – 196 с.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8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Опришко</a:t>
            </a:r>
            <a:r>
              <a:rPr lang="ru-RU" sz="1400" dirty="0">
                <a:solidFill>
                  <a:schemeClr val="tx1"/>
                </a:solidFill>
              </a:rPr>
              <a:t> В.Ф., Омельченко А.В., </a:t>
            </a:r>
            <a:r>
              <a:rPr lang="ru-RU" sz="1400" dirty="0" err="1">
                <a:solidFill>
                  <a:schemeClr val="tx1"/>
                </a:solidFill>
              </a:rPr>
              <a:t>Фастовець</a:t>
            </a:r>
            <a:r>
              <a:rPr lang="ru-RU" sz="1400" dirty="0">
                <a:solidFill>
                  <a:schemeClr val="tx1"/>
                </a:solidFill>
              </a:rPr>
              <a:t> А.Ф. Право </a:t>
            </a:r>
            <a:r>
              <a:rPr lang="ru-RU" sz="1400" dirty="0" err="1">
                <a:solidFill>
                  <a:schemeClr val="tx1"/>
                </a:solidFill>
              </a:rPr>
              <a:t>Європейського</a:t>
            </a:r>
            <a:r>
              <a:rPr lang="ru-RU" sz="1400" dirty="0">
                <a:solidFill>
                  <a:schemeClr val="tx1"/>
                </a:solidFill>
              </a:rPr>
              <a:t> Союзу. </a:t>
            </a:r>
            <a:r>
              <a:rPr lang="ru-RU" sz="1400" dirty="0" err="1">
                <a:solidFill>
                  <a:schemeClr val="tx1"/>
                </a:solidFill>
              </a:rPr>
              <a:t>Загальна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частина</a:t>
            </a:r>
            <a:r>
              <a:rPr lang="ru-RU" sz="1400" dirty="0">
                <a:solidFill>
                  <a:schemeClr val="tx1"/>
                </a:solidFill>
              </a:rPr>
              <a:t>. – К.: КНЕУ, 2002. – 460 с.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9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Основи</a:t>
            </a:r>
            <a:r>
              <a:rPr lang="ru-RU" sz="1400" dirty="0">
                <a:solidFill>
                  <a:schemeClr val="tx1"/>
                </a:solidFill>
              </a:rPr>
              <a:t> права </a:t>
            </a:r>
            <a:r>
              <a:rPr lang="ru-RU" sz="1400" dirty="0" err="1">
                <a:solidFill>
                  <a:schemeClr val="tx1"/>
                </a:solidFill>
              </a:rPr>
              <a:t>Європейського</a:t>
            </a:r>
            <a:r>
              <a:rPr lang="ru-RU" sz="1400" dirty="0">
                <a:solidFill>
                  <a:schemeClr val="tx1"/>
                </a:solidFill>
              </a:rPr>
              <a:t> Союзу: </a:t>
            </a:r>
            <a:r>
              <a:rPr lang="ru-RU" sz="1400" dirty="0" err="1">
                <a:solidFill>
                  <a:schemeClr val="tx1"/>
                </a:solidFill>
              </a:rPr>
              <a:t>Нормативні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матеріали</a:t>
            </a:r>
            <a:r>
              <a:rPr lang="ru-RU" sz="1400" dirty="0">
                <a:solidFill>
                  <a:schemeClr val="tx1"/>
                </a:solidFill>
              </a:rPr>
              <a:t> / За </a:t>
            </a:r>
            <a:r>
              <a:rPr lang="ru-RU" sz="1400" dirty="0" err="1">
                <a:solidFill>
                  <a:schemeClr val="tx1"/>
                </a:solidFill>
              </a:rPr>
              <a:t>заг</a:t>
            </a:r>
            <a:r>
              <a:rPr lang="ru-RU" sz="1400" dirty="0">
                <a:solidFill>
                  <a:schemeClr val="tx1"/>
                </a:solidFill>
              </a:rPr>
              <a:t>. ред. М.В. </a:t>
            </a:r>
            <a:r>
              <a:rPr lang="ru-RU" sz="1400" dirty="0" err="1">
                <a:solidFill>
                  <a:schemeClr val="tx1"/>
                </a:solidFill>
              </a:rPr>
              <a:t>Буроменського</a:t>
            </a:r>
            <a:r>
              <a:rPr lang="ru-RU" sz="1400" dirty="0">
                <a:solidFill>
                  <a:schemeClr val="tx1"/>
                </a:solidFill>
              </a:rPr>
              <a:t>. – </a:t>
            </a:r>
            <a:r>
              <a:rPr lang="ru-RU" sz="1400" dirty="0" err="1">
                <a:solidFill>
                  <a:schemeClr val="tx1"/>
                </a:solidFill>
              </a:rPr>
              <a:t>Харків</a:t>
            </a:r>
            <a:r>
              <a:rPr lang="ru-RU" sz="1400" dirty="0">
                <a:solidFill>
                  <a:schemeClr val="tx1"/>
                </a:solidFill>
              </a:rPr>
              <a:t>: Яшма, 2005. - 236 с.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10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Посельский</a:t>
            </a:r>
            <a:r>
              <a:rPr lang="ru-RU" sz="1400" dirty="0">
                <a:solidFill>
                  <a:schemeClr val="tx1"/>
                </a:solidFill>
              </a:rPr>
              <a:t> В. </a:t>
            </a:r>
            <a:r>
              <a:rPr lang="ru-RU" sz="1400" dirty="0" err="1">
                <a:solidFill>
                  <a:schemeClr val="tx1"/>
                </a:solidFill>
              </a:rPr>
              <a:t>Європейський</a:t>
            </a:r>
            <a:r>
              <a:rPr lang="ru-RU" sz="1400" dirty="0">
                <a:solidFill>
                  <a:schemeClr val="tx1"/>
                </a:solidFill>
              </a:rPr>
              <a:t> Союз: </a:t>
            </a:r>
            <a:r>
              <a:rPr lang="ru-RU" sz="1400" dirty="0" err="1">
                <a:solidFill>
                  <a:schemeClr val="tx1"/>
                </a:solidFill>
              </a:rPr>
              <a:t>інституційні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основи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європейської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інтеграції</a:t>
            </a:r>
            <a:r>
              <a:rPr lang="ru-RU" sz="1400" dirty="0">
                <a:solidFill>
                  <a:schemeClr val="tx1"/>
                </a:solidFill>
              </a:rPr>
              <a:t>. – К.: </a:t>
            </a:r>
            <a:r>
              <a:rPr lang="ru-RU" sz="1400" dirty="0" err="1">
                <a:solidFill>
                  <a:schemeClr val="tx1"/>
                </a:solidFill>
              </a:rPr>
              <a:t>Смолоскип</a:t>
            </a:r>
            <a:r>
              <a:rPr lang="ru-RU" sz="1400" dirty="0">
                <a:solidFill>
                  <a:schemeClr val="tx1"/>
                </a:solidFill>
              </a:rPr>
              <a:t>, 2002. – 168 с.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11</a:t>
            </a:r>
            <a:r>
              <a:rPr lang="ru-RU" sz="1400" dirty="0">
                <a:solidFill>
                  <a:schemeClr val="tx1"/>
                </a:solidFill>
              </a:rPr>
              <a:t>. Право </a:t>
            </a:r>
            <a:r>
              <a:rPr lang="ru-RU" sz="1400" dirty="0" err="1">
                <a:solidFill>
                  <a:schemeClr val="tx1"/>
                </a:solidFill>
              </a:rPr>
              <a:t>Європейського</a:t>
            </a:r>
            <a:r>
              <a:rPr lang="ru-RU" sz="1400" dirty="0">
                <a:solidFill>
                  <a:schemeClr val="tx1"/>
                </a:solidFill>
              </a:rPr>
              <a:t> Союзу: </a:t>
            </a:r>
            <a:r>
              <a:rPr lang="ru-RU" sz="1400" dirty="0" err="1">
                <a:solidFill>
                  <a:schemeClr val="tx1"/>
                </a:solidFill>
              </a:rPr>
              <a:t>Підручник</a:t>
            </a:r>
            <a:r>
              <a:rPr lang="ru-RU" sz="1400" dirty="0">
                <a:solidFill>
                  <a:schemeClr val="tx1"/>
                </a:solidFill>
              </a:rPr>
              <a:t> / за ред. В.І. </a:t>
            </a:r>
            <a:r>
              <a:rPr lang="ru-RU" sz="1400" dirty="0" err="1">
                <a:solidFill>
                  <a:schemeClr val="tx1"/>
                </a:solidFill>
              </a:rPr>
              <a:t>Муравйова</a:t>
            </a:r>
            <a:r>
              <a:rPr lang="ru-RU" sz="1400" dirty="0">
                <a:solidFill>
                  <a:schemeClr val="tx1"/>
                </a:solidFill>
              </a:rPr>
              <a:t>. – К.: </a:t>
            </a:r>
            <a:r>
              <a:rPr lang="ru-RU" sz="1400" dirty="0" err="1">
                <a:solidFill>
                  <a:schemeClr val="tx1"/>
                </a:solidFill>
              </a:rPr>
              <a:t>Юрінком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Інтер</a:t>
            </a:r>
            <a:r>
              <a:rPr lang="ru-RU" sz="1400" dirty="0">
                <a:solidFill>
                  <a:schemeClr val="tx1"/>
                </a:solidFill>
              </a:rPr>
              <a:t>, 2011. – 704 с.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12</a:t>
            </a:r>
            <a:r>
              <a:rPr lang="ru-RU" sz="1400" dirty="0">
                <a:solidFill>
                  <a:schemeClr val="tx1"/>
                </a:solidFill>
              </a:rPr>
              <a:t>. Суд Европейских сообществ. Избранные решения / Отв. ред. Л.М. </a:t>
            </a:r>
            <a:r>
              <a:rPr lang="ru-RU" sz="1400" dirty="0" err="1">
                <a:solidFill>
                  <a:schemeClr val="tx1"/>
                </a:solidFill>
              </a:rPr>
              <a:t>Энтин</a:t>
            </a:r>
            <a:r>
              <a:rPr lang="ru-RU" sz="1400" dirty="0">
                <a:solidFill>
                  <a:schemeClr val="tx1"/>
                </a:solidFill>
              </a:rPr>
              <a:t>. – М.: Норма, 2001. – 400 с.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6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070" y="157018"/>
            <a:ext cx="4738255" cy="363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основі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Європейської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Ради лежала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ідея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Президента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Франції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Шарля де Голля про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неформальних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зустрічей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лідерів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держав ЄС,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повинно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перешкоджати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зниженню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ролі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національних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держав в рамках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інтеграційного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утворення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Неформальні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саміти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проводилися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1961 р. У 1974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році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саміті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Парижі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практика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формально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закріплена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пропозицією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Валері Жискар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д'Естена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займав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той час пост Президента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Франції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509" y="2731532"/>
            <a:ext cx="2978872" cy="4028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635" y="848471"/>
            <a:ext cx="2857500" cy="402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3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812799" y="175491"/>
            <a:ext cx="10737274" cy="6336765"/>
            <a:chOff x="812799" y="175491"/>
            <a:chExt cx="10737274" cy="6336765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3288145" y="175491"/>
              <a:ext cx="5551055" cy="1302327"/>
            </a:xfrm>
            <a:prstGeom prst="round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Статус та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завдання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Європейської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Ради остаточно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закріплені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 ст. 14 Договору про Європейський Союз.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Згідно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його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положеннями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до складу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Європейської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Ради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входять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812799" y="2503673"/>
              <a:ext cx="2475346" cy="1403927"/>
            </a:xfrm>
            <a:prstGeom prst="ellips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голови держав або урядів держав-членів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4825999" y="2493817"/>
              <a:ext cx="2475346" cy="1403927"/>
            </a:xfrm>
            <a:prstGeom prst="ellips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Голова Європейської Ради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9074727" y="2493817"/>
              <a:ext cx="2475346" cy="1403927"/>
            </a:xfrm>
            <a:prstGeom prst="ellips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Голова Комісії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3726872" y="5108329"/>
              <a:ext cx="4673599" cy="1403927"/>
            </a:xfrm>
            <a:prstGeom prst="ellips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Верховний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представник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Союзу з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питань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закордонних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справ і політики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безпеки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бере участь в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її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роботі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Прямая со стрелкой 8"/>
            <p:cNvCxnSpPr>
              <a:stCxn id="2" idx="2"/>
              <a:endCxn id="4" idx="0"/>
            </p:cNvCxnSpPr>
            <p:nvPr/>
          </p:nvCxnSpPr>
          <p:spPr>
            <a:xfrm flipH="1">
              <a:off x="2050472" y="1477818"/>
              <a:ext cx="4013201" cy="1025855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1" name="Прямая со стрелкой 10"/>
            <p:cNvCxnSpPr>
              <a:stCxn id="2" idx="2"/>
              <a:endCxn id="5" idx="0"/>
            </p:cNvCxnSpPr>
            <p:nvPr/>
          </p:nvCxnSpPr>
          <p:spPr>
            <a:xfrm flipH="1">
              <a:off x="6063672" y="1477818"/>
              <a:ext cx="1" cy="1015999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3" name="Прямая со стрелкой 12"/>
            <p:cNvCxnSpPr>
              <a:stCxn id="2" idx="2"/>
              <a:endCxn id="6" idx="0"/>
            </p:cNvCxnSpPr>
            <p:nvPr/>
          </p:nvCxnSpPr>
          <p:spPr>
            <a:xfrm>
              <a:off x="6063673" y="1477818"/>
              <a:ext cx="4248727" cy="1015999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71747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17237" y="1265383"/>
            <a:ext cx="5809673" cy="3833089"/>
            <a:chOff x="517237" y="1265383"/>
            <a:chExt cx="5809673" cy="3833089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" name="Овал 1"/>
            <p:cNvSpPr/>
            <p:nvPr/>
          </p:nvSpPr>
          <p:spPr>
            <a:xfrm>
              <a:off x="517237" y="1265383"/>
              <a:ext cx="4211782" cy="1477818"/>
            </a:xfrm>
            <a:prstGeom prst="ellips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err="1"/>
                <a:t>Поряд</a:t>
              </a:r>
              <a:r>
                <a:rPr lang="ru-RU" dirty="0"/>
                <a:t> з Радою </a:t>
              </a:r>
              <a:r>
                <a:rPr lang="ru-RU" dirty="0" err="1"/>
                <a:t>міністрів</a:t>
              </a:r>
              <a:r>
                <a:rPr lang="ru-RU" dirty="0"/>
                <a:t> Європейська Рада </a:t>
              </a:r>
              <a:r>
                <a:rPr lang="ru-RU" dirty="0" err="1"/>
                <a:t>наділена</a:t>
              </a:r>
              <a:r>
                <a:rPr lang="ru-RU" dirty="0"/>
                <a:t> </a:t>
              </a:r>
              <a:r>
                <a:rPr lang="ru-RU" dirty="0" err="1"/>
                <a:t>політичною</a:t>
              </a:r>
              <a:r>
                <a:rPr lang="ru-RU" dirty="0"/>
                <a:t> </a:t>
              </a:r>
              <a:r>
                <a:rPr lang="ru-RU" dirty="0" err="1"/>
                <a:t>функцією</a:t>
              </a:r>
              <a:r>
                <a:rPr lang="ru-RU" dirty="0"/>
                <a:t>, </a:t>
              </a:r>
              <a:r>
                <a:rPr lang="ru-RU" dirty="0" err="1"/>
                <a:t>що</a:t>
              </a:r>
              <a:r>
                <a:rPr lang="ru-RU" dirty="0"/>
                <a:t> </a:t>
              </a:r>
              <a:r>
                <a:rPr lang="ru-RU" dirty="0" err="1"/>
                <a:t>полягає</a:t>
              </a:r>
              <a:endParaRPr lang="en-US" dirty="0"/>
            </a:p>
          </p:txBody>
        </p:sp>
        <p:sp>
          <p:nvSpPr>
            <p:cNvPr id="4" name="Выгнутая вправо стрелка 3"/>
            <p:cNvSpPr/>
            <p:nvPr/>
          </p:nvSpPr>
          <p:spPr>
            <a:xfrm>
              <a:off x="4775201" y="1847272"/>
              <a:ext cx="1551709" cy="2881746"/>
            </a:xfrm>
            <a:prstGeom prst="curvedLeftArrow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1025236" y="3602181"/>
              <a:ext cx="3703783" cy="1496291"/>
            </a:xfrm>
            <a:prstGeom prst="ellips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/>
                <a:t>у зміні основоположних договорів європейської інтеграції.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1913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341745" y="157019"/>
            <a:ext cx="11508511" cy="6258196"/>
            <a:chOff x="341745" y="157019"/>
            <a:chExt cx="11508511" cy="625819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2" name="Овал 1"/>
            <p:cNvSpPr/>
            <p:nvPr/>
          </p:nvSpPr>
          <p:spPr>
            <a:xfrm>
              <a:off x="3278910" y="157019"/>
              <a:ext cx="5347854" cy="1487055"/>
            </a:xfrm>
            <a:prstGeom prst="ellips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/>
                <a:t>Статус та </a:t>
              </a:r>
              <a:r>
                <a:rPr lang="ru-RU" sz="1600" dirty="0" err="1"/>
                <a:t>повноваження</a:t>
              </a:r>
              <a:r>
                <a:rPr lang="ru-RU" sz="1600" dirty="0"/>
                <a:t> Голови </a:t>
              </a:r>
              <a:r>
                <a:rPr lang="ru-RU" sz="1600" dirty="0" err="1"/>
                <a:t>Європейської</a:t>
              </a:r>
              <a:r>
                <a:rPr lang="ru-RU" sz="1600" dirty="0"/>
                <a:t> Ради </a:t>
              </a:r>
              <a:r>
                <a:rPr lang="ru-RU" sz="1600" dirty="0" err="1"/>
                <a:t>визначені</a:t>
              </a:r>
              <a:r>
                <a:rPr lang="ru-RU" sz="1600" dirty="0"/>
                <a:t> у ст. 14 (6) Договору про Європейський Союз. </a:t>
              </a:r>
              <a:r>
                <a:rPr lang="ru-RU" sz="1600" dirty="0" err="1"/>
                <a:t>Зокрема</a:t>
              </a:r>
              <a:r>
                <a:rPr lang="ru-RU" sz="1600" dirty="0"/>
                <a:t>, </a:t>
              </a:r>
              <a:r>
                <a:rPr lang="ru-RU" sz="1600" dirty="0" err="1"/>
                <a:t>він</a:t>
              </a:r>
              <a:r>
                <a:rPr lang="ru-RU" sz="1600" dirty="0"/>
                <a:t>:</a:t>
              </a:r>
              <a:endParaRPr lang="en-US" sz="1600" dirty="0"/>
            </a:p>
          </p:txBody>
        </p:sp>
        <p:sp>
          <p:nvSpPr>
            <p:cNvPr id="4" name="Овал 3"/>
            <p:cNvSpPr/>
            <p:nvPr/>
          </p:nvSpPr>
          <p:spPr>
            <a:xfrm>
              <a:off x="341745" y="1935018"/>
              <a:ext cx="3943928" cy="2022763"/>
            </a:xfrm>
            <a:prstGeom prst="ellips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/>
                <a:t>(a) очолює Раду та керує її роботою;</a:t>
              </a:r>
              <a:endParaRPr lang="en-US" sz="1600" dirty="0"/>
            </a:p>
          </p:txBody>
        </p:sp>
        <p:sp>
          <p:nvSpPr>
            <p:cNvPr id="5" name="Овал 4"/>
            <p:cNvSpPr/>
            <p:nvPr/>
          </p:nvSpPr>
          <p:spPr>
            <a:xfrm>
              <a:off x="341745" y="4392452"/>
              <a:ext cx="3943928" cy="2022763"/>
            </a:xfrm>
            <a:prstGeom prst="ellips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/>
                <a:t>(b) забезпечує </a:t>
              </a:r>
              <a:r>
                <a:rPr lang="ru-RU" sz="1600" dirty="0" err="1"/>
                <a:t>підготовку</a:t>
              </a:r>
              <a:r>
                <a:rPr lang="ru-RU" sz="1600" dirty="0"/>
                <a:t> й </a:t>
              </a:r>
              <a:r>
                <a:rPr lang="ru-RU" sz="1600" dirty="0" err="1"/>
                <a:t>послідовність</a:t>
              </a:r>
              <a:r>
                <a:rPr lang="ru-RU" sz="1600" dirty="0"/>
                <a:t> </a:t>
              </a:r>
              <a:r>
                <a:rPr lang="ru-RU" sz="1600" dirty="0" err="1"/>
                <a:t>роботи</a:t>
              </a:r>
              <a:r>
                <a:rPr lang="ru-RU" sz="1600" dirty="0"/>
                <a:t> </a:t>
              </a:r>
              <a:r>
                <a:rPr lang="ru-RU" sz="1600" dirty="0" err="1"/>
                <a:t>Європейської</a:t>
              </a:r>
              <a:r>
                <a:rPr lang="ru-RU" sz="1600" dirty="0"/>
                <a:t> Ради у </a:t>
              </a:r>
              <a:r>
                <a:rPr lang="ru-RU" sz="1600" dirty="0" err="1"/>
                <a:t>співпраці</a:t>
              </a:r>
              <a:r>
                <a:rPr lang="ru-RU" sz="1600" dirty="0"/>
                <a:t> з Головою </a:t>
              </a:r>
              <a:r>
                <a:rPr lang="ru-RU" sz="1600" dirty="0" err="1"/>
                <a:t>Комісії</a:t>
              </a:r>
              <a:r>
                <a:rPr lang="ru-RU" sz="1600" dirty="0"/>
                <a:t> та на </a:t>
              </a:r>
              <a:r>
                <a:rPr lang="ru-RU" sz="1600" dirty="0" err="1"/>
                <a:t>основі</a:t>
              </a:r>
              <a:r>
                <a:rPr lang="ru-RU" sz="1600" dirty="0"/>
                <a:t> </a:t>
              </a:r>
              <a:r>
                <a:rPr lang="ru-RU" sz="1600" dirty="0" err="1"/>
                <a:t>роботи</a:t>
              </a:r>
              <a:r>
                <a:rPr lang="ru-RU" sz="1600" dirty="0"/>
                <a:t> Ради з </a:t>
              </a:r>
              <a:r>
                <a:rPr lang="ru-RU" sz="1600" dirty="0" err="1"/>
                <a:t>загальних</a:t>
              </a:r>
              <a:r>
                <a:rPr lang="ru-RU" sz="1600" dirty="0"/>
                <a:t> </a:t>
              </a:r>
              <a:r>
                <a:rPr lang="ru-RU" sz="1600" dirty="0" err="1"/>
                <a:t>питань</a:t>
              </a:r>
              <a:r>
                <a:rPr lang="ru-RU" sz="1600" dirty="0"/>
                <a:t>;</a:t>
              </a:r>
              <a:endParaRPr lang="en-US" sz="1600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7906328" y="4392451"/>
              <a:ext cx="3943928" cy="2022763"/>
            </a:xfrm>
            <a:prstGeom prst="ellips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/>
                <a:t>(d) звітує Європейському Парламентові після кожного засідання Європейської Ради.</a:t>
              </a:r>
              <a:endParaRPr lang="en-US" sz="1600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7740073" y="1935018"/>
              <a:ext cx="3943928" cy="2022763"/>
            </a:xfrm>
            <a:prstGeom prst="ellips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/>
                <a:t>(c) </a:t>
              </a:r>
              <a:r>
                <a:rPr lang="ru-RU" sz="1600" dirty="0" err="1"/>
                <a:t>докладає</a:t>
              </a:r>
              <a:r>
                <a:rPr lang="ru-RU" sz="1600" dirty="0"/>
                <a:t> </a:t>
              </a:r>
              <a:r>
                <a:rPr lang="ru-RU" sz="1600" dirty="0" err="1"/>
                <a:t>зусиль</a:t>
              </a:r>
              <a:r>
                <a:rPr lang="ru-RU" sz="1600" dirty="0"/>
                <a:t>, </a:t>
              </a:r>
              <a:r>
                <a:rPr lang="ru-RU" sz="1600" dirty="0" err="1"/>
                <a:t>що</a:t>
              </a:r>
              <a:r>
                <a:rPr lang="ru-RU" sz="1600" dirty="0"/>
                <a:t> </a:t>
              </a:r>
              <a:r>
                <a:rPr lang="ru-RU" sz="1600" dirty="0" err="1"/>
                <a:t>сприяють</a:t>
              </a:r>
              <a:r>
                <a:rPr lang="ru-RU" sz="1600" dirty="0"/>
                <a:t> </a:t>
              </a:r>
              <a:r>
                <a:rPr lang="ru-RU" sz="1600" dirty="0" err="1"/>
                <a:t>єднанню</a:t>
              </a:r>
              <a:r>
                <a:rPr lang="ru-RU" sz="1600" dirty="0"/>
                <a:t> та консенсусу в </a:t>
              </a:r>
              <a:r>
                <a:rPr lang="ru-RU" sz="1600" dirty="0" err="1"/>
                <a:t>Європейській</a:t>
              </a:r>
              <a:r>
                <a:rPr lang="ru-RU" sz="1600" dirty="0"/>
                <a:t> </a:t>
              </a:r>
              <a:r>
                <a:rPr lang="ru-RU" sz="1600" dirty="0" err="1"/>
                <a:t>Раді</a:t>
              </a:r>
              <a:r>
                <a:rPr lang="ru-RU" sz="1600" dirty="0"/>
                <a:t>;</a:t>
              </a:r>
              <a:endParaRPr lang="en-US" sz="1600" dirty="0"/>
            </a:p>
          </p:txBody>
        </p:sp>
        <p:cxnSp>
          <p:nvCxnSpPr>
            <p:cNvPr id="9" name="Прямая со стрелкой 8"/>
            <p:cNvCxnSpPr>
              <a:stCxn id="2" idx="4"/>
              <a:endCxn id="4" idx="6"/>
            </p:cNvCxnSpPr>
            <p:nvPr/>
          </p:nvCxnSpPr>
          <p:spPr>
            <a:xfrm flipH="1">
              <a:off x="4285673" y="1644074"/>
              <a:ext cx="1667164" cy="130232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11" name="Прямая со стрелкой 10"/>
            <p:cNvCxnSpPr>
              <a:stCxn id="2" idx="4"/>
              <a:endCxn id="5" idx="6"/>
            </p:cNvCxnSpPr>
            <p:nvPr/>
          </p:nvCxnSpPr>
          <p:spPr>
            <a:xfrm flipH="1">
              <a:off x="4285673" y="1644074"/>
              <a:ext cx="1667164" cy="375976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13" name="Прямая со стрелкой 12"/>
            <p:cNvCxnSpPr>
              <a:stCxn id="2" idx="4"/>
              <a:endCxn id="7" idx="2"/>
            </p:cNvCxnSpPr>
            <p:nvPr/>
          </p:nvCxnSpPr>
          <p:spPr>
            <a:xfrm>
              <a:off x="5952837" y="1644074"/>
              <a:ext cx="1787236" cy="130232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15" name="Прямая со стрелкой 14"/>
            <p:cNvCxnSpPr>
              <a:stCxn id="2" idx="4"/>
              <a:endCxn id="6" idx="2"/>
            </p:cNvCxnSpPr>
            <p:nvPr/>
          </p:nvCxnSpPr>
          <p:spPr>
            <a:xfrm>
              <a:off x="5952837" y="1644074"/>
              <a:ext cx="1953491" cy="375975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44191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516907" y="262598"/>
            <a:ext cx="7195129" cy="5186857"/>
            <a:chOff x="2516907" y="262598"/>
            <a:chExt cx="7195129" cy="5186857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Прямоугольник 2"/>
            <p:cNvSpPr/>
            <p:nvPr/>
          </p:nvSpPr>
          <p:spPr>
            <a:xfrm>
              <a:off x="3740728" y="262598"/>
              <a:ext cx="4608945" cy="1597891"/>
            </a:xfrm>
            <a:prstGeom prst="rect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За </a:t>
              </a:r>
              <a:r>
                <a:rPr lang="ru-RU" dirty="0" err="1"/>
                <a:t>посадою</a:t>
              </a:r>
              <a:r>
                <a:rPr lang="ru-RU" dirty="0"/>
                <a:t> (</a:t>
              </a:r>
              <a:r>
                <a:rPr lang="ru-RU" dirty="0" err="1"/>
                <a:t>ex</a:t>
              </a:r>
              <a:r>
                <a:rPr lang="ru-RU" dirty="0"/>
                <a:t> </a:t>
              </a:r>
              <a:r>
                <a:rPr lang="ru-RU" dirty="0" err="1"/>
                <a:t>officio</a:t>
              </a:r>
              <a:r>
                <a:rPr lang="ru-RU" dirty="0"/>
                <a:t>) </a:t>
              </a:r>
              <a:r>
                <a:rPr lang="ru-RU" dirty="0" err="1"/>
                <a:t>Верховний</a:t>
              </a:r>
              <a:r>
                <a:rPr lang="ru-RU" dirty="0"/>
                <a:t> </a:t>
              </a:r>
              <a:r>
                <a:rPr lang="ru-RU" dirty="0" err="1"/>
                <a:t>представник</a:t>
              </a:r>
              <a:r>
                <a:rPr lang="ru-RU" dirty="0"/>
                <a:t> з </a:t>
              </a:r>
              <a:r>
                <a:rPr lang="ru-RU" dirty="0" err="1"/>
                <a:t>питань</a:t>
              </a:r>
              <a:r>
                <a:rPr lang="ru-RU" dirty="0"/>
                <a:t> </a:t>
              </a:r>
              <a:r>
                <a:rPr lang="ru-RU" dirty="0" err="1"/>
                <a:t>закордонних</a:t>
              </a:r>
              <a:r>
                <a:rPr lang="ru-RU" dirty="0"/>
                <a:t> справ і політики </a:t>
              </a:r>
              <a:r>
                <a:rPr lang="ru-RU" dirty="0" err="1"/>
                <a:t>безпеки</a:t>
              </a:r>
              <a:r>
                <a:rPr lang="ru-RU" dirty="0"/>
                <a:t> входить до складу </a:t>
              </a:r>
              <a:r>
                <a:rPr lang="ru-RU" dirty="0" err="1"/>
                <a:t>Єврокомісії</a:t>
              </a:r>
              <a:r>
                <a:rPr lang="ru-RU" dirty="0"/>
                <a:t> і є одним з </a:t>
              </a:r>
              <a:r>
                <a:rPr lang="ru-RU" dirty="0" err="1"/>
                <a:t>віце-голів</a:t>
              </a:r>
              <a:r>
                <a:rPr lang="ru-RU" dirty="0"/>
                <a:t> ЄК.</a:t>
              </a:r>
              <a:endParaRPr lang="en-US" dirty="0"/>
            </a:p>
          </p:txBody>
        </p:sp>
        <p:sp>
          <p:nvSpPr>
            <p:cNvPr id="5" name="Штриховая стрелка вправо 4"/>
            <p:cNvSpPr/>
            <p:nvPr/>
          </p:nvSpPr>
          <p:spPr>
            <a:xfrm rot="5400000">
              <a:off x="3666835" y="2299218"/>
              <a:ext cx="1228436" cy="803563"/>
            </a:xfrm>
            <a:prstGeom prst="stripedRightArrow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Штриховая стрелка вправо 5"/>
            <p:cNvSpPr/>
            <p:nvPr/>
          </p:nvSpPr>
          <p:spPr>
            <a:xfrm rot="5400000">
              <a:off x="7333673" y="2299218"/>
              <a:ext cx="1228436" cy="803563"/>
            </a:xfrm>
            <a:prstGeom prst="stripedRightArrow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516907" y="3694545"/>
              <a:ext cx="3528291" cy="1754910"/>
            </a:xfrm>
            <a:prstGeom prst="rect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err="1"/>
                <a:t>Він</a:t>
              </a:r>
              <a:r>
                <a:rPr lang="ru-RU" dirty="0"/>
                <a:t> забезпечує </a:t>
              </a:r>
              <a:r>
                <a:rPr lang="ru-RU" dirty="0" err="1"/>
                <a:t>послідовність</a:t>
              </a:r>
              <a:r>
                <a:rPr lang="ru-RU" dirty="0"/>
                <a:t> </a:t>
              </a:r>
              <a:r>
                <a:rPr lang="ru-RU" dirty="0" err="1"/>
                <a:t>зовнішніх</a:t>
              </a:r>
              <a:r>
                <a:rPr lang="ru-RU" dirty="0"/>
                <a:t> </a:t>
              </a:r>
              <a:r>
                <a:rPr lang="ru-RU" dirty="0" err="1"/>
                <a:t>дій</a:t>
              </a:r>
              <a:r>
                <a:rPr lang="ru-RU" dirty="0"/>
                <a:t> Союзу, </a:t>
              </a:r>
              <a:r>
                <a:rPr lang="ru-RU" dirty="0" err="1"/>
                <a:t>відповідає</a:t>
              </a:r>
              <a:r>
                <a:rPr lang="ru-RU" dirty="0"/>
                <a:t> в </a:t>
              </a:r>
              <a:r>
                <a:rPr lang="ru-RU" dirty="0" err="1"/>
                <a:t>Комісії</a:t>
              </a:r>
              <a:r>
                <a:rPr lang="ru-RU" dirty="0"/>
                <a:t> за </a:t>
              </a:r>
              <a:r>
                <a:rPr lang="ru-RU" dirty="0" err="1"/>
                <a:t>обов’язки</a:t>
              </a:r>
              <a:r>
                <a:rPr lang="ru-RU" dirty="0"/>
                <a:t>, </a:t>
              </a:r>
              <a:r>
                <a:rPr lang="ru-RU" dirty="0" err="1"/>
                <a:t>покладені</a:t>
              </a:r>
              <a:r>
                <a:rPr lang="ru-RU" dirty="0"/>
                <a:t> на </a:t>
              </a:r>
              <a:r>
                <a:rPr lang="ru-RU" dirty="0" err="1"/>
                <a:t>неї</a:t>
              </a:r>
              <a:r>
                <a:rPr lang="ru-RU" dirty="0"/>
                <a:t> у </a:t>
              </a:r>
              <a:r>
                <a:rPr lang="ru-RU" dirty="0" err="1"/>
                <a:t>зовнішніх</a:t>
              </a:r>
              <a:r>
                <a:rPr lang="ru-RU" dirty="0"/>
                <a:t> </a:t>
              </a:r>
              <a:r>
                <a:rPr lang="ru-RU" dirty="0" err="1"/>
                <a:t>відносинах</a:t>
              </a:r>
              <a:r>
                <a:rPr lang="ru-RU" dirty="0"/>
                <a:t>, та </a:t>
              </a:r>
              <a:r>
                <a:rPr lang="ru-RU" dirty="0" err="1"/>
                <a:t>координацію</a:t>
              </a:r>
              <a:r>
                <a:rPr lang="ru-RU" dirty="0"/>
                <a:t> </a:t>
              </a:r>
              <a:r>
                <a:rPr lang="ru-RU" dirty="0" err="1"/>
                <a:t>інших</a:t>
              </a:r>
              <a:r>
                <a:rPr lang="ru-RU" dirty="0"/>
                <a:t> </a:t>
              </a:r>
              <a:r>
                <a:rPr lang="ru-RU" dirty="0" err="1"/>
                <a:t>аспектів</a:t>
              </a:r>
              <a:r>
                <a:rPr lang="ru-RU" dirty="0"/>
                <a:t> </a:t>
              </a:r>
              <a:r>
                <a:rPr lang="ru-RU" dirty="0" err="1"/>
                <a:t>зовнішніх</a:t>
              </a:r>
              <a:r>
                <a:rPr lang="ru-RU" dirty="0"/>
                <a:t> </a:t>
              </a:r>
              <a:r>
                <a:rPr lang="ru-RU" dirty="0" err="1"/>
                <a:t>дій</a:t>
              </a:r>
              <a:r>
                <a:rPr lang="ru-RU" dirty="0"/>
                <a:t> Союзу.</a:t>
              </a:r>
              <a:endParaRPr lang="en-US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183745" y="3694545"/>
              <a:ext cx="3528291" cy="1754910"/>
            </a:xfrm>
            <a:prstGeom prst="rect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 err="1"/>
                <a:t>Він</a:t>
              </a:r>
              <a:r>
                <a:rPr lang="ru-RU" dirty="0"/>
                <a:t> </a:t>
              </a:r>
              <a:r>
                <a:rPr lang="ru-RU" dirty="0" err="1"/>
                <a:t>очолює</a:t>
              </a:r>
              <a:r>
                <a:rPr lang="ru-RU" dirty="0"/>
                <a:t> Раду з </a:t>
              </a:r>
              <a:r>
                <a:rPr lang="ru-RU" dirty="0" err="1"/>
                <a:t>міжнародних</a:t>
              </a:r>
              <a:r>
                <a:rPr lang="ru-RU" dirty="0"/>
                <a:t> </a:t>
              </a:r>
              <a:r>
                <a:rPr lang="ru-RU" dirty="0" err="1"/>
                <a:t>відносин</a:t>
              </a:r>
              <a:r>
                <a:rPr lang="ru-RU" dirty="0"/>
                <a:t> і </a:t>
              </a:r>
              <a:r>
                <a:rPr lang="ru-RU" dirty="0" err="1"/>
                <a:t>керує</a:t>
              </a:r>
              <a:r>
                <a:rPr lang="ru-RU" dirty="0"/>
                <a:t> </a:t>
              </a:r>
              <a:r>
                <a:rPr lang="ru-RU" dirty="0" err="1"/>
                <a:t>Європейської</a:t>
              </a:r>
              <a:r>
                <a:rPr lang="ru-RU" dirty="0"/>
                <a:t> дипломатичною службою, яка має </a:t>
              </a:r>
              <a:r>
                <a:rPr lang="ru-RU" dirty="0" err="1"/>
                <a:t>представництва</a:t>
              </a:r>
              <a:r>
                <a:rPr lang="ru-RU" dirty="0"/>
                <a:t> у 130 державах і </a:t>
              </a:r>
              <a:r>
                <a:rPr lang="ru-RU" dirty="0" err="1"/>
                <a:t>апарат</a:t>
              </a:r>
              <a:r>
                <a:rPr lang="ru-RU" dirty="0"/>
                <a:t> у </a:t>
              </a:r>
              <a:r>
                <a:rPr lang="ru-RU" dirty="0" err="1"/>
                <a:t>кілька</a:t>
              </a:r>
              <a:r>
                <a:rPr lang="ru-RU" dirty="0"/>
                <a:t> </a:t>
              </a:r>
              <a:r>
                <a:rPr lang="ru-RU" dirty="0" err="1"/>
                <a:t>тисяч</a:t>
              </a:r>
              <a:r>
                <a:rPr lang="ru-RU" dirty="0"/>
                <a:t> </a:t>
              </a:r>
              <a:r>
                <a:rPr lang="ru-RU" dirty="0" err="1"/>
                <a:t>осіб</a:t>
              </a:r>
              <a:r>
                <a:rPr lang="ru-RU" dirty="0"/>
                <a:t>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109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49963" y="138227"/>
            <a:ext cx="358371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</a:rPr>
              <a:t>Рада </a:t>
            </a:r>
            <a:r>
              <a:rPr lang="ru-RU" sz="2000" b="1" dirty="0" err="1">
                <a:solidFill>
                  <a:schemeClr val="bg1"/>
                </a:solidFill>
              </a:rPr>
              <a:t>Європейського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Союзу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80" y="886652"/>
            <a:ext cx="5328824" cy="3297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967" y="3341618"/>
            <a:ext cx="5328824" cy="329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87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3010</Words>
  <Application>Microsoft Office PowerPoint</Application>
  <PresentationFormat>Произвольный</PresentationFormat>
  <Paragraphs>164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ВИКОРИСТАНИХ ДЖЕРЕЛ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Таисия</dc:creator>
  <cp:lastModifiedBy>Пользователь</cp:lastModifiedBy>
  <cp:revision>27</cp:revision>
  <dcterms:created xsi:type="dcterms:W3CDTF">2022-10-01T09:51:21Z</dcterms:created>
  <dcterms:modified xsi:type="dcterms:W3CDTF">2023-09-13T07:54:07Z</dcterms:modified>
</cp:coreProperties>
</file>