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226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670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448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67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96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229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416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731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216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741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33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3858-5D2D-4BA9-922D-EDB965DA4767}" type="datetimeFigureOut">
              <a:rPr lang="uk-UA" smtClean="0"/>
              <a:t>17.12.2015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F854-F759-48A9-9AD5-F2FD5E7C3C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071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18782"/>
          </a:xfrm>
        </p:spPr>
        <p:txBody>
          <a:bodyPr>
            <a:noAutofit/>
          </a:bodyPr>
          <a:lstStyle/>
          <a:p>
            <a:r>
              <a:rPr lang="uk-UA" sz="8800" dirty="0" smtClean="0">
                <a:latin typeface="Arial Black" panose="020B0A04020102020204" pitchFamily="34" charset="0"/>
              </a:rPr>
              <a:t>Сучасні технології навчання</a:t>
            </a:r>
            <a:endParaRPr lang="uk-UA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91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вмісту 7"/>
          <p:cNvSpPr>
            <a:spLocks noGrp="1"/>
          </p:cNvSpPr>
          <p:nvPr>
            <p:ph idx="1"/>
          </p:nvPr>
        </p:nvSpPr>
        <p:spPr>
          <a:xfrm>
            <a:off x="838200" y="225083"/>
            <a:ext cx="10515600" cy="5951880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Гру, як метод навчання, передачі досвіду старших поколінь молодшим, люди використовували з давнини. У сучасній школі, що робить ставку на активізацію та інтенсифікацію навчального процесу, ігрова діяльність використовується в наступних випадках:</a:t>
            </a:r>
          </a:p>
          <a:p>
            <a:r>
              <a:rPr lang="uk-UA" dirty="0" smtClean="0"/>
              <a:t>	в якості самостійного методу для освоєння певної теми;</a:t>
            </a:r>
          </a:p>
          <a:p>
            <a:r>
              <a:rPr lang="uk-UA" dirty="0" smtClean="0"/>
              <a:t>	як елемент (іноді досить істотний) якогось іншого методу;</a:t>
            </a:r>
          </a:p>
          <a:p>
            <a:r>
              <a:rPr lang="uk-UA" dirty="0" smtClean="0"/>
              <a:t>	в якості цілого уроку або його частини (введення, пояснення, закріплення контролю або вправи);</a:t>
            </a:r>
          </a:p>
          <a:p>
            <a:r>
              <a:rPr lang="uk-UA" dirty="0" smtClean="0"/>
              <a:t>	при організації позакласного заходу.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0112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вмісту 7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Інформаційні технології в освіті сприяють не тільки розкриттю й розвитку індивідуальних здібностей учнів, активізації пізнавальної діяльності, а й формуванню інформаційної культури.</a:t>
            </a:r>
          </a:p>
          <a:p>
            <a:pPr marL="0" indent="0">
              <a:buNone/>
            </a:pPr>
            <a:r>
              <a:rPr lang="uk-UA" b="1" dirty="0" smtClean="0"/>
              <a:t>Комп’ютерні технології дозволяють:</a:t>
            </a:r>
          </a:p>
          <a:p>
            <a:r>
              <a:rPr lang="uk-UA" dirty="0" smtClean="0"/>
              <a:t>	забезпечити високу наочність навчального матеріалу;</a:t>
            </a:r>
          </a:p>
          <a:p>
            <a:r>
              <a:rPr lang="uk-UA" dirty="0" smtClean="0"/>
              <a:t>	впроваджувати як колективну, так і індивідуальну роботу учнів;</a:t>
            </a:r>
          </a:p>
          <a:p>
            <a:r>
              <a:rPr lang="uk-UA" dirty="0" smtClean="0"/>
              <a:t>	накопичувати методичні матеріали;</a:t>
            </a:r>
          </a:p>
          <a:p>
            <a:r>
              <a:rPr lang="uk-UA" dirty="0" smtClean="0"/>
              <a:t>	підвищувати рівень інформаційної культури й освіти людини інформаційного суспільства;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7632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886265"/>
            <a:ext cx="10515600" cy="5290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/>
              <a:t>Підсумовуючи все сказане, зазначимо, що актуальність розглянутих у роботі питань на сьогоднішній день є грандіозною. Викладання іноземної мови не стоїть на місці, невпинно розвивається з метою якнайкращого вивчення учнями іноземної мови.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5479682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/>
          <a:lstStyle/>
          <a:p>
            <a:r>
              <a:rPr lang="uk-UA" dirty="0" smtClean="0"/>
              <a:t>Модернізація структури і змісту шкільної </a:t>
            </a:r>
            <a:r>
              <a:rPr lang="uk-UA" dirty="0" err="1" smtClean="0"/>
              <a:t>мовної</a:t>
            </a:r>
            <a:r>
              <a:rPr lang="uk-UA" dirty="0" smtClean="0"/>
              <a:t> освіти підвищує вимоги до організації навчання іноземної мови як до фундаменту шкільного курсу з цього навчального предмета.</a:t>
            </a:r>
          </a:p>
          <a:p>
            <a:r>
              <a:rPr lang="uk-UA" dirty="0"/>
              <a:t>А</a:t>
            </a:r>
            <a:r>
              <a:rPr lang="uk-UA" dirty="0" smtClean="0"/>
              <a:t>ктуальність даного дослідження полягає у тому щоб запровадити сучасні те-</a:t>
            </a:r>
            <a:r>
              <a:rPr lang="uk-UA" dirty="0" err="1" smtClean="0"/>
              <a:t>хнології</a:t>
            </a:r>
            <a:r>
              <a:rPr lang="uk-UA" dirty="0" smtClean="0"/>
              <a:t> навчання іноземної мови у навчальних закладах та за їх допомогою забезпечити досягнення цілей навчання мови та оволодіння мовою.</a:t>
            </a:r>
          </a:p>
          <a:p>
            <a:r>
              <a:rPr lang="uk-UA" dirty="0" smtClean="0"/>
              <a:t>Метою курсової роботи є дослідження сучасних технологій у сфері навчання іноземних мов та застосування на практиці. А також з'ясувати наскільки такі технології навчання відповідають сучасним вимогам гуманізації освіти та </a:t>
            </a:r>
            <a:r>
              <a:rPr lang="uk-UA" dirty="0" err="1" smtClean="0"/>
              <a:t>пот-ребам</a:t>
            </a:r>
            <a:r>
              <a:rPr lang="uk-UA" dirty="0" smtClean="0"/>
              <a:t> суспільства, наскільки вмотивоване їх застосування під час уроків </a:t>
            </a:r>
            <a:r>
              <a:rPr lang="uk-UA" dirty="0" err="1" smtClean="0"/>
              <a:t>інозе-мної</a:t>
            </a:r>
            <a:r>
              <a:rPr lang="uk-UA" dirty="0" smtClean="0"/>
              <a:t> мови.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179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anose="020B0A04020102020204" pitchFamily="34" charset="0"/>
              </a:rPr>
              <a:t>Сучасні технології навчання</a:t>
            </a:r>
            <a:endParaRPr lang="uk-UA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Термін «технологія навчання» використовують для позначення сукупності прийомів роботи вчителя тобто способів його наукової організації праці, за допомогою яких забезпечується досягнення поставлених на </a:t>
            </a:r>
            <a:r>
              <a:rPr lang="uk-UA" dirty="0" err="1" smtClean="0"/>
              <a:t>уроці</a:t>
            </a:r>
            <a:r>
              <a:rPr lang="uk-UA" dirty="0" smtClean="0"/>
              <a:t> цілей </a:t>
            </a:r>
            <a:r>
              <a:rPr lang="uk-UA" dirty="0" err="1" smtClean="0"/>
              <a:t>нав-чання</a:t>
            </a:r>
            <a:r>
              <a:rPr lang="uk-UA" dirty="0" smtClean="0"/>
              <a:t> з найбільшою ефективністю за мінімально можливий для їх досягнення період часу.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80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Педагогіка</a:t>
            </a:r>
            <a:r>
              <a:rPr lang="ru-RU" dirty="0" smtClean="0"/>
              <a:t>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у таких аспектах як: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err="1" smtClean="0"/>
              <a:t>педагогічні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	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	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	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9630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422031"/>
            <a:ext cx="10515600" cy="5754932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dirty="0" smtClean="0"/>
              <a:t>У сучасній віковій психології прийнято виділяти наступні основні періоди роз-витку школяра :</a:t>
            </a:r>
          </a:p>
          <a:p>
            <a:pPr marL="0" indent="0" algn="ctr">
              <a:buNone/>
            </a:pPr>
            <a:endParaRPr lang="uk-UA" sz="3600" dirty="0" smtClean="0"/>
          </a:p>
          <a:p>
            <a:r>
              <a:rPr lang="uk-UA" dirty="0" smtClean="0"/>
              <a:t>1) молодший шкільний вік ( від 7 до 11 років);</a:t>
            </a:r>
          </a:p>
          <a:p>
            <a:r>
              <a:rPr lang="uk-UA" dirty="0" smtClean="0"/>
              <a:t>2) підлітковий вік (від 11 до 15 років);</a:t>
            </a:r>
          </a:p>
          <a:p>
            <a:r>
              <a:rPr lang="uk-UA" dirty="0" smtClean="0"/>
              <a:t>3)старший шкільний вік (від 15 до 18 років);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1751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Arial Black" panose="020B0A04020102020204" pitchFamily="34" charset="0"/>
              </a:rPr>
              <a:t>Інтерактивні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atin typeface="Arial Black" panose="020B0A04020102020204" pitchFamily="34" charset="0"/>
              </a:rPr>
              <a:t>технології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atin typeface="Arial Black" panose="020B0A04020102020204" pitchFamily="34" charset="0"/>
              </a:rPr>
              <a:t>навчання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atin typeface="Arial Black" panose="020B0A04020102020204" pitchFamily="34" charset="0"/>
              </a:rPr>
              <a:t>іноземної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atin typeface="Arial Black" panose="020B0A04020102020204" pitchFamily="34" charset="0"/>
              </a:rPr>
              <a:t>мови</a:t>
            </a:r>
            <a:endParaRPr lang="uk-UA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Інтерактивний (від  </a:t>
            </a:r>
            <a:r>
              <a:rPr lang="uk-UA" dirty="0" err="1" smtClean="0"/>
              <a:t>англ</a:t>
            </a:r>
            <a:r>
              <a:rPr lang="uk-UA" dirty="0" smtClean="0"/>
              <a:t>.  </a:t>
            </a:r>
            <a:r>
              <a:rPr lang="en-US" dirty="0" smtClean="0"/>
              <a:t>interaction  -  </a:t>
            </a:r>
            <a:r>
              <a:rPr lang="uk-UA" dirty="0" smtClean="0"/>
              <a:t>взаємодія) – той, що базується  на взаємодії; означає наявність зворотного зв'язку між педагогом та учнями. Інтерактивне навчання – це такий вид діяльності, що передбачає взаємодію учня з навчальним середовищем, яке слугує джерелом засвоюваного ним досвіду.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62723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740865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У  порівнянні  з  традиційними  методами,  перевагами  інтерактивного навчання є: </a:t>
            </a:r>
          </a:p>
          <a:p>
            <a:r>
              <a:rPr lang="uk-UA" dirty="0" smtClean="0"/>
              <a:t>участь у роботі всіх учнів класу; </a:t>
            </a:r>
          </a:p>
          <a:p>
            <a:r>
              <a:rPr lang="uk-UA" dirty="0" smtClean="0"/>
              <a:t>формування вміння працювати у команді; </a:t>
            </a:r>
          </a:p>
          <a:p>
            <a:r>
              <a:rPr lang="uk-UA" dirty="0" smtClean="0"/>
              <a:t>вироблення доброзичливого ставлення до опонента;</a:t>
            </a:r>
          </a:p>
          <a:p>
            <a:r>
              <a:rPr lang="uk-UA" dirty="0" smtClean="0"/>
              <a:t>можливість висловлювати власну думку; </a:t>
            </a:r>
          </a:p>
          <a:p>
            <a:r>
              <a:rPr lang="uk-UA" dirty="0" smtClean="0"/>
              <a:t>створення «ситуації успіху»; </a:t>
            </a:r>
          </a:p>
          <a:p>
            <a:r>
              <a:rPr lang="uk-UA" dirty="0" smtClean="0"/>
              <a:t>можливість  засвоєння  великої  кількості матеріалу за короткий проміжок часу;</a:t>
            </a:r>
          </a:p>
          <a:p>
            <a:r>
              <a:rPr lang="uk-UA" dirty="0" smtClean="0"/>
              <a:t> формування навичок толерантного спілкування;</a:t>
            </a:r>
          </a:p>
          <a:p>
            <a:r>
              <a:rPr lang="uk-UA" dirty="0" smtClean="0"/>
              <a:t> уміння аргументувати свою думку, знаходити альтернативне рішення проблеми.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382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2"/>
          </p:nvPr>
        </p:nvSpPr>
        <p:spPr>
          <a:xfrm>
            <a:off x="839788" y="576775"/>
            <a:ext cx="5157787" cy="5612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Під  час  вивчення  іноземної  мови, ефективними є такі інтерактивні технології навчання, як :</a:t>
            </a:r>
          </a:p>
          <a:p>
            <a:r>
              <a:rPr lang="uk-UA" dirty="0" smtClean="0"/>
              <a:t>робота в парах, </a:t>
            </a:r>
          </a:p>
          <a:p>
            <a:r>
              <a:rPr lang="uk-UA" dirty="0" smtClean="0"/>
              <a:t>трійках, </a:t>
            </a:r>
          </a:p>
          <a:p>
            <a:r>
              <a:rPr lang="uk-UA" dirty="0" smtClean="0"/>
              <a:t>змінювані трійки, </a:t>
            </a:r>
          </a:p>
          <a:p>
            <a:r>
              <a:rPr lang="uk-UA" dirty="0" smtClean="0"/>
              <a:t>«карусель», </a:t>
            </a:r>
          </a:p>
          <a:p>
            <a:r>
              <a:rPr lang="uk-UA" dirty="0" smtClean="0"/>
              <a:t>«акваріум»,  </a:t>
            </a:r>
          </a:p>
          <a:p>
            <a:r>
              <a:rPr lang="uk-UA" dirty="0" smtClean="0"/>
              <a:t>«велике коло»,</a:t>
            </a:r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4"/>
          </p:nvPr>
        </p:nvSpPr>
        <p:spPr>
          <a:xfrm>
            <a:off x="6172200" y="576775"/>
            <a:ext cx="5183188" cy="5612888"/>
          </a:xfrm>
        </p:spPr>
        <p:txBody>
          <a:bodyPr>
            <a:normAutofit/>
          </a:bodyPr>
          <a:lstStyle/>
          <a:p>
            <a:r>
              <a:rPr lang="uk-UA" dirty="0" smtClean="0"/>
              <a:t> «мікрофон», </a:t>
            </a:r>
          </a:p>
          <a:p>
            <a:r>
              <a:rPr lang="uk-UA" dirty="0" smtClean="0"/>
              <a:t>незакінчені речення,</a:t>
            </a:r>
          </a:p>
          <a:p>
            <a:r>
              <a:rPr lang="uk-UA" dirty="0" smtClean="0"/>
              <a:t> «мозковий штурм», </a:t>
            </a:r>
          </a:p>
          <a:p>
            <a:r>
              <a:rPr lang="uk-UA" dirty="0" smtClean="0"/>
              <a:t> аналіз проблеми, </a:t>
            </a:r>
          </a:p>
          <a:p>
            <a:r>
              <a:rPr lang="uk-UA" dirty="0" smtClean="0"/>
              <a:t>«мозаїка», </a:t>
            </a:r>
          </a:p>
          <a:p>
            <a:r>
              <a:rPr lang="uk-UA" dirty="0" smtClean="0"/>
              <a:t>коло ідей, </a:t>
            </a:r>
          </a:p>
          <a:p>
            <a:r>
              <a:rPr lang="uk-UA" dirty="0" smtClean="0"/>
              <a:t>розігрування ситуації в ролях (рольова гра, імітація),</a:t>
            </a:r>
          </a:p>
          <a:p>
            <a:r>
              <a:rPr lang="uk-UA" dirty="0" smtClean="0"/>
              <a:t> дискусія, </a:t>
            </a:r>
          </a:p>
          <a:p>
            <a:r>
              <a:rPr lang="uk-UA" dirty="0" smtClean="0"/>
              <a:t>ток-шоу тощо.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2926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вмісту 7"/>
          <p:cNvSpPr>
            <a:spLocks noGrp="1"/>
          </p:cNvSpPr>
          <p:nvPr>
            <p:ph idx="1"/>
          </p:nvPr>
        </p:nvSpPr>
        <p:spPr>
          <a:xfrm>
            <a:off x="838200" y="407963"/>
            <a:ext cx="10515600" cy="57690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Метод проектів - це система навчання, за якої учні здобувають знання і уміння в процесі планування і виконання конкретних завдань, що поступово </a:t>
            </a:r>
            <a:r>
              <a:rPr lang="uk-UA" dirty="0" err="1" smtClean="0"/>
              <a:t>ускладнюються</a:t>
            </a:r>
            <a:r>
              <a:rPr lang="uk-UA" dirty="0" smtClean="0"/>
              <a:t>; це комплекс пошукових, дослідницьких, графічних та інших видів робіт, виконаних з метою практичного або теоретичного розв’язання важливої проблеми.</a:t>
            </a:r>
          </a:p>
          <a:p>
            <a:r>
              <a:rPr lang="uk-UA" dirty="0" smtClean="0"/>
              <a:t> Існують такі типи проектів: інформаційні та дослідні (письмові доповіді, </a:t>
            </a:r>
            <a:r>
              <a:rPr lang="uk-UA" dirty="0" err="1" smtClean="0"/>
              <a:t>кла-сна</a:t>
            </a:r>
            <a:r>
              <a:rPr lang="uk-UA" dirty="0" smtClean="0"/>
              <a:t> вистава («</a:t>
            </a:r>
            <a:r>
              <a:rPr lang="en-US" dirty="0" smtClean="0"/>
              <a:t>My Pet», «My Letter to an English Pen Friend», «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», «Das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»),</a:t>
            </a:r>
            <a:r>
              <a:rPr lang="uk-UA" dirty="0" smtClean="0"/>
              <a:t>оглядові проекти (класні вистави, що супроводжуються повідомленнями, фотографіями, схемами, різноманітними доповідями </a:t>
            </a:r>
            <a:r>
              <a:rPr lang="uk-UA" dirty="0" err="1" smtClean="0"/>
              <a:t>оглядо-вого</a:t>
            </a:r>
            <a:r>
              <a:rPr lang="uk-UA" dirty="0" smtClean="0"/>
              <a:t> характеру («</a:t>
            </a:r>
            <a:r>
              <a:rPr lang="en-US" dirty="0" smtClean="0"/>
              <a:t>Merry Christmas», «Mother Goose Party», «Die </a:t>
            </a:r>
            <a:r>
              <a:rPr lang="en-US" dirty="0" err="1" smtClean="0"/>
              <a:t>Massenmedien</a:t>
            </a:r>
            <a:r>
              <a:rPr lang="en-US" dirty="0" smtClean="0"/>
              <a:t>», «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wandere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so </a:t>
            </a:r>
            <a:r>
              <a:rPr lang="en-US" dirty="0" err="1" smtClean="0"/>
              <a:t>gerne</a:t>
            </a:r>
            <a:r>
              <a:rPr lang="en-US" dirty="0" smtClean="0"/>
              <a:t>») </a:t>
            </a:r>
            <a:r>
              <a:rPr lang="uk-UA" dirty="0" smtClean="0"/>
              <a:t>організаційні проекти, проекти-презентації (організація роботи англійського клубу, проведення вечорів, КВК, інсценування п’єси тощо(«</a:t>
            </a:r>
            <a:r>
              <a:rPr lang="en-US" dirty="0" smtClean="0"/>
              <a:t>Let’s Make Lunch Together», «At the Shop», «Deutsche </a:t>
            </a:r>
            <a:r>
              <a:rPr lang="en-US" dirty="0" err="1" smtClean="0"/>
              <a:t>Sehenswürdigkeiten</a:t>
            </a:r>
            <a:r>
              <a:rPr lang="en-US" dirty="0" smtClean="0"/>
              <a:t>», «</a:t>
            </a:r>
            <a:r>
              <a:rPr lang="en-US" dirty="0" err="1" smtClean="0"/>
              <a:t>Bekannte</a:t>
            </a:r>
            <a:r>
              <a:rPr lang="en-US" dirty="0" smtClean="0"/>
              <a:t> deutsche </a:t>
            </a:r>
            <a:r>
              <a:rPr lang="en-US" dirty="0" err="1" smtClean="0"/>
              <a:t>Interpreten</a:t>
            </a:r>
            <a:r>
              <a:rPr lang="en-US" dirty="0" smtClean="0"/>
              <a:t>»).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083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655</Words>
  <Application>Microsoft Office PowerPoint</Application>
  <PresentationFormat>Широкий екран</PresentationFormat>
  <Paragraphs>57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Тема Office</vt:lpstr>
      <vt:lpstr>Сучасні технології навчання</vt:lpstr>
      <vt:lpstr>Презентація PowerPoint</vt:lpstr>
      <vt:lpstr>Сучасні технології навчання</vt:lpstr>
      <vt:lpstr>Педагогіка розглядає цей термін у таких аспектах як:</vt:lpstr>
      <vt:lpstr>Презентація PowerPoint</vt:lpstr>
      <vt:lpstr>Інтерактивні технології навчання іноземної мови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технології навчання</dc:title>
  <dc:creator>Користувач</dc:creator>
  <cp:lastModifiedBy>Користувач</cp:lastModifiedBy>
  <cp:revision>2</cp:revision>
  <dcterms:created xsi:type="dcterms:W3CDTF">2015-12-17T10:08:27Z</dcterms:created>
  <dcterms:modified xsi:type="dcterms:W3CDTF">2015-12-17T10:25:17Z</dcterms:modified>
</cp:coreProperties>
</file>