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62" r:id="rId3"/>
    <p:sldId id="260" r:id="rId4"/>
    <p:sldId id="263" r:id="rId5"/>
    <p:sldId id="264" r:id="rId6"/>
    <p:sldId id="265" r:id="rId7"/>
  </p:sldIdLst>
  <p:sldSz cx="9144000" cy="6858000" type="screen4x3"/>
  <p:notesSz cx="6858000" cy="9144000"/>
  <p:custDataLst>
    <p:tags r:id="rId10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666699"/>
    <a:srgbClr val="04374A"/>
    <a:srgbClr val="E59074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05" autoAdjust="0"/>
    <p:restoredTop sz="84583" autoAdjust="0"/>
  </p:normalViewPr>
  <p:slideViewPr>
    <p:cSldViewPr>
      <p:cViewPr varScale="1">
        <p:scale>
          <a:sx n="61" d="100"/>
          <a:sy n="61" d="100"/>
        </p:scale>
        <p:origin x="-156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492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663A1-BE93-4F19-BCAE-33E954C20B2B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0DF26E-F902-4582-B614-0C9EE35F21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43283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C0431-2448-4DC3-AF70-2785FBE2C44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341FE-AE5C-47F1-8FD8-47C4A673A80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26119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341FE-AE5C-47F1-8FD8-47C4A673A802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2161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4437112"/>
            <a:ext cx="7992888" cy="1440160"/>
          </a:xfrm>
        </p:spPr>
        <p:txBody>
          <a:bodyPr/>
          <a:lstStyle>
            <a:lvl1pPr>
              <a:defRPr b="1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1564276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7880467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8369546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омер слайда 5"/>
          <p:cNvSpPr txBox="1">
            <a:spLocks/>
          </p:cNvSpPr>
          <p:nvPr userDrawn="1"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rgbClr val="3399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251520" y="292102"/>
            <a:ext cx="6768752" cy="10486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3" name="Текст 2"/>
          <p:cNvSpPr>
            <a:spLocks noGrp="1"/>
          </p:cNvSpPr>
          <p:nvPr>
            <p:ph idx="1"/>
          </p:nvPr>
        </p:nvSpPr>
        <p:spPr>
          <a:xfrm>
            <a:off x="251520" y="1556792"/>
            <a:ext cx="6840760" cy="4608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accent6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75000"/>
                  </a:schemeClr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54301415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799" y="4406900"/>
            <a:ext cx="5722913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71799" y="2906713"/>
            <a:ext cx="57229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2665470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2060848"/>
            <a:ext cx="4320480" cy="4093915"/>
          </a:xfrm>
        </p:spPr>
        <p:txBody>
          <a:bodyPr/>
          <a:lstStyle>
            <a:lvl1pPr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 sz="24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20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9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4008" y="2071389"/>
            <a:ext cx="4320480" cy="4093915"/>
          </a:xfrm>
        </p:spPr>
        <p:txBody>
          <a:bodyPr/>
          <a:lstStyle>
            <a:lvl1pPr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 sz="24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20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9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9133997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916832"/>
            <a:ext cx="4176464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51520" y="2556594"/>
            <a:ext cx="4176464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16016" y="1934294"/>
            <a:ext cx="4248472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6016" y="2574056"/>
            <a:ext cx="4248472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1375310" y="6410896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154184" y="6356350"/>
            <a:ext cx="1649592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471310" y="6356350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5993347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7245772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1595152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3622"/>
            <a:ext cx="3008313" cy="92147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63888" y="1916832"/>
            <a:ext cx="5111750" cy="4353347"/>
          </a:xfrm>
        </p:spPr>
        <p:txBody>
          <a:bodyPr/>
          <a:lstStyle>
            <a:lvl1pPr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8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548966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5860541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92102"/>
            <a:ext cx="6768752" cy="10486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556792"/>
            <a:ext cx="6840760" cy="4608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hlinkClick r:id="rId14"/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71027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6">
              <a:lumMod val="7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Тема 11.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Ревізія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розрахунків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підзвітними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особами</a:t>
            </a:r>
            <a:endParaRPr lang="ru-RU" b="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57870635"/>
      </p:ext>
    </p:extLst>
  </p:cSld>
  <p:clrMapOvr>
    <a:masterClrMapping/>
  </p:clrMapOvr>
  <p:transition spd="med"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332656"/>
            <a:ext cx="6768752" cy="5760640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Ревізія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розрахунків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із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підзвітними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особами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має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на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меті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встановити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цільове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використання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підзвітних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сум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виявити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незаконні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господарсько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недоцільні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витрати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br>
              <a:rPr lang="ru-RU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Підставою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для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перевірки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розрахунків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із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підзвітними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особами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є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накази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розпорядження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авансові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звіти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із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прикладеними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документами, записи по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рахунку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372 «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Розрахунки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підзвітними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особами».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Ревізію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розрахунків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підзвітними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особами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починають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із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перевірки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змісту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касових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операцій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операцій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по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рахунках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в банку.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Зіставляючи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дані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аналітичного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обліку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по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рахунку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372 «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Розрахунки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підзвітними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особами»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даними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по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касі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визначають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, як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дотримувався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порядок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видачі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сум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на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операційні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господарські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витрати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3074" name="Picture 2" descr="Бухучёт ип на усн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18204" y="4725144"/>
            <a:ext cx="2825796" cy="191683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327822378"/>
      </p:ext>
    </p:extLst>
  </p:cSld>
  <p:clrMapOvr>
    <a:masterClrMapping/>
  </p:clrMapOvr>
  <p:transition spd="med">
    <p:strips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260648"/>
            <a:ext cx="8244408" cy="1048666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П</a:t>
            </a:r>
            <a:r>
              <a:rPr lang="uk-UA" sz="2800" dirty="0" err="1" smtClean="0">
                <a:solidFill>
                  <a:schemeClr val="tx2">
                    <a:lumMod val="75000"/>
                  </a:schemeClr>
                </a:solidFill>
              </a:rPr>
              <a:t>ід</a:t>
            </a:r>
            <a:r>
              <a:rPr lang="uk-UA" sz="2800" dirty="0" smtClean="0">
                <a:solidFill>
                  <a:schemeClr val="tx2">
                    <a:lumMod val="75000"/>
                  </a:schemeClr>
                </a:solidFill>
              </a:rPr>
              <a:t> час ревізії розрахунків з підзвітними особами перевіряють:</a:t>
            </a:r>
            <a:endParaRPr lang="ru-RU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251520" y="1412776"/>
            <a:ext cx="6840760" cy="4608512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3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300" dirty="0" err="1" smtClean="0">
                <a:solidFill>
                  <a:schemeClr val="tx2">
                    <a:lumMod val="75000"/>
                  </a:schemeClr>
                </a:solidFill>
              </a:rPr>
              <a:t>наявність</a:t>
            </a:r>
            <a:r>
              <a:rPr lang="ru-RU" sz="23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300" dirty="0" err="1" smtClean="0">
                <a:solidFill>
                  <a:schemeClr val="tx2">
                    <a:lumMod val="75000"/>
                  </a:schemeClr>
                </a:solidFill>
              </a:rPr>
              <a:t>випадків</a:t>
            </a:r>
            <a:r>
              <a:rPr lang="ru-RU" sz="23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300" dirty="0" err="1" smtClean="0">
                <a:solidFill>
                  <a:schemeClr val="tx2">
                    <a:lumMod val="75000"/>
                  </a:schemeClr>
                </a:solidFill>
              </a:rPr>
              <a:t>видачі</a:t>
            </a:r>
            <a:r>
              <a:rPr lang="ru-RU" sz="2300" dirty="0" smtClean="0">
                <a:solidFill>
                  <a:schemeClr val="tx2">
                    <a:lumMod val="75000"/>
                  </a:schemeClr>
                </a:solidFill>
              </a:rPr>
              <a:t> авансу особам, </a:t>
            </a:r>
            <a:r>
              <a:rPr lang="ru-RU" sz="2300" dirty="0" err="1" smtClean="0">
                <a:solidFill>
                  <a:schemeClr val="tx2">
                    <a:lumMod val="75000"/>
                  </a:schemeClr>
                </a:solidFill>
              </a:rPr>
              <a:t>які</a:t>
            </a:r>
            <a:r>
              <a:rPr lang="ru-RU" sz="23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300" dirty="0" err="1" smtClean="0">
                <a:solidFill>
                  <a:schemeClr val="tx2">
                    <a:lumMod val="75000"/>
                  </a:schemeClr>
                </a:solidFill>
              </a:rPr>
              <a:t>своєчасно</a:t>
            </a:r>
            <a:r>
              <a:rPr lang="ru-RU" sz="2300" dirty="0" smtClean="0">
                <a:solidFill>
                  <a:schemeClr val="tx2">
                    <a:lumMod val="75000"/>
                  </a:schemeClr>
                </a:solidFill>
              </a:rPr>
              <a:t> не </a:t>
            </a:r>
            <a:r>
              <a:rPr lang="ru-RU" sz="2300" dirty="0" err="1" smtClean="0">
                <a:solidFill>
                  <a:schemeClr val="tx2">
                    <a:lumMod val="75000"/>
                  </a:schemeClr>
                </a:solidFill>
              </a:rPr>
              <a:t>розрахувалися</a:t>
            </a:r>
            <a:r>
              <a:rPr lang="ru-RU" sz="2300" dirty="0" smtClean="0">
                <a:solidFill>
                  <a:schemeClr val="tx2">
                    <a:lumMod val="75000"/>
                  </a:schemeClr>
                </a:solidFill>
              </a:rPr>
              <a:t> за </a:t>
            </a:r>
            <a:r>
              <a:rPr lang="ru-RU" sz="2300" dirty="0" err="1" smtClean="0">
                <a:solidFill>
                  <a:schemeClr val="tx2">
                    <a:lumMod val="75000"/>
                  </a:schemeClr>
                </a:solidFill>
              </a:rPr>
              <a:t>попередній</a:t>
            </a:r>
            <a:r>
              <a:rPr lang="ru-RU" sz="2300" dirty="0" smtClean="0">
                <a:solidFill>
                  <a:schemeClr val="tx2">
                    <a:lumMod val="75000"/>
                  </a:schemeClr>
                </a:solidFill>
              </a:rPr>
              <a:t> аванс;</a:t>
            </a:r>
            <a:br>
              <a:rPr lang="ru-RU" sz="2300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ru-RU" sz="23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ru-RU" sz="2300" dirty="0" err="1" smtClean="0">
                <a:solidFill>
                  <a:schemeClr val="tx2">
                    <a:lumMod val="75000"/>
                  </a:schemeClr>
                </a:solidFill>
              </a:rPr>
              <a:t>випадки</a:t>
            </a:r>
            <a:r>
              <a:rPr lang="ru-RU" sz="23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300" dirty="0" err="1" smtClean="0">
                <a:solidFill>
                  <a:schemeClr val="tx2">
                    <a:lumMod val="75000"/>
                  </a:schemeClr>
                </a:solidFill>
              </a:rPr>
              <a:t>порушення</a:t>
            </a:r>
            <a:r>
              <a:rPr lang="ru-RU" sz="23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300" dirty="0" err="1" smtClean="0">
                <a:solidFill>
                  <a:schemeClr val="tx2">
                    <a:lumMod val="75000"/>
                  </a:schemeClr>
                </a:solidFill>
              </a:rPr>
              <a:t>строків</a:t>
            </a:r>
            <a:r>
              <a:rPr lang="ru-RU" sz="23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300" dirty="0" err="1" smtClean="0">
                <a:solidFill>
                  <a:schemeClr val="tx2">
                    <a:lumMod val="75000"/>
                  </a:schemeClr>
                </a:solidFill>
              </a:rPr>
              <a:t>закриття</a:t>
            </a:r>
            <a:r>
              <a:rPr lang="ru-RU" sz="23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300" dirty="0" err="1" smtClean="0">
                <a:solidFill>
                  <a:schemeClr val="tx2">
                    <a:lumMod val="75000"/>
                  </a:schemeClr>
                </a:solidFill>
              </a:rPr>
              <a:t>розрахунків</a:t>
            </a:r>
            <a:r>
              <a:rPr lang="ru-RU" sz="2300" dirty="0" smtClean="0">
                <a:solidFill>
                  <a:schemeClr val="tx2">
                    <a:lumMod val="75000"/>
                  </a:schemeClr>
                </a:solidFill>
              </a:rPr>
              <a:t> по кожному авансу </a:t>
            </a:r>
            <a:r>
              <a:rPr lang="ru-RU" sz="2300" dirty="0" err="1" smtClean="0">
                <a:solidFill>
                  <a:schemeClr val="tx2">
                    <a:lumMod val="75000"/>
                  </a:schemeClr>
                </a:solidFill>
              </a:rPr>
              <a:t>зокрема</a:t>
            </a:r>
            <a:r>
              <a:rPr lang="ru-RU" sz="2300" dirty="0" smtClean="0">
                <a:solidFill>
                  <a:schemeClr val="tx2">
                    <a:lumMod val="75000"/>
                  </a:schemeClr>
                </a:solidFill>
              </a:rPr>
              <a:t>;</a:t>
            </a:r>
            <a:br>
              <a:rPr lang="ru-RU" sz="2300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ru-RU" sz="23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ru-RU" sz="2300" dirty="0" err="1" smtClean="0">
                <a:solidFill>
                  <a:schemeClr val="tx2">
                    <a:lumMod val="75000"/>
                  </a:schemeClr>
                </a:solidFill>
              </a:rPr>
              <a:t>випадки</a:t>
            </a:r>
            <a:r>
              <a:rPr lang="ru-RU" sz="23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300" dirty="0" err="1" smtClean="0">
                <a:solidFill>
                  <a:schemeClr val="tx2">
                    <a:lumMod val="75000"/>
                  </a:schemeClr>
                </a:solidFill>
              </a:rPr>
              <a:t>видачі</a:t>
            </a:r>
            <a:r>
              <a:rPr lang="ru-RU" sz="2300" dirty="0" smtClean="0">
                <a:solidFill>
                  <a:schemeClr val="tx2">
                    <a:lumMod val="75000"/>
                  </a:schemeClr>
                </a:solidFill>
              </a:rPr>
              <a:t> авансу до </a:t>
            </a:r>
            <a:r>
              <a:rPr lang="ru-RU" sz="2300" dirty="0" err="1" smtClean="0">
                <a:solidFill>
                  <a:schemeClr val="tx2">
                    <a:lumMod val="75000"/>
                  </a:schemeClr>
                </a:solidFill>
              </a:rPr>
              <a:t>погашення</a:t>
            </a:r>
            <a:r>
              <a:rPr lang="ru-RU" sz="23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300" dirty="0" err="1" smtClean="0">
                <a:solidFill>
                  <a:schemeClr val="tx2">
                    <a:lumMod val="75000"/>
                  </a:schemeClr>
                </a:solidFill>
              </a:rPr>
              <a:t>заборгованості</a:t>
            </a:r>
            <a:r>
              <a:rPr lang="ru-RU" sz="2300" dirty="0" smtClean="0">
                <a:solidFill>
                  <a:schemeClr val="tx2">
                    <a:lumMod val="75000"/>
                  </a:schemeClr>
                </a:solidFill>
              </a:rPr>
              <a:t> по </a:t>
            </a:r>
            <a:r>
              <a:rPr lang="ru-RU" sz="2300" dirty="0" err="1" smtClean="0">
                <a:solidFill>
                  <a:schemeClr val="tx2">
                    <a:lumMod val="75000"/>
                  </a:schemeClr>
                </a:solidFill>
              </a:rPr>
              <a:t>попередньому</a:t>
            </a:r>
            <a:r>
              <a:rPr lang="ru-RU" sz="2300" dirty="0" smtClean="0">
                <a:solidFill>
                  <a:schemeClr val="tx2">
                    <a:lumMod val="75000"/>
                  </a:schemeClr>
                </a:solidFill>
              </a:rPr>
              <a:t>;</a:t>
            </a:r>
            <a:br>
              <a:rPr lang="ru-RU" sz="2300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ru-RU" sz="23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ru-RU" sz="2300" dirty="0" smtClean="0">
                <a:solidFill>
                  <a:schemeClr val="tx2">
                    <a:lumMod val="75000"/>
                  </a:schemeClr>
                </a:solidFill>
              </a:rPr>
              <a:t>передачу </a:t>
            </a:r>
            <a:r>
              <a:rPr lang="ru-RU" sz="2300" dirty="0" err="1" smtClean="0">
                <a:solidFill>
                  <a:schemeClr val="tx2">
                    <a:lumMod val="75000"/>
                  </a:schemeClr>
                </a:solidFill>
              </a:rPr>
              <a:t>сум</a:t>
            </a:r>
            <a:r>
              <a:rPr lang="ru-RU" sz="2300" dirty="0" smtClean="0">
                <a:solidFill>
                  <a:schemeClr val="tx2">
                    <a:lumMod val="75000"/>
                  </a:schemeClr>
                </a:solidFill>
              </a:rPr>
              <a:t> авансу </a:t>
            </a:r>
            <a:r>
              <a:rPr lang="ru-RU" sz="2300" dirty="0" err="1" smtClean="0">
                <a:solidFill>
                  <a:schemeClr val="tx2">
                    <a:lumMod val="75000"/>
                  </a:schemeClr>
                </a:solidFill>
              </a:rPr>
              <a:t>однією</a:t>
            </a:r>
            <a:r>
              <a:rPr lang="ru-RU" sz="23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300" dirty="0" err="1" smtClean="0">
                <a:solidFill>
                  <a:schemeClr val="tx2">
                    <a:lumMod val="75000"/>
                  </a:schemeClr>
                </a:solidFill>
              </a:rPr>
              <a:t>підзвітною</a:t>
            </a:r>
            <a:r>
              <a:rPr lang="ru-RU" sz="2300" dirty="0" smtClean="0">
                <a:solidFill>
                  <a:schemeClr val="tx2">
                    <a:lumMod val="75000"/>
                  </a:schemeClr>
                </a:solidFill>
              </a:rPr>
              <a:t> особою </a:t>
            </a:r>
            <a:r>
              <a:rPr lang="ru-RU" sz="2300" dirty="0" err="1" smtClean="0">
                <a:solidFill>
                  <a:schemeClr val="tx2">
                    <a:lumMod val="75000"/>
                  </a:schemeClr>
                </a:solidFill>
              </a:rPr>
              <a:t>іншій</a:t>
            </a:r>
            <a:r>
              <a:rPr lang="ru-RU" sz="2300" dirty="0" smtClean="0">
                <a:solidFill>
                  <a:schemeClr val="tx2">
                    <a:lumMod val="75000"/>
                  </a:schemeClr>
                </a:solidFill>
              </a:rPr>
              <a:t>;</a:t>
            </a:r>
            <a:br>
              <a:rPr lang="ru-RU" sz="2300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ru-RU" sz="23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ru-RU" sz="2300" dirty="0" err="1" smtClean="0">
                <a:solidFill>
                  <a:schemeClr val="tx2">
                    <a:lumMod val="75000"/>
                  </a:schemeClr>
                </a:solidFill>
              </a:rPr>
              <a:t>своєчасність</a:t>
            </a:r>
            <a:r>
              <a:rPr lang="ru-RU" sz="23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300" dirty="0" err="1" smtClean="0">
                <a:solidFill>
                  <a:schemeClr val="tx2">
                    <a:lumMod val="75000"/>
                  </a:schemeClr>
                </a:solidFill>
              </a:rPr>
              <a:t>подання</a:t>
            </a:r>
            <a:r>
              <a:rPr lang="ru-RU" sz="23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300" dirty="0" err="1" smtClean="0">
                <a:solidFill>
                  <a:schemeClr val="tx2">
                    <a:lumMod val="75000"/>
                  </a:schemeClr>
                </a:solidFill>
              </a:rPr>
              <a:t>авансових</a:t>
            </a:r>
            <a:r>
              <a:rPr lang="ru-RU" sz="23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300" dirty="0" err="1" smtClean="0">
                <a:solidFill>
                  <a:schemeClr val="tx2">
                    <a:lumMod val="75000"/>
                  </a:schemeClr>
                </a:solidFill>
              </a:rPr>
              <a:t>звітів</a:t>
            </a:r>
            <a:r>
              <a:rPr lang="ru-RU" sz="23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ru-RU" sz="23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00859123"/>
      </p:ext>
    </p:extLst>
  </p:cSld>
  <p:clrMapOvr>
    <a:masterClrMapping/>
  </p:clrMapOvr>
  <p:transition spd="med">
    <p:pull dir="l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252536" y="332656"/>
            <a:ext cx="6840760" cy="6264696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Перевіряючи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авансові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звіти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із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використання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підзвітних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сум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на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операційні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господарські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витрати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потрібно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визначити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законність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доцільність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таких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витрат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: детально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вивчити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документи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які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додані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до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звітів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по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оплаті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готівкою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вантажно-розвантажувальних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робіт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послуг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придбання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ТМЦ.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Особливої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уваги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вимагає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перевірка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достовірності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таких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пред'явлених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підзвітною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особою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документів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, як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касові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чеки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торгових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підприємств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за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придбані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у них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товари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рахунки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дрібнооптових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баз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копії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прибуткових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документів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на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здачу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придбаних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матеріальних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цінностей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br>
              <a:rPr lang="ru-RU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Джерелами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ревізії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розрахунків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із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підзвітними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особами по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відрядженнях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є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накази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розпорядження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керівника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підприємства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посвідчення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на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відрядження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дані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по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виданих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грошових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авансах,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письмові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пояснення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результатів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відрядження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авансові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звіти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додатками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, записи по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рахунках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ЗО «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Каса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», 31 «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Рахунки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в банках», 372 «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Розрахунки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підзвітними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особами».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20482" name="Picture 2" descr="Бухучет для начинающих и работа в 1С:Бухгалтерия 8 для Казахстана —  Центрсофт Академи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4509120"/>
            <a:ext cx="2843808" cy="213285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omb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692696"/>
            <a:ext cx="7632848" cy="5184576"/>
          </a:xfrm>
        </p:spPr>
        <p:txBody>
          <a:bodyPr>
            <a:normAutofit lnSpcReduction="10000"/>
          </a:bodyPr>
          <a:lstStyle/>
          <a:p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Перевіряючи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оплату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проїзду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, а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також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проживання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готелі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ревізор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керується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Законом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України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«Про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оподаткування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прибутку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підприємств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»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від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22.05.1997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р.№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283/97 ВР, де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вказано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що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оплата проводиться в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розмірі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фактичних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видатків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тільки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при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поданні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підтверджувальних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документів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22530" name="Picture 2" descr="Бухгалтерский учет, курсы бухгалтера - учебный центр «Стимул» - обучение в  Киев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4437112"/>
            <a:ext cx="3619500" cy="2238376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8748464" cy="832642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При </a:t>
            </a:r>
            <a:r>
              <a:rPr lang="ru-RU" sz="2800" dirty="0" err="1" smtClean="0">
                <a:solidFill>
                  <a:schemeClr val="tx2">
                    <a:lumMod val="75000"/>
                  </a:schemeClr>
                </a:solidFill>
              </a:rPr>
              <a:t>наявності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75000"/>
                  </a:schemeClr>
                </a:solidFill>
              </a:rPr>
              <a:t>підтверджувальних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75000"/>
                  </a:schemeClr>
                </a:solidFill>
              </a:rPr>
              <a:t>документів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75000"/>
                  </a:schemeClr>
                </a:solidFill>
              </a:rPr>
              <a:t>відшкодовуються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75000"/>
                  </a:schemeClr>
                </a:solidFill>
              </a:rPr>
              <a:t>витрати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:</a:t>
            </a:r>
            <a:endParaRPr lang="ru-RU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340768"/>
            <a:ext cx="6336704" cy="4752528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на </a:t>
            </a:r>
            <a:r>
              <a:rPr lang="ru-RU" sz="2800" dirty="0" err="1" smtClean="0">
                <a:solidFill>
                  <a:schemeClr val="tx2">
                    <a:lumMod val="75000"/>
                  </a:schemeClr>
                </a:solidFill>
              </a:rPr>
              <a:t>побутові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75000"/>
                  </a:schemeClr>
                </a:solidFill>
              </a:rPr>
              <a:t>послуги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sz="2800" dirty="0" err="1" smtClean="0">
                <a:solidFill>
                  <a:schemeClr val="tx2">
                    <a:lumMod val="75000"/>
                  </a:schemeClr>
                </a:solidFill>
              </a:rPr>
              <a:t>що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75000"/>
                  </a:schemeClr>
                </a:solidFill>
              </a:rPr>
              <a:t>надаються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 в </a:t>
            </a:r>
            <a:r>
              <a:rPr lang="ru-RU" sz="2800" dirty="0" err="1" smtClean="0">
                <a:solidFill>
                  <a:schemeClr val="tx2">
                    <a:lumMod val="75000"/>
                  </a:schemeClr>
                </a:solidFill>
              </a:rPr>
              <a:t>готелях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 (</a:t>
            </a:r>
            <a:r>
              <a:rPr lang="ru-RU" sz="2800" dirty="0" err="1" smtClean="0">
                <a:solidFill>
                  <a:schemeClr val="tx2">
                    <a:lumMod val="75000"/>
                  </a:schemeClr>
                </a:solidFill>
              </a:rPr>
              <a:t>прання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sz="2800" dirty="0" err="1" smtClean="0">
                <a:solidFill>
                  <a:schemeClr val="tx2">
                    <a:lumMod val="75000"/>
                  </a:schemeClr>
                </a:solidFill>
              </a:rPr>
              <a:t>чищення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), </a:t>
            </a:r>
            <a:r>
              <a:rPr lang="ru-RU" sz="2800" dirty="0" err="1" smtClean="0">
                <a:solidFill>
                  <a:schemeClr val="tx2">
                    <a:lumMod val="75000"/>
                  </a:schemeClr>
                </a:solidFill>
              </a:rPr>
              <a:t>але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 не </a:t>
            </a:r>
            <a:r>
              <a:rPr lang="ru-RU" sz="2800" dirty="0" err="1" smtClean="0">
                <a:solidFill>
                  <a:schemeClr val="tx2">
                    <a:lumMod val="75000"/>
                  </a:schemeClr>
                </a:solidFill>
              </a:rPr>
              <a:t>більше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 10 % </a:t>
            </a:r>
            <a:r>
              <a:rPr lang="ru-RU" sz="2800" dirty="0" err="1" smtClean="0">
                <a:solidFill>
                  <a:schemeClr val="tx2">
                    <a:lumMod val="75000"/>
                  </a:schemeClr>
                </a:solidFill>
              </a:rPr>
              <a:t>від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 норм </a:t>
            </a:r>
            <a:r>
              <a:rPr lang="ru-RU" sz="2800" dirty="0" err="1" smtClean="0">
                <a:solidFill>
                  <a:schemeClr val="tx2">
                    <a:lumMod val="75000"/>
                  </a:schemeClr>
                </a:solidFill>
              </a:rPr>
              <a:t>добових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75000"/>
                  </a:schemeClr>
                </a:solidFill>
              </a:rPr>
              <a:t>витрат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 для </a:t>
            </a:r>
            <a:r>
              <a:rPr lang="ru-RU" sz="2800" dirty="0" err="1" smtClean="0">
                <a:solidFill>
                  <a:schemeClr val="tx2">
                    <a:lumMod val="75000"/>
                  </a:schemeClr>
                </a:solidFill>
              </a:rPr>
              <a:t>країни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sz="2800" dirty="0" err="1" smtClean="0">
                <a:solidFill>
                  <a:schemeClr val="tx2">
                    <a:lumMod val="75000"/>
                  </a:schemeClr>
                </a:solidFill>
              </a:rPr>
              <a:t>куди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75000"/>
                  </a:schemeClr>
                </a:solidFill>
              </a:rPr>
              <a:t>відряджається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75000"/>
                  </a:schemeClr>
                </a:solidFill>
              </a:rPr>
              <a:t>працівник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;</a:t>
            </a:r>
          </a:p>
          <a:p>
            <a:pPr>
              <a:buFont typeface="Wingdings" pitchFamily="2" charset="2"/>
              <a:buChar char="ü"/>
            </a:pPr>
            <a:r>
              <a:rPr lang="ru-RU" sz="2800" dirty="0" err="1" smtClean="0">
                <a:solidFill>
                  <a:schemeClr val="tx2">
                    <a:lumMod val="75000"/>
                  </a:schemeClr>
                </a:solidFill>
              </a:rPr>
              <a:t>бронювання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75000"/>
                  </a:schemeClr>
                </a:solidFill>
              </a:rPr>
              <a:t>місця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 в </a:t>
            </a:r>
            <a:r>
              <a:rPr lang="ru-RU" sz="2800" dirty="0" err="1" smtClean="0">
                <a:solidFill>
                  <a:schemeClr val="tx2">
                    <a:lumMod val="75000"/>
                  </a:schemeClr>
                </a:solidFill>
              </a:rPr>
              <a:t>готелях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75000"/>
                  </a:schemeClr>
                </a:solidFill>
              </a:rPr>
              <a:t>в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75000"/>
                  </a:schemeClr>
                </a:solidFill>
              </a:rPr>
              <a:t>розмірах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 не </a:t>
            </a:r>
            <a:r>
              <a:rPr lang="ru-RU" sz="2800" dirty="0" err="1" smtClean="0">
                <a:solidFill>
                  <a:schemeClr val="tx2">
                    <a:lumMod val="75000"/>
                  </a:schemeClr>
                </a:solidFill>
              </a:rPr>
              <a:t>більше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 50 % </a:t>
            </a:r>
            <a:r>
              <a:rPr lang="ru-RU" sz="2800" dirty="0" err="1" smtClean="0">
                <a:solidFill>
                  <a:schemeClr val="tx2">
                    <a:lumMod val="75000"/>
                  </a:schemeClr>
                </a:solidFill>
              </a:rPr>
              <a:t>вартості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75000"/>
                  </a:schemeClr>
                </a:solidFill>
              </a:rPr>
              <a:t>місця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 на </a:t>
            </a:r>
            <a:r>
              <a:rPr lang="ru-RU" sz="2800" dirty="0" err="1" smtClean="0">
                <a:solidFill>
                  <a:schemeClr val="tx2">
                    <a:lumMod val="75000"/>
                  </a:schemeClr>
                </a:solidFill>
              </a:rPr>
              <a:t>добу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;</a:t>
            </a:r>
          </a:p>
          <a:p>
            <a:pPr>
              <a:buFont typeface="Wingdings" pitchFamily="2" charset="2"/>
              <a:buChar char="ü"/>
            </a:pP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за </a:t>
            </a:r>
            <a:r>
              <a:rPr lang="ru-RU" sz="2800" dirty="0" err="1" smtClean="0">
                <a:solidFill>
                  <a:schemeClr val="tx2">
                    <a:lumMod val="75000"/>
                  </a:schemeClr>
                </a:solidFill>
              </a:rPr>
              <a:t>користування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75000"/>
                  </a:schemeClr>
                </a:solidFill>
              </a:rPr>
              <a:t>постільними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 речами в </a:t>
            </a:r>
            <a:r>
              <a:rPr lang="ru-RU" sz="2800" dirty="0" err="1" smtClean="0">
                <a:solidFill>
                  <a:schemeClr val="tx2">
                    <a:lumMod val="75000"/>
                  </a:schemeClr>
                </a:solidFill>
              </a:rPr>
              <a:t>поїзді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;</a:t>
            </a:r>
          </a:p>
          <a:p>
            <a:pPr>
              <a:buFont typeface="Wingdings" pitchFamily="2" charset="2"/>
              <a:buChar char="ü"/>
            </a:pPr>
            <a:r>
              <a:rPr lang="ru-RU" sz="2800" dirty="0" err="1" smtClean="0">
                <a:solidFill>
                  <a:schemeClr val="tx2">
                    <a:lumMod val="75000"/>
                  </a:schemeClr>
                </a:solidFill>
              </a:rPr>
              <a:t>комісійні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 в </a:t>
            </a:r>
            <a:r>
              <a:rPr lang="ru-RU" sz="2800" dirty="0" err="1" smtClean="0">
                <a:solidFill>
                  <a:schemeClr val="tx2">
                    <a:lumMod val="75000"/>
                  </a:schemeClr>
                </a:solidFill>
              </a:rPr>
              <a:t>разі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75000"/>
                  </a:schemeClr>
                </a:solidFill>
              </a:rPr>
              <a:t>обміну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tx2">
                    <a:lumMod val="75000"/>
                  </a:schemeClr>
                </a:solidFill>
              </a:rPr>
              <a:t>валюти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ru-RU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21506" name="Picture 2" descr="Снижение денежных переводов, ПИИ и отток капитала — основные риски для КР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5157192"/>
            <a:ext cx="2492746" cy="1407443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plit orient="vert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754a8dafb9a1197584567d4afd9b279bacfbe336"/>
</p:tagLst>
</file>

<file path=ppt/theme/theme1.xml><?xml version="1.0" encoding="utf-8"?>
<a:theme xmlns:a="http://schemas.openxmlformats.org/drawingml/2006/main" name="Тема Office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2051</TotalTime>
  <Words>238</Words>
  <Application>Microsoft Office PowerPoint</Application>
  <PresentationFormat>Экран (4:3)</PresentationFormat>
  <Paragraphs>16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Тема 11. Ревізія розрахунків з підзвітними особами</vt:lpstr>
      <vt:lpstr>Слайд 2</vt:lpstr>
      <vt:lpstr>Під час ревізії розрахунків з підзвітними особами перевіряють:</vt:lpstr>
      <vt:lpstr>Слайд 4</vt:lpstr>
      <vt:lpstr>Слайд 5</vt:lpstr>
      <vt:lpstr>При наявності підтверджувальних документів відшкодовуються витрати:</vt:lpstr>
    </vt:vector>
  </TitlesOfParts>
  <Company>presentation-creation.ru</Company>
  <LinksUpToDate>false</LinksUpToDate>
  <SharedDoc>false</SharedDoc>
  <HyperlinkBase>https://presentation-creation.ru/powerpoint-templates.html</HyperlinkBase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Изумрудный полутон</dc:title>
  <dc:creator>obstinate</dc:creator>
  <dc:description>Шаблон презентации с сайта https://presentation-creation.ru/</dc:description>
  <cp:lastModifiedBy>putnik</cp:lastModifiedBy>
  <cp:revision>808</cp:revision>
  <dcterms:created xsi:type="dcterms:W3CDTF">2018-02-25T09:09:03Z</dcterms:created>
  <dcterms:modified xsi:type="dcterms:W3CDTF">2021-04-27T16:01:18Z</dcterms:modified>
</cp:coreProperties>
</file>