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5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90" d="100"/>
          <a:sy n="90" d="100"/>
        </p:scale>
        <p:origin x="-81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402110"/>
              </p:ext>
            </p:extLst>
          </p:nvPr>
        </p:nvGraphicFramePr>
        <p:xfrm>
          <a:off x="2195736" y="3862270"/>
          <a:ext cx="6480720" cy="1835969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349484">
                <a:tc>
                  <a:txBody>
                    <a:bodyPr/>
                    <a:lstStyle/>
                    <a:p>
                      <a:pPr algn="r" fontAlgn="b"/>
                      <a:r>
                        <a:rPr lang="ru-RU" sz="4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Соціально-економічні</a:t>
                      </a:r>
                      <a:r>
                        <a:rPr lang="ru-RU" sz="4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4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наслідки</a:t>
                      </a:r>
                      <a:r>
                        <a:rPr lang="ru-RU" sz="4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4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управлінських</a:t>
                      </a:r>
                      <a:r>
                        <a:rPr lang="ru-RU" sz="4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4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рішень</a:t>
                      </a:r>
                      <a:r>
                        <a:rPr lang="ru-RU" sz="4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у </a:t>
                      </a:r>
                      <a:r>
                        <a:rPr lang="ru-RU" sz="40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землекористуванні</a:t>
                      </a:r>
                      <a:endParaRPr lang="ru-RU" sz="4000" dirty="0">
                        <a:effectLst/>
                        <a:latin typeface="Roboto"/>
                      </a:endParaRPr>
                    </a:p>
                  </a:txBody>
                  <a:tcPr marL="7169" marR="7169" marT="71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862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Наташа\Desktop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386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85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1"/>
    </mc:Choice>
    <mc:Fallback xmlns="">
      <p:transition spd="slow" advTm="9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67545" y="476672"/>
            <a:ext cx="8136904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/>
              <a:t>Метою</a:t>
            </a:r>
            <a:r>
              <a:rPr lang="uk-UA" sz="3200" dirty="0"/>
              <a:t> викладання навчальної дисципліни «</a:t>
            </a:r>
            <a:r>
              <a:rPr lang="uk-UA" sz="3200" b="1" dirty="0"/>
              <a:t>Соціально-економічні наслідки управлінських рішень у землекористуванні</a:t>
            </a:r>
            <a:r>
              <a:rPr lang="uk-UA" sz="3200" dirty="0"/>
              <a:t>» є формування у майбутніх фахівців системи знань, умінь і навичок з концептуальних засад, принципів і методів управління у землекористуванні на засадах збалансованості.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862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34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236">
        <p14:switch dir="r"/>
      </p:transition>
    </mc:Choice>
    <mc:Fallback xmlns="">
      <p:transition spd="slow" advTm="723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683568" y="332656"/>
            <a:ext cx="7467600" cy="487375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sz="5100" b="1" dirty="0"/>
              <a:t>Основними завданнями викладання дисципліни «Соціально-економічні наслідки управлінських рішень у землекористуванні» є: </a:t>
            </a:r>
          </a:p>
          <a:p>
            <a:pPr lvl="0"/>
            <a:r>
              <a:rPr lang="uk-UA" sz="3600" dirty="0"/>
              <a:t>сформувати уміння визначати й оцінювати соціально-економічні наслідки управлінських рішень у землекористуванні;</a:t>
            </a:r>
          </a:p>
          <a:p>
            <a:pPr lvl="0"/>
            <a:r>
              <a:rPr lang="uk-UA" sz="3600" dirty="0"/>
              <a:t>дослідити основні механізми та інноваційні форми управління у землекористуванні;</a:t>
            </a:r>
          </a:p>
          <a:p>
            <a:pPr lvl="0"/>
            <a:r>
              <a:rPr lang="uk-UA" sz="3600" dirty="0"/>
              <a:t>ознайомити з концепцією управління у землекористуванні та основними стратегічними напрямами земельної політики;</a:t>
            </a:r>
          </a:p>
          <a:p>
            <a:pPr lvl="0"/>
            <a:r>
              <a:rPr lang="uk-UA" sz="3600" dirty="0"/>
              <a:t>проаналізувати напрями земельної політики в галузі земельних відносин та землекористування;</a:t>
            </a:r>
          </a:p>
          <a:p>
            <a:pPr lvl="0"/>
            <a:r>
              <a:rPr lang="uk-UA" sz="3600" dirty="0"/>
              <a:t>ознайомити студентів з методами та інструментами управління у землекористуванні;</a:t>
            </a:r>
          </a:p>
          <a:p>
            <a:pPr lvl="0"/>
            <a:r>
              <a:rPr lang="uk-UA" sz="3600" dirty="0"/>
              <a:t>сформувати у студентів певну аналітичну базу для осмислення реалій і перспектив забезпечення збалансованого землекористування, розуміння концепції сучасного управління у землекористуванні.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291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475">
        <p14:switch dir="r"/>
      </p:transition>
    </mc:Choice>
    <mc:Fallback xmlns="">
      <p:transition spd="slow" advTm="647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Заплановані робочою програмою </a:t>
            </a:r>
            <a:r>
              <a:rPr lang="uk-UA" dirty="0" smtClean="0">
                <a:solidFill>
                  <a:schemeClr val="tx1"/>
                </a:solidFill>
              </a:rPr>
              <a:t>компетентності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992888" cy="4170776"/>
          </a:xfrm>
        </p:spPr>
        <p:txBody>
          <a:bodyPr>
            <a:noAutofit/>
          </a:bodyPr>
          <a:lstStyle/>
          <a:p>
            <a:r>
              <a:rPr lang="uk-UA" sz="1200" b="1" dirty="0"/>
              <a:t>ІК.</a:t>
            </a:r>
            <a:r>
              <a:rPr lang="uk-UA" sz="1200" dirty="0"/>
              <a:t> Здатність визначати та розв’язувати складні економічні задачі та проблеми, приймати відповідні аналітичні та управлінські рішення у сфері економіки або у процесі навчання, що передбачає проведення досліджень та/або здійснення інновацій за невизначених умов та вимог.</a:t>
            </a:r>
          </a:p>
          <a:p>
            <a:pPr fontAlgn="base"/>
            <a:r>
              <a:rPr lang="uk-UA" sz="1200" b="1" dirty="0"/>
              <a:t>ЗК-02</a:t>
            </a:r>
            <a:r>
              <a:rPr lang="uk-UA" sz="1200" dirty="0"/>
              <a:t> Здатність до абстрактного мислення, аналізу та синтезу</a:t>
            </a:r>
          </a:p>
          <a:p>
            <a:pPr fontAlgn="base"/>
            <a:r>
              <a:rPr lang="uk-UA" sz="1200" b="1" dirty="0"/>
              <a:t>ЗК-04</a:t>
            </a:r>
            <a:r>
              <a:rPr lang="uk-UA" sz="1200" dirty="0"/>
              <a:t> Здатність спілкуватися з представниками інших професійних груп різного рівня (з експертами з інших галузей знань/видів економічної діяльності).</a:t>
            </a:r>
          </a:p>
          <a:p>
            <a:r>
              <a:rPr lang="uk-UA" sz="1200" b="1" dirty="0"/>
              <a:t>ЗК-08</a:t>
            </a:r>
            <a:r>
              <a:rPr lang="uk-UA" sz="1200" dirty="0"/>
              <a:t> Здатність проводити дослідження на відповідному рівні </a:t>
            </a:r>
          </a:p>
          <a:p>
            <a:r>
              <a:rPr lang="uk-UA" sz="1200" b="1" dirty="0"/>
              <a:t>СК-01</a:t>
            </a:r>
            <a:r>
              <a:rPr lang="uk-UA" sz="1200" dirty="0"/>
              <a:t> Здатність застосовувати науковий, аналітичний, методичний інструментарій для обґрунтування стратегії розвитку економічних суб'єктів та пов’язаних з цим управлінських рішень.</a:t>
            </a:r>
          </a:p>
          <a:p>
            <a:r>
              <a:rPr lang="uk-UA" sz="1200" b="1" dirty="0"/>
              <a:t>СК-03</a:t>
            </a:r>
            <a:r>
              <a:rPr lang="uk-UA" sz="1200" dirty="0"/>
              <a:t> Здатність збирати, аналізувати та обробляти статистичні дані, науково-аналітичні матеріали, які необхідні для розв'язання комплексних економічних проблем, робити на їх основі обґрунтовані висновки.</a:t>
            </a:r>
          </a:p>
          <a:p>
            <a:r>
              <a:rPr lang="uk-UA" sz="1200" b="1" dirty="0"/>
              <a:t>СК-07</a:t>
            </a:r>
            <a:r>
              <a:rPr lang="uk-UA" sz="1200" dirty="0"/>
              <a:t> Здатність обґрунтовувати управлінські рішення щодо ефективного розвитку суб'єктів економічної діяльності. </a:t>
            </a:r>
          </a:p>
          <a:p>
            <a:r>
              <a:rPr lang="uk-UA" sz="1200" b="1" dirty="0"/>
              <a:t>СК-08</a:t>
            </a:r>
            <a:r>
              <a:rPr lang="uk-UA" sz="1200" dirty="0"/>
              <a:t> Здатність оцінювати можливі ризики, соціально-економічні наслідки управлінських рішень.</a:t>
            </a:r>
          </a:p>
          <a:p>
            <a:r>
              <a:rPr lang="uk-UA" sz="1200" b="1" dirty="0"/>
              <a:t>СК-12</a:t>
            </a:r>
            <a:r>
              <a:rPr lang="uk-UA" sz="1200" dirty="0"/>
              <a:t> Здатність застосовувати науковий, аналітичний, методичний інструментарій для управління земельними ресурсами на принципах сталості  та раціональності.</a:t>
            </a:r>
          </a:p>
          <a:p>
            <a:r>
              <a:rPr lang="uk-UA" sz="1200" b="1" dirty="0"/>
              <a:t>СК-13</a:t>
            </a:r>
            <a:r>
              <a:rPr lang="uk-UA" sz="1200" dirty="0"/>
              <a:t> Здатність визначати професійні задачі в сфері економіки землекористування, управління земельними ресурсами об’єднаних територіальних громад, економічної оцінки земельних ресурсів, вибирати належні напрями і відповідні методи для їх розв’язання</a:t>
            </a:r>
          </a:p>
          <a:p>
            <a:r>
              <a:rPr lang="uk-UA" sz="1200" b="1" dirty="0"/>
              <a:t>СК-16</a:t>
            </a:r>
            <a:r>
              <a:rPr lang="uk-UA" sz="1200" dirty="0"/>
              <a:t> Здатність обґрунтовувати та приймати управлінські рішення й спроможність забезпечувати їх результативність у сфері управління ринком землі.. </a:t>
            </a:r>
          </a:p>
          <a:p>
            <a:endParaRPr lang="uk-UA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278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13012">
        <p14:switch dir="r"/>
      </p:transition>
    </mc:Choice>
    <mc:Fallback xmlns="">
      <p:transition spd="slow" advTm="1301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Заплановані робочою програмою результати </a:t>
            </a:r>
            <a:r>
              <a:rPr lang="uk-UA" b="1" dirty="0" smtClean="0">
                <a:solidFill>
                  <a:schemeClr val="tx1"/>
                </a:solidFill>
              </a:rPr>
              <a:t>навчання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/>
              <a:t>ПРН 2. </a:t>
            </a:r>
            <a:r>
              <a:rPr lang="uk-UA" dirty="0"/>
              <a:t>Розробляти, обґрунтовувати і приймати ефективні рішення з питань розвитку соціально-економічних систем та управління суб’єктами економічної діяльності. </a:t>
            </a:r>
          </a:p>
          <a:p>
            <a:r>
              <a:rPr lang="uk-UA" b="1" dirty="0"/>
              <a:t>ПРН 7</a:t>
            </a:r>
            <a:r>
              <a:rPr lang="uk-UA" dirty="0"/>
              <a:t>.Обирати ефективні методи управління економічною діяльністю, обґрунтовувати пропоновані рішення на основі релевантних даних та наукових і прикладних досліджень. </a:t>
            </a:r>
          </a:p>
          <a:p>
            <a:r>
              <a:rPr lang="uk-UA" b="1" dirty="0"/>
              <a:t>ПРН 8</a:t>
            </a:r>
            <a:r>
              <a:rPr lang="uk-UA" dirty="0"/>
              <a:t> Збирати, обробляти та аналізувати статистичні дані, науково-аналітичні матеріали, необхідні для вирішення комплексних економічних завдань. </a:t>
            </a:r>
          </a:p>
          <a:p>
            <a:r>
              <a:rPr lang="uk-UA" b="1" dirty="0"/>
              <a:t>ПРН-12</a:t>
            </a:r>
            <a:r>
              <a:rPr lang="uk-UA" dirty="0"/>
              <a:t> Обґрунтовувати управлінські рішення щодо ефективного розвитку суб'єктів господарювання, враховуючи цілі, ресурси, обмеження та ризики.</a:t>
            </a:r>
          </a:p>
          <a:p>
            <a:r>
              <a:rPr lang="uk-UA" b="1" dirty="0"/>
              <a:t>ПРН-13</a:t>
            </a:r>
            <a:r>
              <a:rPr lang="uk-UA" dirty="0"/>
              <a:t> Оцінювати можливі ризики, соціально-економічні наслідки управлінських рішень. </a:t>
            </a:r>
          </a:p>
          <a:p>
            <a:r>
              <a:rPr lang="uk-UA" b="1" dirty="0"/>
              <a:t>ПРН-17</a:t>
            </a:r>
            <a:r>
              <a:rPr lang="uk-UA" dirty="0"/>
              <a:t> Визначати закономірності та тенденції управління природокористуванням з урахуванням процесів глобалізації, інтелектуалізації,  інформатизації та </a:t>
            </a:r>
            <a:r>
              <a:rPr lang="uk-UA" dirty="0" err="1"/>
              <a:t>екологізації</a:t>
            </a:r>
            <a:r>
              <a:rPr lang="uk-UA" dirty="0"/>
              <a:t> виробництва.</a:t>
            </a:r>
          </a:p>
          <a:p>
            <a:r>
              <a:rPr lang="uk-UA" b="1" dirty="0"/>
              <a:t>ПРН-18</a:t>
            </a:r>
            <a:r>
              <a:rPr lang="uk-UA" dirty="0"/>
              <a:t> Розробляти, обґрунтовувати і приймати ефективні рішення з питань управління ринком землі на основі забезпечення соціальної справедливості у землекористуванні.</a:t>
            </a:r>
          </a:p>
          <a:p>
            <a:r>
              <a:rPr lang="uk-UA" b="1" dirty="0"/>
              <a:t>ПРН -20</a:t>
            </a:r>
            <a:r>
              <a:rPr lang="uk-UA" dirty="0"/>
              <a:t> Ідентифікувати проблеми та знаходити шляхи їх вирішення спираючись на знання з економіки та управління ринком землі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6907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Теми змістового модуля 1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3529" y="1772816"/>
            <a:ext cx="8568952" cy="4353347"/>
          </a:xfrm>
        </p:spPr>
        <p:txBody>
          <a:bodyPr>
            <a:normAutofit/>
          </a:bodyPr>
          <a:lstStyle/>
          <a:p>
            <a:r>
              <a:rPr lang="uk-UA" b="1" i="1" dirty="0"/>
              <a:t>Тема 1. </a:t>
            </a:r>
            <a:r>
              <a:rPr lang="uk-UA" b="1" dirty="0"/>
              <a:t>Економічні аспекти використання природних ресурсів </a:t>
            </a:r>
            <a:endParaRPr lang="uk-UA" b="1" dirty="0" smtClean="0"/>
          </a:p>
          <a:p>
            <a:r>
              <a:rPr lang="uk-UA" b="1" i="1" dirty="0" smtClean="0"/>
              <a:t>Тема </a:t>
            </a:r>
            <a:r>
              <a:rPr lang="uk-UA" b="1" i="1" dirty="0"/>
              <a:t>2. </a:t>
            </a:r>
            <a:r>
              <a:rPr lang="uk-UA" b="1" dirty="0"/>
              <a:t>Економічна ефективність природоохоронної </a:t>
            </a:r>
            <a:r>
              <a:rPr lang="uk-UA" b="1" dirty="0" smtClean="0"/>
              <a:t>діяльності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3. </a:t>
            </a:r>
            <a:r>
              <a:rPr lang="uk-UA" b="1" dirty="0"/>
              <a:t>Екологічні затрати господарської діяльності</a:t>
            </a:r>
            <a:r>
              <a:rPr lang="uk-UA" b="1" dirty="0" smtClean="0"/>
              <a:t>.</a:t>
            </a:r>
          </a:p>
          <a:p>
            <a:r>
              <a:rPr lang="uk-UA" b="1" i="1" dirty="0" smtClean="0"/>
              <a:t>Тема </a:t>
            </a:r>
            <a:r>
              <a:rPr lang="uk-UA" b="1" i="1" dirty="0"/>
              <a:t>4. </a:t>
            </a:r>
            <a:r>
              <a:rPr lang="uk-UA" b="1" dirty="0"/>
              <a:t>Визначення економічних збитків від забруднення навколишнього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51073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7314">
        <p14:switch dir="r"/>
      </p:transition>
    </mc:Choice>
    <mc:Fallback xmlns="">
      <p:transition spd="slow" advTm="731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СТРУКТУРА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755576" y="1196752"/>
            <a:ext cx="7920881" cy="4968552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Змістовий модуль 1 </a:t>
            </a:r>
            <a:r>
              <a:rPr lang="uk-UA" dirty="0"/>
              <a:t>Соціально-економічні основи </a:t>
            </a:r>
            <a:r>
              <a:rPr lang="uk-UA" dirty="0" smtClean="0"/>
              <a:t>землекористування</a:t>
            </a:r>
          </a:p>
          <a:p>
            <a:r>
              <a:rPr lang="uk-UA" b="1" dirty="0"/>
              <a:t>Змістовий модуль 2 </a:t>
            </a:r>
            <a:r>
              <a:rPr lang="uk-UA" dirty="0"/>
              <a:t>Управлінські рішення у землекористуванні : поняття, сутність, мета та </a:t>
            </a:r>
            <a:r>
              <a:rPr lang="uk-UA" dirty="0" smtClean="0"/>
              <a:t>задачі</a:t>
            </a:r>
          </a:p>
          <a:p>
            <a:r>
              <a:rPr lang="uk-UA" b="1" dirty="0"/>
              <a:t>Змістовий модуль 3 </a:t>
            </a:r>
            <a:r>
              <a:rPr lang="uk-UA" dirty="0"/>
              <a:t>Земельна політика в галузі земельних відносин та </a:t>
            </a:r>
            <a:r>
              <a:rPr lang="uk-UA" dirty="0" smtClean="0"/>
              <a:t>землекористування</a:t>
            </a:r>
          </a:p>
          <a:p>
            <a:r>
              <a:rPr lang="en-US" b="1" dirty="0" err="1"/>
              <a:t>Змістовий</a:t>
            </a:r>
            <a:r>
              <a:rPr lang="en-US" b="1" dirty="0"/>
              <a:t> </a:t>
            </a:r>
            <a:r>
              <a:rPr lang="en-US" b="1" dirty="0" err="1"/>
              <a:t>модуль</a:t>
            </a:r>
            <a:r>
              <a:rPr lang="en-US" b="1" dirty="0"/>
              <a:t> 4 </a:t>
            </a:r>
            <a:r>
              <a:rPr lang="en-US" dirty="0" err="1"/>
              <a:t>Механізми</a:t>
            </a:r>
            <a:r>
              <a:rPr lang="en-US" dirty="0"/>
              <a:t> </a:t>
            </a:r>
            <a:r>
              <a:rPr lang="en-US" dirty="0" err="1"/>
              <a:t>та</a:t>
            </a:r>
            <a:r>
              <a:rPr lang="en-US" dirty="0"/>
              <a:t> </a:t>
            </a:r>
            <a:r>
              <a:rPr lang="en-US" dirty="0" err="1"/>
              <a:t>інноваційні</a:t>
            </a:r>
            <a:r>
              <a:rPr lang="en-US" dirty="0"/>
              <a:t> </a:t>
            </a:r>
            <a:r>
              <a:rPr lang="en-US" dirty="0" err="1"/>
              <a:t>форми</a:t>
            </a:r>
            <a:r>
              <a:rPr lang="en-US" dirty="0"/>
              <a:t> </a:t>
            </a:r>
            <a:r>
              <a:rPr lang="en-US" dirty="0" err="1"/>
              <a:t>управління</a:t>
            </a:r>
            <a:r>
              <a:rPr lang="en-US" dirty="0"/>
              <a:t> у </a:t>
            </a:r>
            <a:r>
              <a:rPr lang="en-US" dirty="0" err="1"/>
              <a:t>землекористуванні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засадах</a:t>
            </a:r>
            <a:r>
              <a:rPr lang="en-US" dirty="0"/>
              <a:t> </a:t>
            </a:r>
            <a:r>
              <a:rPr lang="en-US" dirty="0" err="1"/>
              <a:t>збалансованого</a:t>
            </a:r>
            <a:r>
              <a:rPr lang="en-US" dirty="0"/>
              <a:t> </a:t>
            </a:r>
            <a:r>
              <a:rPr lang="en-US" dirty="0" err="1"/>
              <a:t>розвитку</a:t>
            </a:r>
            <a:r>
              <a:rPr lang="en-US" dirty="0"/>
              <a:t> </a:t>
            </a:r>
            <a:endParaRPr lang="uk-UA" dirty="0" smtClean="0"/>
          </a:p>
          <a:p>
            <a:r>
              <a:rPr lang="uk-UA" b="1" dirty="0"/>
              <a:t>Змістовий модуль 5 </a:t>
            </a:r>
            <a:r>
              <a:rPr lang="uk-UA" dirty="0"/>
              <a:t>Соціально-економічна оцінка управлінських рішень у </a:t>
            </a:r>
            <a:r>
              <a:rPr lang="uk-UA" dirty="0" smtClean="0"/>
              <a:t>землекористуванні</a:t>
            </a:r>
          </a:p>
          <a:p>
            <a:r>
              <a:rPr lang="uk-UA" b="1" dirty="0"/>
              <a:t>Змістовий модуль 6 </a:t>
            </a:r>
            <a:r>
              <a:rPr lang="ru-RU" dirty="0"/>
              <a:t>Шляхи та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збалансованого</a:t>
            </a:r>
            <a:r>
              <a:rPr lang="ru-RU" dirty="0"/>
              <a:t> </a:t>
            </a:r>
            <a:r>
              <a:rPr lang="ru-RU" dirty="0" err="1"/>
              <a:t>землекористування</a:t>
            </a:r>
            <a:endParaRPr lang="uk-UA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3430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 advTm="6944">
        <p14:switch dir="r"/>
      </p:transition>
    </mc:Choice>
    <mc:Fallback xmlns="">
      <p:transition spd="slow" advTm="694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2|3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615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</vt:lpstr>
      <vt:lpstr>Презентация PowerPoint</vt:lpstr>
      <vt:lpstr>Презентация PowerPoint</vt:lpstr>
      <vt:lpstr>Заплановані робочою програмою компетентності </vt:lpstr>
      <vt:lpstr>Заплановані робочою програмою результати навчання</vt:lpstr>
      <vt:lpstr>Теми змістового модуля 1</vt:lpstr>
      <vt:lpstr>СТРУКТУРА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ЗОВНІШНЬОЕКОНОМІЧНОЇ ДІЯЛЬНОСТІ ПІДПРИЄМСТВА</dc:title>
  <dc:creator>Наташа</dc:creator>
  <cp:lastModifiedBy>Наташа</cp:lastModifiedBy>
  <cp:revision>15</cp:revision>
  <dcterms:created xsi:type="dcterms:W3CDTF">2016-01-28T05:54:17Z</dcterms:created>
  <dcterms:modified xsi:type="dcterms:W3CDTF">2022-10-17T21:17:26Z</dcterms:modified>
</cp:coreProperties>
</file>