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861" r:id="rId2"/>
  </p:sldMasterIdLst>
  <p:notesMasterIdLst>
    <p:notesMasterId r:id="rId50"/>
  </p:notesMasterIdLst>
  <p:handoutMasterIdLst>
    <p:handoutMasterId r:id="rId51"/>
  </p:handoutMasterIdLst>
  <p:sldIdLst>
    <p:sldId id="260" r:id="rId3"/>
    <p:sldId id="295" r:id="rId4"/>
    <p:sldId id="271" r:id="rId5"/>
    <p:sldId id="270" r:id="rId6"/>
    <p:sldId id="263" r:id="rId7"/>
    <p:sldId id="264" r:id="rId8"/>
    <p:sldId id="298" r:id="rId9"/>
    <p:sldId id="309" r:id="rId10"/>
    <p:sldId id="269" r:id="rId11"/>
    <p:sldId id="261" r:id="rId12"/>
    <p:sldId id="272" r:id="rId13"/>
    <p:sldId id="274" r:id="rId14"/>
    <p:sldId id="275" r:id="rId15"/>
    <p:sldId id="276" r:id="rId16"/>
    <p:sldId id="277" r:id="rId17"/>
    <p:sldId id="278" r:id="rId18"/>
    <p:sldId id="266" r:id="rId19"/>
    <p:sldId id="279" r:id="rId20"/>
    <p:sldId id="280" r:id="rId21"/>
    <p:sldId id="302" r:id="rId22"/>
    <p:sldId id="281" r:id="rId23"/>
    <p:sldId id="282" r:id="rId24"/>
    <p:sldId id="303" r:id="rId25"/>
    <p:sldId id="287" r:id="rId26"/>
    <p:sldId id="288" r:id="rId27"/>
    <p:sldId id="289" r:id="rId28"/>
    <p:sldId id="290" r:id="rId29"/>
    <p:sldId id="297" r:id="rId30"/>
    <p:sldId id="291" r:id="rId31"/>
    <p:sldId id="292" r:id="rId32"/>
    <p:sldId id="304" r:id="rId33"/>
    <p:sldId id="305" r:id="rId34"/>
    <p:sldId id="306" r:id="rId35"/>
    <p:sldId id="307" r:id="rId36"/>
    <p:sldId id="308" r:id="rId37"/>
    <p:sldId id="284" r:id="rId38"/>
    <p:sldId id="285" r:id="rId39"/>
    <p:sldId id="296" r:id="rId40"/>
    <p:sldId id="293" r:id="rId41"/>
    <p:sldId id="310" r:id="rId42"/>
    <p:sldId id="300" r:id="rId43"/>
    <p:sldId id="311" r:id="rId44"/>
    <p:sldId id="312" r:id="rId45"/>
    <p:sldId id="301" r:id="rId46"/>
    <p:sldId id="299" r:id="rId47"/>
    <p:sldId id="262" r:id="rId48"/>
    <p:sldId id="286" r:id="rId49"/>
  </p:sldIdLst>
  <p:sldSz cx="9144000" cy="6858000" type="screen4x3"/>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F3133D1-630B-465C-AE08-1F82596EDD88}" type="datetimeFigureOut">
              <a:rPr lang="ru-RU" smtClean="0"/>
              <a:t>30.04.2024</a:t>
            </a:fld>
            <a:endParaRPr lang="ru-RU"/>
          </a:p>
        </p:txBody>
      </p:sp>
      <p:sp>
        <p:nvSpPr>
          <p:cNvPr id="4" name="Нижний колонтитул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8183130-D704-4FCE-93C0-D77AEE06CC24}" type="slidenum">
              <a:rPr lang="ru-RU" smtClean="0"/>
              <a:t>‹#›</a:t>
            </a:fld>
            <a:endParaRPr lang="ru-RU"/>
          </a:p>
        </p:txBody>
      </p:sp>
    </p:spTree>
    <p:extLst>
      <p:ext uri="{BB962C8B-B14F-4D97-AF65-F5344CB8AC3E}">
        <p14:creationId xmlns:p14="http://schemas.microsoft.com/office/powerpoint/2010/main" val="114184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237A0F4-7784-4BCA-B20C-7CFD65A8418C}" type="datetimeFigureOut">
              <a:rPr lang="ru-RU" smtClean="0"/>
              <a:t>30.04.2024</a:t>
            </a:fld>
            <a:endParaRPr lang="ru-RU"/>
          </a:p>
        </p:txBody>
      </p:sp>
      <p:sp>
        <p:nvSpPr>
          <p:cNvPr id="4" name="Образ слайда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563D1A9-B8FE-493A-86DA-50D6E6628460}" type="slidenum">
              <a:rPr lang="ru-RU" smtClean="0"/>
              <a:t>‹#›</a:t>
            </a:fld>
            <a:endParaRPr lang="ru-RU"/>
          </a:p>
        </p:txBody>
      </p:sp>
    </p:spTree>
    <p:extLst>
      <p:ext uri="{BB962C8B-B14F-4D97-AF65-F5344CB8AC3E}">
        <p14:creationId xmlns:p14="http://schemas.microsoft.com/office/powerpoint/2010/main" val="387661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FFEADDB-69D5-4A10-8283-A59BF54C2072}"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283136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75FE191-C7C2-4D17-8738-F57DF91AC6B5}"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12084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DAC345-23E9-4B01-9760-7248723AC617}"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350371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Заголовок 8"/>
          <p:cNvSpPr>
            <a:spLocks noGrp="1"/>
          </p:cNvSpPr>
          <p:nvPr>
            <p:ph type="ctrTitle"/>
          </p:nvPr>
        </p:nvSpPr>
        <p:spPr>
          <a:xfrm>
            <a:off x="35443" y="1752601"/>
            <a:ext cx="9045297" cy="1829761"/>
          </a:xfrm>
        </p:spPr>
        <p:txBody>
          <a:bodyPr vert="horz" anchor="b">
            <a:normAutofit/>
            <a:scene3d>
              <a:camera prst="orthographicFront"/>
              <a:lightRig rig="soft" dir="t"/>
            </a:scene3d>
            <a:sp3d prstMaterial="softEdge">
              <a:bevelT w="25400" h="25400"/>
            </a:sp3d>
          </a:bodyPr>
          <a:lstStyle>
            <a:lvl1pPr algn="ctr">
              <a:defRPr sz="3600" b="1">
                <a:solidFill>
                  <a:srgbClr val="0033CC"/>
                </a:solidFill>
                <a:effectLst>
                  <a:outerShdw blurRad="31750" dist="25400" dir="5400000" algn="tl" rotWithShape="0">
                    <a:srgbClr val="000000">
                      <a:alpha val="25000"/>
                    </a:srgbClr>
                  </a:outerShdw>
                </a:effectLst>
                <a:latin typeface="Arial Black" pitchFamily="34" charset="0"/>
              </a:defRPr>
            </a:lvl1pPr>
            <a:extLst/>
          </a:lstStyle>
          <a:p>
            <a:r>
              <a:rPr kumimoji="0" lang="ru-RU" dirty="0"/>
              <a:t>Образец заголовка</a:t>
            </a:r>
            <a:endParaRPr kumimoji="0" lang="en-US" dirty="0"/>
          </a:p>
        </p:txBody>
      </p:sp>
      <p:sp>
        <p:nvSpPr>
          <p:cNvPr id="17" name="Подзаголовок 16"/>
          <p:cNvSpPr>
            <a:spLocks noGrp="1"/>
          </p:cNvSpPr>
          <p:nvPr>
            <p:ph type="subTitle" idx="1"/>
          </p:nvPr>
        </p:nvSpPr>
        <p:spPr>
          <a:xfrm>
            <a:off x="35443" y="3611607"/>
            <a:ext cx="9045297" cy="1199704"/>
          </a:xfrm>
        </p:spPr>
        <p:txBody>
          <a:bodyPr lIns="45720" rIns="45720"/>
          <a:lstStyle>
            <a:lvl1pPr marL="0" marR="64008" indent="0" algn="ctr">
              <a:buNone/>
              <a:defRPr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dirty="0"/>
              <a:t>Образец подзаголовка</a:t>
            </a:r>
            <a:endParaRPr kumimoji="0" lang="en-US" dirty="0"/>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1DD40F97-7336-4016-AB11-53A51B4FCD6F}" type="datetime1">
              <a:rPr lang="ru-RU" smtClean="0"/>
              <a:t>30.04.2024</a:t>
            </a:fld>
            <a:endParaRPr lang="ru-RU"/>
          </a:p>
        </p:txBody>
      </p:sp>
      <p:sp>
        <p:nvSpPr>
          <p:cNvPr id="19" name="Нижний колонтитул 18"/>
          <p:cNvSpPr>
            <a:spLocks noGrp="1"/>
          </p:cNvSpPr>
          <p:nvPr>
            <p:ph type="ftr" sz="quarter" idx="11"/>
          </p:nvPr>
        </p:nvSpPr>
        <p:spPr>
          <a:xfrm>
            <a:off x="467544" y="6237312"/>
            <a:ext cx="4248472" cy="365125"/>
          </a:xfrm>
        </p:spPr>
        <p:txBody>
          <a:bodyPr/>
          <a:lstStyle>
            <a:lvl1pPr algn="ctr">
              <a:defRPr sz="1600" b="1">
                <a:solidFill>
                  <a:srgbClr val="FFFF00"/>
                </a:solidFill>
                <a:effectLst>
                  <a:outerShdw blurRad="38100" dist="38100" dir="2700000" algn="tl">
                    <a:srgbClr val="000000">
                      <a:alpha val="43137"/>
                    </a:srgbClr>
                  </a:outerShdw>
                </a:effectLst>
              </a:defRPr>
            </a:lvl1pPr>
            <a:extLst/>
          </a:lstStyle>
          <a:p>
            <a:r>
              <a:rPr lang="ru-RU" dirty="0" err="1"/>
              <a:t>Презентація</a:t>
            </a:r>
            <a:r>
              <a:rPr lang="ru-RU" dirty="0"/>
              <a:t> курсу  </a:t>
            </a:r>
          </a:p>
          <a:p>
            <a:r>
              <a:rPr lang="ru-RU" dirty="0"/>
              <a:t>«</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t>‹#›</a:t>
            </a:fld>
            <a:endParaRPr lang="ru-RU"/>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14800" y="297338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5778"/>
            <a:ext cx="231414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274" y="5933033"/>
            <a:ext cx="313372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56740" y="5778"/>
            <a:ext cx="1524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7E54EDD0-7792-4166-A92B-3646A9A592D5}"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BD23B1C0-0229-408D-ACF5-3E0769DEE3B4}"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EF87D56C-2A55-40CE-A9A7-7F2B69CBFE57}" type="datetime1">
              <a:rPr lang="ru-RU" smtClean="0"/>
              <a:t>30.04.2024</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8" name="Заголовок 7"/>
          <p:cNvSpPr>
            <a:spLocks noGrp="1"/>
          </p:cNvSpPr>
          <p:nvPr>
            <p:ph type="title"/>
          </p:nvPr>
        </p:nvSpPr>
        <p:spPr/>
        <p:txBody>
          <a:bodyPr rtlCol="0"/>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C4EC4F24-F837-4E92-A0DE-A6C0BBBD5010}" type="datetime1">
              <a:rPr lang="ru-RU" smtClean="0"/>
              <a:t>30.04.2024</a:t>
            </a:fld>
            <a:endParaRPr lang="ru-RU"/>
          </a:p>
        </p:txBody>
      </p:sp>
      <p:sp>
        <p:nvSpPr>
          <p:cNvPr id="8" name="Нижний колонтитул 7"/>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D4C1D3-0090-450B-994A-AF9349ABD92F}" type="datetime1">
              <a:rPr lang="ru-RU" smtClean="0"/>
              <a:t>30.04.2024</a:t>
            </a:fld>
            <a:endParaRPr lang="ru-RU"/>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6" name="Заголовок 5"/>
          <p:cNvSpPr>
            <a:spLocks noGrp="1"/>
          </p:cNvSpPr>
          <p:nvPr>
            <p:ph type="title"/>
          </p:nvPr>
        </p:nvSpPr>
        <p:spPr/>
        <p:txBody>
          <a:bodyPr rtlCol="0"/>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981E3D-DC9F-43D0-97DE-F9110A184726}" type="datetime1">
              <a:rPr lang="ru-RU" smtClean="0"/>
              <a:t>30.04.2024</a:t>
            </a:fld>
            <a:endParaRPr lang="ru-RU"/>
          </a:p>
        </p:txBody>
      </p:sp>
      <p:sp>
        <p:nvSpPr>
          <p:cNvPr id="3" name="Нижний колонтитул 2"/>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p>
            <a:fld id="{89412376-62F5-4521-96B3-2348253657B1}" type="datetime1">
              <a:rPr lang="ru-RU" smtClean="0"/>
              <a:t>30.04.2024</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999FE35-D304-4E52-9112-08C06C9FEB54}"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4027821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A4C52EDF-610B-427D-AB0F-089D6A14F148}" type="datetime1">
              <a:rPr lang="ru-RU" smtClean="0"/>
              <a:t>30.04.2024</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C7F2611D-99D2-4686-8637-27314B9DFC95}"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6BA56BD-9A95-41C8-A3DB-26D1340F99C3}"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a:xfrm>
            <a:off x="107504" y="1606940"/>
            <a:ext cx="8928992" cy="4525963"/>
          </a:xfrm>
        </p:spPr>
        <p:txBody>
          <a:body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4" name="Дата 3"/>
          <p:cNvSpPr>
            <a:spLocks noGrp="1"/>
          </p:cNvSpPr>
          <p:nvPr>
            <p:ph type="dt" sz="half" idx="10"/>
          </p:nvPr>
        </p:nvSpPr>
        <p:spPr/>
        <p:txBody>
          <a:bodyPr/>
          <a:lstStyle/>
          <a:p>
            <a:fld id="{9A545280-8E4E-4230-9382-8439040327EF}" type="datetime1">
              <a:rPr lang="ru-RU" smtClean="0"/>
              <a:t>30.04.2024</a:t>
            </a:fld>
            <a:endParaRPr lang="ru-RU"/>
          </a:p>
        </p:txBody>
      </p:sp>
      <p:sp>
        <p:nvSpPr>
          <p:cNvPr id="5" name="Нижний колонтитул 4"/>
          <p:cNvSpPr>
            <a:spLocks noGrp="1"/>
          </p:cNvSpPr>
          <p:nvPr>
            <p:ph type="ftr" sz="quarter" idx="11"/>
          </p:nvPr>
        </p:nvSpPr>
        <p:spPr>
          <a:xfrm>
            <a:off x="-2069055" y="6494522"/>
            <a:ext cx="6840760" cy="365125"/>
          </a:xfrm>
        </p:spPr>
        <p:txBody>
          <a:bodyPr/>
          <a:lstStyle>
            <a:lvl1pPr>
              <a:defRPr sz="900" b="1">
                <a:solidFill>
                  <a:srgbClr val="FFFF00"/>
                </a:solidFill>
              </a:defRPr>
            </a:lvl1pPr>
            <a:extLst/>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7" name="Заголовок 6"/>
          <p:cNvSpPr>
            <a:spLocks noGrp="1"/>
          </p:cNvSpPr>
          <p:nvPr>
            <p:ph type="title" hasCustomPrompt="1"/>
          </p:nvPr>
        </p:nvSpPr>
        <p:spPr>
          <a:xfrm>
            <a:off x="1619672" y="188640"/>
            <a:ext cx="7524328" cy="1143000"/>
          </a:xfrm>
        </p:spPr>
        <p:txBody>
          <a:bodyPr rtlCol="0">
            <a:normAutofit/>
          </a:bodyPr>
          <a:lstStyle>
            <a:lvl1pPr algn="ctr">
              <a:defRPr sz="2800">
                <a:solidFill>
                  <a:srgbClr val="0033CC"/>
                </a:solidFill>
                <a:latin typeface="Arial Black" pitchFamily="34" charset="0"/>
              </a:defRPr>
            </a:lvl1pPr>
            <a:extLst/>
          </a:lstStyle>
          <a:p>
            <a:r>
              <a:rPr kumimoji="0" lang="ru-RU" dirty="0"/>
              <a:t>ОБРАЗЕЦ ЗАГОЛОВКА</a:t>
            </a:r>
            <a:endParaRPr kumimoji="0" lang="en-US"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3248025"/>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3248025"/>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609" t="7309" r="9316" b="16200"/>
          <a:stretch/>
        </p:blipFill>
        <p:spPr>
          <a:xfrm>
            <a:off x="3500" y="3012"/>
            <a:ext cx="1616172" cy="1603928"/>
          </a:xfrm>
          <a:prstGeom prst="rect">
            <a:avLst/>
          </a:prstGeom>
        </p:spPr>
      </p:pic>
      <p:pic>
        <p:nvPicPr>
          <p:cNvPr id="1028"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12160" y="5966147"/>
            <a:ext cx="3131840" cy="89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8C402E2-3F99-41FC-ABDD-8A2E9078412B}" type="datetime1">
              <a:rPr lang="ru-RU" smtClean="0"/>
              <a:t>30.04.2024</a:t>
            </a:fld>
            <a:endParaRPr lang="ru-RU"/>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11425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3E9133F-1A74-4593-8827-0068F09C3DC0}" type="datetime1">
              <a:rPr lang="ru-RU" smtClean="0"/>
              <a:t>30.04.2024</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79270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78BDAAA-08B0-4825-B0F9-4195DEFC4270}" type="datetime1">
              <a:rPr lang="ru-RU" smtClean="0"/>
              <a:t>30.04.2024</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414423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23B4B7-F6D5-4AB6-AFC0-CDDA066EF8AA}" type="datetime1">
              <a:rPr lang="ru-RU" smtClean="0"/>
              <a:t>30.04.2024</a:t>
            </a:fld>
            <a:endParaRPr lang="ru-RU"/>
          </a:p>
        </p:txBody>
      </p:sp>
      <p:sp>
        <p:nvSpPr>
          <p:cNvPr id="8" name="Нижний колонтитул 7"/>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9" name="Номер слайда 8"/>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3612563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6D579E2-BC0B-485B-A825-C68A6B80AD45}" type="datetime1">
              <a:rPr lang="ru-RU" smtClean="0"/>
              <a:t>30.04.2024</a:t>
            </a:fld>
            <a:endParaRPr lang="ru-RU"/>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5" name="Номер слайда 4"/>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75584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DA57A88-73B5-45B6-98DD-DBEACBEDD2F4}" type="datetime1">
              <a:rPr lang="ru-RU" smtClean="0"/>
              <a:t>30.04.2024</a:t>
            </a:fld>
            <a:endParaRPr lang="ru-RU"/>
          </a:p>
        </p:txBody>
      </p:sp>
      <p:sp>
        <p:nvSpPr>
          <p:cNvPr id="3" name="Нижний колонтитул 2"/>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4" name="Номер слайда 3"/>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94363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6C03308-0972-40F1-B53C-76115552B186}" type="datetime1">
              <a:rPr lang="ru-RU" smtClean="0"/>
              <a:t>30.04.2024</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23302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D5CB279-4FA7-4E7F-A7FF-7A216AFEF878}" type="datetime1">
              <a:rPr lang="ru-RU" smtClean="0"/>
              <a:t>30.04.2024</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370353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5C58-9FEE-4850-9184-45BF5DBE138F}" type="datetime1">
              <a:rPr lang="ru-RU" smtClean="0"/>
              <a:t>30.04.2024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A1343-4148-4342-AE8B-EC48B015F3DC}" type="slidenum">
              <a:rPr lang="ru-RU" smtClean="0"/>
              <a:t>‹#›</a:t>
            </a:fld>
            <a:endParaRPr lang="ru-RU"/>
          </a:p>
        </p:txBody>
      </p:sp>
    </p:spTree>
    <p:extLst>
      <p:ext uri="{BB962C8B-B14F-4D97-AF65-F5344CB8AC3E}">
        <p14:creationId xmlns:p14="http://schemas.microsoft.com/office/powerpoint/2010/main" val="4243307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FF4BF61-BCD2-4B3A-9ACA-DEFFCE9801D2}" type="datetime1">
              <a:rPr lang="ru-RU" smtClean="0"/>
              <a:t>30.04.2024</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ru-RU"/>
              <a:t>Презентація курсу  «Основи європейської проектної діяльності"</a:t>
            </a:r>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E0A1343-4148-4342-AE8B-EC48B015F3D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708" r:id="rId13"/>
  </p:sldLayoutIdLst>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3.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https://nawa.gov.pl/en/" TargetMode="External"/><Relationship Id="rId2" Type="http://schemas.openxmlformats.org/officeDocument/2006/relationships/hyperlink" Target="https://grants.saia.sk/Pages/ProgramZoznam.aspx?Lang=en" TargetMode="External"/><Relationship Id="rId1" Type="http://schemas.openxmlformats.org/officeDocument/2006/relationships/slideLayout" Target="../slideLayouts/slideLayout23.xml"/><Relationship Id="rId6" Type="http://schemas.openxmlformats.org/officeDocument/2006/relationships/hyperlink" Target="https://institutfrancais-ukraine.com/etudier/bourses" TargetMode="External"/><Relationship Id="rId5" Type="http://schemas.openxmlformats.org/officeDocument/2006/relationships/hyperlink" Target="http://viaa.gov.lv/eng" TargetMode="External"/><Relationship Id="rId4" Type="http://schemas.openxmlformats.org/officeDocument/2006/relationships/hyperlink" Target="https://www.daad.de/e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cordis.europa.eu/research-eu/home_en.html" TargetMode="External"/><Relationship Id="rId2" Type="http://schemas.openxmlformats.org/officeDocument/2006/relationships/image" Target="../media/image26.png"/><Relationship Id="rId1" Type="http://schemas.openxmlformats.org/officeDocument/2006/relationships/slideLayout" Target="../slideLayouts/slideLayout23.xml"/><Relationship Id="rId5" Type="http://schemas.openxmlformats.org/officeDocument/2006/relationships/hyperlink" Target="https://cordis.europa.eu/projects/home_en.html" TargetMode="Externa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hyperlink" Target="http://ec.europa.eu/euraxess/index.cfm/jobs/index" TargetMode="External"/><Relationship Id="rId3" Type="http://schemas.openxmlformats.org/officeDocument/2006/relationships/hyperlink" Target="http://www.ideal-ist.eu/partner-search/pssearch" TargetMode="External"/><Relationship Id="rId7" Type="http://schemas.openxmlformats.org/officeDocument/2006/relationships/hyperlink" Target="http://een.ec.europa.eu/services/going-international" TargetMode="External"/><Relationship Id="rId2" Type="http://schemas.openxmlformats.org/officeDocument/2006/relationships/hyperlink" Target="https://cordis.europa.eu/" TargetMode="External"/><Relationship Id="rId1" Type="http://schemas.openxmlformats.org/officeDocument/2006/relationships/slideLayout" Target="../slideLayouts/slideLayout23.xml"/><Relationship Id="rId6" Type="http://schemas.openxmlformats.org/officeDocument/2006/relationships/hyperlink" Target="https://cloud.imi.europa.eu/web/eimi-pst" TargetMode="External"/><Relationship Id="rId5" Type="http://schemas.openxmlformats.org/officeDocument/2006/relationships/hyperlink" Target="http://www.fitforhealth.eu/" TargetMode="External"/><Relationship Id="rId4" Type="http://schemas.openxmlformats.org/officeDocument/2006/relationships/hyperlink" Target="https://www.nmp-partnersearch.eu/index.php" TargetMode="External"/><Relationship Id="rId9" Type="http://schemas.openxmlformats.org/officeDocument/2006/relationships/hyperlink" Target="https://ms.nauka.gov.ua/pro-portal/gorizont-yevropa/"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ec.europa.eu/research/participants/portal/desktop/en/funding/guide.html" TargetMode="External"/><Relationship Id="rId3" Type="http://schemas.openxmlformats.org/officeDocument/2006/relationships/hyperlink" Target="http://ec.europa.eu/research/mariecurieactions/index_en.htm" TargetMode="External"/><Relationship Id="rId7" Type="http://schemas.openxmlformats.org/officeDocument/2006/relationships/hyperlink" Target="http://ec.europa.eu/research/participants/portal/desktop/en/funding/index.html" TargetMode="External"/><Relationship Id="rId12" Type="http://schemas.openxmlformats.org/officeDocument/2006/relationships/hyperlink" Target="http://ukraine-nato.mfa.gov.ua/ua/ukraine-nato/nato-projects" TargetMode="External"/><Relationship Id="rId2" Type="http://schemas.openxmlformats.org/officeDocument/2006/relationships/hyperlink" Target="https://ec.europa.eu/programmes/horizon2020/sites/horizon2020/files/h2020_threeyearson_a4_horizontal_2018_web_with_id.pdf" TargetMode="External"/><Relationship Id="rId1" Type="http://schemas.openxmlformats.org/officeDocument/2006/relationships/slideLayout" Target="../slideLayouts/slideLayout23.xml"/><Relationship Id="rId6" Type="http://schemas.openxmlformats.org/officeDocument/2006/relationships/hyperlink" Target="http://ec.europa.eu/research/participants/portal/desktop/en/opportunities/h2020/index.html" TargetMode="External"/><Relationship Id="rId11" Type="http://schemas.openxmlformats.org/officeDocument/2006/relationships/hyperlink" Target="https://mon.gov.ua/ua/ministerstvo/diyalnist/mizhnarodna-dilnist/mizhnarodni-naukovi-proekti/dvostoronni-naukovi-konkursi" TargetMode="External"/><Relationship Id="rId5" Type="http://schemas.openxmlformats.org/officeDocument/2006/relationships/hyperlink" Target="http://ec.europa.eu/rea/index_en.htm" TargetMode="External"/><Relationship Id="rId10" Type="http://schemas.openxmlformats.org/officeDocument/2006/relationships/hyperlink" Target="http://ec.europa.eu/research/participants/docs/h2020-funding-guide/index_en.htm" TargetMode="External"/><Relationship Id="rId4" Type="http://schemas.openxmlformats.org/officeDocument/2006/relationships/hyperlink" Target="https://www.mariecuriealumni.eu/home" TargetMode="External"/><Relationship Id="rId9" Type="http://schemas.openxmlformats.org/officeDocument/2006/relationships/hyperlink" Target="http://ec.europa.eu/research/participants/portal/desktop/en/home.html"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a:effectLst/>
              </a:rPr>
              <a:t>Програми ЄС із підтримки проектів у галузі науки</a:t>
            </a:r>
            <a:endParaRPr lang="ru-RU" dirty="0"/>
          </a:p>
        </p:txBody>
      </p:sp>
      <p:sp>
        <p:nvSpPr>
          <p:cNvPr id="3" name="Подзаголовок 2"/>
          <p:cNvSpPr>
            <a:spLocks noGrp="1"/>
          </p:cNvSpPr>
          <p:nvPr>
            <p:ph type="subTitle" idx="1"/>
          </p:nvPr>
        </p:nvSpPr>
        <p:spPr>
          <a:xfrm>
            <a:off x="35443" y="3611606"/>
            <a:ext cx="9045297" cy="1401569"/>
          </a:xfrm>
        </p:spPr>
        <p:txBody>
          <a:bodyPr>
            <a:normAutofit fontScale="85000" lnSpcReduction="20000"/>
          </a:bodyPr>
          <a:lstStyle/>
          <a:p>
            <a:r>
              <a:rPr lang="uk-UA" b="0" dirty="0"/>
              <a:t>Третій модуль, третій змістовий блок</a:t>
            </a:r>
          </a:p>
          <a:p>
            <a:r>
              <a:rPr lang="uk-UA" b="0" dirty="0"/>
              <a:t>Лекція № 6-7</a:t>
            </a:r>
          </a:p>
          <a:p>
            <a:r>
              <a:rPr lang="uk-UA" b="0" dirty="0"/>
              <a:t>(проф. Сарабєєв Володимир Леонідович)</a:t>
            </a:r>
          </a:p>
          <a:p>
            <a:r>
              <a:rPr lang="en-US" b="0" dirty="0"/>
              <a:t>volodimir.sarabeev@gmail.com</a:t>
            </a:r>
            <a:endParaRPr lang="uk-UA" dirty="0"/>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Tree>
    <p:extLst>
      <p:ext uri="{BB962C8B-B14F-4D97-AF65-F5344CB8AC3E}">
        <p14:creationId xmlns:p14="http://schemas.microsoft.com/office/powerpoint/2010/main" val="178582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470913" y="29360"/>
            <a:ext cx="7516350" cy="1143000"/>
          </a:xfrm>
        </p:spPr>
        <p:txBody>
          <a:bodyPr>
            <a:normAutofit/>
          </a:bodyPr>
          <a:lstStyle/>
          <a:p>
            <a:r>
              <a:rPr lang="uk-UA" dirty="0"/>
              <a:t>3-х компонентна структура програми Горизонт Європа</a:t>
            </a:r>
            <a:endParaRPr lang="ru-RU" dirty="0"/>
          </a:p>
        </p:txBody>
      </p:sp>
      <p:grpSp>
        <p:nvGrpSpPr>
          <p:cNvPr id="5" name="Группа 4"/>
          <p:cNvGrpSpPr/>
          <p:nvPr/>
        </p:nvGrpSpPr>
        <p:grpSpPr>
          <a:xfrm>
            <a:off x="3393318" y="2284716"/>
            <a:ext cx="2336801" cy="1735731"/>
            <a:chOff x="2362354" y="610589"/>
            <a:chExt cx="2527883" cy="2117749"/>
          </a:xfrm>
          <a:solidFill>
            <a:schemeClr val="bg2">
              <a:lumMod val="90000"/>
            </a:schemeClr>
          </a:solidFill>
        </p:grpSpPr>
        <p:sp>
          <p:nvSpPr>
            <p:cNvPr id="12" name="Овал 11"/>
            <p:cNvSpPr/>
            <p:nvPr/>
          </p:nvSpPr>
          <p:spPr>
            <a:xfrm>
              <a:off x="2362354" y="610589"/>
              <a:ext cx="2527883" cy="2117749"/>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Овал 4"/>
            <p:cNvSpPr/>
            <p:nvPr/>
          </p:nvSpPr>
          <p:spPr>
            <a:xfrm>
              <a:off x="2632194" y="1156083"/>
              <a:ext cx="2077553" cy="95298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kern="1200" dirty="0">
                  <a:solidFill>
                    <a:schemeClr val="accent1">
                      <a:lumMod val="50000"/>
                    </a:schemeClr>
                  </a:solidFill>
                  <a:effectLst/>
                  <a:latin typeface="Bookman Old Style" pitchFamily="18" charset="0"/>
                </a:rPr>
                <a:t>Передова наука</a:t>
              </a:r>
              <a:endParaRPr lang="ru-RU" b="1" kern="1200" dirty="0">
                <a:solidFill>
                  <a:schemeClr val="accent1">
                    <a:lumMod val="50000"/>
                  </a:schemeClr>
                </a:solidFill>
                <a:effectLst/>
                <a:latin typeface="Bookman Old Style" pitchFamily="18" charset="0"/>
              </a:endParaRPr>
            </a:p>
          </p:txBody>
        </p:sp>
      </p:grpSp>
      <p:grpSp>
        <p:nvGrpSpPr>
          <p:cNvPr id="6" name="Группа 5"/>
          <p:cNvGrpSpPr/>
          <p:nvPr/>
        </p:nvGrpSpPr>
        <p:grpSpPr>
          <a:xfrm>
            <a:off x="4484684" y="3580860"/>
            <a:ext cx="2319564" cy="1862610"/>
            <a:chOff x="3478118" y="1894715"/>
            <a:chExt cx="2509237" cy="2272553"/>
          </a:xfrm>
          <a:solidFill>
            <a:srgbClr val="FFFF00"/>
          </a:solidFill>
        </p:grpSpPr>
        <p:sp>
          <p:nvSpPr>
            <p:cNvPr id="10" name="Овал 9"/>
            <p:cNvSpPr/>
            <p:nvPr/>
          </p:nvSpPr>
          <p:spPr>
            <a:xfrm>
              <a:off x="3478118" y="1894715"/>
              <a:ext cx="2509237" cy="227255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Овал 6"/>
            <p:cNvSpPr/>
            <p:nvPr/>
          </p:nvSpPr>
          <p:spPr>
            <a:xfrm>
              <a:off x="3649285" y="2481790"/>
              <a:ext cx="2167500" cy="126557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uk-UA" b="1" kern="1200" dirty="0">
                  <a:solidFill>
                    <a:schemeClr val="accent1">
                      <a:lumMod val="50000"/>
                    </a:schemeClr>
                  </a:solidFill>
                  <a:effectLst/>
                  <a:latin typeface="Bookman Old Style" pitchFamily="18" charset="0"/>
                </a:rPr>
                <a:t>Суспільні виклики</a:t>
              </a:r>
              <a:endParaRPr lang="ru-RU" b="1" kern="1200" dirty="0">
                <a:solidFill>
                  <a:schemeClr val="accent1">
                    <a:lumMod val="50000"/>
                  </a:schemeClr>
                </a:solidFill>
                <a:effectLst/>
                <a:latin typeface="Bookman Old Style" pitchFamily="18" charset="0"/>
              </a:endParaRPr>
            </a:p>
          </p:txBody>
        </p:sp>
      </p:grpSp>
      <p:grpSp>
        <p:nvGrpSpPr>
          <p:cNvPr id="7" name="Группа 6"/>
          <p:cNvGrpSpPr/>
          <p:nvPr/>
        </p:nvGrpSpPr>
        <p:grpSpPr>
          <a:xfrm>
            <a:off x="2465856" y="3642132"/>
            <a:ext cx="2191651" cy="1803092"/>
            <a:chOff x="1469751" y="1969086"/>
            <a:chExt cx="2370864" cy="2199936"/>
          </a:xfrm>
          <a:solidFill>
            <a:srgbClr val="FF9999"/>
          </a:solidFill>
        </p:grpSpPr>
        <p:sp>
          <p:nvSpPr>
            <p:cNvPr id="8" name="Овал 7"/>
            <p:cNvSpPr/>
            <p:nvPr/>
          </p:nvSpPr>
          <p:spPr>
            <a:xfrm>
              <a:off x="1469751" y="1969086"/>
              <a:ext cx="2370864" cy="2199936"/>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Овал 8"/>
            <p:cNvSpPr/>
            <p:nvPr/>
          </p:nvSpPr>
          <p:spPr>
            <a:xfrm>
              <a:off x="1693005" y="2537403"/>
              <a:ext cx="1956279" cy="120996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sz="1600" b="1" dirty="0">
                  <a:solidFill>
                    <a:schemeClr val="accent1">
                      <a:lumMod val="50000"/>
                    </a:schemeClr>
                  </a:solidFill>
                  <a:latin typeface="Bookman Old Style" pitchFamily="18" charset="0"/>
                </a:rPr>
                <a:t>Лідерство </a:t>
              </a:r>
              <a:r>
                <a:rPr lang="uk-UA" sz="1600" b="1" kern="1200" dirty="0">
                  <a:solidFill>
                    <a:schemeClr val="accent1">
                      <a:lumMod val="50000"/>
                    </a:schemeClr>
                  </a:solidFill>
                  <a:effectLst/>
                  <a:latin typeface="Bookman Old Style" pitchFamily="18" charset="0"/>
                </a:rPr>
                <a:t>у промисловості</a:t>
              </a:r>
              <a:endParaRPr lang="ru-RU" sz="1600" b="1" kern="1200" dirty="0">
                <a:solidFill>
                  <a:schemeClr val="accent1">
                    <a:lumMod val="50000"/>
                  </a:schemeClr>
                </a:solidFill>
                <a:effectLst/>
                <a:latin typeface="Bookman Old Style" pitchFamily="18" charset="0"/>
              </a:endParaRPr>
            </a:p>
          </p:txBody>
        </p:sp>
      </p:grpSp>
      <p:sp>
        <p:nvSpPr>
          <p:cNvPr id="59" name="Овал 58"/>
          <p:cNvSpPr/>
          <p:nvPr/>
        </p:nvSpPr>
        <p:spPr>
          <a:xfrm>
            <a:off x="4067944" y="942600"/>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400" dirty="0">
                <a:solidFill>
                  <a:schemeClr val="tx1"/>
                </a:solidFill>
                <a:latin typeface="Arial" pitchFamily="34" charset="0"/>
                <a:cs typeface="Arial" pitchFamily="34" charset="0"/>
              </a:rPr>
              <a:t>Європейська Дослідницька Рада</a:t>
            </a:r>
            <a:endParaRPr lang="en-GB" sz="1400" dirty="0">
              <a:solidFill>
                <a:schemeClr val="tx1"/>
              </a:solidFill>
              <a:latin typeface="Arial" pitchFamily="34" charset="0"/>
              <a:cs typeface="Arial" pitchFamily="34" charset="0"/>
            </a:endParaRPr>
          </a:p>
          <a:p>
            <a:pPr algn="ctr"/>
            <a:r>
              <a:rPr lang="uk-UA" sz="1400" dirty="0">
                <a:solidFill>
                  <a:schemeClr val="tx1"/>
                </a:solidFill>
                <a:latin typeface="Arial" pitchFamily="34" charset="0"/>
                <a:cs typeface="Arial" pitchFamily="34" charset="0"/>
              </a:rPr>
              <a:t> </a:t>
            </a:r>
            <a:endParaRPr lang="ru-RU" sz="1400" dirty="0">
              <a:solidFill>
                <a:schemeClr val="tx1"/>
              </a:solidFill>
              <a:latin typeface="Arial" pitchFamily="34" charset="0"/>
              <a:cs typeface="Arial" pitchFamily="34" charset="0"/>
            </a:endParaRPr>
          </a:p>
        </p:txBody>
      </p:sp>
      <p:sp>
        <p:nvSpPr>
          <p:cNvPr id="58" name="Овал 57"/>
          <p:cNvSpPr/>
          <p:nvPr/>
        </p:nvSpPr>
        <p:spPr>
          <a:xfrm>
            <a:off x="2566829" y="1022789"/>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Майбутні технології</a:t>
            </a:r>
            <a:endParaRPr lang="ru-RU" sz="1400" dirty="0">
              <a:solidFill>
                <a:schemeClr val="tx1"/>
              </a:solidFill>
              <a:latin typeface="Arial" pitchFamily="34" charset="0"/>
              <a:cs typeface="Arial" pitchFamily="34" charset="0"/>
            </a:endParaRPr>
          </a:p>
        </p:txBody>
      </p:sp>
      <p:sp>
        <p:nvSpPr>
          <p:cNvPr id="55" name="Овал 54"/>
          <p:cNvSpPr/>
          <p:nvPr/>
        </p:nvSpPr>
        <p:spPr>
          <a:xfrm>
            <a:off x="1524101" y="1672993"/>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Дії Марії </a:t>
            </a:r>
            <a:r>
              <a:rPr lang="uk-UA" sz="1400" dirty="0" err="1">
                <a:solidFill>
                  <a:schemeClr val="tx1"/>
                </a:solidFill>
                <a:latin typeface="Arial" pitchFamily="34" charset="0"/>
                <a:cs typeface="Arial" pitchFamily="34" charset="0"/>
              </a:rPr>
              <a:t>Склодовської</a:t>
            </a:r>
            <a:r>
              <a:rPr lang="uk-UA" sz="1400" dirty="0">
                <a:solidFill>
                  <a:schemeClr val="tx1"/>
                </a:solidFill>
                <a:latin typeface="Arial" pitchFamily="34" charset="0"/>
                <a:cs typeface="Arial" pitchFamily="34" charset="0"/>
              </a:rPr>
              <a:t> Кюрі</a:t>
            </a:r>
            <a:endParaRPr lang="ru-RU" sz="1400" dirty="0">
              <a:solidFill>
                <a:schemeClr val="tx1"/>
              </a:solidFill>
              <a:latin typeface="Arial" pitchFamily="34" charset="0"/>
              <a:cs typeface="Arial" pitchFamily="34" charset="0"/>
            </a:endParaRPr>
          </a:p>
        </p:txBody>
      </p:sp>
      <p:sp>
        <p:nvSpPr>
          <p:cNvPr id="53" name="Овал 52"/>
          <p:cNvSpPr/>
          <p:nvPr/>
        </p:nvSpPr>
        <p:spPr>
          <a:xfrm>
            <a:off x="837441" y="2472144"/>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400" dirty="0">
                <a:solidFill>
                  <a:schemeClr val="tx1"/>
                </a:solidFill>
                <a:latin typeface="Arial" pitchFamily="34" charset="0"/>
                <a:cs typeface="Arial" pitchFamily="34" charset="0"/>
              </a:rPr>
              <a:t>Дослідницькі інфраструктури</a:t>
            </a:r>
            <a:endParaRPr lang="ru-RU" sz="1400" dirty="0">
              <a:solidFill>
                <a:schemeClr val="tx1"/>
              </a:solidFill>
              <a:latin typeface="Arial" pitchFamily="34" charset="0"/>
              <a:cs typeface="Arial" pitchFamily="34" charset="0"/>
            </a:endParaRPr>
          </a:p>
        </p:txBody>
      </p:sp>
      <p:sp>
        <p:nvSpPr>
          <p:cNvPr id="52" name="Овал 51"/>
          <p:cNvSpPr/>
          <p:nvPr/>
        </p:nvSpPr>
        <p:spPr>
          <a:xfrm>
            <a:off x="323528" y="3370243"/>
            <a:ext cx="1834793" cy="1300407"/>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400" dirty="0">
                <a:solidFill>
                  <a:schemeClr val="tx1"/>
                </a:solidFill>
                <a:latin typeface="Arial" pitchFamily="34" charset="0"/>
                <a:cs typeface="Arial" pitchFamily="34" charset="0"/>
              </a:rPr>
              <a:t>Лідерство в індустріальних технологіях </a:t>
            </a:r>
            <a:endParaRPr lang="ru-RU" sz="1400" dirty="0">
              <a:solidFill>
                <a:schemeClr val="tx1"/>
              </a:solidFill>
              <a:latin typeface="Arial" pitchFamily="34" charset="0"/>
              <a:cs typeface="Arial" pitchFamily="34" charset="0"/>
            </a:endParaRPr>
          </a:p>
        </p:txBody>
      </p:sp>
      <p:sp>
        <p:nvSpPr>
          <p:cNvPr id="51" name="Овал 50"/>
          <p:cNvSpPr/>
          <p:nvPr/>
        </p:nvSpPr>
        <p:spPr>
          <a:xfrm>
            <a:off x="676706" y="4427289"/>
            <a:ext cx="1834793" cy="1300407"/>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400" dirty="0">
                <a:solidFill>
                  <a:schemeClr val="tx1"/>
                </a:solidFill>
                <a:latin typeface="Arial" pitchFamily="34" charset="0"/>
                <a:cs typeface="Arial" pitchFamily="34" charset="0"/>
              </a:rPr>
              <a:t>Доступ до ризикового фінансування</a:t>
            </a:r>
            <a:endParaRPr lang="ru-RU" sz="1400" dirty="0">
              <a:solidFill>
                <a:schemeClr val="tx1"/>
              </a:solidFill>
              <a:latin typeface="Arial" pitchFamily="34" charset="0"/>
              <a:cs typeface="Arial" pitchFamily="34" charset="0"/>
            </a:endParaRPr>
          </a:p>
        </p:txBody>
      </p:sp>
      <p:sp>
        <p:nvSpPr>
          <p:cNvPr id="50" name="Овал 49"/>
          <p:cNvSpPr/>
          <p:nvPr/>
        </p:nvSpPr>
        <p:spPr>
          <a:xfrm>
            <a:off x="1649433" y="5315611"/>
            <a:ext cx="1834793" cy="1300407"/>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Інновації в малому та середньому бізнесі</a:t>
            </a:r>
            <a:endParaRPr lang="ru-RU" sz="1400" dirty="0">
              <a:solidFill>
                <a:schemeClr val="tx1"/>
              </a:solidFill>
              <a:latin typeface="Arial" pitchFamily="34" charset="0"/>
              <a:cs typeface="Arial" pitchFamily="34" charset="0"/>
            </a:endParaRPr>
          </a:p>
        </p:txBody>
      </p:sp>
      <p:sp>
        <p:nvSpPr>
          <p:cNvPr id="48" name="Овал 47"/>
          <p:cNvSpPr/>
          <p:nvPr/>
        </p:nvSpPr>
        <p:spPr>
          <a:xfrm>
            <a:off x="3358894" y="5557593"/>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Здоров'я та добробут</a:t>
            </a:r>
            <a:endParaRPr lang="ru-RU" sz="1400" dirty="0">
              <a:solidFill>
                <a:schemeClr val="tx1"/>
              </a:solidFill>
              <a:latin typeface="Arial" pitchFamily="34" charset="0"/>
              <a:cs typeface="Arial" pitchFamily="34" charset="0"/>
            </a:endParaRPr>
          </a:p>
        </p:txBody>
      </p:sp>
      <p:sp>
        <p:nvSpPr>
          <p:cNvPr id="47" name="Овал 46"/>
          <p:cNvSpPr/>
          <p:nvPr/>
        </p:nvSpPr>
        <p:spPr>
          <a:xfrm>
            <a:off x="4758151" y="5474948"/>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Безпека продуктів харчування</a:t>
            </a:r>
            <a:endParaRPr lang="ru-RU" sz="1400" dirty="0">
              <a:solidFill>
                <a:schemeClr val="tx1"/>
              </a:solidFill>
              <a:latin typeface="Arial" pitchFamily="34" charset="0"/>
              <a:cs typeface="Arial" pitchFamily="34" charset="0"/>
            </a:endParaRPr>
          </a:p>
        </p:txBody>
      </p:sp>
      <p:sp>
        <p:nvSpPr>
          <p:cNvPr id="46" name="Овал 45"/>
          <p:cNvSpPr/>
          <p:nvPr/>
        </p:nvSpPr>
        <p:spPr>
          <a:xfrm>
            <a:off x="6300191" y="5077493"/>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Безпечна чиста та ефективна енергетика</a:t>
            </a:r>
            <a:endParaRPr lang="ru-RU" sz="1400" dirty="0">
              <a:solidFill>
                <a:schemeClr val="tx1"/>
              </a:solidFill>
              <a:latin typeface="Arial" pitchFamily="34" charset="0"/>
              <a:cs typeface="Arial" pitchFamily="34" charset="0"/>
            </a:endParaRPr>
          </a:p>
        </p:txBody>
      </p:sp>
      <p:sp>
        <p:nvSpPr>
          <p:cNvPr id="45" name="Овал 44"/>
          <p:cNvSpPr/>
          <p:nvPr/>
        </p:nvSpPr>
        <p:spPr>
          <a:xfrm>
            <a:off x="7010254" y="4134024"/>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Розумний, зелений та інтегрований транспорт</a:t>
            </a:r>
            <a:endParaRPr lang="ru-RU" sz="1400" dirty="0">
              <a:solidFill>
                <a:schemeClr val="tx1"/>
              </a:solidFill>
              <a:latin typeface="Arial" pitchFamily="34" charset="0"/>
              <a:cs typeface="Arial" pitchFamily="34" charset="0"/>
            </a:endParaRPr>
          </a:p>
        </p:txBody>
      </p:sp>
      <p:sp>
        <p:nvSpPr>
          <p:cNvPr id="44" name="Овал 43"/>
          <p:cNvSpPr/>
          <p:nvPr/>
        </p:nvSpPr>
        <p:spPr>
          <a:xfrm>
            <a:off x="7120590" y="2949340"/>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Навколишнє  середовище. Клімат. </a:t>
            </a:r>
            <a:endParaRPr lang="ru-RU" sz="1400" dirty="0">
              <a:solidFill>
                <a:schemeClr val="tx1"/>
              </a:solidFill>
              <a:latin typeface="Arial" pitchFamily="34" charset="0"/>
              <a:cs typeface="Arial" pitchFamily="34" charset="0"/>
            </a:endParaRPr>
          </a:p>
        </p:txBody>
      </p:sp>
      <p:sp>
        <p:nvSpPr>
          <p:cNvPr id="43" name="Овал 42"/>
          <p:cNvSpPr/>
          <p:nvPr/>
        </p:nvSpPr>
        <p:spPr>
          <a:xfrm>
            <a:off x="6646572" y="1947955"/>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Інноваційне та розумне суспільство</a:t>
            </a:r>
            <a:endParaRPr lang="ru-RU" sz="1400" dirty="0">
              <a:solidFill>
                <a:schemeClr val="tx1"/>
              </a:solidFill>
              <a:latin typeface="Arial" pitchFamily="34" charset="0"/>
              <a:cs typeface="Arial" pitchFamily="34" charset="0"/>
            </a:endParaRPr>
          </a:p>
        </p:txBody>
      </p:sp>
      <p:sp>
        <p:nvSpPr>
          <p:cNvPr id="41" name="Овал 40"/>
          <p:cNvSpPr/>
          <p:nvPr/>
        </p:nvSpPr>
        <p:spPr>
          <a:xfrm>
            <a:off x="5599629" y="1121686"/>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Безпечне суспільство</a:t>
            </a:r>
            <a:endParaRPr lang="ru-RU" sz="1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5631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3356248" y="3509392"/>
            <a:ext cx="3096344" cy="28803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Треті країни (125 країн Світу)</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Країни-учасниці програми Горизонт Європа</a:t>
            </a:r>
            <a:endParaRPr lang="ru-RU" dirty="0"/>
          </a:p>
        </p:txBody>
      </p:sp>
      <p:sp>
        <p:nvSpPr>
          <p:cNvPr id="6" name="Овал 5"/>
          <p:cNvSpPr/>
          <p:nvPr/>
        </p:nvSpPr>
        <p:spPr>
          <a:xfrm>
            <a:off x="4644008" y="1555913"/>
            <a:ext cx="3096344" cy="28803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16 асоційованих країни до програми Горизонт Європа, у тому числі Україна</a:t>
            </a:r>
          </a:p>
        </p:txBody>
      </p:sp>
      <p:sp>
        <p:nvSpPr>
          <p:cNvPr id="7" name="Овал 6"/>
          <p:cNvSpPr/>
          <p:nvPr/>
        </p:nvSpPr>
        <p:spPr>
          <a:xfrm>
            <a:off x="2004368" y="1582755"/>
            <a:ext cx="3096344" cy="2880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33 країни-члени Європейського Союзу</a:t>
            </a:r>
          </a:p>
        </p:txBody>
      </p:sp>
    </p:spTree>
    <p:extLst>
      <p:ext uri="{BB962C8B-B14F-4D97-AF65-F5344CB8AC3E}">
        <p14:creationId xmlns:p14="http://schemas.microsoft.com/office/powerpoint/2010/main" val="336192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r>
              <a:rPr lang="ru-RU" b="1" dirty="0" err="1"/>
              <a:t>Робоча</a:t>
            </a:r>
            <a:r>
              <a:rPr lang="ru-RU" b="1" dirty="0"/>
              <a:t> </a:t>
            </a:r>
            <a:r>
              <a:rPr lang="ru-RU" b="1" dirty="0" err="1"/>
              <a:t>програма</a:t>
            </a:r>
            <a:endParaRPr lang="ru-RU" b="1" dirty="0"/>
          </a:p>
          <a:p>
            <a:pPr marL="109728" indent="0">
              <a:buNone/>
            </a:pPr>
            <a:r>
              <a:rPr lang="ru-RU" dirty="0" err="1"/>
              <a:t>Робоча</a:t>
            </a:r>
            <a:r>
              <a:rPr lang="ru-RU" dirty="0"/>
              <a:t> </a:t>
            </a:r>
            <a:r>
              <a:rPr lang="ru-RU" dirty="0" err="1"/>
              <a:t>програма</a:t>
            </a:r>
            <a:r>
              <a:rPr lang="ru-RU" dirty="0"/>
              <a:t> є </a:t>
            </a:r>
            <a:r>
              <a:rPr lang="ru-RU" dirty="0" err="1"/>
              <a:t>загальним</a:t>
            </a:r>
            <a:r>
              <a:rPr lang="ru-RU" dirty="0"/>
              <a:t> документом, </a:t>
            </a:r>
            <a:r>
              <a:rPr lang="ru-RU" dirty="0" err="1"/>
              <a:t>який</a:t>
            </a:r>
            <a:r>
              <a:rPr lang="ru-RU" dirty="0"/>
              <a:t> </a:t>
            </a:r>
            <a:r>
              <a:rPr lang="ru-RU" dirty="0" err="1"/>
              <a:t>визначає</a:t>
            </a:r>
            <a:r>
              <a:rPr lang="ru-RU" dirty="0"/>
              <a:t> </a:t>
            </a:r>
            <a:r>
              <a:rPr lang="ru-RU" dirty="0" err="1"/>
              <a:t>цілі</a:t>
            </a:r>
            <a:r>
              <a:rPr lang="ru-RU" dirty="0"/>
              <a:t> </a:t>
            </a:r>
            <a:r>
              <a:rPr lang="ru-RU" dirty="0" err="1"/>
              <a:t>Європейської</a:t>
            </a:r>
            <a:r>
              <a:rPr lang="ru-RU" dirty="0"/>
              <a:t> </a:t>
            </a:r>
            <a:r>
              <a:rPr lang="ru-RU" dirty="0" err="1"/>
              <a:t>Комісії</a:t>
            </a:r>
            <a:r>
              <a:rPr lang="ru-RU" dirty="0"/>
              <a:t> за </a:t>
            </a:r>
            <a:r>
              <a:rPr lang="ru-RU" dirty="0" err="1"/>
              <a:t>певним</a:t>
            </a:r>
            <a:r>
              <a:rPr lang="ru-RU" dirty="0"/>
              <a:t> </a:t>
            </a:r>
            <a:r>
              <a:rPr lang="ru-RU" dirty="0" err="1"/>
              <a:t>напрямком</a:t>
            </a:r>
            <a:r>
              <a:rPr lang="ru-RU" dirty="0"/>
              <a:t>. </a:t>
            </a:r>
            <a:r>
              <a:rPr lang="ru-RU" dirty="0" err="1"/>
              <a:t>Цей</a:t>
            </a:r>
            <a:r>
              <a:rPr lang="ru-RU" dirty="0"/>
              <a:t> документ </a:t>
            </a:r>
            <a:r>
              <a:rPr lang="ru-RU" dirty="0" err="1"/>
              <a:t>охоплює</a:t>
            </a:r>
            <a:r>
              <a:rPr lang="ru-RU" dirty="0"/>
              <a:t> 2 роки.</a:t>
            </a:r>
          </a:p>
          <a:p>
            <a:pPr marL="109728" indent="0">
              <a:buNone/>
            </a:pPr>
            <a:endParaRPr lang="ru-RU" dirty="0"/>
          </a:p>
          <a:p>
            <a:r>
              <a:rPr lang="ru-RU" b="1" dirty="0" err="1"/>
              <a:t>Конкурси</a:t>
            </a:r>
            <a:r>
              <a:rPr lang="ru-RU" b="1" dirty="0"/>
              <a:t> і теми</a:t>
            </a:r>
          </a:p>
          <a:p>
            <a:pPr marL="109728" indent="0">
              <a:buNone/>
            </a:pPr>
            <a:r>
              <a:rPr lang="ru-RU" dirty="0" err="1"/>
              <a:t>Більшість</a:t>
            </a:r>
            <a:r>
              <a:rPr lang="ru-RU" dirty="0"/>
              <a:t> </a:t>
            </a:r>
            <a:r>
              <a:rPr lang="ru-RU" dirty="0" err="1"/>
              <a:t>конкурсів</a:t>
            </a:r>
            <a:r>
              <a:rPr lang="ru-RU" dirty="0"/>
              <a:t> «Горизонт-2020» </a:t>
            </a:r>
            <a:r>
              <a:rPr lang="ru-RU" dirty="0" err="1"/>
              <a:t>розподілено</a:t>
            </a:r>
            <a:r>
              <a:rPr lang="ru-RU" dirty="0"/>
              <a:t> за темами.</a:t>
            </a:r>
          </a:p>
          <a:p>
            <a:pPr marL="109728" indent="0">
              <a:buNone/>
            </a:pPr>
            <a:r>
              <a:rPr lang="ru-RU" dirty="0" err="1"/>
              <a:t>Під</a:t>
            </a:r>
            <a:r>
              <a:rPr lang="ru-RU" dirty="0"/>
              <a:t> час </a:t>
            </a:r>
            <a:r>
              <a:rPr lang="ru-RU" dirty="0" err="1"/>
              <a:t>пошуку</a:t>
            </a:r>
            <a:r>
              <a:rPr lang="ru-RU" dirty="0"/>
              <a:t> за </a:t>
            </a:r>
            <a:r>
              <a:rPr lang="ru-RU" dirty="0" err="1"/>
              <a:t>довільними</a:t>
            </a:r>
            <a:r>
              <a:rPr lang="ru-RU" dirty="0"/>
              <a:t> </a:t>
            </a:r>
            <a:r>
              <a:rPr lang="ru-RU" dirty="0" err="1"/>
              <a:t>ключовими</a:t>
            </a:r>
            <a:r>
              <a:rPr lang="ru-RU" dirty="0"/>
              <a:t> словами на </a:t>
            </a:r>
            <a:r>
              <a:rPr lang="ru-RU" dirty="0" err="1"/>
              <a:t>сторінці</a:t>
            </a:r>
            <a:r>
              <a:rPr lang="ru-RU" dirty="0"/>
              <a:t> </a:t>
            </a:r>
            <a:r>
              <a:rPr lang="ru-RU" dirty="0" err="1"/>
              <a:t>пошуку</a:t>
            </a:r>
            <a:r>
              <a:rPr lang="ru-RU" dirty="0"/>
              <a:t> тем результатом буде </a:t>
            </a:r>
            <a:r>
              <a:rPr lang="ru-RU" i="1" u="sng" dirty="0"/>
              <a:t>список тем </a:t>
            </a:r>
            <a:r>
              <a:rPr lang="ru-RU" i="1" u="sng" dirty="0" err="1"/>
              <a:t>відкритих</a:t>
            </a:r>
            <a:r>
              <a:rPr lang="ru-RU" i="1" u="sng" dirty="0"/>
              <a:t> </a:t>
            </a:r>
            <a:r>
              <a:rPr lang="ru-RU" i="1" u="sng" dirty="0" err="1"/>
              <a:t>конкурсів</a:t>
            </a:r>
            <a:r>
              <a:rPr lang="ru-RU" dirty="0"/>
              <a:t>, а </a:t>
            </a:r>
            <a:r>
              <a:rPr lang="ru-RU" dirty="0" err="1"/>
              <a:t>після</a:t>
            </a:r>
            <a:r>
              <a:rPr lang="ru-RU" dirty="0"/>
              <a:t> </a:t>
            </a:r>
            <a:r>
              <a:rPr lang="ru-RU" dirty="0" err="1"/>
              <a:t>натискання</a:t>
            </a:r>
            <a:r>
              <a:rPr lang="ru-RU" dirty="0"/>
              <a:t> на </a:t>
            </a:r>
            <a:r>
              <a:rPr lang="ru-RU" dirty="0" err="1"/>
              <a:t>назву</a:t>
            </a:r>
            <a:r>
              <a:rPr lang="ru-RU" dirty="0"/>
              <a:t> теми </a:t>
            </a:r>
            <a:r>
              <a:rPr lang="ru-RU" dirty="0" err="1"/>
              <a:t>ви</a:t>
            </a:r>
            <a:r>
              <a:rPr lang="ru-RU" dirty="0"/>
              <a:t> перейдете на </a:t>
            </a:r>
            <a:r>
              <a:rPr lang="ru-RU" dirty="0" err="1"/>
              <a:t>сторінку</a:t>
            </a:r>
            <a:r>
              <a:rPr lang="ru-RU" dirty="0"/>
              <a:t> </a:t>
            </a:r>
            <a:r>
              <a:rPr lang="ru-RU" dirty="0" err="1"/>
              <a:t>конкретної</a:t>
            </a:r>
            <a:r>
              <a:rPr lang="ru-RU" dirty="0"/>
              <a:t> теми. </a:t>
            </a:r>
          </a:p>
          <a:p>
            <a:pPr marL="109728" indent="0">
              <a:buNone/>
            </a:pPr>
            <a:endParaRPr lang="uk-UA" dirty="0"/>
          </a:p>
          <a:p>
            <a:pPr marL="109728" indent="0">
              <a:buNone/>
            </a:pPr>
            <a:endParaRPr lang="ru-RU"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effectLst/>
              </a:rPr>
              <a:t>Що необхідно знати про конкурси в рамках програми Горизонт</a:t>
            </a:r>
            <a:endParaRPr lang="ru-RU" dirty="0"/>
          </a:p>
        </p:txBody>
      </p:sp>
    </p:spTree>
    <p:extLst>
      <p:ext uri="{BB962C8B-B14F-4D97-AF65-F5344CB8AC3E}">
        <p14:creationId xmlns:p14="http://schemas.microsoft.com/office/powerpoint/2010/main" val="2680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dirty="0"/>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6287" t="10626" r="15555" b="11666"/>
          <a:stretch/>
        </p:blipFill>
        <p:spPr bwMode="auto">
          <a:xfrm>
            <a:off x="0" y="0"/>
            <a:ext cx="9144000" cy="645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6444207" y="3301154"/>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1965957" y="4053976"/>
            <a:ext cx="2184511"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 y="6459433"/>
            <a:ext cx="9144000" cy="353943"/>
          </a:xfrm>
          <a:prstGeom prst="rect">
            <a:avLst/>
          </a:prstGeom>
          <a:solidFill>
            <a:schemeClr val="bg1"/>
          </a:solidFill>
        </p:spPr>
        <p:txBody>
          <a:bodyPr wrap="square">
            <a:spAutoFit/>
          </a:bodyPr>
          <a:lstStyle/>
          <a:p>
            <a:pPr algn="ctr"/>
            <a:r>
              <a:rPr lang="en-GB" sz="1700" dirty="0"/>
              <a:t>http://ec.europa.eu/research/participants/portal/desktop/en/opportunities/h2020</a:t>
            </a:r>
            <a:endParaRPr lang="ru-RU" sz="1700" dirty="0"/>
          </a:p>
        </p:txBody>
      </p:sp>
    </p:spTree>
    <p:extLst>
      <p:ext uri="{BB962C8B-B14F-4D97-AF65-F5344CB8AC3E}">
        <p14:creationId xmlns:p14="http://schemas.microsoft.com/office/powerpoint/2010/main" val="210018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9" t="11895" r="15784" b="1291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6940396" y="5013176"/>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6084168" y="5949280"/>
            <a:ext cx="266429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49716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29" t="8125" r="15198" b="12500"/>
          <a:stretch/>
        </p:blipFill>
        <p:spPr bwMode="auto">
          <a:xfrm>
            <a:off x="0" y="0"/>
            <a:ext cx="9140532"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1979712" y="5600959"/>
            <a:ext cx="1092255"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6804249" y="5600959"/>
            <a:ext cx="233628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2267744" y="2794620"/>
            <a:ext cx="129614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2188528" y="4077072"/>
            <a:ext cx="238173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09914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80" t="8266" r="15900" b="22292"/>
          <a:stretch/>
        </p:blipFill>
        <p:spPr bwMode="auto">
          <a:xfrm>
            <a:off x="0" y="-57007"/>
            <a:ext cx="9143999" cy="694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76578" y="332655"/>
            <a:ext cx="3802644" cy="584775"/>
          </a:xfrm>
          <a:prstGeom prst="rect">
            <a:avLst/>
          </a:prstGeom>
          <a:noFill/>
        </p:spPr>
        <p:txBody>
          <a:bodyPr wrap="none" rtlCol="0">
            <a:spAutoFit/>
          </a:bodyPr>
          <a:lstStyle/>
          <a:p>
            <a:r>
              <a:rPr lang="uk-UA" sz="3200" dirty="0"/>
              <a:t>Пошук партнерів </a:t>
            </a:r>
            <a:endParaRPr lang="ru-RU" sz="3200" dirty="0"/>
          </a:p>
        </p:txBody>
      </p:sp>
    </p:spTree>
    <p:extLst>
      <p:ext uri="{BB962C8B-B14F-4D97-AF65-F5344CB8AC3E}">
        <p14:creationId xmlns:p14="http://schemas.microsoft.com/office/powerpoint/2010/main" val="374444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6" name="TextBox 5"/>
          <p:cNvSpPr txBox="1"/>
          <p:nvPr/>
        </p:nvSpPr>
        <p:spPr>
          <a:xfrm>
            <a:off x="164187" y="5517232"/>
            <a:ext cx="8784976" cy="646331"/>
          </a:xfrm>
          <a:prstGeom prst="rect">
            <a:avLst/>
          </a:prstGeom>
          <a:noFill/>
        </p:spPr>
        <p:txBody>
          <a:bodyPr wrap="square" rtlCol="0">
            <a:spAutoFit/>
          </a:bodyPr>
          <a:lstStyle/>
          <a:p>
            <a:r>
              <a:rPr lang="en-GB" dirty="0"/>
              <a:t>https://ec.europa.eu/research/participants/portal/desktop/en/organisations/partner_search.html</a:t>
            </a:r>
            <a:endParaRPr lang="ru-RU" dirty="0"/>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329" t="10776" r="14454" b="6249"/>
          <a:stretch/>
        </p:blipFill>
        <p:spPr bwMode="auto">
          <a:xfrm>
            <a:off x="1519064" y="260648"/>
            <a:ext cx="763857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35237" y="2564904"/>
            <a:ext cx="2967654" cy="1584176"/>
          </a:xfrm>
        </p:spPr>
        <p:txBody>
          <a:bodyPr>
            <a:normAutofit/>
          </a:bodyPr>
          <a:lstStyle/>
          <a:p>
            <a:r>
              <a:rPr lang="uk-UA" sz="3200" dirty="0"/>
              <a:t>Пошук партнерів</a:t>
            </a:r>
            <a:endParaRPr lang="ru-RU" sz="3200" dirty="0"/>
          </a:p>
        </p:txBody>
      </p:sp>
      <p:sp>
        <p:nvSpPr>
          <p:cNvPr id="7" name="Овал 6"/>
          <p:cNvSpPr/>
          <p:nvPr/>
        </p:nvSpPr>
        <p:spPr>
          <a:xfrm>
            <a:off x="3347864" y="3140968"/>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3464419" y="4437112"/>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6238739" y="3136776"/>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0493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32" y="1412776"/>
            <a:ext cx="9118868" cy="4752528"/>
          </a:xfrm>
        </p:spPr>
        <p:txBody>
          <a:bodyPr>
            <a:noAutofit/>
          </a:bodyPr>
          <a:lstStyle/>
          <a:p>
            <a:r>
              <a:rPr lang="ru-RU" sz="1600" b="1" dirty="0" err="1"/>
              <a:t>Сторінка</a:t>
            </a:r>
            <a:r>
              <a:rPr lang="ru-RU" sz="1600" b="1" dirty="0"/>
              <a:t> Конкурсу</a:t>
            </a:r>
          </a:p>
          <a:p>
            <a:pPr marL="360363" indent="0">
              <a:buNone/>
            </a:pPr>
            <a:r>
              <a:rPr lang="ru-RU" sz="1600" dirty="0"/>
              <a:t>-  </a:t>
            </a:r>
            <a:r>
              <a:rPr lang="ru-RU" sz="1600" dirty="0" err="1"/>
              <a:t>остання</a:t>
            </a:r>
            <a:r>
              <a:rPr lang="ru-RU" sz="1600" dirty="0"/>
              <a:t> </a:t>
            </a:r>
            <a:r>
              <a:rPr lang="ru-RU" sz="1600" dirty="0" err="1"/>
              <a:t>інформація</a:t>
            </a:r>
            <a:r>
              <a:rPr lang="ru-RU" sz="1600" dirty="0"/>
              <a:t> та </a:t>
            </a:r>
            <a:r>
              <a:rPr lang="ru-RU" sz="1600" dirty="0" err="1"/>
              <a:t>оновлення</a:t>
            </a:r>
            <a:r>
              <a:rPr lang="ru-RU" sz="1600" dirty="0"/>
              <a:t> конкурсу; </a:t>
            </a:r>
          </a:p>
          <a:p>
            <a:pPr marL="360363" indent="0">
              <a:buNone/>
            </a:pPr>
            <a:r>
              <a:rPr lang="ru-RU" sz="1600" dirty="0"/>
              <a:t>-  </a:t>
            </a:r>
            <a:r>
              <a:rPr lang="ru-RU" sz="1600" dirty="0" err="1"/>
              <a:t>ключові</a:t>
            </a:r>
            <a:r>
              <a:rPr lang="ru-RU" sz="1600" dirty="0"/>
              <a:t> </a:t>
            </a:r>
            <a:r>
              <a:rPr lang="ru-RU" sz="1600" dirty="0" err="1"/>
              <a:t>документи</a:t>
            </a:r>
            <a:r>
              <a:rPr lang="ru-RU" sz="1600" dirty="0"/>
              <a:t> для </a:t>
            </a:r>
            <a:r>
              <a:rPr lang="ru-RU" sz="1600" dirty="0" err="1"/>
              <a:t>підготування</a:t>
            </a:r>
            <a:r>
              <a:rPr lang="ru-RU" sz="1600" dirty="0"/>
              <a:t> </a:t>
            </a:r>
            <a:r>
              <a:rPr lang="ru-RU" sz="1600" dirty="0" err="1"/>
              <a:t>вашої</a:t>
            </a:r>
            <a:r>
              <a:rPr lang="ru-RU" sz="1600" dirty="0"/>
              <a:t> </a:t>
            </a:r>
            <a:r>
              <a:rPr lang="ru-RU" sz="1600" dirty="0" err="1"/>
              <a:t>пропозиції</a:t>
            </a:r>
            <a:r>
              <a:rPr lang="ru-RU" sz="1600" dirty="0"/>
              <a:t>,</a:t>
            </a:r>
          </a:p>
          <a:p>
            <a:pPr marL="360363" indent="0">
              <a:buNone/>
            </a:pPr>
            <a:r>
              <a:rPr lang="ru-RU" sz="1600" dirty="0"/>
              <a:t>-  доступ до </a:t>
            </a:r>
            <a:r>
              <a:rPr lang="ru-RU" sz="1600" dirty="0" err="1"/>
              <a:t>системи</a:t>
            </a:r>
            <a:r>
              <a:rPr lang="ru-RU" sz="1600" dirty="0"/>
              <a:t> </a:t>
            </a:r>
            <a:r>
              <a:rPr lang="ru-RU" sz="1600" dirty="0" err="1"/>
              <a:t>подачі</a:t>
            </a:r>
            <a:r>
              <a:rPr lang="ru-RU" sz="1600" dirty="0"/>
              <a:t> </a:t>
            </a:r>
            <a:r>
              <a:rPr lang="ru-RU" sz="1600" dirty="0" err="1"/>
              <a:t>пропозиції</a:t>
            </a:r>
            <a:r>
              <a:rPr lang="ru-RU" sz="1600" dirty="0"/>
              <a:t> – </a:t>
            </a:r>
            <a:r>
              <a:rPr lang="ru-RU" sz="1600" dirty="0" err="1"/>
              <a:t>це</a:t>
            </a:r>
            <a:r>
              <a:rPr lang="ru-RU" sz="1600" dirty="0"/>
              <a:t> </a:t>
            </a:r>
            <a:r>
              <a:rPr lang="ru-RU" sz="1600" dirty="0" err="1"/>
              <a:t>також</a:t>
            </a:r>
            <a:r>
              <a:rPr lang="ru-RU" sz="1600" dirty="0"/>
              <a:t> доступно на </a:t>
            </a:r>
            <a:r>
              <a:rPr lang="ru-RU" sz="1600" dirty="0" err="1"/>
              <a:t>сторінці</a:t>
            </a:r>
            <a:r>
              <a:rPr lang="ru-RU" sz="1600" dirty="0"/>
              <a:t> теми;</a:t>
            </a:r>
          </a:p>
          <a:p>
            <a:pPr marL="360363" indent="0">
              <a:buNone/>
            </a:pPr>
            <a:r>
              <a:rPr lang="ru-RU" sz="1600" dirty="0"/>
              <a:t>-  список служб </a:t>
            </a:r>
            <a:r>
              <a:rPr lang="ru-RU" sz="1600" dirty="0" err="1"/>
              <a:t>підтримки</a:t>
            </a:r>
            <a:r>
              <a:rPr lang="ru-RU" sz="1600" dirty="0"/>
              <a:t> та </a:t>
            </a:r>
            <a:r>
              <a:rPr lang="ru-RU" sz="1600" dirty="0" err="1"/>
              <a:t>довідкових</a:t>
            </a:r>
            <a:r>
              <a:rPr lang="ru-RU" sz="1600" dirty="0"/>
              <a:t> служб;</a:t>
            </a:r>
          </a:p>
          <a:p>
            <a:pPr marL="360363" indent="0">
              <a:buNone/>
            </a:pPr>
            <a:r>
              <a:rPr lang="ru-RU" sz="1600" dirty="0"/>
              <a:t>-  </a:t>
            </a:r>
            <a:r>
              <a:rPr lang="ru-RU" sz="1600" dirty="0" err="1"/>
              <a:t>підписка</a:t>
            </a:r>
            <a:r>
              <a:rPr lang="ru-RU" sz="1600" dirty="0"/>
              <a:t> на </a:t>
            </a:r>
            <a:r>
              <a:rPr lang="ru-RU" sz="1600" dirty="0" err="1"/>
              <a:t>отримання</a:t>
            </a:r>
            <a:r>
              <a:rPr lang="ru-RU" sz="1600" dirty="0"/>
              <a:t> </a:t>
            </a:r>
            <a:r>
              <a:rPr lang="ru-RU" sz="1600" dirty="0" err="1"/>
              <a:t>повідомлень</a:t>
            </a:r>
            <a:r>
              <a:rPr lang="ru-RU" sz="1600" dirty="0"/>
              <a:t> </a:t>
            </a:r>
            <a:r>
              <a:rPr lang="ru-RU" sz="1600" dirty="0" err="1"/>
              <a:t>електронною</a:t>
            </a:r>
            <a:r>
              <a:rPr lang="ru-RU" sz="1600" dirty="0"/>
              <a:t> </a:t>
            </a:r>
            <a:r>
              <a:rPr lang="ru-RU" sz="1600" dirty="0" err="1"/>
              <a:t>поштою</a:t>
            </a:r>
            <a:r>
              <a:rPr lang="ru-RU" sz="1600" dirty="0"/>
              <a:t> про </a:t>
            </a:r>
            <a:r>
              <a:rPr lang="ru-RU" sz="1600" dirty="0" err="1"/>
              <a:t>оновлення</a:t>
            </a:r>
            <a:r>
              <a:rPr lang="ru-RU" sz="1600" dirty="0"/>
              <a:t> </a:t>
            </a:r>
            <a:r>
              <a:rPr lang="ru-RU" sz="1600" dirty="0" err="1"/>
              <a:t>цього</a:t>
            </a:r>
            <a:r>
              <a:rPr lang="ru-RU" sz="1600" dirty="0"/>
              <a:t> конкурсу</a:t>
            </a:r>
          </a:p>
          <a:p>
            <a:r>
              <a:rPr lang="ru-RU" sz="1600" b="1" dirty="0" err="1"/>
              <a:t>Сторінка</a:t>
            </a:r>
            <a:r>
              <a:rPr lang="ru-RU" sz="1600" b="1" dirty="0"/>
              <a:t> Теми</a:t>
            </a:r>
          </a:p>
          <a:p>
            <a:pPr marL="360363" indent="0">
              <a:buNone/>
            </a:pPr>
            <a:r>
              <a:rPr lang="ru-RU" sz="1600" dirty="0"/>
              <a:t>-  </a:t>
            </a:r>
            <a:r>
              <a:rPr lang="ru-RU" sz="1600" dirty="0" err="1"/>
              <a:t>докладний</a:t>
            </a:r>
            <a:r>
              <a:rPr lang="ru-RU" sz="1600" dirty="0"/>
              <a:t> </a:t>
            </a:r>
            <a:r>
              <a:rPr lang="ru-RU" sz="1600" dirty="0" err="1"/>
              <a:t>опис</a:t>
            </a:r>
            <a:r>
              <a:rPr lang="ru-RU" sz="1600" dirty="0"/>
              <a:t> теми, </a:t>
            </a:r>
            <a:r>
              <a:rPr lang="ru-RU" sz="1600" dirty="0" err="1"/>
              <a:t>очікуваний</a:t>
            </a:r>
            <a:r>
              <a:rPr lang="ru-RU" sz="1600" dirty="0"/>
              <a:t> </a:t>
            </a:r>
            <a:r>
              <a:rPr lang="ru-RU" sz="1600" dirty="0" err="1"/>
              <a:t>вплив</a:t>
            </a:r>
            <a:r>
              <a:rPr lang="ru-RU" sz="1600" dirty="0"/>
              <a:t> </a:t>
            </a:r>
            <a:r>
              <a:rPr lang="ru-RU" sz="1600" dirty="0" err="1"/>
              <a:t>проектів</a:t>
            </a:r>
            <a:r>
              <a:rPr lang="ru-RU" sz="1600" dirty="0"/>
              <a:t> і </a:t>
            </a:r>
            <a:r>
              <a:rPr lang="ru-RU" sz="1600" dirty="0" err="1"/>
              <a:t>їх</a:t>
            </a:r>
            <a:r>
              <a:rPr lang="ru-RU" sz="1600" dirty="0"/>
              <a:t> тип; </a:t>
            </a:r>
          </a:p>
          <a:p>
            <a:pPr marL="360363" indent="0">
              <a:buNone/>
            </a:pPr>
            <a:r>
              <a:rPr lang="ru-RU" sz="1600" dirty="0"/>
              <a:t>-  </a:t>
            </a:r>
            <a:r>
              <a:rPr lang="ru-RU" sz="1600" dirty="0" err="1"/>
              <a:t>умови</a:t>
            </a:r>
            <a:r>
              <a:rPr lang="ru-RU" sz="1600" dirty="0"/>
              <a:t> теми, </a:t>
            </a:r>
            <a:r>
              <a:rPr lang="ru-RU" sz="1600" dirty="0" err="1"/>
              <a:t>включаючи</a:t>
            </a:r>
            <a:r>
              <a:rPr lang="ru-RU" sz="1600" dirty="0"/>
              <a:t> </a:t>
            </a:r>
            <a:r>
              <a:rPr lang="ru-RU" sz="1600" dirty="0" err="1"/>
              <a:t>критерії</a:t>
            </a:r>
            <a:r>
              <a:rPr lang="ru-RU" sz="1600" dirty="0"/>
              <a:t> </a:t>
            </a:r>
            <a:r>
              <a:rPr lang="ru-RU" sz="1600" dirty="0" err="1"/>
              <a:t>її</a:t>
            </a:r>
            <a:r>
              <a:rPr lang="ru-RU" sz="1600" dirty="0"/>
              <a:t> </a:t>
            </a:r>
            <a:r>
              <a:rPr lang="ru-RU" sz="1600" dirty="0" err="1"/>
              <a:t>прийнятності</a:t>
            </a:r>
            <a:r>
              <a:rPr lang="ru-RU" sz="1600" dirty="0"/>
              <a:t> та </a:t>
            </a:r>
            <a:r>
              <a:rPr lang="ru-RU" sz="1600" dirty="0" err="1"/>
              <a:t>оцінювання</a:t>
            </a:r>
            <a:r>
              <a:rPr lang="ru-RU" sz="1600" dirty="0"/>
              <a:t>, </a:t>
            </a:r>
            <a:r>
              <a:rPr lang="en-GB" sz="1600" dirty="0"/>
              <a:t>PDF-</a:t>
            </a:r>
            <a:r>
              <a:rPr lang="ru-RU" sz="1600" dirty="0" err="1"/>
              <a:t>шаблони</a:t>
            </a:r>
            <a:r>
              <a:rPr lang="ru-RU" sz="1600" dirty="0"/>
              <a:t> форм </a:t>
            </a:r>
            <a:r>
              <a:rPr lang="ru-RU" sz="1600" dirty="0" err="1"/>
              <a:t>заяв</a:t>
            </a:r>
            <a:r>
              <a:rPr lang="ru-RU" sz="1600" dirty="0"/>
              <a:t>, </a:t>
            </a:r>
            <a:r>
              <a:rPr lang="ru-RU" sz="1600" dirty="0" err="1"/>
              <a:t>які</a:t>
            </a:r>
            <a:r>
              <a:rPr lang="ru-RU" sz="1600" dirty="0"/>
              <a:t> </a:t>
            </a:r>
            <a:r>
              <a:rPr lang="ru-RU" sz="1600" dirty="0" err="1"/>
              <a:t>ви</a:t>
            </a:r>
            <a:r>
              <a:rPr lang="ru-RU" sz="1600" dirty="0"/>
              <a:t> </a:t>
            </a:r>
            <a:r>
              <a:rPr lang="ru-RU" sz="1600" dirty="0" err="1"/>
              <a:t>матимете</a:t>
            </a:r>
            <a:r>
              <a:rPr lang="ru-RU" sz="1600" dirty="0"/>
              <a:t> в </a:t>
            </a:r>
            <a:r>
              <a:rPr lang="ru-RU" sz="1600" dirty="0" err="1"/>
              <a:t>електронній</a:t>
            </a:r>
            <a:r>
              <a:rPr lang="ru-RU" sz="1600" dirty="0"/>
              <a:t> </a:t>
            </a:r>
            <a:r>
              <a:rPr lang="ru-RU" sz="1600" dirty="0" err="1"/>
              <a:t>системі</a:t>
            </a:r>
            <a:r>
              <a:rPr lang="ru-RU" sz="1600" dirty="0"/>
              <a:t> </a:t>
            </a:r>
            <a:r>
              <a:rPr lang="ru-RU" sz="1600" dirty="0" err="1"/>
              <a:t>подання</a:t>
            </a:r>
            <a:r>
              <a:rPr lang="ru-RU" sz="1600" dirty="0"/>
              <a:t> </a:t>
            </a:r>
            <a:r>
              <a:rPr lang="ru-RU" sz="1600" dirty="0" err="1"/>
              <a:t>пропозицій</a:t>
            </a:r>
            <a:r>
              <a:rPr lang="ru-RU" sz="1600" dirty="0"/>
              <a:t>; </a:t>
            </a:r>
          </a:p>
          <a:p>
            <a:pPr marL="817563" indent="-457200">
              <a:buFontTx/>
              <a:buChar char="-"/>
            </a:pPr>
            <a:r>
              <a:rPr lang="ru-RU" sz="1600" dirty="0"/>
              <a:t>доступ до </a:t>
            </a:r>
            <a:r>
              <a:rPr lang="ru-RU" sz="1600" dirty="0" err="1"/>
              <a:t>системи</a:t>
            </a:r>
            <a:r>
              <a:rPr lang="ru-RU" sz="1600" dirty="0"/>
              <a:t> </a:t>
            </a:r>
            <a:r>
              <a:rPr lang="ru-RU" sz="1600" dirty="0" err="1"/>
              <a:t>подання</a:t>
            </a:r>
            <a:r>
              <a:rPr lang="ru-RU" sz="1600" dirty="0"/>
              <a:t> заявок.</a:t>
            </a:r>
          </a:p>
          <a:p>
            <a:r>
              <a:rPr lang="ru-RU" sz="1600" b="1" dirty="0" err="1"/>
              <a:t>Кінцеві</a:t>
            </a:r>
            <a:r>
              <a:rPr lang="ru-RU" sz="1600" b="1" dirty="0"/>
              <a:t> </a:t>
            </a:r>
            <a:r>
              <a:rPr lang="ru-RU" sz="1600" b="1" dirty="0" err="1"/>
              <a:t>терміни</a:t>
            </a:r>
            <a:r>
              <a:rPr lang="ru-RU" sz="1600" b="1" dirty="0"/>
              <a:t> </a:t>
            </a:r>
            <a:r>
              <a:rPr lang="ru-RU" sz="1600" b="1" dirty="0" err="1"/>
              <a:t>Конкурсів</a:t>
            </a:r>
            <a:endParaRPr lang="ru-RU" sz="1600" b="1" dirty="0"/>
          </a:p>
          <a:p>
            <a:pPr marL="354013" indent="0">
              <a:buNone/>
            </a:pPr>
            <a:r>
              <a:rPr lang="ru-RU" sz="1600" dirty="0"/>
              <a:t>- Конкурс </a:t>
            </a:r>
            <a:r>
              <a:rPr lang="ru-RU" sz="1600" dirty="0" err="1"/>
              <a:t>вважається</a:t>
            </a:r>
            <a:r>
              <a:rPr lang="ru-RU" sz="1600" dirty="0"/>
              <a:t> </a:t>
            </a:r>
            <a:r>
              <a:rPr lang="ru-RU" sz="1600" dirty="0" err="1"/>
              <a:t>відкритим</a:t>
            </a:r>
            <a:r>
              <a:rPr lang="ru-RU" sz="1600" dirty="0"/>
              <a:t> до </a:t>
            </a:r>
            <a:r>
              <a:rPr lang="ru-RU" sz="1600" dirty="0" err="1"/>
              <a:t>закінчення</a:t>
            </a:r>
            <a:r>
              <a:rPr lang="ru-RU" sz="1600" dirty="0"/>
              <a:t> </a:t>
            </a:r>
            <a:r>
              <a:rPr lang="ru-RU" sz="1600" dirty="0" err="1"/>
              <a:t>терміну</a:t>
            </a:r>
            <a:r>
              <a:rPr lang="ru-RU" sz="1600" dirty="0"/>
              <a:t> </a:t>
            </a:r>
            <a:r>
              <a:rPr lang="ru-RU" sz="1600" dirty="0" err="1"/>
              <a:t>подання</a:t>
            </a:r>
            <a:r>
              <a:rPr lang="ru-RU" sz="1600" dirty="0"/>
              <a:t> </a:t>
            </a:r>
            <a:r>
              <a:rPr lang="ru-RU" sz="1600" dirty="0" err="1"/>
              <a:t>пропозицій</a:t>
            </a:r>
            <a:r>
              <a:rPr lang="ru-RU" sz="1600" dirty="0"/>
              <a:t>, </a:t>
            </a:r>
            <a:r>
              <a:rPr lang="ru-RU" sz="1600" dirty="0" err="1"/>
              <a:t>зазначеного</a:t>
            </a:r>
            <a:r>
              <a:rPr lang="ru-RU" sz="1600" dirty="0"/>
              <a:t> у </a:t>
            </a:r>
            <a:r>
              <a:rPr lang="ru-RU" sz="1600" dirty="0" err="1"/>
              <a:t>конкурсі</a:t>
            </a:r>
            <a:r>
              <a:rPr lang="ru-RU" sz="1600" dirty="0"/>
              <a:t>. </a:t>
            </a:r>
            <a:r>
              <a:rPr lang="ru-RU" sz="1600" dirty="0" err="1"/>
              <a:t>Деякі</a:t>
            </a:r>
            <a:r>
              <a:rPr lang="ru-RU" sz="1600" dirty="0"/>
              <a:t> </a:t>
            </a:r>
            <a:r>
              <a:rPr lang="ru-RU" sz="1600" dirty="0" err="1"/>
              <a:t>конкурси</a:t>
            </a:r>
            <a:r>
              <a:rPr lang="ru-RU" sz="1600" dirty="0"/>
              <a:t> є </a:t>
            </a:r>
            <a:r>
              <a:rPr lang="ru-RU" sz="1600" dirty="0" err="1"/>
              <a:t>постійно</a:t>
            </a:r>
            <a:r>
              <a:rPr lang="ru-RU" sz="1600" dirty="0"/>
              <a:t> </a:t>
            </a:r>
            <a:r>
              <a:rPr lang="ru-RU" sz="1600" dirty="0" err="1"/>
              <a:t>відкритими</a:t>
            </a:r>
            <a:r>
              <a:rPr lang="ru-RU" sz="1600" dirty="0"/>
              <a:t>, </a:t>
            </a:r>
            <a:r>
              <a:rPr lang="ru-RU" sz="1600" dirty="0" err="1"/>
              <a:t>хоча</a:t>
            </a:r>
            <a:r>
              <a:rPr lang="ru-RU" sz="1600" dirty="0"/>
              <a:t> </a:t>
            </a:r>
            <a:r>
              <a:rPr lang="ru-RU" sz="1600" dirty="0" err="1"/>
              <a:t>можуть</a:t>
            </a:r>
            <a:r>
              <a:rPr lang="ru-RU" sz="1600" dirty="0"/>
              <a:t> </a:t>
            </a:r>
            <a:r>
              <a:rPr lang="ru-RU" sz="1600" dirty="0" err="1"/>
              <a:t>існувати</a:t>
            </a:r>
            <a:r>
              <a:rPr lang="ru-RU" sz="1600" dirty="0"/>
              <a:t> і </a:t>
            </a:r>
            <a:r>
              <a:rPr lang="ru-RU" sz="1600" dirty="0" err="1"/>
              <a:t>проміжні</a:t>
            </a:r>
            <a:r>
              <a:rPr lang="ru-RU" sz="1600" dirty="0"/>
              <a:t> </a:t>
            </a:r>
            <a:r>
              <a:rPr lang="ru-RU" sz="1600" dirty="0" err="1"/>
              <a:t>дати</a:t>
            </a:r>
            <a:r>
              <a:rPr lang="ru-RU" sz="1600" dirty="0"/>
              <a:t> «</a:t>
            </a:r>
            <a:r>
              <a:rPr lang="ru-RU" sz="1600" dirty="0" err="1"/>
              <a:t>відсічення</a:t>
            </a:r>
            <a:r>
              <a:rPr lang="ru-RU" sz="1600" dirty="0"/>
              <a:t>» для </a:t>
            </a:r>
            <a:r>
              <a:rPr lang="ru-RU" sz="1600" dirty="0" err="1"/>
              <a:t>оцінювання</a:t>
            </a:r>
            <a:r>
              <a:rPr lang="ru-RU" sz="1600" dirty="0"/>
              <a:t> </a:t>
            </a:r>
            <a:r>
              <a:rPr lang="ru-RU" sz="1600" dirty="0" err="1"/>
              <a:t>вашої</a:t>
            </a:r>
            <a:r>
              <a:rPr lang="ru-RU" sz="1600" dirty="0"/>
              <a:t> </a:t>
            </a:r>
            <a:r>
              <a:rPr lang="ru-RU" sz="1600" dirty="0" err="1"/>
              <a:t>пропозиції</a:t>
            </a:r>
            <a:r>
              <a:rPr lang="ru-RU" sz="1600" dirty="0"/>
              <a:t>. </a:t>
            </a:r>
            <a:r>
              <a:rPr lang="ru-RU" sz="1600" dirty="0" err="1"/>
              <a:t>Кожен</a:t>
            </a:r>
            <a:r>
              <a:rPr lang="ru-RU" sz="1600" dirty="0"/>
              <a:t> конкурс </a:t>
            </a:r>
            <a:r>
              <a:rPr lang="ru-RU" sz="1600" dirty="0" err="1"/>
              <a:t>міститиме</a:t>
            </a:r>
            <a:r>
              <a:rPr lang="ru-RU" sz="1600" dirty="0"/>
              <a:t> </a:t>
            </a:r>
            <a:r>
              <a:rPr lang="ru-RU" sz="1600" dirty="0" err="1"/>
              <a:t>кінцеві</a:t>
            </a:r>
            <a:r>
              <a:rPr lang="ru-RU" sz="1600" dirty="0"/>
              <a:t> </a:t>
            </a:r>
            <a:r>
              <a:rPr lang="ru-RU" sz="1600" dirty="0" err="1"/>
              <a:t>терміни</a:t>
            </a:r>
            <a:r>
              <a:rPr lang="ru-RU" sz="1600" dirty="0"/>
              <a:t> і /</a:t>
            </a:r>
            <a:r>
              <a:rPr lang="ru-RU" sz="1600" dirty="0" err="1"/>
              <a:t>або</a:t>
            </a:r>
            <a:r>
              <a:rPr lang="ru-RU" sz="1600" dirty="0"/>
              <a:t> </a:t>
            </a:r>
            <a:r>
              <a:rPr lang="ru-RU" sz="1600" dirty="0" err="1"/>
              <a:t>проміжні</a:t>
            </a:r>
            <a:r>
              <a:rPr lang="ru-RU" sz="1600" dirty="0"/>
              <a:t> </a:t>
            </a:r>
            <a:r>
              <a:rPr lang="ru-RU" sz="1600" dirty="0" err="1"/>
              <a:t>дати</a:t>
            </a:r>
            <a:r>
              <a:rPr lang="ru-RU" sz="1600" dirty="0"/>
              <a:t>.</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effectLst/>
              </a:rPr>
              <a:t>Що необхідно знати про конкурси в рамках програми Горизонт</a:t>
            </a:r>
            <a:endParaRPr lang="ru-RU" dirty="0"/>
          </a:p>
        </p:txBody>
      </p:sp>
    </p:spTree>
    <p:extLst>
      <p:ext uri="{BB962C8B-B14F-4D97-AF65-F5344CB8AC3E}">
        <p14:creationId xmlns:p14="http://schemas.microsoft.com/office/powerpoint/2010/main" val="21723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94" t="8468" r="14846" b="10833"/>
          <a:stretch/>
        </p:blipFill>
        <p:spPr bwMode="auto">
          <a:xfrm>
            <a:off x="108520" y="-9966"/>
            <a:ext cx="9144000" cy="680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вал 8"/>
          <p:cNvSpPr/>
          <p:nvPr/>
        </p:nvSpPr>
        <p:spPr>
          <a:xfrm>
            <a:off x="251520" y="1268760"/>
            <a:ext cx="345638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467544" y="2911534"/>
            <a:ext cx="4464496" cy="877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79243" y="5960999"/>
            <a:ext cx="2420549"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6116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a:t>Модуль ІІІ. </a:t>
            </a:r>
            <a:r>
              <a:rPr lang="uk-UA" dirty="0">
                <a:effectLst/>
              </a:rPr>
              <a:t>Програми ЄС із підтримки проектів у галузі науки</a:t>
            </a:r>
            <a:endParaRPr lang="ru-RU" dirty="0"/>
          </a:p>
        </p:txBody>
      </p:sp>
      <p:sp>
        <p:nvSpPr>
          <p:cNvPr id="8" name="Нашивка 7"/>
          <p:cNvSpPr/>
          <p:nvPr/>
        </p:nvSpPr>
        <p:spPr>
          <a:xfrm>
            <a:off x="1979712" y="2408672"/>
            <a:ext cx="3096344" cy="2088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uk-UA" sz="1600" b="1" dirty="0">
                <a:solidFill>
                  <a:schemeClr val="bg1"/>
                </a:solidFill>
              </a:rPr>
              <a:t>Пошук партнерів</a:t>
            </a:r>
            <a:endParaRPr lang="ru-RU" sz="1600" b="1" dirty="0">
              <a:solidFill>
                <a:schemeClr val="bg1"/>
              </a:solidFill>
            </a:endParaRPr>
          </a:p>
        </p:txBody>
      </p:sp>
      <p:sp>
        <p:nvSpPr>
          <p:cNvPr id="10" name="Пятиугольник 9"/>
          <p:cNvSpPr/>
          <p:nvPr/>
        </p:nvSpPr>
        <p:spPr>
          <a:xfrm>
            <a:off x="251520" y="2395939"/>
            <a:ext cx="2664296" cy="21136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600" b="1" dirty="0">
                <a:solidFill>
                  <a:schemeClr val="bg1"/>
                </a:solidFill>
              </a:rPr>
              <a:t>Інформаційний огляд  програм з підтримки наукових проектів (Горизонт Європа, білатеральні угоди)</a:t>
            </a:r>
            <a:endParaRPr lang="ru-RU" sz="1600" b="1" dirty="0"/>
          </a:p>
        </p:txBody>
      </p:sp>
      <p:sp>
        <p:nvSpPr>
          <p:cNvPr id="11" name="Нашивка 10"/>
          <p:cNvSpPr/>
          <p:nvPr/>
        </p:nvSpPr>
        <p:spPr>
          <a:xfrm>
            <a:off x="4139952" y="2395939"/>
            <a:ext cx="2952328" cy="2088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endParaRPr lang="en-US" sz="1600" b="1" dirty="0"/>
          </a:p>
        </p:txBody>
      </p:sp>
      <p:sp>
        <p:nvSpPr>
          <p:cNvPr id="13" name="TextBox 12"/>
          <p:cNvSpPr txBox="1"/>
          <p:nvPr/>
        </p:nvSpPr>
        <p:spPr>
          <a:xfrm>
            <a:off x="5076056" y="2901446"/>
            <a:ext cx="2016224" cy="1077218"/>
          </a:xfrm>
          <a:prstGeom prst="rect">
            <a:avLst/>
          </a:prstGeom>
          <a:noFill/>
        </p:spPr>
        <p:txBody>
          <a:bodyPr wrap="square" rtlCol="0">
            <a:spAutoFit/>
          </a:bodyPr>
          <a:lstStyle/>
          <a:p>
            <a:pPr lvl="0"/>
            <a:r>
              <a:rPr lang="uk-UA" sz="1600" b="1" dirty="0">
                <a:solidFill>
                  <a:schemeClr val="bg1"/>
                </a:solidFill>
              </a:rPr>
              <a:t>Робота з успішними проектними пропозиціями</a:t>
            </a:r>
            <a:endParaRPr lang="ru-RU" sz="1600" dirty="0">
              <a:solidFill>
                <a:schemeClr val="bg1"/>
              </a:solidFill>
            </a:endParaRPr>
          </a:p>
        </p:txBody>
      </p:sp>
      <p:sp>
        <p:nvSpPr>
          <p:cNvPr id="14" name="Нашивка 13"/>
          <p:cNvSpPr/>
          <p:nvPr/>
        </p:nvSpPr>
        <p:spPr>
          <a:xfrm>
            <a:off x="6156176" y="2395939"/>
            <a:ext cx="2952328" cy="2088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endParaRPr lang="en-US" sz="1600" b="1" dirty="0"/>
          </a:p>
        </p:txBody>
      </p:sp>
      <p:sp>
        <p:nvSpPr>
          <p:cNvPr id="15" name="TextBox 14"/>
          <p:cNvSpPr txBox="1"/>
          <p:nvPr/>
        </p:nvSpPr>
        <p:spPr>
          <a:xfrm>
            <a:off x="7172672" y="3024556"/>
            <a:ext cx="2016224" cy="830997"/>
          </a:xfrm>
          <a:prstGeom prst="rect">
            <a:avLst/>
          </a:prstGeom>
          <a:noFill/>
        </p:spPr>
        <p:txBody>
          <a:bodyPr wrap="square" rtlCol="0">
            <a:spAutoFit/>
          </a:bodyPr>
          <a:lstStyle/>
          <a:p>
            <a:pPr lvl="0"/>
            <a:r>
              <a:rPr lang="uk-UA" sz="1600" b="1" dirty="0">
                <a:solidFill>
                  <a:schemeClr val="bg1"/>
                </a:solidFill>
              </a:rPr>
              <a:t>Створення  власного  проекту</a:t>
            </a:r>
            <a:endParaRPr lang="ru-RU" sz="1600" dirty="0">
              <a:solidFill>
                <a:schemeClr val="bg1"/>
              </a:solidFill>
            </a:endParaRPr>
          </a:p>
        </p:txBody>
      </p:sp>
    </p:spTree>
    <p:extLst>
      <p:ext uri="{BB962C8B-B14F-4D97-AF65-F5344CB8AC3E}">
        <p14:creationId xmlns:p14="http://schemas.microsoft.com/office/powerpoint/2010/main" val="112630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351325" y="86410"/>
            <a:ext cx="7524328" cy="1143000"/>
          </a:xfrm>
          <a:ln>
            <a:noFill/>
          </a:ln>
        </p:spPr>
        <p:txBody>
          <a:bodyPr>
            <a:normAutofit/>
          </a:bodyPr>
          <a:lstStyle/>
          <a:p>
            <a:r>
              <a:rPr lang="uk-UA" sz="3600" dirty="0"/>
              <a:t>Види проектів</a:t>
            </a:r>
            <a:endParaRPr lang="ru-RU" sz="3600" dirty="0"/>
          </a:p>
        </p:txBody>
      </p:sp>
      <p:sp>
        <p:nvSpPr>
          <p:cNvPr id="5" name="Объект 4"/>
          <p:cNvSpPr>
            <a:spLocks noGrp="1"/>
          </p:cNvSpPr>
          <p:nvPr>
            <p:ph sz="half" idx="1"/>
          </p:nvPr>
        </p:nvSpPr>
        <p:spPr>
          <a:xfrm>
            <a:off x="179512" y="1600200"/>
            <a:ext cx="1584176" cy="4525963"/>
          </a:xfrm>
          <a:solidFill>
            <a:schemeClr val="accent1">
              <a:alpha val="20000"/>
            </a:schemeClr>
          </a:solidFill>
          <a:ln>
            <a:solidFill>
              <a:srgbClr val="FF0000"/>
            </a:solidFill>
          </a:ln>
        </p:spPr>
        <p:txBody>
          <a:bodyPr>
            <a:normAutofit fontScale="62500" lnSpcReduction="20000"/>
          </a:bodyPr>
          <a:lstStyle/>
          <a:p>
            <a:pPr marL="0" indent="0" algn="ctr">
              <a:buNone/>
            </a:pPr>
            <a:r>
              <a:rPr lang="ru-RU" b="1" dirty="0" err="1">
                <a:latin typeface="Arial" pitchFamily="34" charset="0"/>
                <a:cs typeface="Arial" pitchFamily="34" charset="0"/>
              </a:rPr>
              <a:t>Науково-інноваційні</a:t>
            </a:r>
            <a:r>
              <a:rPr lang="ru-RU" b="1" dirty="0">
                <a:latin typeface="Arial" pitchFamily="34" charset="0"/>
                <a:cs typeface="Arial" pitchFamily="34" charset="0"/>
              </a:rPr>
              <a:t> </a:t>
            </a:r>
            <a:r>
              <a:rPr lang="ru-RU" b="1" dirty="0" err="1">
                <a:latin typeface="Arial" pitchFamily="34" charset="0"/>
                <a:cs typeface="Arial" pitchFamily="34" charset="0"/>
              </a:rPr>
              <a:t>проекти</a:t>
            </a:r>
            <a:r>
              <a:rPr lang="ru-RU" b="1" dirty="0">
                <a:latin typeface="Arial" pitchFamily="34" charset="0"/>
                <a:cs typeface="Arial" pitchFamily="34" charset="0"/>
              </a:rPr>
              <a:t> (</a:t>
            </a:r>
            <a:r>
              <a:rPr lang="en-GB" b="1" dirty="0">
                <a:latin typeface="Arial" pitchFamily="34" charset="0"/>
                <a:cs typeface="Arial" pitchFamily="34" charset="0"/>
              </a:rPr>
              <a:t>Research and Innovation Action </a:t>
            </a:r>
            <a:r>
              <a:rPr lang="en-GB" dirty="0">
                <a:latin typeface="Arial" pitchFamily="34" charset="0"/>
                <a:cs typeface="Arial" pitchFamily="34" charset="0"/>
              </a:rPr>
              <a:t>)</a:t>
            </a:r>
            <a:endParaRPr lang="uk-UA" dirty="0">
              <a:latin typeface="Arial" pitchFamily="34" charset="0"/>
              <a:cs typeface="Arial" pitchFamily="34" charset="0"/>
            </a:endParaRPr>
          </a:p>
          <a:p>
            <a:pPr marL="0" indent="0" algn="ctr">
              <a:buNone/>
            </a:pPr>
            <a:r>
              <a:rPr lang="en-GB" dirty="0">
                <a:latin typeface="Arial" pitchFamily="34" charset="0"/>
                <a:cs typeface="Arial" pitchFamily="34" charset="0"/>
              </a:rPr>
              <a:t> - </a:t>
            </a:r>
            <a:endParaRPr lang="uk-UA" dirty="0">
              <a:latin typeface="Arial" pitchFamily="34" charset="0"/>
              <a:cs typeface="Arial" pitchFamily="34" charset="0"/>
            </a:endParaRPr>
          </a:p>
          <a:p>
            <a:pPr marL="0" indent="0" algn="ctr">
              <a:buNone/>
            </a:pPr>
            <a:r>
              <a:rPr lang="ru-RU" dirty="0" err="1">
                <a:latin typeface="Arial" pitchFamily="34" charset="0"/>
                <a:cs typeface="Arial" pitchFamily="34" charset="0"/>
              </a:rPr>
              <a:t>створення</a:t>
            </a:r>
            <a:r>
              <a:rPr lang="ru-RU" dirty="0">
                <a:latin typeface="Arial" pitchFamily="34" charset="0"/>
                <a:cs typeface="Arial" pitchFamily="34" charset="0"/>
              </a:rPr>
              <a:t> </a:t>
            </a:r>
            <a:r>
              <a:rPr lang="ru-RU" dirty="0" err="1">
                <a:latin typeface="Arial" pitchFamily="34" charset="0"/>
                <a:cs typeface="Arial" pitchFamily="34" charset="0"/>
              </a:rPr>
              <a:t>нових</a:t>
            </a:r>
            <a:r>
              <a:rPr lang="ru-RU" dirty="0">
                <a:latin typeface="Arial" pitchFamily="34" charset="0"/>
                <a:cs typeface="Arial" pitchFamily="34" charset="0"/>
              </a:rPr>
              <a:t> </a:t>
            </a:r>
            <a:r>
              <a:rPr lang="ru-RU" dirty="0" err="1">
                <a:latin typeface="Arial" pitchFamily="34" charset="0"/>
                <a:cs typeface="Arial" pitchFamily="34" charset="0"/>
              </a:rPr>
              <a:t>знань</a:t>
            </a:r>
            <a:r>
              <a:rPr lang="ru-RU" dirty="0">
                <a:latin typeface="Arial" pitchFamily="34" charset="0"/>
                <a:cs typeface="Arial" pitchFamily="34" charset="0"/>
              </a:rPr>
              <a:t> та/</a:t>
            </a:r>
            <a:r>
              <a:rPr lang="ru-RU" dirty="0" err="1">
                <a:latin typeface="Arial" pitchFamily="34" charset="0"/>
                <a:cs typeface="Arial" pitchFamily="34" charset="0"/>
              </a:rPr>
              <a:t>або</a:t>
            </a:r>
            <a:r>
              <a:rPr lang="ru-RU" dirty="0">
                <a:latin typeface="Arial" pitchFamily="34" charset="0"/>
                <a:cs typeface="Arial" pitchFamily="34" charset="0"/>
              </a:rPr>
              <a:t> </a:t>
            </a:r>
            <a:r>
              <a:rPr lang="ru-RU" dirty="0" err="1">
                <a:latin typeface="Arial" pitchFamily="34" charset="0"/>
                <a:cs typeface="Arial" pitchFamily="34" charset="0"/>
              </a:rPr>
              <a:t>дослідження</a:t>
            </a:r>
            <a:r>
              <a:rPr lang="ru-RU" dirty="0">
                <a:latin typeface="Arial" pitchFamily="34" charset="0"/>
                <a:cs typeface="Arial" pitchFamily="34" charset="0"/>
              </a:rPr>
              <a:t> </a:t>
            </a:r>
            <a:r>
              <a:rPr lang="ru-RU" dirty="0" err="1">
                <a:latin typeface="Arial" pitchFamily="34" charset="0"/>
                <a:cs typeface="Arial" pitchFamily="34" charset="0"/>
              </a:rPr>
              <a:t>можливостей</a:t>
            </a:r>
            <a:r>
              <a:rPr lang="ru-RU" dirty="0">
                <a:latin typeface="Arial" pitchFamily="34" charset="0"/>
                <a:cs typeface="Arial" pitchFamily="34" charset="0"/>
              </a:rPr>
              <a:t> </a:t>
            </a:r>
            <a:r>
              <a:rPr lang="ru-RU" dirty="0" err="1">
                <a:latin typeface="Arial" pitchFamily="34" charset="0"/>
                <a:cs typeface="Arial" pitchFamily="34" charset="0"/>
              </a:rPr>
              <a:t>використання</a:t>
            </a:r>
            <a:r>
              <a:rPr lang="ru-RU" dirty="0">
                <a:latin typeface="Arial" pitchFamily="34" charset="0"/>
                <a:cs typeface="Arial" pitchFamily="34" charset="0"/>
              </a:rPr>
              <a:t> </a:t>
            </a:r>
            <a:r>
              <a:rPr lang="ru-RU" dirty="0" err="1">
                <a:latin typeface="Arial" pitchFamily="34" charset="0"/>
                <a:cs typeface="Arial" pitchFamily="34" charset="0"/>
              </a:rPr>
              <a:t>нових</a:t>
            </a:r>
            <a:r>
              <a:rPr lang="ru-RU" dirty="0">
                <a:latin typeface="Arial" pitchFamily="34" charset="0"/>
                <a:cs typeface="Arial" pitchFamily="34" charset="0"/>
              </a:rPr>
              <a:t> </a:t>
            </a:r>
            <a:r>
              <a:rPr lang="ru-RU" dirty="0" err="1">
                <a:latin typeface="Arial" pitchFamily="34" charset="0"/>
                <a:cs typeface="Arial" pitchFamily="34" charset="0"/>
              </a:rPr>
              <a:t>технологій</a:t>
            </a:r>
            <a:r>
              <a:rPr lang="ru-RU" dirty="0">
                <a:latin typeface="Arial" pitchFamily="34" charset="0"/>
                <a:cs typeface="Arial" pitchFamily="34" charset="0"/>
              </a:rPr>
              <a:t>, </a:t>
            </a:r>
            <a:r>
              <a:rPr lang="ru-RU" dirty="0" err="1">
                <a:latin typeface="Arial" pitchFamily="34" charset="0"/>
                <a:cs typeface="Arial" pitchFamily="34" charset="0"/>
              </a:rPr>
              <a:t>процесів</a:t>
            </a:r>
            <a:r>
              <a:rPr lang="ru-RU" dirty="0">
                <a:latin typeface="Arial" pitchFamily="34" charset="0"/>
                <a:cs typeface="Arial" pitchFamily="34" charset="0"/>
              </a:rPr>
              <a:t>, </a:t>
            </a:r>
            <a:r>
              <a:rPr lang="ru-RU" dirty="0" err="1">
                <a:latin typeface="Arial" pitchFamily="34" charset="0"/>
                <a:cs typeface="Arial" pitchFamily="34" charset="0"/>
              </a:rPr>
              <a:t>продуктів</a:t>
            </a:r>
            <a:r>
              <a:rPr lang="ru-RU" dirty="0">
                <a:latin typeface="Arial" pitchFamily="34" charset="0"/>
                <a:cs typeface="Arial" pitchFamily="34" charset="0"/>
              </a:rPr>
              <a:t>, </a:t>
            </a:r>
            <a:r>
              <a:rPr lang="ru-RU" dirty="0" err="1">
                <a:latin typeface="Arial" pitchFamily="34" charset="0"/>
                <a:cs typeface="Arial" pitchFamily="34" charset="0"/>
              </a:rPr>
              <a:t>послуг</a:t>
            </a:r>
            <a:r>
              <a:rPr lang="ru-RU" dirty="0">
                <a:latin typeface="Arial" pitchFamily="34" charset="0"/>
                <a:cs typeface="Arial" pitchFamily="34" charset="0"/>
              </a:rPr>
              <a:t> </a:t>
            </a:r>
            <a:r>
              <a:rPr lang="ru-RU" dirty="0" err="1">
                <a:latin typeface="Arial" pitchFamily="34" charset="0"/>
                <a:cs typeface="Arial" pitchFamily="34" charset="0"/>
              </a:rPr>
              <a:t>або</a:t>
            </a:r>
            <a:r>
              <a:rPr lang="ru-RU" dirty="0">
                <a:latin typeface="Arial" pitchFamily="34" charset="0"/>
                <a:cs typeface="Arial" pitchFamily="34" charset="0"/>
              </a:rPr>
              <a:t> </a:t>
            </a:r>
            <a:r>
              <a:rPr lang="ru-RU" dirty="0" err="1">
                <a:latin typeface="Arial" pitchFamily="34" charset="0"/>
                <a:cs typeface="Arial" pitchFamily="34" charset="0"/>
              </a:rPr>
              <a:t>рішень</a:t>
            </a:r>
            <a:r>
              <a:rPr lang="ru-RU" dirty="0">
                <a:latin typeface="Arial" pitchFamily="34" charset="0"/>
                <a:cs typeface="Arial" pitchFamily="34" charset="0"/>
              </a:rPr>
              <a:t>. </a:t>
            </a:r>
          </a:p>
        </p:txBody>
      </p:sp>
      <p:sp>
        <p:nvSpPr>
          <p:cNvPr id="6" name="Объект 4"/>
          <p:cNvSpPr txBox="1">
            <a:spLocks/>
          </p:cNvSpPr>
          <p:nvPr/>
        </p:nvSpPr>
        <p:spPr>
          <a:xfrm>
            <a:off x="1835696" y="1628800"/>
            <a:ext cx="1728192" cy="4525963"/>
          </a:xfrm>
          <a:prstGeom prst="rect">
            <a:avLst/>
          </a:prstGeom>
          <a:solidFill>
            <a:srgbClr val="FFFF00">
              <a:alpha val="20000"/>
            </a:srgbClr>
          </a:solidFill>
          <a:ln>
            <a:solidFill>
              <a:srgbClr val="FF0000"/>
            </a:solidFill>
          </a:ln>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uk-UA" sz="1700" b="1" dirty="0">
                <a:latin typeface="Arial" pitchFamily="34" charset="0"/>
                <a:cs typeface="Arial" pitchFamily="34" charset="0"/>
              </a:rPr>
              <a:t>Інноваційні проекти (</a:t>
            </a:r>
            <a:r>
              <a:rPr lang="uk-UA" sz="1700" b="1" dirty="0" err="1">
                <a:latin typeface="Arial" pitchFamily="34" charset="0"/>
                <a:cs typeface="Arial" pitchFamily="34" charset="0"/>
              </a:rPr>
              <a:t>Innovation</a:t>
            </a:r>
            <a:r>
              <a:rPr lang="uk-UA" sz="1700" b="1" dirty="0">
                <a:latin typeface="Arial" pitchFamily="34" charset="0"/>
                <a:cs typeface="Arial" pitchFamily="34" charset="0"/>
              </a:rPr>
              <a:t> </a:t>
            </a:r>
            <a:r>
              <a:rPr lang="uk-UA" sz="1700" b="1" dirty="0" err="1">
                <a:latin typeface="Arial" pitchFamily="34" charset="0"/>
                <a:cs typeface="Arial" pitchFamily="34" charset="0"/>
              </a:rPr>
              <a:t>Action</a:t>
            </a:r>
            <a:r>
              <a:rPr lang="uk-UA" sz="1700" b="1" dirty="0">
                <a:latin typeface="Arial" pitchFamily="34" charset="0"/>
                <a:cs typeface="Arial" pitchFamily="34" charset="0"/>
              </a:rPr>
              <a:t>)</a:t>
            </a:r>
            <a:r>
              <a:rPr lang="uk-UA" sz="1700" dirty="0">
                <a:latin typeface="Arial" pitchFamily="34" charset="0"/>
                <a:cs typeface="Arial" pitchFamily="34" charset="0"/>
              </a:rPr>
              <a:t> </a:t>
            </a:r>
          </a:p>
          <a:p>
            <a:pPr marL="0" indent="0" algn="ctr">
              <a:buFont typeface="Wingdings 3"/>
              <a:buNone/>
            </a:pPr>
            <a:r>
              <a:rPr lang="uk-UA" sz="1700" dirty="0">
                <a:latin typeface="Arial" pitchFamily="34" charset="0"/>
                <a:cs typeface="Arial" pitchFamily="34" charset="0"/>
              </a:rPr>
              <a:t>-</a:t>
            </a:r>
          </a:p>
          <a:p>
            <a:pPr marL="0" indent="0" algn="ctr">
              <a:buFont typeface="Wingdings 3"/>
              <a:buNone/>
            </a:pPr>
            <a:r>
              <a:rPr lang="uk-UA" sz="1700" dirty="0">
                <a:latin typeface="Arial" pitchFamily="34" charset="0"/>
                <a:cs typeface="Arial" pitchFamily="34" charset="0"/>
              </a:rPr>
              <a:t> створення нових, змінених або вдосконалених продуктів, процесів або послуг.</a:t>
            </a:r>
            <a:endParaRPr lang="ru-RU" sz="1700" dirty="0">
              <a:latin typeface="Arial" pitchFamily="34" charset="0"/>
              <a:cs typeface="Arial" pitchFamily="34" charset="0"/>
            </a:endParaRPr>
          </a:p>
        </p:txBody>
      </p:sp>
      <p:sp>
        <p:nvSpPr>
          <p:cNvPr id="7" name="Объект 4"/>
          <p:cNvSpPr txBox="1">
            <a:spLocks/>
          </p:cNvSpPr>
          <p:nvPr/>
        </p:nvSpPr>
        <p:spPr>
          <a:xfrm>
            <a:off x="3635896" y="1628800"/>
            <a:ext cx="1656184" cy="4525963"/>
          </a:xfrm>
          <a:prstGeom prst="rect">
            <a:avLst/>
          </a:prstGeom>
          <a:solidFill>
            <a:srgbClr val="92D050">
              <a:alpha val="20000"/>
            </a:srgbClr>
          </a:solidFill>
          <a:ln>
            <a:solidFill>
              <a:srgbClr val="FF0000"/>
            </a:solidFill>
          </a:ln>
        </p:spPr>
        <p:txBody>
          <a:bodyPr vert="horz">
            <a:normAutofit fontScale="6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ru-RU" dirty="0">
                <a:latin typeface="Arial" pitchFamily="34" charset="0"/>
                <a:cs typeface="Arial" pitchFamily="34" charset="0"/>
              </a:rPr>
              <a:t> </a:t>
            </a:r>
            <a:r>
              <a:rPr lang="uk-UA" b="1" dirty="0">
                <a:latin typeface="Arial" pitchFamily="34" charset="0"/>
                <a:cs typeface="Arial" pitchFamily="34" charset="0"/>
              </a:rPr>
              <a:t>Проекти обміну (тип MSCA –Marie Sklodowska-Curie </a:t>
            </a:r>
            <a:r>
              <a:rPr lang="uk-UA" b="1" dirty="0" err="1">
                <a:latin typeface="Arial" pitchFamily="34" charset="0"/>
                <a:cs typeface="Arial" pitchFamily="34" charset="0"/>
              </a:rPr>
              <a:t>actions</a:t>
            </a:r>
            <a:r>
              <a:rPr lang="uk-UA" b="1" dirty="0">
                <a:latin typeface="Arial" pitchFamily="34" charset="0"/>
                <a:cs typeface="Arial" pitchFamily="34" charset="0"/>
              </a:rPr>
              <a:t>)</a:t>
            </a:r>
            <a:r>
              <a:rPr lang="uk-UA" dirty="0">
                <a:latin typeface="Arial" pitchFamily="34" charset="0"/>
                <a:cs typeface="Arial" pitchFamily="34" charset="0"/>
              </a:rPr>
              <a:t> - фінансування міжнародних дослідницьких спільнот в державному та приватному секторі, навчання дослідницького персоналу, обмін кадрами.</a:t>
            </a:r>
            <a:endParaRPr lang="ru-RU" dirty="0">
              <a:latin typeface="Arial" pitchFamily="34" charset="0"/>
              <a:cs typeface="Arial" pitchFamily="34" charset="0"/>
            </a:endParaRPr>
          </a:p>
        </p:txBody>
      </p:sp>
      <p:sp>
        <p:nvSpPr>
          <p:cNvPr id="8" name="Объект 4"/>
          <p:cNvSpPr txBox="1">
            <a:spLocks/>
          </p:cNvSpPr>
          <p:nvPr/>
        </p:nvSpPr>
        <p:spPr>
          <a:xfrm>
            <a:off x="5436096" y="1628800"/>
            <a:ext cx="1728192" cy="4525963"/>
          </a:xfrm>
          <a:prstGeom prst="rect">
            <a:avLst/>
          </a:prstGeom>
          <a:solidFill>
            <a:srgbClr val="FF0000">
              <a:alpha val="20000"/>
            </a:srgbClr>
          </a:solidFill>
          <a:ln>
            <a:solidFill>
              <a:srgbClr val="FF0000"/>
            </a:solidFill>
          </a:ln>
        </p:spPr>
        <p:txBody>
          <a:bodyPr vert="horz">
            <a:normAutofit fontScale="6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uk-UA" b="1" dirty="0">
                <a:latin typeface="Arial" pitchFamily="34" charset="0"/>
                <a:cs typeface="Arial" pitchFamily="34" charset="0"/>
              </a:rPr>
              <a:t>Бізнес проекти для підприємств середнього і малого бізнесу (тип </a:t>
            </a:r>
            <a:r>
              <a:rPr lang="en-GB" b="1" dirty="0">
                <a:latin typeface="Arial" pitchFamily="34" charset="0"/>
                <a:cs typeface="Arial" pitchFamily="34" charset="0"/>
              </a:rPr>
              <a:t>SME Instrument</a:t>
            </a:r>
            <a:r>
              <a:rPr lang="uk-UA" b="1"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всі типи підприємств середнього і малого бізнесу, які мають наміри розвиватися, рости і інтернаціоналізуватися.</a:t>
            </a:r>
            <a:endParaRPr lang="ru-RU" dirty="0">
              <a:latin typeface="Arial" pitchFamily="34" charset="0"/>
              <a:cs typeface="Arial" pitchFamily="34" charset="0"/>
            </a:endParaRPr>
          </a:p>
        </p:txBody>
      </p:sp>
      <p:sp>
        <p:nvSpPr>
          <p:cNvPr id="9" name="Объект 4"/>
          <p:cNvSpPr txBox="1">
            <a:spLocks/>
          </p:cNvSpPr>
          <p:nvPr/>
        </p:nvSpPr>
        <p:spPr>
          <a:xfrm>
            <a:off x="7236296" y="1628800"/>
            <a:ext cx="1728192" cy="4525963"/>
          </a:xfrm>
          <a:prstGeom prst="rect">
            <a:avLst/>
          </a:prstGeom>
          <a:solidFill>
            <a:schemeClr val="tx1">
              <a:lumMod val="50000"/>
              <a:lumOff val="50000"/>
              <a:alpha val="20000"/>
            </a:schemeClr>
          </a:solidFill>
          <a:ln>
            <a:solidFill>
              <a:srgbClr val="FF0000"/>
            </a:solidFill>
          </a:ln>
        </p:spPr>
        <p:txBody>
          <a:bodyPr vert="horz">
            <a:normAutofit fontScale="70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uk-UA" b="1" dirty="0">
                <a:latin typeface="Arial" pitchFamily="34" charset="0"/>
                <a:cs typeface="Arial" pitchFamily="34" charset="0"/>
              </a:rPr>
              <a:t>Проекти з координації та підтримки (</a:t>
            </a:r>
            <a:r>
              <a:rPr lang="uk-UA" b="1" dirty="0" err="1">
                <a:latin typeface="Arial" pitchFamily="34" charset="0"/>
                <a:cs typeface="Arial" pitchFamily="34" charset="0"/>
              </a:rPr>
              <a:t>Coordination</a:t>
            </a:r>
            <a:r>
              <a:rPr lang="uk-UA" b="1" dirty="0">
                <a:latin typeface="Arial" pitchFamily="34" charset="0"/>
                <a:cs typeface="Arial" pitchFamily="34" charset="0"/>
              </a:rPr>
              <a:t> and </a:t>
            </a:r>
            <a:r>
              <a:rPr lang="uk-UA" b="1" dirty="0" err="1">
                <a:latin typeface="Arial" pitchFamily="34" charset="0"/>
                <a:cs typeface="Arial" pitchFamily="34" charset="0"/>
              </a:rPr>
              <a:t>Support</a:t>
            </a:r>
            <a:r>
              <a:rPr lang="uk-UA" b="1" dirty="0">
                <a:latin typeface="Arial" pitchFamily="34" charset="0"/>
                <a:cs typeface="Arial" pitchFamily="34" charset="0"/>
              </a:rPr>
              <a:t> </a:t>
            </a:r>
            <a:r>
              <a:rPr lang="uk-UA" b="1" dirty="0" err="1">
                <a:latin typeface="Arial" pitchFamily="34" charset="0"/>
                <a:cs typeface="Arial" pitchFamily="34" charset="0"/>
              </a:rPr>
              <a:t>action</a:t>
            </a:r>
            <a:r>
              <a:rPr lang="uk-UA" b="1" dirty="0">
                <a:latin typeface="Arial" pitchFamily="34" charset="0"/>
                <a:cs typeface="Arial" pitchFamily="34" charset="0"/>
              </a:rPr>
              <a:t>)</a:t>
            </a:r>
            <a:r>
              <a:rPr lang="uk-UA"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поширення інформації, підвищення рівня обізнаності, а також створення і підтримка мереж.</a:t>
            </a:r>
            <a:endParaRPr lang="ru-RU" dirty="0">
              <a:latin typeface="Arial" pitchFamily="34" charset="0"/>
              <a:cs typeface="Arial" pitchFamily="34" charset="0"/>
            </a:endParaRPr>
          </a:p>
        </p:txBody>
      </p:sp>
    </p:spTree>
    <p:extLst>
      <p:ext uri="{BB962C8B-B14F-4D97-AF65-F5344CB8AC3E}">
        <p14:creationId xmlns:p14="http://schemas.microsoft.com/office/powerpoint/2010/main" val="155300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a:xfrm>
            <a:off x="1601924" y="89941"/>
            <a:ext cx="7524328" cy="1143000"/>
          </a:xfrm>
        </p:spPr>
        <p:txBody>
          <a:bodyPr/>
          <a:lstStyle/>
          <a:p>
            <a:r>
              <a:rPr lang="uk-UA" dirty="0">
                <a:effectLst/>
              </a:rPr>
              <a:t>Що необхідно знати про конкурси програми Горизонт</a:t>
            </a:r>
            <a:endParaRPr lang="ru-RU" dirty="0"/>
          </a:p>
        </p:txBody>
      </p:sp>
      <p:sp>
        <p:nvSpPr>
          <p:cNvPr id="2" name="TextBox 1"/>
          <p:cNvSpPr txBox="1"/>
          <p:nvPr/>
        </p:nvSpPr>
        <p:spPr>
          <a:xfrm>
            <a:off x="926500" y="1620089"/>
            <a:ext cx="2542684" cy="461665"/>
          </a:xfrm>
          <a:prstGeom prst="rect">
            <a:avLst/>
          </a:prstGeom>
          <a:noFill/>
        </p:spPr>
        <p:txBody>
          <a:bodyPr wrap="none" rtlCol="0">
            <a:spAutoFit/>
          </a:bodyPr>
          <a:lstStyle/>
          <a:p>
            <a:r>
              <a:rPr lang="uk-UA" sz="2400" dirty="0">
                <a:ln w="6350" cmpd="sng">
                  <a:solidFill>
                    <a:schemeClr val="tx1"/>
                  </a:solidFill>
                  <a:prstDash val="solid"/>
                </a:ln>
                <a:solidFill>
                  <a:srgbClr val="FF0000"/>
                </a:solidFill>
                <a:effectLst>
                  <a:outerShdw blurRad="63500" dir="3600000" algn="tl" rotWithShape="0">
                    <a:srgbClr val="000000">
                      <a:alpha val="70000"/>
                    </a:srgbClr>
                  </a:outerShdw>
                </a:effectLst>
              </a:rPr>
              <a:t>Одноступенева</a:t>
            </a:r>
            <a:endParaRPr lang="ru-RU" sz="2400" dirty="0">
              <a:ln w="6350"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6" name="Овал 5"/>
          <p:cNvSpPr/>
          <p:nvPr/>
        </p:nvSpPr>
        <p:spPr>
          <a:xfrm>
            <a:off x="2942724" y="4788441"/>
            <a:ext cx="981204" cy="492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sp>
        <p:nvSpPr>
          <p:cNvPr id="7" name="Овал 6"/>
          <p:cNvSpPr/>
          <p:nvPr/>
        </p:nvSpPr>
        <p:spPr>
          <a:xfrm>
            <a:off x="1165074" y="2100637"/>
            <a:ext cx="2232248" cy="704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Підготовка повного проекту</a:t>
            </a:r>
            <a:endParaRPr lang="ru-RU" sz="1550" b="1" dirty="0"/>
          </a:p>
        </p:txBody>
      </p:sp>
      <p:sp>
        <p:nvSpPr>
          <p:cNvPr id="14" name="Овал 13"/>
          <p:cNvSpPr/>
          <p:nvPr/>
        </p:nvSpPr>
        <p:spPr>
          <a:xfrm>
            <a:off x="1165074" y="3022125"/>
            <a:ext cx="2232248" cy="542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Подача</a:t>
            </a:r>
            <a:endParaRPr lang="ru-RU" sz="1600" b="1" dirty="0"/>
          </a:p>
        </p:txBody>
      </p:sp>
      <p:sp>
        <p:nvSpPr>
          <p:cNvPr id="16" name="Овал 15"/>
          <p:cNvSpPr/>
          <p:nvPr/>
        </p:nvSpPr>
        <p:spPr>
          <a:xfrm>
            <a:off x="1165074" y="3916333"/>
            <a:ext cx="22322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Оцінка</a:t>
            </a:r>
            <a:endParaRPr lang="ru-RU" sz="1600" b="1" dirty="0"/>
          </a:p>
        </p:txBody>
      </p:sp>
      <p:sp>
        <p:nvSpPr>
          <p:cNvPr id="17" name="Овал 16"/>
          <p:cNvSpPr/>
          <p:nvPr/>
        </p:nvSpPr>
        <p:spPr>
          <a:xfrm>
            <a:off x="480996" y="4801963"/>
            <a:ext cx="2232248" cy="57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Реалізація</a:t>
            </a:r>
            <a:endParaRPr lang="ru-RU" sz="1600" b="1" dirty="0"/>
          </a:p>
        </p:txBody>
      </p:sp>
      <p:sp>
        <p:nvSpPr>
          <p:cNvPr id="13" name="Стрелка вниз 12"/>
          <p:cNvSpPr/>
          <p:nvPr/>
        </p:nvSpPr>
        <p:spPr>
          <a:xfrm rot="1716591">
            <a:off x="1461520" y="4294366"/>
            <a:ext cx="288032" cy="5193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p:cNvSpPr/>
          <p:nvPr/>
        </p:nvSpPr>
        <p:spPr>
          <a:xfrm rot="19393700">
            <a:off x="3002878" y="4297076"/>
            <a:ext cx="288032" cy="5193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2137182" y="3475780"/>
            <a:ext cx="288032" cy="5193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2137182" y="2812460"/>
            <a:ext cx="288032" cy="32591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6015786" y="1196752"/>
            <a:ext cx="2300630" cy="461665"/>
          </a:xfrm>
          <a:prstGeom prst="rect">
            <a:avLst/>
          </a:prstGeom>
          <a:noFill/>
        </p:spPr>
        <p:txBody>
          <a:bodyPr wrap="none" rtlCol="0">
            <a:spAutoFit/>
          </a:bodyPr>
          <a:lstStyle/>
          <a:p>
            <a:r>
              <a:rPr lang="uk-UA" sz="2400" dirty="0">
                <a:ln w="6350" cmpd="sng">
                  <a:solidFill>
                    <a:schemeClr val="tx1"/>
                  </a:solidFill>
                  <a:prstDash val="solid"/>
                </a:ln>
                <a:solidFill>
                  <a:srgbClr val="FF0000"/>
                </a:solidFill>
                <a:effectLst>
                  <a:outerShdw blurRad="63500" dir="3600000" algn="tl" rotWithShape="0">
                    <a:srgbClr val="000000">
                      <a:alpha val="70000"/>
                    </a:srgbClr>
                  </a:outerShdw>
                </a:effectLst>
              </a:rPr>
              <a:t>Двоступенева</a:t>
            </a:r>
            <a:endParaRPr lang="ru-RU" sz="2400" dirty="0">
              <a:ln w="6350"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24" name="Овал 23"/>
          <p:cNvSpPr/>
          <p:nvPr/>
        </p:nvSpPr>
        <p:spPr>
          <a:xfrm>
            <a:off x="5796136" y="1642201"/>
            <a:ext cx="2664296" cy="562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Підготовка короткого проекту</a:t>
            </a:r>
            <a:endParaRPr lang="ru-RU" sz="1550" b="1" dirty="0"/>
          </a:p>
        </p:txBody>
      </p:sp>
      <p:sp>
        <p:nvSpPr>
          <p:cNvPr id="25" name="Овал 24"/>
          <p:cNvSpPr/>
          <p:nvPr/>
        </p:nvSpPr>
        <p:spPr>
          <a:xfrm>
            <a:off x="5958230" y="2314755"/>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Подача – 1 етап</a:t>
            </a:r>
            <a:endParaRPr lang="ru-RU" sz="1550" b="1" dirty="0"/>
          </a:p>
        </p:txBody>
      </p:sp>
      <p:sp>
        <p:nvSpPr>
          <p:cNvPr id="26" name="Овал 25"/>
          <p:cNvSpPr/>
          <p:nvPr/>
        </p:nvSpPr>
        <p:spPr>
          <a:xfrm>
            <a:off x="6012160" y="2962827"/>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Оцінка – 1 етап</a:t>
            </a:r>
            <a:endParaRPr lang="ru-RU" sz="1550" b="1" dirty="0"/>
          </a:p>
        </p:txBody>
      </p:sp>
      <p:sp>
        <p:nvSpPr>
          <p:cNvPr id="27" name="Овал 26"/>
          <p:cNvSpPr/>
          <p:nvPr/>
        </p:nvSpPr>
        <p:spPr>
          <a:xfrm>
            <a:off x="5236682" y="3669269"/>
            <a:ext cx="2557826" cy="566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Підготовка повного проекту</a:t>
            </a:r>
            <a:endParaRPr lang="ru-RU" sz="1550" b="1" dirty="0"/>
          </a:p>
        </p:txBody>
      </p:sp>
      <p:sp>
        <p:nvSpPr>
          <p:cNvPr id="29" name="Овал 28"/>
          <p:cNvSpPr/>
          <p:nvPr/>
        </p:nvSpPr>
        <p:spPr>
          <a:xfrm>
            <a:off x="5364088" y="4402987"/>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Подача – 2 етап</a:t>
            </a:r>
            <a:endParaRPr lang="ru-RU" sz="1550" b="1" dirty="0"/>
          </a:p>
        </p:txBody>
      </p:sp>
      <p:sp>
        <p:nvSpPr>
          <p:cNvPr id="30" name="Овал 29"/>
          <p:cNvSpPr/>
          <p:nvPr/>
        </p:nvSpPr>
        <p:spPr>
          <a:xfrm>
            <a:off x="5364088" y="5048272"/>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Оцінка – 2 етап</a:t>
            </a:r>
            <a:endParaRPr lang="ru-RU" sz="1550" b="1" dirty="0"/>
          </a:p>
        </p:txBody>
      </p:sp>
      <p:sp>
        <p:nvSpPr>
          <p:cNvPr id="31" name="Овал 30"/>
          <p:cNvSpPr/>
          <p:nvPr/>
        </p:nvSpPr>
        <p:spPr>
          <a:xfrm>
            <a:off x="7911276" y="3696411"/>
            <a:ext cx="981204" cy="5176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sp>
        <p:nvSpPr>
          <p:cNvPr id="32" name="Стрелка вниз 31"/>
          <p:cNvSpPr/>
          <p:nvPr/>
        </p:nvSpPr>
        <p:spPr>
          <a:xfrm rot="1716591">
            <a:off x="6515595" y="3369142"/>
            <a:ext cx="288032" cy="37160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Стрелка вниз 32"/>
          <p:cNvSpPr/>
          <p:nvPr/>
        </p:nvSpPr>
        <p:spPr>
          <a:xfrm rot="19393700">
            <a:off x="7920952" y="3359495"/>
            <a:ext cx="288032" cy="4212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трелка вниз 33"/>
          <p:cNvSpPr/>
          <p:nvPr/>
        </p:nvSpPr>
        <p:spPr>
          <a:xfrm>
            <a:off x="6948264" y="2674795"/>
            <a:ext cx="288032" cy="37932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низ 34"/>
          <p:cNvSpPr/>
          <p:nvPr/>
        </p:nvSpPr>
        <p:spPr>
          <a:xfrm>
            <a:off x="6948264" y="2132856"/>
            <a:ext cx="288032" cy="32591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низ 35"/>
          <p:cNvSpPr/>
          <p:nvPr/>
        </p:nvSpPr>
        <p:spPr>
          <a:xfrm>
            <a:off x="6371579" y="4779436"/>
            <a:ext cx="288032" cy="37932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трелка вниз 36"/>
          <p:cNvSpPr/>
          <p:nvPr/>
        </p:nvSpPr>
        <p:spPr>
          <a:xfrm>
            <a:off x="6371579" y="4186963"/>
            <a:ext cx="288032" cy="32591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4401402" y="5642585"/>
            <a:ext cx="2232248" cy="57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Реалізація</a:t>
            </a:r>
            <a:endParaRPr lang="ru-RU" sz="1600" b="1" dirty="0"/>
          </a:p>
        </p:txBody>
      </p:sp>
      <p:sp>
        <p:nvSpPr>
          <p:cNvPr id="40" name="Овал 39"/>
          <p:cNvSpPr/>
          <p:nvPr/>
        </p:nvSpPr>
        <p:spPr>
          <a:xfrm>
            <a:off x="6975172" y="5674916"/>
            <a:ext cx="981204" cy="492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sp>
        <p:nvSpPr>
          <p:cNvPr id="41" name="Стрелка вниз 40"/>
          <p:cNvSpPr/>
          <p:nvPr/>
        </p:nvSpPr>
        <p:spPr>
          <a:xfrm rot="1716591">
            <a:off x="5829977" y="5419491"/>
            <a:ext cx="288032" cy="37160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Стрелка вниз 41"/>
          <p:cNvSpPr/>
          <p:nvPr/>
        </p:nvSpPr>
        <p:spPr>
          <a:xfrm rot="19393700">
            <a:off x="6973426" y="5417519"/>
            <a:ext cx="288032" cy="4212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36175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t>Мінімальні</a:t>
            </a:r>
            <a:r>
              <a:rPr lang="ru-RU" dirty="0"/>
              <a:t> </a:t>
            </a:r>
            <a:r>
              <a:rPr lang="ru-RU" dirty="0" err="1"/>
              <a:t>умови</a:t>
            </a:r>
            <a:r>
              <a:rPr lang="ru-RU" dirty="0"/>
              <a:t> для </a:t>
            </a:r>
            <a:r>
              <a:rPr lang="ru-RU" dirty="0" err="1"/>
              <a:t>участі</a:t>
            </a:r>
            <a:br>
              <a:rPr lang="ru-RU" dirty="0"/>
            </a:br>
            <a:r>
              <a:rPr lang="ru-RU" dirty="0"/>
              <a:t>у </a:t>
            </a:r>
            <a:r>
              <a:rPr lang="ru-RU" dirty="0" err="1"/>
              <a:t>програмі</a:t>
            </a:r>
            <a:r>
              <a:rPr lang="ru-RU" dirty="0"/>
              <a:t> </a:t>
            </a:r>
            <a:r>
              <a:rPr lang="uk-UA" dirty="0">
                <a:effectLst/>
              </a:rPr>
              <a:t>Горизонт</a:t>
            </a:r>
            <a:endParaRPr lang="ru-RU" dirty="0"/>
          </a:p>
        </p:txBody>
      </p:sp>
      <p:sp>
        <p:nvSpPr>
          <p:cNvPr id="7" name="Овал 6"/>
          <p:cNvSpPr/>
          <p:nvPr/>
        </p:nvSpPr>
        <p:spPr>
          <a:xfrm>
            <a:off x="5496704" y="1484784"/>
            <a:ext cx="3467784"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t>Жодні</a:t>
            </a:r>
            <a:r>
              <a:rPr lang="ru-RU" b="1" dirty="0"/>
              <a:t> </a:t>
            </a:r>
            <a:r>
              <a:rPr lang="ru-RU" b="1" dirty="0" err="1"/>
              <a:t>дві</a:t>
            </a:r>
            <a:r>
              <a:rPr lang="ru-RU" b="1" dirty="0"/>
              <a:t> з </a:t>
            </a:r>
            <a:r>
              <a:rPr lang="ru-RU" b="1" dirty="0" err="1"/>
              <a:t>трьох</a:t>
            </a:r>
            <a:r>
              <a:rPr lang="ru-RU" b="1" dirty="0"/>
              <a:t> </a:t>
            </a:r>
            <a:r>
              <a:rPr lang="ru-RU" b="1" dirty="0" err="1"/>
              <a:t>юридичних</a:t>
            </a:r>
            <a:r>
              <a:rPr lang="ru-RU" b="1" dirty="0"/>
              <a:t> </a:t>
            </a:r>
            <a:r>
              <a:rPr lang="ru-RU" b="1" dirty="0" err="1"/>
              <a:t>осіб</a:t>
            </a:r>
            <a:r>
              <a:rPr lang="ru-RU" b="1" dirty="0"/>
              <a:t> не </a:t>
            </a:r>
            <a:r>
              <a:rPr lang="ru-RU" b="1" dirty="0" err="1"/>
              <a:t>можуть</a:t>
            </a:r>
            <a:r>
              <a:rPr lang="ru-RU" b="1" dirty="0"/>
              <a:t> бути </a:t>
            </a:r>
            <a:r>
              <a:rPr lang="ru-RU" b="1" dirty="0" err="1"/>
              <a:t>засновані</a:t>
            </a:r>
            <a:r>
              <a:rPr lang="ru-RU" b="1" dirty="0"/>
              <a:t> в </a:t>
            </a:r>
            <a:r>
              <a:rPr lang="ru-RU" b="1" dirty="0" err="1"/>
              <a:t>одній</a:t>
            </a:r>
            <a:r>
              <a:rPr lang="ru-RU" b="1" dirty="0"/>
              <a:t> і </a:t>
            </a:r>
            <a:r>
              <a:rPr lang="ru-RU" b="1" dirty="0" err="1"/>
              <a:t>тій</a:t>
            </a:r>
            <a:r>
              <a:rPr lang="ru-RU" b="1" dirty="0"/>
              <a:t> </a:t>
            </a:r>
            <a:r>
              <a:rPr lang="ru-RU" b="1" dirty="0" err="1"/>
              <a:t>самій</a:t>
            </a:r>
            <a:r>
              <a:rPr lang="ru-RU" b="1" dirty="0"/>
              <a:t> </a:t>
            </a:r>
            <a:r>
              <a:rPr lang="ru-RU" b="1" dirty="0" err="1"/>
              <a:t>країні-учасниці</a:t>
            </a:r>
            <a:r>
              <a:rPr lang="ru-RU" b="1" dirty="0"/>
              <a:t> ЄС </a:t>
            </a:r>
            <a:r>
              <a:rPr lang="ru-RU" b="1" dirty="0" err="1"/>
              <a:t>або</a:t>
            </a:r>
            <a:r>
              <a:rPr lang="ru-RU" b="1" dirty="0"/>
              <a:t> в </a:t>
            </a:r>
            <a:r>
              <a:rPr lang="ru-RU" b="1" dirty="0" err="1"/>
              <a:t>асоційованій</a:t>
            </a:r>
            <a:r>
              <a:rPr lang="ru-RU" b="1" dirty="0"/>
              <a:t> </a:t>
            </a:r>
            <a:r>
              <a:rPr lang="ru-RU" b="1" dirty="0" err="1"/>
              <a:t>країні</a:t>
            </a:r>
            <a:endParaRPr lang="ru-RU" b="1" dirty="0"/>
          </a:p>
        </p:txBody>
      </p:sp>
      <p:sp>
        <p:nvSpPr>
          <p:cNvPr id="8" name="Овал 7"/>
          <p:cNvSpPr/>
          <p:nvPr/>
        </p:nvSpPr>
        <p:spPr>
          <a:xfrm>
            <a:off x="2627784" y="4205456"/>
            <a:ext cx="3467784"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t>Усі</a:t>
            </a:r>
            <a:r>
              <a:rPr lang="ru-RU" b="1" dirty="0"/>
              <a:t> три </a:t>
            </a:r>
            <a:r>
              <a:rPr lang="ru-RU" b="1" dirty="0" err="1"/>
              <a:t>юридичні</a:t>
            </a:r>
            <a:r>
              <a:rPr lang="ru-RU" b="1" dirty="0"/>
              <a:t> особи </a:t>
            </a:r>
            <a:r>
              <a:rPr lang="ru-RU" b="1" dirty="0" err="1"/>
              <a:t>мають</a:t>
            </a:r>
            <a:r>
              <a:rPr lang="ru-RU" b="1" dirty="0"/>
              <a:t> бути </a:t>
            </a:r>
            <a:r>
              <a:rPr lang="ru-RU" b="1" dirty="0" err="1"/>
              <a:t>незалежними</a:t>
            </a:r>
            <a:r>
              <a:rPr lang="ru-RU" b="1" dirty="0"/>
              <a:t> одна </a:t>
            </a:r>
            <a:r>
              <a:rPr lang="ru-RU" b="1" dirty="0" err="1"/>
              <a:t>від</a:t>
            </a:r>
            <a:r>
              <a:rPr lang="ru-RU" b="1" dirty="0"/>
              <a:t> </a:t>
            </a:r>
            <a:r>
              <a:rPr lang="ru-RU" b="1" dirty="0" err="1"/>
              <a:t>одної</a:t>
            </a:r>
            <a:endParaRPr lang="ru-RU" b="1" dirty="0"/>
          </a:p>
        </p:txBody>
      </p:sp>
      <p:sp>
        <p:nvSpPr>
          <p:cNvPr id="9" name="Овал 8"/>
          <p:cNvSpPr/>
          <p:nvPr/>
        </p:nvSpPr>
        <p:spPr>
          <a:xfrm>
            <a:off x="323528" y="1412776"/>
            <a:ext cx="3312368" cy="2556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Не </a:t>
            </a:r>
            <a:r>
              <a:rPr lang="ru-RU" b="1" dirty="0" err="1"/>
              <a:t>менше</a:t>
            </a:r>
            <a:r>
              <a:rPr lang="ru-RU" b="1" dirty="0"/>
              <a:t> 3-х </a:t>
            </a:r>
            <a:r>
              <a:rPr lang="ru-RU" b="1" dirty="0" err="1"/>
              <a:t>юридичних</a:t>
            </a:r>
            <a:r>
              <a:rPr lang="ru-RU" b="1" dirty="0"/>
              <a:t> </a:t>
            </a:r>
            <a:r>
              <a:rPr lang="ru-RU" b="1" dirty="0" err="1"/>
              <a:t>осіб</a:t>
            </a:r>
            <a:r>
              <a:rPr lang="ru-RU" b="1" dirty="0"/>
              <a:t> з </a:t>
            </a:r>
            <a:r>
              <a:rPr lang="uk-UA" b="1" dirty="0"/>
              <a:t>країн-членів ЄС або асоційованих країн до  програми Горизонт</a:t>
            </a:r>
            <a:endParaRPr lang="ru-RU" dirty="0"/>
          </a:p>
        </p:txBody>
      </p:sp>
      <p:sp>
        <p:nvSpPr>
          <p:cNvPr id="19" name="Двойная стрелка влево/вправо 18"/>
          <p:cNvSpPr/>
          <p:nvPr/>
        </p:nvSpPr>
        <p:spPr>
          <a:xfrm>
            <a:off x="3635896" y="2492896"/>
            <a:ext cx="1860808" cy="43204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Двойная стрелка влево/вправо 19"/>
          <p:cNvSpPr/>
          <p:nvPr/>
        </p:nvSpPr>
        <p:spPr>
          <a:xfrm rot="8209438">
            <a:off x="5548429" y="4084166"/>
            <a:ext cx="1032613" cy="42958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Двойная стрелка влево/вправо 20"/>
          <p:cNvSpPr/>
          <p:nvPr/>
        </p:nvSpPr>
        <p:spPr>
          <a:xfrm rot="2807412">
            <a:off x="2269379" y="4077226"/>
            <a:ext cx="982569" cy="42958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10518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Овал 54"/>
          <p:cNvSpPr/>
          <p:nvPr/>
        </p:nvSpPr>
        <p:spPr>
          <a:xfrm>
            <a:off x="3818039" y="260648"/>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dirty="0">
                <a:solidFill>
                  <a:schemeClr val="tx1"/>
                </a:solidFill>
                <a:latin typeface="Arial" pitchFamily="34" charset="0"/>
                <a:cs typeface="Arial" pitchFamily="34" charset="0"/>
              </a:rPr>
              <a:t>Дії Марії </a:t>
            </a:r>
            <a:r>
              <a:rPr lang="uk-UA" sz="1700" dirty="0" err="1">
                <a:solidFill>
                  <a:schemeClr val="tx1"/>
                </a:solidFill>
                <a:latin typeface="Arial" pitchFamily="34" charset="0"/>
                <a:cs typeface="Arial" pitchFamily="34" charset="0"/>
              </a:rPr>
              <a:t>Склодовської</a:t>
            </a:r>
            <a:r>
              <a:rPr lang="uk-UA" sz="1700" dirty="0">
                <a:solidFill>
                  <a:schemeClr val="tx1"/>
                </a:solidFill>
                <a:latin typeface="Arial" pitchFamily="34" charset="0"/>
                <a:cs typeface="Arial" pitchFamily="34" charset="0"/>
              </a:rPr>
              <a:t> Кюрі</a:t>
            </a:r>
            <a:endParaRPr lang="ru-RU" sz="1700" dirty="0">
              <a:solidFill>
                <a:schemeClr val="tx1"/>
              </a:solidFill>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grpSp>
        <p:nvGrpSpPr>
          <p:cNvPr id="5" name="Группа 4"/>
          <p:cNvGrpSpPr/>
          <p:nvPr/>
        </p:nvGrpSpPr>
        <p:grpSpPr>
          <a:xfrm>
            <a:off x="314766" y="2355930"/>
            <a:ext cx="2336801" cy="1735731"/>
            <a:chOff x="2362354" y="610589"/>
            <a:chExt cx="2527883" cy="2117749"/>
          </a:xfrm>
          <a:solidFill>
            <a:schemeClr val="bg2">
              <a:lumMod val="90000"/>
            </a:schemeClr>
          </a:solidFill>
        </p:grpSpPr>
        <p:sp>
          <p:nvSpPr>
            <p:cNvPr id="12" name="Овал 11"/>
            <p:cNvSpPr/>
            <p:nvPr/>
          </p:nvSpPr>
          <p:spPr>
            <a:xfrm>
              <a:off x="2362354" y="610589"/>
              <a:ext cx="2527883" cy="2117749"/>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Овал 4"/>
            <p:cNvSpPr/>
            <p:nvPr/>
          </p:nvSpPr>
          <p:spPr>
            <a:xfrm>
              <a:off x="2632194" y="1156083"/>
              <a:ext cx="2077553" cy="95298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kern="1200" dirty="0">
                  <a:solidFill>
                    <a:schemeClr val="accent1">
                      <a:lumMod val="50000"/>
                    </a:schemeClr>
                  </a:solidFill>
                  <a:effectLst/>
                  <a:latin typeface="Bookman Old Style" pitchFamily="18" charset="0"/>
                </a:rPr>
                <a:t>Передова наука</a:t>
              </a:r>
              <a:endParaRPr lang="ru-RU" b="1" kern="1200" dirty="0">
                <a:solidFill>
                  <a:schemeClr val="accent1">
                    <a:lumMod val="50000"/>
                  </a:schemeClr>
                </a:solidFill>
                <a:effectLst/>
                <a:latin typeface="Bookman Old Style" pitchFamily="18" charset="0"/>
              </a:endParaRPr>
            </a:p>
          </p:txBody>
        </p:sp>
      </p:grpSp>
      <p:sp>
        <p:nvSpPr>
          <p:cNvPr id="59" name="Овал 58"/>
          <p:cNvSpPr/>
          <p:nvPr/>
        </p:nvSpPr>
        <p:spPr>
          <a:xfrm>
            <a:off x="3874819" y="1844824"/>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700" dirty="0">
                <a:solidFill>
                  <a:schemeClr val="tx1"/>
                </a:solidFill>
                <a:latin typeface="Arial" pitchFamily="34" charset="0"/>
                <a:cs typeface="Arial" pitchFamily="34" charset="0"/>
              </a:rPr>
              <a:t>Європейська Дослідницька Рада </a:t>
            </a:r>
            <a:endParaRPr lang="ru-RU" sz="1700" dirty="0">
              <a:solidFill>
                <a:schemeClr val="tx1"/>
              </a:solidFill>
              <a:latin typeface="Arial" pitchFamily="34" charset="0"/>
              <a:cs typeface="Arial" pitchFamily="34" charset="0"/>
            </a:endParaRPr>
          </a:p>
        </p:txBody>
      </p:sp>
      <p:sp>
        <p:nvSpPr>
          <p:cNvPr id="58" name="Овал 57"/>
          <p:cNvSpPr/>
          <p:nvPr/>
        </p:nvSpPr>
        <p:spPr>
          <a:xfrm>
            <a:off x="3923927" y="3429000"/>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dirty="0">
                <a:solidFill>
                  <a:schemeClr val="tx1"/>
                </a:solidFill>
                <a:latin typeface="Arial" pitchFamily="34" charset="0"/>
                <a:cs typeface="Arial" pitchFamily="34" charset="0"/>
              </a:rPr>
              <a:t>Майбутні технології</a:t>
            </a:r>
            <a:endParaRPr lang="ru-RU" sz="1700" dirty="0">
              <a:solidFill>
                <a:schemeClr val="tx1"/>
              </a:solidFill>
              <a:latin typeface="Arial" pitchFamily="34" charset="0"/>
              <a:cs typeface="Arial" pitchFamily="34" charset="0"/>
            </a:endParaRPr>
          </a:p>
        </p:txBody>
      </p:sp>
      <p:sp>
        <p:nvSpPr>
          <p:cNvPr id="53" name="Овал 52"/>
          <p:cNvSpPr/>
          <p:nvPr/>
        </p:nvSpPr>
        <p:spPr>
          <a:xfrm>
            <a:off x="3872909" y="5013176"/>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700" dirty="0">
                <a:solidFill>
                  <a:schemeClr val="tx1"/>
                </a:solidFill>
                <a:latin typeface="Arial" pitchFamily="34" charset="0"/>
                <a:cs typeface="Arial" pitchFamily="34" charset="0"/>
              </a:rPr>
              <a:t>Дослідницькі інфраструктури</a:t>
            </a:r>
            <a:endParaRPr lang="ru-RU" sz="1700" dirty="0">
              <a:solidFill>
                <a:schemeClr val="tx1"/>
              </a:solidFill>
              <a:latin typeface="Arial" pitchFamily="34" charset="0"/>
              <a:cs typeface="Arial" pitchFamily="34" charset="0"/>
            </a:endParaRPr>
          </a:p>
        </p:txBody>
      </p:sp>
      <p:cxnSp>
        <p:nvCxnSpPr>
          <p:cNvPr id="15" name="Прямая соединительная линия 14"/>
          <p:cNvCxnSpPr>
            <a:stCxn id="12" idx="6"/>
            <a:endCxn id="55" idx="2"/>
          </p:cNvCxnSpPr>
          <p:nvPr/>
        </p:nvCxnSpPr>
        <p:spPr>
          <a:xfrm flipV="1">
            <a:off x="2651567" y="1099115"/>
            <a:ext cx="1166472" cy="2124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2" idx="6"/>
            <a:endCxn id="59" idx="2"/>
          </p:cNvCxnSpPr>
          <p:nvPr/>
        </p:nvCxnSpPr>
        <p:spPr>
          <a:xfrm flipV="1">
            <a:off x="2651567" y="2683291"/>
            <a:ext cx="1223252" cy="540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12" idx="6"/>
            <a:endCxn id="58" idx="2"/>
          </p:cNvCxnSpPr>
          <p:nvPr/>
        </p:nvCxnSpPr>
        <p:spPr>
          <a:xfrm>
            <a:off x="2651567" y="3223796"/>
            <a:ext cx="1272360" cy="1043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12" idx="6"/>
            <a:endCxn id="53" idx="2"/>
          </p:cNvCxnSpPr>
          <p:nvPr/>
        </p:nvCxnSpPr>
        <p:spPr>
          <a:xfrm>
            <a:off x="2651567" y="3223796"/>
            <a:ext cx="1221342" cy="26278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205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lgn="ctr">
              <a:buNone/>
            </a:pPr>
            <a:r>
              <a:rPr lang="uk-UA" b="1" dirty="0"/>
              <a:t>Мета</a:t>
            </a:r>
            <a:endParaRPr lang="ru-RU" b="1" dirty="0"/>
          </a:p>
          <a:p>
            <a:r>
              <a:rPr lang="ru-RU" dirty="0" err="1"/>
              <a:t>Зміцнення</a:t>
            </a:r>
            <a:r>
              <a:rPr lang="ru-RU" dirty="0"/>
              <a:t> </a:t>
            </a:r>
            <a:r>
              <a:rPr lang="ru-RU" dirty="0" err="1"/>
              <a:t>міжнародної</a:t>
            </a:r>
            <a:r>
              <a:rPr lang="ru-RU" dirty="0"/>
              <a:t> </a:t>
            </a:r>
            <a:r>
              <a:rPr lang="ru-RU" dirty="0" err="1"/>
              <a:t>міждисциплінарної</a:t>
            </a:r>
            <a:r>
              <a:rPr lang="ru-RU" dirty="0"/>
              <a:t> та </a:t>
            </a:r>
            <a:r>
              <a:rPr lang="ru-RU" dirty="0" err="1"/>
              <a:t>міжгалузевої</a:t>
            </a:r>
            <a:r>
              <a:rPr lang="ru-RU" dirty="0"/>
              <a:t> </a:t>
            </a:r>
            <a:r>
              <a:rPr lang="ru-RU" dirty="0" err="1"/>
              <a:t>мобільності</a:t>
            </a:r>
            <a:r>
              <a:rPr lang="ru-RU" dirty="0"/>
              <a:t> </a:t>
            </a:r>
            <a:r>
              <a:rPr lang="ru-RU" dirty="0" err="1"/>
              <a:t>дослідників</a:t>
            </a:r>
            <a:endParaRPr lang="ru-RU" dirty="0"/>
          </a:p>
          <a:p>
            <a:r>
              <a:rPr lang="ru-RU" dirty="0" err="1"/>
              <a:t>Підвищення</a:t>
            </a:r>
            <a:r>
              <a:rPr lang="ru-RU" dirty="0"/>
              <a:t> </a:t>
            </a:r>
            <a:r>
              <a:rPr lang="ru-RU" dirty="0" err="1"/>
              <a:t>можливості</a:t>
            </a:r>
            <a:r>
              <a:rPr lang="ru-RU" dirty="0"/>
              <a:t> для </a:t>
            </a:r>
            <a:r>
              <a:rPr lang="ru-RU" dirty="0" err="1"/>
              <a:t>кар'єрного</a:t>
            </a:r>
            <a:r>
              <a:rPr lang="ru-RU" dirty="0"/>
              <a:t> росту й умов </a:t>
            </a:r>
            <a:r>
              <a:rPr lang="ru-RU" dirty="0" err="1"/>
              <a:t>праці</a:t>
            </a:r>
            <a:r>
              <a:rPr lang="ru-RU" dirty="0"/>
              <a:t> </a:t>
            </a:r>
            <a:r>
              <a:rPr lang="ru-RU" dirty="0" err="1"/>
              <a:t>молодих</a:t>
            </a:r>
            <a:r>
              <a:rPr lang="ru-RU" dirty="0"/>
              <a:t> </a:t>
            </a:r>
            <a:r>
              <a:rPr lang="ru-RU" dirty="0" err="1"/>
              <a:t>науковців</a:t>
            </a:r>
            <a:r>
              <a:rPr lang="ru-RU" dirty="0"/>
              <a:t> та </a:t>
            </a:r>
            <a:r>
              <a:rPr lang="ru-RU" dirty="0" err="1"/>
              <a:t>досвідчених</a:t>
            </a:r>
            <a:r>
              <a:rPr lang="ru-RU" dirty="0"/>
              <a:t> </a:t>
            </a:r>
            <a:r>
              <a:rPr lang="ru-RU" dirty="0" err="1"/>
              <a:t>дослідників</a:t>
            </a:r>
            <a:endParaRPr lang="ru-RU" dirty="0"/>
          </a:p>
          <a:p>
            <a:r>
              <a:rPr lang="ru-RU" dirty="0" err="1"/>
              <a:t>Розвиток</a:t>
            </a:r>
            <a:r>
              <a:rPr lang="ru-RU" dirty="0"/>
              <a:t> </a:t>
            </a:r>
            <a:r>
              <a:rPr lang="ru-RU" dirty="0" err="1"/>
              <a:t>наукової</a:t>
            </a:r>
            <a:r>
              <a:rPr lang="ru-RU" dirty="0"/>
              <a:t> </a:t>
            </a:r>
            <a:r>
              <a:rPr lang="ru-RU" dirty="0" err="1"/>
              <a:t>кар`єри</a:t>
            </a:r>
            <a:endParaRPr lang="ru-RU" dirty="0"/>
          </a:p>
          <a:p>
            <a:r>
              <a:rPr lang="ru-RU" dirty="0" err="1"/>
              <a:t>Сприяння</a:t>
            </a:r>
            <a:r>
              <a:rPr lang="ru-RU" dirty="0"/>
              <a:t> </a:t>
            </a:r>
            <a:r>
              <a:rPr lang="ru-RU" dirty="0" err="1"/>
              <a:t>співробітництву</a:t>
            </a:r>
            <a:r>
              <a:rPr lang="ru-RU" dirty="0"/>
              <a:t> </a:t>
            </a:r>
            <a:r>
              <a:rPr lang="ru-RU" dirty="0" err="1"/>
              <a:t>між</a:t>
            </a:r>
            <a:r>
              <a:rPr lang="ru-RU" dirty="0"/>
              <a:t> </a:t>
            </a:r>
            <a:r>
              <a:rPr lang="ru-RU" dirty="0" err="1"/>
              <a:t>науковими</a:t>
            </a:r>
            <a:r>
              <a:rPr lang="ru-RU" dirty="0"/>
              <a:t> </a:t>
            </a:r>
            <a:r>
              <a:rPr lang="ru-RU" dirty="0" err="1"/>
              <a:t>установами</a:t>
            </a:r>
            <a:r>
              <a:rPr lang="ru-RU" dirty="0"/>
              <a:t> та </a:t>
            </a:r>
            <a:r>
              <a:rPr lang="ru-RU" dirty="0" err="1"/>
              <a:t>промисловістю</a:t>
            </a:r>
            <a:endParaRPr lang="ru-RU"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effectLst/>
              </a:rPr>
              <a:t>Дії</a:t>
            </a:r>
            <a:r>
              <a:rPr lang="ru-RU" dirty="0">
                <a:effectLst/>
              </a:rPr>
              <a:t> </a:t>
            </a:r>
            <a:r>
              <a:rPr lang="ru-RU" dirty="0" err="1">
                <a:effectLst/>
              </a:rPr>
              <a:t>Марії-Склодовської-Кюрі</a:t>
            </a:r>
            <a:r>
              <a:rPr lang="ru-RU" dirty="0">
                <a:effectLst/>
              </a:rPr>
              <a:t> (</a:t>
            </a:r>
            <a:r>
              <a:rPr lang="en-GB" dirty="0">
                <a:effectLst/>
              </a:rPr>
              <a:t>Marie </a:t>
            </a:r>
            <a:r>
              <a:rPr lang="en-GB" dirty="0" err="1">
                <a:effectLst/>
              </a:rPr>
              <a:t>Sklodowska</a:t>
            </a:r>
            <a:r>
              <a:rPr lang="en-GB" dirty="0">
                <a:effectLst/>
              </a:rPr>
              <a:t>-Curie Actions)</a:t>
            </a:r>
            <a:endParaRPr lang="ru-RU" dirty="0"/>
          </a:p>
        </p:txBody>
      </p:sp>
    </p:spTree>
    <p:extLst>
      <p:ext uri="{BB962C8B-B14F-4D97-AF65-F5344CB8AC3E}">
        <p14:creationId xmlns:p14="http://schemas.microsoft.com/office/powerpoint/2010/main" val="1798551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a:effectLst/>
              </a:rPr>
              <a:t>Теми </a:t>
            </a:r>
            <a:r>
              <a:rPr lang="ru-RU" dirty="0" err="1">
                <a:effectLst/>
              </a:rPr>
              <a:t>програми</a:t>
            </a:r>
            <a:r>
              <a:rPr lang="ru-RU" dirty="0">
                <a:effectLst/>
              </a:rPr>
              <a:t> </a:t>
            </a:r>
            <a:r>
              <a:rPr lang="ru-RU" dirty="0" err="1">
                <a:effectLst/>
              </a:rPr>
              <a:t>Марії-Склодовської-Кюрі</a:t>
            </a:r>
            <a:endParaRPr lang="ru-RU"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748401566"/>
              </p:ext>
            </p:extLst>
          </p:nvPr>
        </p:nvGraphicFramePr>
        <p:xfrm>
          <a:off x="108397" y="1268760"/>
          <a:ext cx="8928099" cy="5517231"/>
        </p:xfrm>
        <a:graphic>
          <a:graphicData uri="http://schemas.openxmlformats.org/drawingml/2006/table">
            <a:tbl>
              <a:tblPr firstRow="1" bandRow="1">
                <a:tableStyleId>{5C22544A-7EE6-4342-B048-85BDC9FD1C3A}</a:tableStyleId>
              </a:tblPr>
              <a:tblGrid>
                <a:gridCol w="295188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4752081">
                  <a:extLst>
                    <a:ext uri="{9D8B030D-6E8A-4147-A177-3AD203B41FA5}">
                      <a16:colId xmlns:a16="http://schemas.microsoft.com/office/drawing/2014/main" val="20002"/>
                    </a:ext>
                  </a:extLst>
                </a:gridCol>
              </a:tblGrid>
              <a:tr h="1176585">
                <a:tc>
                  <a:txBody>
                    <a:bodyPr/>
                    <a:lstStyle/>
                    <a:p>
                      <a:r>
                        <a:rPr lang="en-GB" sz="1700" dirty="0"/>
                        <a:t>Innovative Training </a:t>
                      </a:r>
                    </a:p>
                    <a:p>
                      <a:r>
                        <a:rPr lang="en-GB" sz="1700" dirty="0"/>
                        <a:t>Networks </a:t>
                      </a:r>
                    </a:p>
                    <a:p>
                      <a:r>
                        <a:rPr lang="en-GB" sz="1700" dirty="0"/>
                        <a:t>(</a:t>
                      </a:r>
                      <a:r>
                        <a:rPr lang="ru-RU" sz="1700" dirty="0" err="1"/>
                        <a:t>Мережі</a:t>
                      </a:r>
                      <a:r>
                        <a:rPr lang="ru-RU" sz="1700" dirty="0"/>
                        <a:t> </a:t>
                      </a:r>
                      <a:r>
                        <a:rPr lang="ru-RU" sz="1700" dirty="0" err="1"/>
                        <a:t>інноваційного</a:t>
                      </a:r>
                      <a:endParaRPr lang="ru-RU" sz="1700" dirty="0"/>
                    </a:p>
                    <a:p>
                      <a:r>
                        <a:rPr lang="ru-RU" sz="1700" dirty="0" err="1"/>
                        <a:t>навчання</a:t>
                      </a:r>
                      <a:r>
                        <a:rPr lang="ru-RU" sz="1700" dirty="0"/>
                        <a:t>)</a:t>
                      </a:r>
                    </a:p>
                  </a:txBody>
                  <a:tcPr/>
                </a:tc>
                <a:tc>
                  <a:txBody>
                    <a:bodyPr/>
                    <a:lstStyle/>
                    <a:p>
                      <a:r>
                        <a:rPr lang="en-GB" sz="1700" dirty="0"/>
                        <a:t>ITN </a:t>
                      </a:r>
                    </a:p>
                    <a:p>
                      <a:endParaRPr lang="ru-RU" sz="1700" dirty="0"/>
                    </a:p>
                  </a:txBody>
                  <a:tcPr/>
                </a:tc>
                <a:tc>
                  <a:txBody>
                    <a:bodyPr/>
                    <a:lstStyle/>
                    <a:p>
                      <a:r>
                        <a:rPr lang="uk-UA" sz="1700" noProof="0" dirty="0"/>
                        <a:t>Високоякісне  навчання  у  сфері досліджень  в  рамках  міжнародних  і</a:t>
                      </a:r>
                      <a:r>
                        <a:rPr lang="en-GB" sz="1700" noProof="0" dirty="0"/>
                        <a:t> </a:t>
                      </a:r>
                      <a:r>
                        <a:rPr lang="uk-UA" sz="1700" noProof="0" dirty="0"/>
                        <a:t>міждисциплінарних  мереж, промислової  або спільної аспірантури</a:t>
                      </a:r>
                    </a:p>
                  </a:txBody>
                  <a:tcPr/>
                </a:tc>
                <a:extLst>
                  <a:ext uri="{0D108BD9-81ED-4DB2-BD59-A6C34878D82A}">
                    <a16:rowId xmlns:a16="http://schemas.microsoft.com/office/drawing/2014/main" val="10000"/>
                  </a:ext>
                </a:extLst>
              </a:tr>
              <a:tr h="1176585">
                <a:tc>
                  <a:txBody>
                    <a:bodyPr/>
                    <a:lstStyle/>
                    <a:p>
                      <a:r>
                        <a:rPr lang="en-GB" sz="1700" dirty="0"/>
                        <a:t>Individual Fellowships</a:t>
                      </a:r>
                    </a:p>
                    <a:p>
                      <a:r>
                        <a:rPr lang="en-GB" sz="1700" dirty="0"/>
                        <a:t>(</a:t>
                      </a:r>
                      <a:r>
                        <a:rPr lang="ru-RU" sz="1700" dirty="0" err="1"/>
                        <a:t>Індивідуальні</a:t>
                      </a:r>
                      <a:r>
                        <a:rPr lang="ru-RU" sz="1700" dirty="0"/>
                        <a:t> </a:t>
                      </a:r>
                      <a:r>
                        <a:rPr lang="ru-RU" sz="1700" dirty="0" err="1"/>
                        <a:t>стипендії</a:t>
                      </a:r>
                      <a:r>
                        <a:rPr lang="ru-RU" sz="1700"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dirty="0"/>
                        <a:t>IF</a:t>
                      </a:r>
                    </a:p>
                    <a:p>
                      <a:endParaRPr lang="ru-RU" sz="1700" dirty="0"/>
                    </a:p>
                  </a:txBody>
                  <a:tcPr/>
                </a:tc>
                <a:tc>
                  <a:txBody>
                    <a:bodyPr/>
                    <a:lstStyle/>
                    <a:p>
                      <a:r>
                        <a:rPr lang="ru-RU" sz="1700" dirty="0" err="1"/>
                        <a:t>Можливість</a:t>
                      </a:r>
                      <a:r>
                        <a:rPr lang="ru-RU" sz="1700" dirty="0"/>
                        <a:t>  </a:t>
                      </a:r>
                      <a:r>
                        <a:rPr lang="ru-RU" sz="1700" dirty="0" err="1"/>
                        <a:t>працювати</a:t>
                      </a:r>
                      <a:r>
                        <a:rPr lang="ru-RU" sz="1700" dirty="0"/>
                        <a:t>  над </a:t>
                      </a:r>
                      <a:r>
                        <a:rPr lang="ru-RU" sz="1700" dirty="0" err="1"/>
                        <a:t>індивідуальними</a:t>
                      </a:r>
                      <a:r>
                        <a:rPr lang="ru-RU" sz="1700" dirty="0"/>
                        <a:t>  </a:t>
                      </a:r>
                      <a:r>
                        <a:rPr lang="ru-RU" sz="1700" dirty="0" err="1"/>
                        <a:t>науковими</a:t>
                      </a:r>
                      <a:r>
                        <a:rPr lang="ru-RU" sz="1700" dirty="0"/>
                        <a:t>  проектами</a:t>
                      </a:r>
                    </a:p>
                    <a:p>
                      <a:r>
                        <a:rPr lang="ru-RU" sz="1700" dirty="0"/>
                        <a:t>у  </a:t>
                      </a:r>
                      <a:r>
                        <a:rPr lang="ru-RU" sz="1700" dirty="0" err="1"/>
                        <a:t>різних</a:t>
                      </a:r>
                      <a:r>
                        <a:rPr lang="ru-RU" sz="1700" dirty="0"/>
                        <a:t>  </a:t>
                      </a:r>
                      <a:r>
                        <a:rPr lang="ru-RU" sz="1700" dirty="0" err="1"/>
                        <a:t>країнах</a:t>
                      </a:r>
                      <a:r>
                        <a:rPr lang="ru-RU" sz="1700" dirty="0"/>
                        <a:t>  і  секторах,  </a:t>
                      </a:r>
                      <a:r>
                        <a:rPr lang="ru-RU" sz="1700" dirty="0" err="1"/>
                        <a:t>що</a:t>
                      </a:r>
                      <a:r>
                        <a:rPr lang="ru-RU" sz="1700" dirty="0"/>
                        <a:t>  </a:t>
                      </a:r>
                      <a:r>
                        <a:rPr lang="ru-RU" sz="1700" dirty="0" err="1"/>
                        <a:t>сприяє</a:t>
                      </a:r>
                      <a:r>
                        <a:rPr lang="ru-RU" sz="1700" dirty="0"/>
                        <a:t> </a:t>
                      </a:r>
                      <a:r>
                        <a:rPr lang="ru-RU" sz="1700" dirty="0" err="1"/>
                        <a:t>отриманню</a:t>
                      </a:r>
                      <a:r>
                        <a:rPr lang="ru-RU" sz="1700" dirty="0"/>
                        <a:t> </a:t>
                      </a:r>
                      <a:r>
                        <a:rPr lang="ru-RU" sz="1700" dirty="0" err="1"/>
                        <a:t>нових</a:t>
                      </a:r>
                      <a:r>
                        <a:rPr lang="ru-RU" sz="1700" dirty="0"/>
                        <a:t> </a:t>
                      </a:r>
                      <a:r>
                        <a:rPr lang="ru-RU" sz="1700" dirty="0" err="1"/>
                        <a:t>навиків</a:t>
                      </a:r>
                      <a:r>
                        <a:rPr lang="ru-RU" sz="1700" dirty="0"/>
                        <a:t> </a:t>
                      </a:r>
                    </a:p>
                  </a:txBody>
                  <a:tcPr/>
                </a:tc>
                <a:extLst>
                  <a:ext uri="{0D108BD9-81ED-4DB2-BD59-A6C34878D82A}">
                    <a16:rowId xmlns:a16="http://schemas.microsoft.com/office/drawing/2014/main" val="10001"/>
                  </a:ext>
                </a:extLst>
              </a:tr>
              <a:tr h="1446882">
                <a:tc>
                  <a:txBody>
                    <a:bodyPr/>
                    <a:lstStyle/>
                    <a:p>
                      <a:r>
                        <a:rPr lang="en-GB" sz="1700" dirty="0"/>
                        <a:t>Research and Staff </a:t>
                      </a:r>
                    </a:p>
                    <a:p>
                      <a:r>
                        <a:rPr lang="en-GB" sz="1700" dirty="0"/>
                        <a:t>Exchange </a:t>
                      </a:r>
                    </a:p>
                    <a:p>
                      <a:r>
                        <a:rPr lang="en-GB" sz="1700" dirty="0"/>
                        <a:t>(</a:t>
                      </a:r>
                      <a:r>
                        <a:rPr lang="ru-RU" sz="1700" dirty="0" err="1"/>
                        <a:t>Обмін</a:t>
                      </a:r>
                      <a:r>
                        <a:rPr lang="ru-RU" sz="1700" dirty="0"/>
                        <a:t> кадрами у </a:t>
                      </a:r>
                      <a:r>
                        <a:rPr lang="ru-RU" sz="1700" dirty="0" err="1"/>
                        <a:t>сфері</a:t>
                      </a:r>
                      <a:endParaRPr lang="ru-RU" sz="1700" dirty="0"/>
                    </a:p>
                    <a:p>
                      <a:r>
                        <a:rPr lang="ru-RU" sz="1700" dirty="0" err="1"/>
                        <a:t>досліджень</a:t>
                      </a:r>
                      <a:r>
                        <a:rPr lang="ru-RU" sz="1700" dirty="0"/>
                        <a:t> та </a:t>
                      </a:r>
                      <a:r>
                        <a:rPr lang="ru-RU" sz="1700" dirty="0" err="1"/>
                        <a:t>інновацій</a:t>
                      </a:r>
                      <a:r>
                        <a:rPr lang="ru-RU" sz="1700" dirty="0"/>
                        <a:t>)</a:t>
                      </a:r>
                    </a:p>
                  </a:txBody>
                  <a:tcPr/>
                </a:tc>
                <a:tc>
                  <a:txBody>
                    <a:bodyPr/>
                    <a:lstStyle/>
                    <a:p>
                      <a:r>
                        <a:rPr lang="en-GB" sz="1700" dirty="0"/>
                        <a:t>RISE</a:t>
                      </a:r>
                      <a:endParaRPr lang="ru-RU" sz="1700" dirty="0"/>
                    </a:p>
                  </a:txBody>
                  <a:tcPr/>
                </a:tc>
                <a:tc>
                  <a:txBody>
                    <a:bodyPr/>
                    <a:lstStyle/>
                    <a:p>
                      <a:r>
                        <a:rPr lang="ru-RU" sz="1700" dirty="0" err="1"/>
                        <a:t>Міжнародний</a:t>
                      </a:r>
                      <a:r>
                        <a:rPr lang="ru-RU" sz="1700" dirty="0"/>
                        <a:t> і\</a:t>
                      </a:r>
                      <a:r>
                        <a:rPr lang="ru-RU" sz="1700" dirty="0" err="1"/>
                        <a:t>або</a:t>
                      </a:r>
                      <a:r>
                        <a:rPr lang="ru-RU" sz="1700" dirty="0"/>
                        <a:t> </a:t>
                      </a:r>
                      <a:r>
                        <a:rPr lang="ru-RU" sz="1700" dirty="0" err="1"/>
                        <a:t>міжгалузевий</a:t>
                      </a:r>
                      <a:r>
                        <a:rPr lang="ru-RU" sz="1700" dirty="0"/>
                        <a:t> </a:t>
                      </a:r>
                      <a:r>
                        <a:rPr lang="ru-RU" sz="1700" dirty="0" err="1"/>
                        <a:t>обмін</a:t>
                      </a:r>
                      <a:endParaRPr lang="ru-RU" sz="1700" dirty="0"/>
                    </a:p>
                    <a:p>
                      <a:r>
                        <a:rPr lang="ru-RU" sz="1700" dirty="0"/>
                        <a:t>кадрами  в  </a:t>
                      </a:r>
                      <a:r>
                        <a:rPr lang="ru-RU" sz="1700" dirty="0" err="1"/>
                        <a:t>галузі</a:t>
                      </a:r>
                      <a:r>
                        <a:rPr lang="ru-RU" sz="1700" dirty="0"/>
                        <a:t>  </a:t>
                      </a:r>
                      <a:r>
                        <a:rPr lang="ru-RU" sz="1700" dirty="0" err="1"/>
                        <a:t>досліджень</a:t>
                      </a:r>
                      <a:r>
                        <a:rPr lang="ru-RU" sz="1700" dirty="0"/>
                        <a:t>  та </a:t>
                      </a:r>
                      <a:r>
                        <a:rPr lang="ru-RU" sz="1700" dirty="0" err="1"/>
                        <a:t>інновацій</a:t>
                      </a:r>
                      <a:r>
                        <a:rPr lang="ru-RU" sz="1700" dirty="0"/>
                        <a:t>  з метою </a:t>
                      </a:r>
                      <a:r>
                        <a:rPr lang="ru-RU" sz="1700" dirty="0" err="1"/>
                        <a:t>розвитку</a:t>
                      </a:r>
                      <a:r>
                        <a:rPr lang="ru-RU" sz="1700" dirty="0"/>
                        <a:t> </a:t>
                      </a:r>
                      <a:r>
                        <a:rPr lang="ru-RU" sz="1700" dirty="0" err="1"/>
                        <a:t>стабільного</a:t>
                      </a:r>
                      <a:r>
                        <a:rPr lang="ru-RU" sz="1700" dirty="0"/>
                        <a:t> </a:t>
                      </a:r>
                      <a:r>
                        <a:rPr lang="ru-RU" sz="1700" dirty="0" err="1"/>
                        <a:t>співробітництва</a:t>
                      </a:r>
                      <a:r>
                        <a:rPr lang="ru-RU" sz="1700" dirty="0"/>
                        <a:t>  для  </a:t>
                      </a:r>
                      <a:r>
                        <a:rPr lang="ru-RU" sz="1700" dirty="0" err="1"/>
                        <a:t>реалізації</a:t>
                      </a:r>
                      <a:r>
                        <a:rPr lang="ru-RU" sz="1700" dirty="0"/>
                        <a:t>  </a:t>
                      </a:r>
                      <a:r>
                        <a:rPr lang="ru-RU" sz="1700" dirty="0" err="1"/>
                        <a:t>проектів</a:t>
                      </a:r>
                      <a:r>
                        <a:rPr lang="ru-RU" sz="1700" dirty="0"/>
                        <a:t> і </a:t>
                      </a:r>
                      <a:r>
                        <a:rPr lang="ru-RU" sz="1700" dirty="0" err="1"/>
                        <a:t>передачі</a:t>
                      </a:r>
                      <a:r>
                        <a:rPr lang="ru-RU" sz="1700" dirty="0"/>
                        <a:t> </a:t>
                      </a:r>
                      <a:r>
                        <a:rPr lang="ru-RU" sz="1700" dirty="0" err="1"/>
                        <a:t>знань</a:t>
                      </a:r>
                      <a:endParaRPr lang="ru-RU" sz="1700" dirty="0"/>
                    </a:p>
                  </a:txBody>
                  <a:tcPr/>
                </a:tc>
                <a:extLst>
                  <a:ext uri="{0D108BD9-81ED-4DB2-BD59-A6C34878D82A}">
                    <a16:rowId xmlns:a16="http://schemas.microsoft.com/office/drawing/2014/main" val="10002"/>
                  </a:ext>
                </a:extLst>
              </a:tr>
              <a:tr h="1717179">
                <a:tc>
                  <a:txBody>
                    <a:bodyPr/>
                    <a:lstStyle/>
                    <a:p>
                      <a:r>
                        <a:rPr lang="en-GB" sz="1700" dirty="0"/>
                        <a:t>Co-funding of </a:t>
                      </a:r>
                    </a:p>
                    <a:p>
                      <a:r>
                        <a:rPr lang="en-GB" sz="1700" dirty="0"/>
                        <a:t>programmes</a:t>
                      </a:r>
                    </a:p>
                    <a:p>
                      <a:r>
                        <a:rPr lang="en-GB" sz="1700" dirty="0"/>
                        <a:t>(</a:t>
                      </a:r>
                      <a:r>
                        <a:rPr lang="ru-RU" sz="1700" dirty="0" err="1"/>
                        <a:t>Співфінансування</a:t>
                      </a:r>
                      <a:endParaRPr lang="ru-RU" sz="1700" dirty="0"/>
                    </a:p>
                    <a:p>
                      <a:r>
                        <a:rPr lang="ru-RU" sz="1700" dirty="0" err="1"/>
                        <a:t>регіональних</a:t>
                      </a:r>
                      <a:r>
                        <a:rPr lang="ru-RU" sz="1700" dirty="0"/>
                        <a:t>, </a:t>
                      </a:r>
                    </a:p>
                    <a:p>
                      <a:r>
                        <a:rPr lang="ru-RU" sz="1700" dirty="0" err="1"/>
                        <a:t>національних</a:t>
                      </a:r>
                      <a:r>
                        <a:rPr lang="ru-RU" sz="1700" dirty="0"/>
                        <a:t> та </a:t>
                      </a:r>
                    </a:p>
                    <a:p>
                      <a:r>
                        <a:rPr lang="ru-RU" sz="1700" dirty="0" err="1"/>
                        <a:t>міжнародних</a:t>
                      </a:r>
                      <a:r>
                        <a:rPr lang="ru-RU" sz="1700" dirty="0"/>
                        <a:t> </a:t>
                      </a:r>
                      <a:r>
                        <a:rPr lang="ru-RU" sz="1700" dirty="0" err="1"/>
                        <a:t>програм</a:t>
                      </a:r>
                      <a:r>
                        <a:rPr lang="ru-RU" sz="1700"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dirty="0"/>
                        <a:t>COFUND</a:t>
                      </a:r>
                    </a:p>
                    <a:p>
                      <a:endParaRPr lang="ru-RU" sz="1700" dirty="0"/>
                    </a:p>
                  </a:txBody>
                  <a:tcPr/>
                </a:tc>
                <a:tc>
                  <a:txBody>
                    <a:bodyPr/>
                    <a:lstStyle/>
                    <a:p>
                      <a:r>
                        <a:rPr lang="ru-RU" sz="1700" dirty="0" err="1"/>
                        <a:t>Регіональні</a:t>
                      </a:r>
                      <a:r>
                        <a:rPr lang="ru-RU" sz="1700" dirty="0"/>
                        <a:t>,  </a:t>
                      </a:r>
                      <a:r>
                        <a:rPr lang="ru-RU" sz="1700" dirty="0" err="1"/>
                        <a:t>національні</a:t>
                      </a:r>
                      <a:r>
                        <a:rPr lang="ru-RU" sz="1700" dirty="0"/>
                        <a:t>  </a:t>
                      </a:r>
                      <a:r>
                        <a:rPr lang="ru-RU" sz="1700" dirty="0" err="1"/>
                        <a:t>або</a:t>
                      </a:r>
                      <a:endParaRPr lang="ru-RU" sz="1700" dirty="0"/>
                    </a:p>
                    <a:p>
                      <a:r>
                        <a:rPr lang="ru-RU" sz="1700" dirty="0" err="1"/>
                        <a:t>міжнародні</a:t>
                      </a:r>
                      <a:r>
                        <a:rPr lang="ru-RU" sz="1700" dirty="0"/>
                        <a:t>  </a:t>
                      </a:r>
                      <a:r>
                        <a:rPr lang="ru-RU" sz="1700" dirty="0" err="1"/>
                        <a:t>програми</a:t>
                      </a:r>
                      <a:r>
                        <a:rPr lang="ru-RU" sz="1700" dirty="0"/>
                        <a:t>,  </a:t>
                      </a:r>
                      <a:r>
                        <a:rPr lang="ru-RU" sz="1700" dirty="0" err="1"/>
                        <a:t>які</a:t>
                      </a:r>
                      <a:r>
                        <a:rPr lang="ru-RU" sz="1700" dirty="0"/>
                        <a:t>  </a:t>
                      </a:r>
                      <a:r>
                        <a:rPr lang="ru-RU" sz="1700" dirty="0" err="1"/>
                        <a:t>сприяють</a:t>
                      </a:r>
                      <a:endParaRPr lang="ru-RU" sz="1700" dirty="0"/>
                    </a:p>
                    <a:p>
                      <a:r>
                        <a:rPr lang="ru-RU" sz="1700" dirty="0" err="1"/>
                        <a:t>покращенню</a:t>
                      </a:r>
                      <a:r>
                        <a:rPr lang="ru-RU" sz="1700" dirty="0"/>
                        <a:t>  </a:t>
                      </a:r>
                      <a:r>
                        <a:rPr lang="ru-RU" sz="1700" dirty="0" err="1"/>
                        <a:t>якості</a:t>
                      </a:r>
                      <a:r>
                        <a:rPr lang="ru-RU" sz="1700" dirty="0"/>
                        <a:t>  у  </a:t>
                      </a:r>
                      <a:r>
                        <a:rPr lang="ru-RU" sz="1700" dirty="0" err="1"/>
                        <a:t>сфері</a:t>
                      </a:r>
                      <a:r>
                        <a:rPr lang="ru-RU" sz="1700" dirty="0"/>
                        <a:t>  </a:t>
                      </a:r>
                      <a:r>
                        <a:rPr lang="ru-RU" sz="1700" dirty="0" err="1"/>
                        <a:t>навчання</a:t>
                      </a:r>
                      <a:r>
                        <a:rPr lang="ru-RU" sz="1700" dirty="0"/>
                        <a:t>, </a:t>
                      </a:r>
                      <a:r>
                        <a:rPr lang="ru-RU" sz="1700" dirty="0" err="1"/>
                        <a:t>мобільності</a:t>
                      </a:r>
                      <a:r>
                        <a:rPr lang="ru-RU" sz="1700" dirty="0"/>
                        <a:t>  і  </a:t>
                      </a:r>
                      <a:r>
                        <a:rPr lang="ru-RU" sz="1700" dirty="0" err="1"/>
                        <a:t>розвитку</a:t>
                      </a:r>
                      <a:r>
                        <a:rPr lang="ru-RU" sz="1700" dirty="0"/>
                        <a:t>  </a:t>
                      </a:r>
                      <a:r>
                        <a:rPr lang="ru-RU" sz="1700" dirty="0" err="1"/>
                        <a:t>кар’єри</a:t>
                      </a:r>
                      <a:r>
                        <a:rPr lang="ru-RU" sz="1700" dirty="0"/>
                        <a:t> </a:t>
                      </a:r>
                      <a:r>
                        <a:rPr lang="ru-RU" sz="1700" dirty="0" err="1"/>
                        <a:t>науковців</a:t>
                      </a:r>
                      <a:endParaRPr lang="ru-RU" sz="17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24011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7500" lnSpcReduction="20000"/>
          </a:bodyPr>
          <a:lstStyle/>
          <a:p>
            <a:r>
              <a:rPr lang="uk-UA" b="1" dirty="0"/>
              <a:t>Фінансування</a:t>
            </a:r>
          </a:p>
          <a:p>
            <a:pPr marL="109728" indent="0">
              <a:buNone/>
            </a:pPr>
            <a:r>
              <a:rPr lang="uk-UA" dirty="0"/>
              <a:t> - в середньому 55 800 євро/рік/науковця</a:t>
            </a:r>
          </a:p>
          <a:p>
            <a:r>
              <a:rPr lang="ru-RU" b="1" dirty="0"/>
              <a:t>Максимальна </a:t>
            </a:r>
            <a:r>
              <a:rPr lang="ru-RU" b="1" dirty="0" err="1"/>
              <a:t>тривалість</a:t>
            </a:r>
            <a:r>
              <a:rPr lang="ru-RU" b="1" dirty="0"/>
              <a:t> проекту</a:t>
            </a:r>
          </a:p>
          <a:p>
            <a:pPr marL="182563" indent="0">
              <a:buNone/>
            </a:pPr>
            <a:r>
              <a:rPr lang="ru-RU" dirty="0"/>
              <a:t>- </a:t>
            </a:r>
            <a:r>
              <a:rPr lang="ru-RU" dirty="0" err="1"/>
              <a:t>від</a:t>
            </a:r>
            <a:r>
              <a:rPr lang="ru-RU" dirty="0"/>
              <a:t> одного до </a:t>
            </a:r>
            <a:r>
              <a:rPr lang="ru-RU" dirty="0" err="1"/>
              <a:t>двох</a:t>
            </a:r>
            <a:r>
              <a:rPr lang="ru-RU" dirty="0"/>
              <a:t> </a:t>
            </a:r>
            <a:r>
              <a:rPr lang="ru-RU" dirty="0" err="1"/>
              <a:t>років</a:t>
            </a:r>
            <a:endParaRPr lang="ru-RU" dirty="0"/>
          </a:p>
          <a:p>
            <a:r>
              <a:rPr lang="ru-RU" b="1" dirty="0" err="1"/>
              <a:t>Галузь</a:t>
            </a:r>
            <a:r>
              <a:rPr lang="ru-RU" b="1" dirty="0"/>
              <a:t> </a:t>
            </a:r>
            <a:r>
              <a:rPr lang="ru-RU" b="1" dirty="0" err="1"/>
              <a:t>досліджень</a:t>
            </a:r>
            <a:r>
              <a:rPr lang="ru-RU" b="1" dirty="0"/>
              <a:t> </a:t>
            </a:r>
          </a:p>
          <a:p>
            <a:pPr marL="639763" indent="-457200">
              <a:buFontTx/>
              <a:buChar char="-"/>
            </a:pPr>
            <a:r>
              <a:rPr lang="ru-RU" dirty="0" err="1"/>
              <a:t>довільна</a:t>
            </a:r>
            <a:endParaRPr lang="ru-RU" dirty="0"/>
          </a:p>
          <a:p>
            <a:r>
              <a:rPr lang="ru-RU" b="1" dirty="0" err="1"/>
              <a:t>Очікуваний</a:t>
            </a:r>
            <a:r>
              <a:rPr lang="ru-RU" b="1" dirty="0"/>
              <a:t> результат на </a:t>
            </a:r>
            <a:r>
              <a:rPr lang="ru-RU" b="1" dirty="0" err="1"/>
              <a:t>рівні</a:t>
            </a:r>
            <a:r>
              <a:rPr lang="ru-RU" b="1" dirty="0"/>
              <a:t> </a:t>
            </a:r>
            <a:r>
              <a:rPr lang="ru-RU" b="1" dirty="0" err="1"/>
              <a:t>науковця</a:t>
            </a:r>
            <a:r>
              <a:rPr lang="ru-RU" dirty="0"/>
              <a:t>:</a:t>
            </a:r>
          </a:p>
          <a:p>
            <a:pPr marL="449263" indent="-273050">
              <a:buNone/>
            </a:pPr>
            <a:r>
              <a:rPr lang="ru-RU" dirty="0"/>
              <a:t>- </a:t>
            </a:r>
            <a:r>
              <a:rPr lang="ru-RU" dirty="0" err="1"/>
              <a:t>збільшення</a:t>
            </a:r>
            <a:r>
              <a:rPr lang="ru-RU" dirty="0"/>
              <a:t> </a:t>
            </a:r>
            <a:r>
              <a:rPr lang="ru-RU" dirty="0" err="1"/>
              <a:t>навичок</a:t>
            </a:r>
            <a:r>
              <a:rPr lang="ru-RU" dirty="0"/>
              <a:t>, </a:t>
            </a:r>
            <a:r>
              <a:rPr lang="ru-RU" dirty="0" err="1"/>
              <a:t>покращення</a:t>
            </a:r>
            <a:r>
              <a:rPr lang="ru-RU" dirty="0"/>
              <a:t> </a:t>
            </a:r>
            <a:r>
              <a:rPr lang="ru-RU" dirty="0" err="1"/>
              <a:t>обміну</a:t>
            </a:r>
            <a:r>
              <a:rPr lang="ru-RU" dirty="0"/>
              <a:t> </a:t>
            </a:r>
            <a:r>
              <a:rPr lang="ru-RU" dirty="0" err="1"/>
              <a:t>знаннями</a:t>
            </a:r>
            <a:r>
              <a:rPr lang="ru-RU" dirty="0"/>
              <a:t>, </a:t>
            </a:r>
            <a:r>
              <a:rPr lang="ru-RU" dirty="0" err="1"/>
              <a:t>забезпечення</a:t>
            </a:r>
            <a:r>
              <a:rPr lang="ru-RU" dirty="0"/>
              <a:t> </a:t>
            </a:r>
            <a:r>
              <a:rPr lang="ru-RU" dirty="0" err="1"/>
              <a:t>новими</a:t>
            </a:r>
            <a:r>
              <a:rPr lang="ru-RU" dirty="0"/>
              <a:t> перспективами </a:t>
            </a:r>
            <a:r>
              <a:rPr lang="ru-RU" dirty="0" err="1"/>
              <a:t>кар’єрного</a:t>
            </a:r>
            <a:r>
              <a:rPr lang="ru-RU" dirty="0"/>
              <a:t> росту в </a:t>
            </a:r>
            <a:r>
              <a:rPr lang="ru-RU" dirty="0" err="1"/>
              <a:t>неакадемічному</a:t>
            </a:r>
            <a:r>
              <a:rPr lang="ru-RU" dirty="0"/>
              <a:t> </a:t>
            </a:r>
            <a:r>
              <a:rPr lang="ru-RU" dirty="0" err="1"/>
              <a:t>секторі</a:t>
            </a:r>
            <a:r>
              <a:rPr lang="ru-RU" dirty="0"/>
              <a:t>;</a:t>
            </a:r>
          </a:p>
          <a:p>
            <a:pPr marL="449263" indent="-273050">
              <a:buNone/>
            </a:pPr>
            <a:r>
              <a:rPr lang="ru-RU" dirty="0"/>
              <a:t>- у </a:t>
            </a:r>
            <a:r>
              <a:rPr lang="ru-RU" dirty="0" err="1"/>
              <a:t>довгостроковій</a:t>
            </a:r>
            <a:r>
              <a:rPr lang="ru-RU" dirty="0"/>
              <a:t> </a:t>
            </a:r>
            <a:r>
              <a:rPr lang="ru-RU" dirty="0" err="1"/>
              <a:t>перспективі</a:t>
            </a:r>
            <a:r>
              <a:rPr lang="ru-RU" dirty="0"/>
              <a:t> – </a:t>
            </a:r>
            <a:r>
              <a:rPr lang="ru-RU" dirty="0" err="1"/>
              <a:t>збільшення</a:t>
            </a:r>
            <a:r>
              <a:rPr lang="ru-RU" dirty="0"/>
              <a:t> </a:t>
            </a:r>
            <a:r>
              <a:rPr lang="ru-RU" dirty="0" err="1"/>
              <a:t>кількості</a:t>
            </a:r>
            <a:r>
              <a:rPr lang="ru-RU" dirty="0"/>
              <a:t> </a:t>
            </a:r>
            <a:r>
              <a:rPr lang="ru-RU" dirty="0" err="1"/>
              <a:t>знань</a:t>
            </a:r>
            <a:r>
              <a:rPr lang="ru-RU" dirty="0"/>
              <a:t> та </a:t>
            </a:r>
            <a:r>
              <a:rPr lang="ru-RU" dirty="0" err="1"/>
              <a:t>ідей</a:t>
            </a:r>
            <a:r>
              <a:rPr lang="ru-RU" dirty="0"/>
              <a:t>, </a:t>
            </a:r>
            <a:r>
              <a:rPr lang="ru-RU" dirty="0" err="1"/>
              <a:t>перетворених</a:t>
            </a:r>
            <a:r>
              <a:rPr lang="ru-RU" dirty="0"/>
              <a:t> на </a:t>
            </a:r>
            <a:r>
              <a:rPr lang="ru-RU" dirty="0" err="1"/>
              <a:t>товари</a:t>
            </a:r>
            <a:r>
              <a:rPr lang="ru-RU" dirty="0"/>
              <a:t> та </a:t>
            </a:r>
            <a:r>
              <a:rPr lang="ru-RU" dirty="0" err="1"/>
              <a:t>послуги</a:t>
            </a:r>
            <a:r>
              <a:rPr lang="ru-RU" dirty="0"/>
              <a:t>;</a:t>
            </a:r>
          </a:p>
          <a:p>
            <a:pPr marL="449263" indent="-273050">
              <a:buNone/>
            </a:pPr>
            <a:r>
              <a:rPr lang="ru-RU" dirty="0"/>
              <a:t>- </a:t>
            </a:r>
            <a:r>
              <a:rPr lang="ru-RU" dirty="0" err="1"/>
              <a:t>збільшення</a:t>
            </a:r>
            <a:r>
              <a:rPr lang="ru-RU" dirty="0"/>
              <a:t> </a:t>
            </a:r>
            <a:r>
              <a:rPr lang="ru-RU" dirty="0" err="1"/>
              <a:t>внеску</a:t>
            </a:r>
            <a:r>
              <a:rPr lang="ru-RU" dirty="0"/>
              <a:t> в </a:t>
            </a:r>
            <a:r>
              <a:rPr lang="ru-RU" dirty="0" err="1"/>
              <a:t>економіку</a:t>
            </a:r>
            <a:r>
              <a:rPr lang="ru-RU" dirty="0"/>
              <a:t> та </a:t>
            </a:r>
            <a:r>
              <a:rPr lang="ru-RU" dirty="0" err="1"/>
              <a:t>суспільство</a:t>
            </a:r>
            <a:r>
              <a:rPr lang="ru-RU" dirty="0"/>
              <a:t>, </a:t>
            </a:r>
            <a:r>
              <a:rPr lang="ru-RU" dirty="0" err="1"/>
              <a:t>заснованих</a:t>
            </a:r>
            <a:r>
              <a:rPr lang="ru-RU" dirty="0"/>
              <a:t>  на </a:t>
            </a:r>
            <a:r>
              <a:rPr lang="ru-RU" dirty="0" err="1"/>
              <a:t>знаннях</a:t>
            </a:r>
            <a:r>
              <a:rPr lang="ru-RU" dirty="0"/>
              <a:t> (</a:t>
            </a:r>
            <a:r>
              <a:rPr lang="en-GB" dirty="0"/>
              <a:t>knowledge-based economy and society);</a:t>
            </a:r>
          </a:p>
          <a:p>
            <a:pPr marL="182563" indent="0">
              <a:buNone/>
            </a:pPr>
            <a:endParaRPr lang="ru-RU" b="1"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effectLst/>
              </a:rPr>
              <a:t>Дії</a:t>
            </a:r>
            <a:r>
              <a:rPr lang="ru-RU" dirty="0">
                <a:effectLst/>
              </a:rPr>
              <a:t> </a:t>
            </a:r>
            <a:r>
              <a:rPr lang="ru-RU" dirty="0" err="1">
                <a:effectLst/>
              </a:rPr>
              <a:t>Марії-Склодовської-Кюрі</a:t>
            </a:r>
            <a:endParaRPr lang="ru-RU" dirty="0"/>
          </a:p>
        </p:txBody>
      </p:sp>
    </p:spTree>
    <p:extLst>
      <p:ext uri="{BB962C8B-B14F-4D97-AF65-F5344CB8AC3E}">
        <p14:creationId xmlns:p14="http://schemas.microsoft.com/office/powerpoint/2010/main" val="375249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403648" y="188640"/>
            <a:ext cx="7740352" cy="720080"/>
          </a:xfrm>
        </p:spPr>
        <p:txBody>
          <a:bodyPr>
            <a:noAutofit/>
          </a:bodyPr>
          <a:lstStyle/>
          <a:p>
            <a:r>
              <a:rPr lang="uk-UA" b="0" dirty="0">
                <a:effectLst/>
              </a:rPr>
              <a:t>Гранти Європейської дослідницької ради </a:t>
            </a:r>
            <a:r>
              <a:rPr lang="en-US" b="0" dirty="0">
                <a:effectLst/>
              </a:rPr>
              <a:t>(</a:t>
            </a:r>
            <a:r>
              <a:rPr lang="uk-UA" b="0" dirty="0">
                <a:effectLst/>
              </a:rPr>
              <a:t>ЄДР</a:t>
            </a:r>
            <a:r>
              <a:rPr lang="en-US" b="0" dirty="0">
                <a:effectLst/>
              </a:rPr>
              <a:t>)</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088354185"/>
              </p:ext>
            </p:extLst>
          </p:nvPr>
        </p:nvGraphicFramePr>
        <p:xfrm>
          <a:off x="19950" y="1012996"/>
          <a:ext cx="9016546" cy="5224316"/>
        </p:xfrm>
        <a:graphic>
          <a:graphicData uri="http://schemas.openxmlformats.org/drawingml/2006/table">
            <a:tbl>
              <a:tblPr firstRow="1" firstCol="1" bandRow="1">
                <a:tableStyleId>{5C22544A-7EE6-4342-B048-85BDC9FD1C3A}</a:tableStyleId>
              </a:tblPr>
              <a:tblGrid>
                <a:gridCol w="2505948">
                  <a:extLst>
                    <a:ext uri="{9D8B030D-6E8A-4147-A177-3AD203B41FA5}">
                      <a16:colId xmlns:a16="http://schemas.microsoft.com/office/drawing/2014/main" val="20000"/>
                    </a:ext>
                  </a:extLst>
                </a:gridCol>
                <a:gridCol w="6510598">
                  <a:extLst>
                    <a:ext uri="{9D8B030D-6E8A-4147-A177-3AD203B41FA5}">
                      <a16:colId xmlns:a16="http://schemas.microsoft.com/office/drawing/2014/main" val="20001"/>
                    </a:ext>
                  </a:extLst>
                </a:gridCol>
              </a:tblGrid>
              <a:tr h="232136">
                <a:tc>
                  <a:txBody>
                    <a:bodyPr/>
                    <a:lstStyle/>
                    <a:p>
                      <a:pPr marL="101600">
                        <a:lnSpc>
                          <a:spcPct val="100000"/>
                        </a:lnSpc>
                        <a:spcAft>
                          <a:spcPts val="0"/>
                        </a:spcAft>
                      </a:pPr>
                      <a:r>
                        <a:rPr lang="uk-UA" sz="1700" dirty="0">
                          <a:effectLst/>
                        </a:rPr>
                        <a:t>Види грантів</a:t>
                      </a:r>
                      <a:endParaRPr lang="ru-RU" sz="1700" dirty="0">
                        <a:solidFill>
                          <a:srgbClr val="000000"/>
                        </a:solidFill>
                        <a:effectLst/>
                        <a:latin typeface="Arial Unicode MS"/>
                      </a:endParaRPr>
                    </a:p>
                  </a:txBody>
                  <a:tcPr marL="3512" marR="3512" marT="0" marB="0"/>
                </a:tc>
                <a:tc>
                  <a:txBody>
                    <a:bodyPr/>
                    <a:lstStyle/>
                    <a:p>
                      <a:pPr marL="88900">
                        <a:lnSpc>
                          <a:spcPct val="100000"/>
                        </a:lnSpc>
                        <a:spcAft>
                          <a:spcPts val="0"/>
                        </a:spcAft>
                      </a:pPr>
                      <a:r>
                        <a:rPr lang="uk-UA" sz="1700">
                          <a:effectLst/>
                        </a:rPr>
                        <a:t>Опис</a:t>
                      </a:r>
                      <a:endParaRPr lang="ru-RU" sz="1700">
                        <a:solidFill>
                          <a:srgbClr val="000000"/>
                        </a:solidFill>
                        <a:effectLst/>
                        <a:latin typeface="Arial Unicode MS"/>
                      </a:endParaRPr>
                    </a:p>
                  </a:txBody>
                  <a:tcPr marL="3512" marR="3512" marT="0" marB="0"/>
                </a:tc>
                <a:extLst>
                  <a:ext uri="{0D108BD9-81ED-4DB2-BD59-A6C34878D82A}">
                    <a16:rowId xmlns:a16="http://schemas.microsoft.com/office/drawing/2014/main" val="10000"/>
                  </a:ext>
                </a:extLst>
              </a:tr>
              <a:tr h="764272">
                <a:tc>
                  <a:txBody>
                    <a:bodyPr/>
                    <a:lstStyle/>
                    <a:p>
                      <a:pPr marL="101600">
                        <a:lnSpc>
                          <a:spcPct val="100000"/>
                        </a:lnSpc>
                        <a:spcAft>
                          <a:spcPts val="0"/>
                        </a:spcAft>
                      </a:pPr>
                      <a:r>
                        <a:rPr lang="uk-UA" sz="1700" dirty="0">
                          <a:effectLst/>
                        </a:rPr>
                        <a:t>Стартові гранти ЄДР</a:t>
                      </a:r>
                      <a:endParaRPr lang="ru-RU" sz="1700" dirty="0">
                        <a:solidFill>
                          <a:srgbClr val="000000"/>
                        </a:solidFill>
                        <a:effectLst/>
                        <a:latin typeface="Arial Unicode MS"/>
                      </a:endParaRPr>
                    </a:p>
                  </a:txBody>
                  <a:tcPr marL="3512" marR="3512" marT="0" marB="0"/>
                </a:tc>
                <a:tc>
                  <a:txBody>
                    <a:bodyPr/>
                    <a:lstStyle/>
                    <a:p>
                      <a:pPr algn="just">
                        <a:lnSpc>
                          <a:spcPct val="100000"/>
                        </a:lnSpc>
                        <a:spcAft>
                          <a:spcPts val="0"/>
                        </a:spcAft>
                      </a:pPr>
                      <a:r>
                        <a:rPr lang="uk-UA" sz="1700">
                          <a:effectLst/>
                        </a:rPr>
                        <a:t>Підтримка провідних вчених, що виконують наукові дослідження протягом 2-7 років після захисту дисертації.</a:t>
                      </a:r>
                      <a:endParaRPr lang="ru-RU" sz="1700">
                        <a:effectLst/>
                      </a:endParaRPr>
                    </a:p>
                    <a:p>
                      <a:pPr marL="88900">
                        <a:lnSpc>
                          <a:spcPct val="100000"/>
                        </a:lnSpc>
                        <a:spcAft>
                          <a:spcPts val="0"/>
                        </a:spcAft>
                      </a:pPr>
                      <a:r>
                        <a:rPr lang="uk-UA" sz="1700">
                          <a:effectLst/>
                        </a:rPr>
                        <a:t>Сума гранту - до € 2 000 000 на період до 5 років.</a:t>
                      </a:r>
                      <a:endParaRPr lang="ru-RU" sz="1700">
                        <a:solidFill>
                          <a:srgbClr val="000000"/>
                        </a:solidFill>
                        <a:effectLst/>
                        <a:latin typeface="Arial Unicode MS"/>
                      </a:endParaRPr>
                    </a:p>
                  </a:txBody>
                  <a:tcPr marL="3512" marR="3512" marT="0" marB="0"/>
                </a:tc>
                <a:extLst>
                  <a:ext uri="{0D108BD9-81ED-4DB2-BD59-A6C34878D82A}">
                    <a16:rowId xmlns:a16="http://schemas.microsoft.com/office/drawing/2014/main" val="10001"/>
                  </a:ext>
                </a:extLst>
              </a:tr>
              <a:tr h="800566">
                <a:tc>
                  <a:txBody>
                    <a:bodyPr/>
                    <a:lstStyle/>
                    <a:p>
                      <a:pPr marL="101600">
                        <a:lnSpc>
                          <a:spcPct val="100000"/>
                        </a:lnSpc>
                        <a:spcAft>
                          <a:spcPts val="0"/>
                        </a:spcAft>
                      </a:pPr>
                      <a:r>
                        <a:rPr lang="uk-UA" sz="1700">
                          <a:effectLst/>
                        </a:rPr>
                        <a:t>Гранти ЄДР для перспективних наукових лідерів</a:t>
                      </a:r>
                      <a:endParaRPr lang="ru-RU" sz="1700">
                        <a:solidFill>
                          <a:srgbClr val="000000"/>
                        </a:solidFill>
                        <a:effectLst/>
                        <a:latin typeface="Arial Unicode MS"/>
                      </a:endParaRPr>
                    </a:p>
                  </a:txBody>
                  <a:tcPr marL="3512" marR="3512" marT="0" marB="0"/>
                </a:tc>
                <a:tc>
                  <a:txBody>
                    <a:bodyPr/>
                    <a:lstStyle/>
                    <a:p>
                      <a:pPr algn="just">
                        <a:lnSpc>
                          <a:spcPct val="100000"/>
                        </a:lnSpc>
                        <a:spcAft>
                          <a:spcPts val="0"/>
                        </a:spcAft>
                      </a:pPr>
                      <a:r>
                        <a:rPr lang="uk-UA" sz="1700" dirty="0">
                          <a:effectLst/>
                        </a:rPr>
                        <a:t>Підтримка провідних вчених, що виконують наукові дослідження протягом 7-12 років після захисту дисертації.</a:t>
                      </a:r>
                      <a:endParaRPr lang="ru-RU" sz="1700" dirty="0">
                        <a:effectLst/>
                      </a:endParaRPr>
                    </a:p>
                    <a:p>
                      <a:pPr marL="88900">
                        <a:lnSpc>
                          <a:spcPct val="100000"/>
                        </a:lnSpc>
                        <a:spcAft>
                          <a:spcPts val="0"/>
                        </a:spcAft>
                      </a:pPr>
                      <a:r>
                        <a:rPr lang="uk-UA" sz="1700" dirty="0">
                          <a:effectLst/>
                        </a:rPr>
                        <a:t>Сума гранту - до € 2 750 000 на період до 5 років.</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2"/>
                  </a:ext>
                </a:extLst>
              </a:tr>
              <a:tr h="755402">
                <a:tc>
                  <a:txBody>
                    <a:bodyPr/>
                    <a:lstStyle/>
                    <a:p>
                      <a:pPr marL="101600">
                        <a:lnSpc>
                          <a:spcPct val="100000"/>
                        </a:lnSpc>
                        <a:spcAft>
                          <a:spcPts val="0"/>
                        </a:spcAft>
                      </a:pPr>
                      <a:r>
                        <a:rPr lang="uk-UA" sz="1700" dirty="0">
                          <a:effectLst/>
                        </a:rPr>
                        <a:t>Гранти ЄДР для провідних вчених</a:t>
                      </a:r>
                      <a:endParaRPr lang="ru-RU" sz="1700" dirty="0">
                        <a:solidFill>
                          <a:srgbClr val="000000"/>
                        </a:solidFill>
                        <a:effectLst/>
                        <a:latin typeface="Arial Unicode MS"/>
                      </a:endParaRPr>
                    </a:p>
                  </a:txBody>
                  <a:tcPr marL="3512" marR="3512" marT="0" marB="0"/>
                </a:tc>
                <a:tc>
                  <a:txBody>
                    <a:bodyPr/>
                    <a:lstStyle/>
                    <a:p>
                      <a:pPr marL="88900">
                        <a:lnSpc>
                          <a:spcPct val="100000"/>
                        </a:lnSpc>
                        <a:spcAft>
                          <a:spcPts val="0"/>
                        </a:spcAft>
                      </a:pPr>
                      <a:r>
                        <a:rPr lang="uk-UA" sz="1700" dirty="0">
                          <a:effectLst/>
                        </a:rPr>
                        <a:t>Підтримка вчених із солідною науковою репутацією - лідерів у своїй галузі. Сума гранту - до € </a:t>
                      </a:r>
                    </a:p>
                    <a:p>
                      <a:pPr marL="88900">
                        <a:lnSpc>
                          <a:spcPct val="100000"/>
                        </a:lnSpc>
                        <a:spcAft>
                          <a:spcPts val="0"/>
                        </a:spcAft>
                      </a:pPr>
                      <a:r>
                        <a:rPr lang="uk-UA" sz="1700" dirty="0">
                          <a:effectLst/>
                        </a:rPr>
                        <a:t>3 500 000 на період до 5 років.</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3"/>
                  </a:ext>
                </a:extLst>
              </a:tr>
              <a:tr h="869612">
                <a:tc>
                  <a:txBody>
                    <a:bodyPr/>
                    <a:lstStyle/>
                    <a:p>
                      <a:pPr marL="101600">
                        <a:lnSpc>
                          <a:spcPct val="100000"/>
                        </a:lnSpc>
                        <a:spcAft>
                          <a:spcPts val="0"/>
                        </a:spcAft>
                      </a:pPr>
                      <a:r>
                        <a:rPr lang="uk-UA" sz="1700">
                          <a:effectLst/>
                        </a:rPr>
                        <a:t>Гранти ЄДР «Підтвердження ідеї»</a:t>
                      </a:r>
                      <a:endParaRPr lang="ru-RU" sz="1700">
                        <a:solidFill>
                          <a:srgbClr val="000000"/>
                        </a:solidFill>
                        <a:effectLst/>
                        <a:latin typeface="Arial Unicode MS"/>
                      </a:endParaRPr>
                    </a:p>
                  </a:txBody>
                  <a:tcPr marL="3512" marR="3512" marT="0" marB="0"/>
                </a:tc>
                <a:tc>
                  <a:txBody>
                    <a:bodyPr/>
                    <a:lstStyle/>
                    <a:p>
                      <a:pPr marL="88900">
                        <a:lnSpc>
                          <a:spcPct val="100000"/>
                        </a:lnSpc>
                        <a:spcAft>
                          <a:spcPts val="0"/>
                        </a:spcAft>
                      </a:pPr>
                      <a:r>
                        <a:rPr lang="uk-UA" sz="1700" dirty="0">
                          <a:effectLst/>
                        </a:rPr>
                        <a:t>Програма адресована тільки тим вченим, які вже отримували гранти ЄДР. Допомагає поєднати дослідження з ранньою стадією комерціалізації їх результатів. Максимальне фінансування становить € 150 000.</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4"/>
                  </a:ext>
                </a:extLst>
              </a:tr>
              <a:tr h="1573870">
                <a:tc>
                  <a:txBody>
                    <a:bodyPr/>
                    <a:lstStyle/>
                    <a:p>
                      <a:pPr marL="101600">
                        <a:lnSpc>
                          <a:spcPct val="100000"/>
                        </a:lnSpc>
                        <a:spcAft>
                          <a:spcPts val="0"/>
                        </a:spcAft>
                      </a:pPr>
                      <a:r>
                        <a:rPr lang="uk-UA" sz="1700" dirty="0">
                          <a:effectLst/>
                        </a:rPr>
                        <a:t>Гранти ЄДР на спільну діяльність</a:t>
                      </a:r>
                      <a:endParaRPr lang="ru-RU" sz="1700" dirty="0">
                        <a:solidFill>
                          <a:srgbClr val="000000"/>
                        </a:solidFill>
                        <a:effectLst/>
                        <a:latin typeface="Arial Unicode MS"/>
                      </a:endParaRPr>
                    </a:p>
                  </a:txBody>
                  <a:tcPr marL="3512" marR="3512" marT="0" marB="0"/>
                </a:tc>
                <a:tc>
                  <a:txBody>
                    <a:bodyPr/>
                    <a:lstStyle/>
                    <a:p>
                      <a:pPr algn="just">
                        <a:lnSpc>
                          <a:spcPct val="100000"/>
                        </a:lnSpc>
                        <a:spcAft>
                          <a:spcPts val="0"/>
                        </a:spcAft>
                      </a:pPr>
                      <a:r>
                        <a:rPr lang="uk-UA" sz="1700" dirty="0">
                          <a:effectLst/>
                        </a:rPr>
                        <a:t>Пілотний проект, покликаний надати можливість невеликим групам провідних вчених та їх колективам об'єднати взаємодоповнюючі навички, знання та ресурси для проведення спільного дослідження.</a:t>
                      </a:r>
                      <a:endParaRPr lang="ru-RU" sz="1700" dirty="0">
                        <a:effectLst/>
                      </a:endParaRPr>
                    </a:p>
                    <a:p>
                      <a:pPr marL="88900">
                        <a:lnSpc>
                          <a:spcPct val="100000"/>
                        </a:lnSpc>
                        <a:spcAft>
                          <a:spcPts val="0"/>
                        </a:spcAft>
                      </a:pPr>
                      <a:r>
                        <a:rPr lang="uk-UA" sz="1700" dirty="0">
                          <a:effectLst/>
                        </a:rPr>
                        <a:t>Максимальне фінансування становить € 15 000 000 на період до 6 років.</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2409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a:bodyPr>
          <a:lstStyle/>
          <a:p>
            <a:r>
              <a:rPr lang="ru-RU" sz="3200" dirty="0" err="1"/>
              <a:t>Кар’єра</a:t>
            </a:r>
            <a:r>
              <a:rPr lang="ru-RU" sz="3200" dirty="0"/>
              <a:t> </a:t>
            </a:r>
            <a:r>
              <a:rPr lang="ru-RU" sz="3200" dirty="0" err="1"/>
              <a:t>науковця</a:t>
            </a:r>
            <a:r>
              <a:rPr lang="ru-RU" sz="3200" dirty="0"/>
              <a:t> та </a:t>
            </a:r>
            <a:r>
              <a:rPr lang="ru-RU" sz="3200" dirty="0" err="1"/>
              <a:t>грантова</a:t>
            </a:r>
            <a:r>
              <a:rPr lang="ru-RU" sz="3200" dirty="0"/>
              <a:t> схема</a:t>
            </a:r>
          </a:p>
        </p:txBody>
      </p:sp>
      <p:cxnSp>
        <p:nvCxnSpPr>
          <p:cNvPr id="6" name="Соединительная линия уступом 5"/>
          <p:cNvCxnSpPr/>
          <p:nvPr/>
        </p:nvCxnSpPr>
        <p:spPr>
          <a:xfrm rot="10800000" flipV="1">
            <a:off x="3285533" y="55172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8" name="Соединительная линия уступом 7"/>
          <p:cNvCxnSpPr/>
          <p:nvPr/>
        </p:nvCxnSpPr>
        <p:spPr>
          <a:xfrm rot="10800000" flipV="1">
            <a:off x="4315349" y="46028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1" name="Соединительная линия уступом 10"/>
          <p:cNvCxnSpPr/>
          <p:nvPr/>
        </p:nvCxnSpPr>
        <p:spPr>
          <a:xfrm rot="10800000" flipV="1">
            <a:off x="5341561" y="36884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2" name="Соединительная линия уступом 11"/>
          <p:cNvCxnSpPr/>
          <p:nvPr/>
        </p:nvCxnSpPr>
        <p:spPr>
          <a:xfrm rot="10800000" flipV="1">
            <a:off x="6367773" y="27740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3" name="Соединительная линия уступом 12"/>
          <p:cNvCxnSpPr/>
          <p:nvPr/>
        </p:nvCxnSpPr>
        <p:spPr>
          <a:xfrm rot="10800000" flipV="1">
            <a:off x="7267677" y="18596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3624595" y="2132166"/>
            <a:ext cx="4083169" cy="369332"/>
          </a:xfrm>
          <a:prstGeom prst="rect">
            <a:avLst/>
          </a:prstGeom>
          <a:ln w="12700">
            <a:solidFill>
              <a:schemeClr val="tx1"/>
            </a:solidFill>
          </a:ln>
        </p:spPr>
        <p:txBody>
          <a:bodyPr wrap="none">
            <a:spAutoFit/>
          </a:bodyPr>
          <a:lstStyle/>
          <a:p>
            <a:pPr marL="101600">
              <a:lnSpc>
                <a:spcPct val="100000"/>
              </a:lnSpc>
              <a:spcAft>
                <a:spcPts val="0"/>
              </a:spcAft>
            </a:pPr>
            <a:r>
              <a:rPr lang="uk-UA" dirty="0"/>
              <a:t>Гранти </a:t>
            </a:r>
            <a:r>
              <a:rPr lang="en-GB" dirty="0" err="1"/>
              <a:t>ERC</a:t>
            </a:r>
            <a:r>
              <a:rPr lang="uk-UA" dirty="0"/>
              <a:t> на спільну діяльність</a:t>
            </a:r>
            <a:endParaRPr lang="ru-RU" dirty="0">
              <a:solidFill>
                <a:srgbClr val="000000"/>
              </a:solidFill>
              <a:latin typeface="Arial Unicode MS"/>
            </a:endParaRPr>
          </a:p>
        </p:txBody>
      </p:sp>
      <p:sp>
        <p:nvSpPr>
          <p:cNvPr id="15" name="Прямоугольник 14"/>
          <p:cNvSpPr/>
          <p:nvPr/>
        </p:nvSpPr>
        <p:spPr>
          <a:xfrm>
            <a:off x="2576987" y="3046566"/>
            <a:ext cx="4233851" cy="369332"/>
          </a:xfrm>
          <a:prstGeom prst="rect">
            <a:avLst/>
          </a:prstGeom>
          <a:ln w="19050">
            <a:solidFill>
              <a:schemeClr val="tx1"/>
            </a:solidFill>
          </a:ln>
        </p:spPr>
        <p:txBody>
          <a:bodyPr wrap="none">
            <a:spAutoFit/>
          </a:bodyPr>
          <a:lstStyle/>
          <a:p>
            <a:pPr marL="101600">
              <a:lnSpc>
                <a:spcPct val="100000"/>
              </a:lnSpc>
              <a:spcAft>
                <a:spcPts val="0"/>
              </a:spcAft>
            </a:pPr>
            <a:r>
              <a:rPr lang="uk-UA" dirty="0"/>
              <a:t>Гранти </a:t>
            </a:r>
            <a:r>
              <a:rPr lang="en-GB" dirty="0" err="1"/>
              <a:t>ERC</a:t>
            </a:r>
            <a:r>
              <a:rPr lang="uk-UA" dirty="0"/>
              <a:t> для провідних вчених</a:t>
            </a:r>
            <a:endParaRPr lang="ru-RU" dirty="0">
              <a:solidFill>
                <a:srgbClr val="000000"/>
              </a:solidFill>
              <a:latin typeface="Arial Unicode MS"/>
            </a:endParaRPr>
          </a:p>
        </p:txBody>
      </p:sp>
      <p:sp>
        <p:nvSpPr>
          <p:cNvPr id="16" name="Прямоугольник 15"/>
          <p:cNvSpPr/>
          <p:nvPr/>
        </p:nvSpPr>
        <p:spPr>
          <a:xfrm>
            <a:off x="3121232" y="3960966"/>
            <a:ext cx="2661306" cy="369332"/>
          </a:xfrm>
          <a:prstGeom prst="rect">
            <a:avLst/>
          </a:prstGeom>
          <a:ln w="19050">
            <a:solidFill>
              <a:schemeClr val="tx1"/>
            </a:solidFill>
          </a:ln>
        </p:spPr>
        <p:txBody>
          <a:bodyPr wrap="none">
            <a:spAutoFit/>
          </a:bodyPr>
          <a:lstStyle/>
          <a:p>
            <a:pPr marL="101600">
              <a:lnSpc>
                <a:spcPct val="100000"/>
              </a:lnSpc>
              <a:spcAft>
                <a:spcPts val="0"/>
              </a:spcAft>
            </a:pPr>
            <a:r>
              <a:rPr lang="uk-UA" dirty="0"/>
              <a:t>Стартові гранти </a:t>
            </a:r>
            <a:r>
              <a:rPr lang="en-GB" dirty="0" err="1"/>
              <a:t>ERC</a:t>
            </a:r>
            <a:endParaRPr lang="ru-RU" dirty="0">
              <a:solidFill>
                <a:srgbClr val="000000"/>
              </a:solidFill>
              <a:latin typeface="Arial Unicode MS"/>
            </a:endParaRPr>
          </a:p>
        </p:txBody>
      </p:sp>
      <p:sp>
        <p:nvSpPr>
          <p:cNvPr id="17" name="TextBox 16"/>
          <p:cNvSpPr txBox="1"/>
          <p:nvPr/>
        </p:nvSpPr>
        <p:spPr>
          <a:xfrm>
            <a:off x="411972" y="4881789"/>
            <a:ext cx="4281941" cy="369332"/>
          </a:xfrm>
          <a:prstGeom prst="rect">
            <a:avLst/>
          </a:prstGeom>
          <a:noFill/>
          <a:ln w="19050">
            <a:solidFill>
              <a:schemeClr val="tx1"/>
            </a:solidFill>
          </a:ln>
        </p:spPr>
        <p:txBody>
          <a:bodyPr wrap="none" rtlCol="0">
            <a:spAutoFit/>
          </a:bodyPr>
          <a:lstStyle/>
          <a:p>
            <a:r>
              <a:rPr lang="uk-UA" dirty="0"/>
              <a:t>Стипендії Марії </a:t>
            </a:r>
            <a:r>
              <a:rPr lang="uk-UA" dirty="0" err="1"/>
              <a:t>Склодовської-Кюрі</a:t>
            </a:r>
            <a:endParaRPr lang="ru-RU" dirty="0"/>
          </a:p>
        </p:txBody>
      </p:sp>
      <p:sp>
        <p:nvSpPr>
          <p:cNvPr id="18" name="TextBox 17"/>
          <p:cNvSpPr txBox="1"/>
          <p:nvPr/>
        </p:nvSpPr>
        <p:spPr>
          <a:xfrm>
            <a:off x="-36512" y="5789766"/>
            <a:ext cx="3711272" cy="369332"/>
          </a:xfrm>
          <a:prstGeom prst="rect">
            <a:avLst/>
          </a:prstGeom>
          <a:noFill/>
          <a:ln w="19050">
            <a:solidFill>
              <a:schemeClr val="tx1"/>
            </a:solidFill>
          </a:ln>
        </p:spPr>
        <p:txBody>
          <a:bodyPr wrap="none" rtlCol="0">
            <a:spAutoFit/>
          </a:bodyPr>
          <a:lstStyle/>
          <a:p>
            <a:r>
              <a:rPr lang="uk-UA" dirty="0"/>
              <a:t>Стипендії програми </a:t>
            </a:r>
            <a:r>
              <a:rPr lang="en-US" dirty="0"/>
              <a:t>Erasmus+</a:t>
            </a:r>
            <a:endParaRPr lang="ru-RU" dirty="0"/>
          </a:p>
        </p:txBody>
      </p:sp>
      <p:sp>
        <p:nvSpPr>
          <p:cNvPr id="19" name="TextBox 18"/>
          <p:cNvSpPr txBox="1"/>
          <p:nvPr/>
        </p:nvSpPr>
        <p:spPr>
          <a:xfrm>
            <a:off x="3952995" y="5607237"/>
            <a:ext cx="2016225" cy="1200329"/>
          </a:xfrm>
          <a:prstGeom prst="rect">
            <a:avLst/>
          </a:prstGeom>
          <a:noFill/>
        </p:spPr>
        <p:txBody>
          <a:bodyPr wrap="square" rtlCol="0">
            <a:spAutoFit/>
          </a:bodyPr>
          <a:lstStyle/>
          <a:p>
            <a:r>
              <a:rPr lang="uk-UA" dirty="0"/>
              <a:t>Студенти, докторанти, післядипломна освіта</a:t>
            </a:r>
            <a:endParaRPr lang="ru-RU" dirty="0"/>
          </a:p>
        </p:txBody>
      </p:sp>
      <p:sp>
        <p:nvSpPr>
          <p:cNvPr id="20" name="TextBox 19"/>
          <p:cNvSpPr txBox="1"/>
          <p:nvPr/>
        </p:nvSpPr>
        <p:spPr>
          <a:xfrm>
            <a:off x="4961108" y="4743290"/>
            <a:ext cx="2821477" cy="646331"/>
          </a:xfrm>
          <a:prstGeom prst="rect">
            <a:avLst/>
          </a:prstGeom>
          <a:noFill/>
        </p:spPr>
        <p:txBody>
          <a:bodyPr wrap="square" rtlCol="0">
            <a:spAutoFit/>
          </a:bodyPr>
          <a:lstStyle/>
          <a:p>
            <a:r>
              <a:rPr lang="uk-UA" dirty="0"/>
              <a:t>Молоді та досвідчені дослідники</a:t>
            </a:r>
            <a:endParaRPr lang="ru-RU" dirty="0"/>
          </a:p>
        </p:txBody>
      </p:sp>
      <p:sp>
        <p:nvSpPr>
          <p:cNvPr id="21" name="TextBox 20"/>
          <p:cNvSpPr txBox="1"/>
          <p:nvPr/>
        </p:nvSpPr>
        <p:spPr>
          <a:xfrm>
            <a:off x="5969220" y="3823532"/>
            <a:ext cx="2808782" cy="369332"/>
          </a:xfrm>
          <a:prstGeom prst="rect">
            <a:avLst/>
          </a:prstGeom>
          <a:noFill/>
        </p:spPr>
        <p:txBody>
          <a:bodyPr wrap="none" rtlCol="0">
            <a:spAutoFit/>
          </a:bodyPr>
          <a:lstStyle/>
          <a:p>
            <a:r>
              <a:rPr lang="uk-UA" dirty="0"/>
              <a:t>Досвідчені дослідники</a:t>
            </a:r>
            <a:endParaRPr lang="ru-RU" dirty="0"/>
          </a:p>
        </p:txBody>
      </p:sp>
      <p:sp>
        <p:nvSpPr>
          <p:cNvPr id="22" name="TextBox 21"/>
          <p:cNvSpPr txBox="1"/>
          <p:nvPr/>
        </p:nvSpPr>
        <p:spPr>
          <a:xfrm>
            <a:off x="6953807" y="2861900"/>
            <a:ext cx="1657556" cy="369332"/>
          </a:xfrm>
          <a:prstGeom prst="rect">
            <a:avLst/>
          </a:prstGeom>
          <a:noFill/>
        </p:spPr>
        <p:txBody>
          <a:bodyPr wrap="square" rtlCol="0">
            <a:spAutoFit/>
          </a:bodyPr>
          <a:lstStyle/>
          <a:p>
            <a:r>
              <a:rPr lang="uk-UA" dirty="0"/>
              <a:t>Професори</a:t>
            </a:r>
            <a:endParaRPr lang="ru-RU" dirty="0"/>
          </a:p>
        </p:txBody>
      </p:sp>
      <p:sp>
        <p:nvSpPr>
          <p:cNvPr id="23" name="TextBox 22"/>
          <p:cNvSpPr txBox="1"/>
          <p:nvPr/>
        </p:nvSpPr>
        <p:spPr>
          <a:xfrm>
            <a:off x="7726394" y="1951424"/>
            <a:ext cx="1382110" cy="369332"/>
          </a:xfrm>
          <a:prstGeom prst="rect">
            <a:avLst/>
          </a:prstGeom>
          <a:noFill/>
        </p:spPr>
        <p:txBody>
          <a:bodyPr wrap="none" rtlCol="0">
            <a:spAutoFit/>
          </a:bodyPr>
          <a:lstStyle/>
          <a:p>
            <a:r>
              <a:rPr lang="uk-UA" dirty="0"/>
              <a:t>Академіки</a:t>
            </a:r>
            <a:endParaRPr lang="ru-RU" dirty="0"/>
          </a:p>
        </p:txBody>
      </p:sp>
      <p:pic>
        <p:nvPicPr>
          <p:cNvPr id="24" name="Рисунок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 y="1484783"/>
            <a:ext cx="3084496" cy="1418867"/>
          </a:xfrm>
          <a:prstGeom prst="rect">
            <a:avLst/>
          </a:prstGeom>
        </p:spPr>
      </p:pic>
      <p:sp>
        <p:nvSpPr>
          <p:cNvPr id="7" name="TextBox 6"/>
          <p:cNvSpPr txBox="1"/>
          <p:nvPr/>
        </p:nvSpPr>
        <p:spPr>
          <a:xfrm>
            <a:off x="3674760" y="1399081"/>
            <a:ext cx="3618298" cy="461665"/>
          </a:xfrm>
          <a:prstGeom prst="rect">
            <a:avLst/>
          </a:prstGeom>
          <a:noFill/>
        </p:spPr>
        <p:txBody>
          <a:bodyPr wrap="none" rtlCol="0">
            <a:spAutoFit/>
          </a:bodyPr>
          <a:lstStyle/>
          <a:p>
            <a:r>
              <a:rPr lang="uk-UA" sz="2400" b="1" i="1" dirty="0"/>
              <a:t>Фінансові інструменти</a:t>
            </a:r>
            <a:endParaRPr lang="ru-RU" sz="2400" b="1" i="1" dirty="0"/>
          </a:p>
        </p:txBody>
      </p:sp>
      <p:sp>
        <p:nvSpPr>
          <p:cNvPr id="25" name="TextBox 24"/>
          <p:cNvSpPr txBox="1"/>
          <p:nvPr/>
        </p:nvSpPr>
        <p:spPr>
          <a:xfrm>
            <a:off x="6360279" y="5512767"/>
            <a:ext cx="2694969" cy="461665"/>
          </a:xfrm>
          <a:prstGeom prst="rect">
            <a:avLst/>
          </a:prstGeom>
          <a:noFill/>
        </p:spPr>
        <p:txBody>
          <a:bodyPr wrap="none" rtlCol="0">
            <a:spAutoFit/>
          </a:bodyPr>
          <a:lstStyle/>
          <a:p>
            <a:r>
              <a:rPr lang="uk-UA" sz="2400" b="1" i="1" dirty="0"/>
              <a:t>Академічні рівні</a:t>
            </a:r>
            <a:endParaRPr lang="ru-RU" sz="2400" b="1" i="1" dirty="0"/>
          </a:p>
        </p:txBody>
      </p:sp>
    </p:spTree>
    <p:extLst>
      <p:ext uri="{BB962C8B-B14F-4D97-AF65-F5344CB8AC3E}">
        <p14:creationId xmlns:p14="http://schemas.microsoft.com/office/powerpoint/2010/main" val="23108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effectLst/>
              </a:rPr>
              <a:t>Новітні та майбутні технології</a:t>
            </a:r>
            <a:r>
              <a:rPr lang="en-US" dirty="0">
                <a:effectLst/>
              </a:rPr>
              <a:t> (</a:t>
            </a:r>
            <a:r>
              <a:rPr lang="uk-UA" dirty="0">
                <a:effectLst/>
              </a:rPr>
              <a:t>НМТ)</a:t>
            </a:r>
            <a:br>
              <a:rPr lang="ru-RU" dirty="0">
                <a:solidFill>
                  <a:srgbClr val="000000"/>
                </a:solidFill>
                <a:effectLst/>
                <a:latin typeface="Arial Unicode MS"/>
              </a:rPr>
            </a:b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804615281"/>
              </p:ext>
            </p:extLst>
          </p:nvPr>
        </p:nvGraphicFramePr>
        <p:xfrm>
          <a:off x="0" y="899071"/>
          <a:ext cx="9026970" cy="5741912"/>
        </p:xfrm>
        <a:graphic>
          <a:graphicData uri="http://schemas.openxmlformats.org/drawingml/2006/table">
            <a:tbl>
              <a:tblPr firstRow="1" firstCol="1" bandRow="1">
                <a:tableStyleId>{5C22544A-7EE6-4342-B048-85BDC9FD1C3A}</a:tableStyleId>
              </a:tblPr>
              <a:tblGrid>
                <a:gridCol w="1691680">
                  <a:extLst>
                    <a:ext uri="{9D8B030D-6E8A-4147-A177-3AD203B41FA5}">
                      <a16:colId xmlns:a16="http://schemas.microsoft.com/office/drawing/2014/main" val="20000"/>
                    </a:ext>
                  </a:extLst>
                </a:gridCol>
                <a:gridCol w="7335290">
                  <a:extLst>
                    <a:ext uri="{9D8B030D-6E8A-4147-A177-3AD203B41FA5}">
                      <a16:colId xmlns:a16="http://schemas.microsoft.com/office/drawing/2014/main" val="20001"/>
                    </a:ext>
                  </a:extLst>
                </a:gridCol>
              </a:tblGrid>
              <a:tr h="754828">
                <a:tc>
                  <a:txBody>
                    <a:bodyPr/>
                    <a:lstStyle/>
                    <a:p>
                      <a:pPr marL="101600">
                        <a:lnSpc>
                          <a:spcPct val="100000"/>
                        </a:lnSpc>
                        <a:spcAft>
                          <a:spcPts val="0"/>
                        </a:spcAft>
                      </a:pPr>
                      <a:r>
                        <a:rPr lang="uk-UA" sz="1800" dirty="0">
                          <a:effectLst/>
                        </a:rPr>
                        <a:t>Новітні та майбутні технології </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a:effectLst/>
                        </a:rPr>
                        <a:t>Опис</a:t>
                      </a:r>
                      <a:endParaRPr lang="ru-RU" sz="1800">
                        <a:solidFill>
                          <a:srgbClr val="000000"/>
                        </a:solidFill>
                        <a:effectLst/>
                        <a:latin typeface="Arial Unicode MS"/>
                      </a:endParaRPr>
                    </a:p>
                  </a:txBody>
                  <a:tcPr marL="54000" marR="54000" marT="0" marB="0"/>
                </a:tc>
                <a:extLst>
                  <a:ext uri="{0D108BD9-81ED-4DB2-BD59-A6C34878D82A}">
                    <a16:rowId xmlns:a16="http://schemas.microsoft.com/office/drawing/2014/main" val="10000"/>
                  </a:ext>
                </a:extLst>
              </a:tr>
              <a:tr h="816585">
                <a:tc>
                  <a:txBody>
                    <a:bodyPr/>
                    <a:lstStyle/>
                    <a:p>
                      <a:pPr marL="101600">
                        <a:lnSpc>
                          <a:spcPct val="100000"/>
                        </a:lnSpc>
                        <a:spcAft>
                          <a:spcPts val="0"/>
                        </a:spcAft>
                      </a:pPr>
                      <a:r>
                        <a:rPr lang="uk-UA" sz="1800" dirty="0">
                          <a:effectLst/>
                        </a:rPr>
                        <a:t>Відкритого типу</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dirty="0">
                          <a:effectLst/>
                        </a:rPr>
                        <a:t>Підтримка спільних досліджень, спрямованих на розробку концепцій радикально нових майбутніх технологій, які перебувають на початковій стадії.</a:t>
                      </a:r>
                      <a:endParaRPr lang="ru-RU" sz="1800" dirty="0">
                        <a:solidFill>
                          <a:srgbClr val="000000"/>
                        </a:solidFill>
                        <a:effectLst/>
                        <a:latin typeface="Arial Unicode MS"/>
                      </a:endParaRPr>
                    </a:p>
                  </a:txBody>
                  <a:tcPr marL="54000" marR="54000" marT="0" marB="0"/>
                </a:tc>
                <a:extLst>
                  <a:ext uri="{0D108BD9-81ED-4DB2-BD59-A6C34878D82A}">
                    <a16:rowId xmlns:a16="http://schemas.microsoft.com/office/drawing/2014/main" val="10001"/>
                  </a:ext>
                </a:extLst>
              </a:tr>
              <a:tr h="1509655">
                <a:tc>
                  <a:txBody>
                    <a:bodyPr/>
                    <a:lstStyle/>
                    <a:p>
                      <a:pPr marL="101600">
                        <a:lnSpc>
                          <a:spcPct val="100000"/>
                        </a:lnSpc>
                        <a:spcAft>
                          <a:spcPts val="0"/>
                        </a:spcAft>
                      </a:pPr>
                      <a:r>
                        <a:rPr lang="uk-UA" sz="1800" dirty="0">
                          <a:effectLst/>
                        </a:rPr>
                        <a:t>Активного типу</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dirty="0">
                          <a:effectLst/>
                        </a:rPr>
                        <a:t>Підтримка досліджень в нових тематичних напрямках і сприяння створенню робочих зв'язаних груп шляхом підтримки ряду перспективних наукових досліджень, які потенційно можуть призвести до появи взаємодоповнюючих проектів. Проекти даного заходу покликані створювати потенційно затребувані промисловістю та суспільством технології майбутнього.</a:t>
                      </a:r>
                      <a:endParaRPr lang="ru-RU" sz="1800" dirty="0">
                        <a:solidFill>
                          <a:srgbClr val="000000"/>
                        </a:solidFill>
                        <a:effectLst/>
                        <a:latin typeface="Arial Unicode MS"/>
                      </a:endParaRPr>
                    </a:p>
                  </a:txBody>
                  <a:tcPr marL="54000" marR="54000" marT="0" marB="0"/>
                </a:tc>
                <a:extLst>
                  <a:ext uri="{0D108BD9-81ED-4DB2-BD59-A6C34878D82A}">
                    <a16:rowId xmlns:a16="http://schemas.microsoft.com/office/drawing/2014/main" val="10002"/>
                  </a:ext>
                </a:extLst>
              </a:tr>
              <a:tr h="2175752">
                <a:tc>
                  <a:txBody>
                    <a:bodyPr/>
                    <a:lstStyle/>
                    <a:p>
                      <a:pPr marL="101600">
                        <a:lnSpc>
                          <a:spcPct val="100000"/>
                        </a:lnSpc>
                        <a:spcAft>
                          <a:spcPts val="0"/>
                        </a:spcAft>
                      </a:pPr>
                      <a:r>
                        <a:rPr lang="uk-UA" sz="1800" dirty="0">
                          <a:effectLst/>
                        </a:rPr>
                        <a:t>Флагманські дослідження</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u="none" strike="noStrike" spc="0" dirty="0">
                          <a:effectLst/>
                        </a:rPr>
                        <a:t>Підтримка амбітних великомасштабних наукомістких </a:t>
                      </a:r>
                      <a:r>
                        <a:rPr lang="uk-UA" sz="1800" dirty="0">
                          <a:effectLst/>
                        </a:rPr>
                        <a:t>міждисциплінарних досліджень, які здатні сформувати основу для майбутніх технологічних інновацій і їх застосування в різних сферах економіки і суспільства. У рамках програми «Горизонт 2020» основна частина підтримки ЄС була спрямована на два провідних флагманських дослідження</a:t>
                      </a:r>
                      <a:r>
                        <a:rPr lang="uk-UA" sz="1800" u="none" strike="noStrike" spc="0" dirty="0">
                          <a:effectLst/>
                        </a:rPr>
                        <a:t>: </a:t>
                      </a:r>
                      <a:r>
                        <a:rPr lang="uk-UA" sz="1800" dirty="0">
                          <a:effectLst/>
                        </a:rPr>
                        <a:t>«</a:t>
                      </a:r>
                      <a:r>
                        <a:rPr lang="uk-UA" sz="1800" dirty="0" err="1">
                          <a:effectLst/>
                        </a:rPr>
                        <a:t>Графен</a:t>
                      </a:r>
                      <a:r>
                        <a:rPr lang="uk-UA" sz="1800" dirty="0">
                          <a:effectLst/>
                        </a:rPr>
                        <a:t>» і «Проект по вивченню людського мозку».</a:t>
                      </a:r>
                      <a:endParaRPr lang="ru-RU" sz="1800" dirty="0">
                        <a:solidFill>
                          <a:srgbClr val="000000"/>
                        </a:solidFill>
                        <a:effectLst/>
                        <a:latin typeface="Arial Unicode MS"/>
                      </a:endParaRPr>
                    </a:p>
                  </a:txBody>
                  <a:tcPr marL="54000" marR="5400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914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115616" y="1412776"/>
            <a:ext cx="7920880" cy="5062420"/>
          </a:xfrm>
        </p:spPr>
        <p:txBody>
          <a:bodyPr>
            <a:noAutofit/>
          </a:bodyPr>
          <a:lstStyle/>
          <a:p>
            <a:pPr>
              <a:spcBef>
                <a:spcPts val="0"/>
              </a:spcBef>
            </a:pPr>
            <a:r>
              <a:rPr lang="uk-UA" sz="1700" dirty="0">
                <a:latin typeface="Arial" pitchFamily="34" charset="0"/>
                <a:cs typeface="Arial" pitchFamily="34" charset="0"/>
              </a:rPr>
              <a:t>Мета програми Горизонт Європа</a:t>
            </a:r>
          </a:p>
          <a:p>
            <a:pPr>
              <a:spcBef>
                <a:spcPts val="0"/>
              </a:spcBef>
            </a:pPr>
            <a:r>
              <a:rPr lang="uk-UA" sz="1700" dirty="0">
                <a:latin typeface="Arial" pitchFamily="34" charset="0"/>
                <a:cs typeface="Arial" pitchFamily="34" charset="0"/>
              </a:rPr>
              <a:t>Основні складові частини програми </a:t>
            </a:r>
          </a:p>
          <a:p>
            <a:pPr>
              <a:spcBef>
                <a:spcPts val="0"/>
              </a:spcBef>
            </a:pPr>
            <a:r>
              <a:rPr lang="uk-UA" sz="1700" dirty="0">
                <a:latin typeface="Arial" pitchFamily="34" charset="0"/>
                <a:cs typeface="Arial" pitchFamily="34" charset="0"/>
              </a:rPr>
              <a:t>Що підтримує кожен напрямок?</a:t>
            </a:r>
          </a:p>
          <a:p>
            <a:pPr>
              <a:spcBef>
                <a:spcPts val="0"/>
              </a:spcBef>
            </a:pPr>
            <a:r>
              <a:rPr lang="uk-UA" sz="1700" dirty="0">
                <a:latin typeface="Arial" pitchFamily="34" charset="0"/>
                <a:cs typeface="Arial" pitchFamily="34" charset="0"/>
              </a:rPr>
              <a:t>Бюджет програми Горизонт Європа</a:t>
            </a:r>
          </a:p>
          <a:p>
            <a:pPr>
              <a:spcBef>
                <a:spcPts val="0"/>
              </a:spcBef>
            </a:pPr>
            <a:r>
              <a:rPr lang="uk-UA" sz="1700" dirty="0">
                <a:latin typeface="Arial" pitchFamily="34" charset="0"/>
                <a:cs typeface="Arial" pitchFamily="34" charset="0"/>
              </a:rPr>
              <a:t>Участь України у програмі Горизонт Європа</a:t>
            </a:r>
            <a:endParaRPr lang="ru-RU" sz="1700" dirty="0">
              <a:latin typeface="Arial" pitchFamily="34" charset="0"/>
              <a:cs typeface="Arial" pitchFamily="34" charset="0"/>
            </a:endParaRPr>
          </a:p>
          <a:p>
            <a:pPr>
              <a:spcBef>
                <a:spcPts val="0"/>
              </a:spcBef>
            </a:pPr>
            <a:r>
              <a:rPr lang="uk-UA" sz="1700" dirty="0">
                <a:latin typeface="Arial" pitchFamily="34" charset="0"/>
                <a:cs typeface="Arial" pitchFamily="34" charset="0"/>
              </a:rPr>
              <a:t>Види проектів</a:t>
            </a:r>
          </a:p>
          <a:p>
            <a:pPr>
              <a:spcBef>
                <a:spcPts val="0"/>
              </a:spcBef>
            </a:pPr>
            <a:r>
              <a:rPr lang="uk-UA" sz="1700" dirty="0">
                <a:latin typeface="Arial" pitchFamily="34" charset="0"/>
                <a:cs typeface="Arial" pitchFamily="34" charset="0"/>
              </a:rPr>
              <a:t>Країни-учасниці програми Горизонт Європа</a:t>
            </a:r>
          </a:p>
          <a:p>
            <a:pPr>
              <a:spcBef>
                <a:spcPts val="0"/>
              </a:spcBef>
            </a:pPr>
            <a:r>
              <a:rPr lang="ru-RU" sz="1700" dirty="0" err="1">
                <a:latin typeface="Arial" pitchFamily="34" charset="0"/>
                <a:cs typeface="Arial" pitchFamily="34" charset="0"/>
              </a:rPr>
              <a:t>Переваги</a:t>
            </a:r>
            <a:r>
              <a:rPr lang="ru-RU" sz="1700" dirty="0">
                <a:latin typeface="Arial" pitchFamily="34" charset="0"/>
                <a:cs typeface="Arial" pitchFamily="34" charset="0"/>
              </a:rPr>
              <a:t> нового статусу для </a:t>
            </a:r>
            <a:r>
              <a:rPr lang="ru-RU" sz="1700" dirty="0" err="1">
                <a:latin typeface="Arial" pitchFamily="34" charset="0"/>
                <a:cs typeface="Arial" pitchFamily="34" charset="0"/>
              </a:rPr>
              <a:t>України</a:t>
            </a:r>
            <a:endParaRPr lang="ru-RU" sz="1700" dirty="0">
              <a:latin typeface="Arial" pitchFamily="34" charset="0"/>
              <a:cs typeface="Arial" pitchFamily="34" charset="0"/>
            </a:endParaRPr>
          </a:p>
          <a:p>
            <a:pPr>
              <a:spcBef>
                <a:spcPts val="0"/>
              </a:spcBef>
            </a:pPr>
            <a:r>
              <a:rPr lang="uk-UA" sz="1700" dirty="0">
                <a:latin typeface="Arial" pitchFamily="34" charset="0"/>
                <a:cs typeface="Arial" pitchFamily="34" charset="0"/>
              </a:rPr>
              <a:t>Що необхідно знати про конкурси в рамках програми Горизонт-2020</a:t>
            </a:r>
          </a:p>
          <a:p>
            <a:pPr>
              <a:spcBef>
                <a:spcPts val="0"/>
              </a:spcBef>
            </a:pPr>
            <a:r>
              <a:rPr lang="ru-RU" sz="1700" dirty="0" err="1">
                <a:latin typeface="Arial" pitchFamily="34" charset="0"/>
                <a:cs typeface="Arial" pitchFamily="34" charset="0"/>
              </a:rPr>
              <a:t>Дії</a:t>
            </a:r>
            <a:r>
              <a:rPr lang="ru-RU" sz="1700" dirty="0">
                <a:latin typeface="Arial" pitchFamily="34" charset="0"/>
                <a:cs typeface="Arial" pitchFamily="34" charset="0"/>
              </a:rPr>
              <a:t> </a:t>
            </a:r>
            <a:r>
              <a:rPr lang="ru-RU" sz="1700" dirty="0" err="1">
                <a:latin typeface="Arial" pitchFamily="34" charset="0"/>
                <a:cs typeface="Arial" pitchFamily="34" charset="0"/>
              </a:rPr>
              <a:t>Марії</a:t>
            </a:r>
            <a:r>
              <a:rPr lang="en-US" sz="1700" dirty="0">
                <a:latin typeface="Arial" pitchFamily="34" charset="0"/>
                <a:cs typeface="Arial" pitchFamily="34" charset="0"/>
              </a:rPr>
              <a:t> </a:t>
            </a:r>
            <a:r>
              <a:rPr lang="ru-RU" sz="1700" dirty="0" err="1">
                <a:latin typeface="Arial" pitchFamily="34" charset="0"/>
                <a:cs typeface="Arial" pitchFamily="34" charset="0"/>
              </a:rPr>
              <a:t>Склодовської-Кюрі</a:t>
            </a:r>
            <a:endParaRPr lang="ru-RU" sz="1700" dirty="0">
              <a:latin typeface="Arial" pitchFamily="34" charset="0"/>
              <a:cs typeface="Arial" pitchFamily="34" charset="0"/>
            </a:endParaRPr>
          </a:p>
          <a:p>
            <a:pPr>
              <a:spcBef>
                <a:spcPts val="0"/>
              </a:spcBef>
            </a:pPr>
            <a:r>
              <a:rPr lang="uk-UA" sz="1700" dirty="0">
                <a:latin typeface="Arial" pitchFamily="34" charset="0"/>
                <a:cs typeface="Arial" pitchFamily="34" charset="0"/>
              </a:rPr>
              <a:t>Гранти Європейської дослідницької ради</a:t>
            </a:r>
          </a:p>
          <a:p>
            <a:pPr>
              <a:spcBef>
                <a:spcPts val="0"/>
              </a:spcBef>
            </a:pPr>
            <a:r>
              <a:rPr lang="uk-UA" sz="1700" dirty="0">
                <a:latin typeface="Arial" pitchFamily="34" charset="0"/>
                <a:cs typeface="Arial" pitchFamily="34" charset="0"/>
              </a:rPr>
              <a:t>Новітні та майбутні технології</a:t>
            </a:r>
          </a:p>
          <a:p>
            <a:pPr>
              <a:spcBef>
                <a:spcPts val="0"/>
              </a:spcBef>
            </a:pPr>
            <a:r>
              <a:rPr lang="uk-UA" sz="1700" dirty="0">
                <a:latin typeface="Arial" pitchFamily="34" charset="0"/>
                <a:cs typeface="Arial" pitchFamily="34" charset="0"/>
              </a:rPr>
              <a:t>Дослідницькі інфраструктури</a:t>
            </a:r>
          </a:p>
          <a:p>
            <a:pPr>
              <a:spcBef>
                <a:spcPts val="0"/>
              </a:spcBef>
            </a:pPr>
            <a:r>
              <a:rPr lang="ru-RU" sz="1700" dirty="0">
                <a:latin typeface="Arial" pitchFamily="34" charset="0"/>
                <a:cs typeface="Arial" pitchFamily="34" charset="0"/>
              </a:rPr>
              <a:t>Як </a:t>
            </a:r>
            <a:r>
              <a:rPr lang="ru-RU" sz="1700" dirty="0" err="1">
                <a:latin typeface="Arial" pitchFamily="34" charset="0"/>
                <a:cs typeface="Arial" pitchFamily="34" charset="0"/>
              </a:rPr>
              <a:t>взяти</a:t>
            </a:r>
            <a:r>
              <a:rPr lang="ru-RU" sz="1700" dirty="0">
                <a:latin typeface="Arial" pitchFamily="34" charset="0"/>
                <a:cs typeface="Arial" pitchFamily="34" charset="0"/>
              </a:rPr>
              <a:t> участь у </a:t>
            </a:r>
            <a:r>
              <a:rPr lang="ru-RU" sz="1700" dirty="0" err="1">
                <a:latin typeface="Arial" pitchFamily="34" charset="0"/>
                <a:cs typeface="Arial" pitchFamily="34" charset="0"/>
              </a:rPr>
              <a:t>програмі</a:t>
            </a:r>
            <a:r>
              <a:rPr lang="ru-RU" sz="1700" dirty="0">
                <a:latin typeface="Arial" pitchFamily="34" charset="0"/>
                <a:cs typeface="Arial" pitchFamily="34" charset="0"/>
              </a:rPr>
              <a:t> </a:t>
            </a:r>
            <a:r>
              <a:rPr lang="uk-UA" sz="1700" dirty="0">
                <a:latin typeface="Arial" pitchFamily="34" charset="0"/>
                <a:cs typeface="Arial" pitchFamily="34" charset="0"/>
              </a:rPr>
              <a:t>Горизонт-2020</a:t>
            </a:r>
          </a:p>
          <a:p>
            <a:pPr>
              <a:spcBef>
                <a:spcPts val="0"/>
              </a:spcBef>
            </a:pPr>
            <a:r>
              <a:rPr lang="uk-UA" sz="1700" dirty="0">
                <a:latin typeface="Arial" pitchFamily="34" charset="0"/>
                <a:cs typeface="Arial" pitchFamily="34" charset="0"/>
              </a:rPr>
              <a:t>Оцінка проекту</a:t>
            </a:r>
          </a:p>
          <a:p>
            <a:pPr>
              <a:spcBef>
                <a:spcPts val="0"/>
              </a:spcBef>
            </a:pPr>
            <a:r>
              <a:rPr lang="uk-UA" sz="1700" dirty="0">
                <a:latin typeface="Arial" pitchFamily="34" charset="0"/>
                <a:cs typeface="Arial" pitchFamily="34" charset="0"/>
              </a:rPr>
              <a:t>Білатеральні проекти</a:t>
            </a:r>
          </a:p>
          <a:p>
            <a:pPr>
              <a:spcBef>
                <a:spcPts val="0"/>
              </a:spcBef>
            </a:pPr>
            <a:r>
              <a:rPr lang="uk-UA" sz="1700" dirty="0">
                <a:latin typeface="Arial" pitchFamily="34" charset="0"/>
                <a:cs typeface="Arial" pitchFamily="34" charset="0"/>
              </a:rPr>
              <a:t>Проекти НАТО в Україні</a:t>
            </a:r>
          </a:p>
          <a:p>
            <a:pPr>
              <a:spcBef>
                <a:spcPts val="0"/>
              </a:spcBef>
            </a:pPr>
            <a:r>
              <a:rPr lang="uk-UA" sz="1700" dirty="0">
                <a:latin typeface="Arial" pitchFamily="34" charset="0"/>
                <a:cs typeface="Arial" pitchFamily="34" charset="0"/>
              </a:rPr>
              <a:t>Платформи та корисні посилання</a:t>
            </a:r>
          </a:p>
        </p:txBody>
      </p:sp>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p:txBody>
          <a:bodyPr>
            <a:normAutofit/>
          </a:bodyPr>
          <a:lstStyle/>
          <a:p>
            <a:r>
              <a:rPr lang="uk-UA" sz="3600" dirty="0"/>
              <a:t>План лекції</a:t>
            </a:r>
            <a:endParaRPr lang="ru-RU" sz="3600" dirty="0"/>
          </a:p>
        </p:txBody>
      </p:sp>
    </p:spTree>
    <p:extLst>
      <p:ext uri="{BB962C8B-B14F-4D97-AF65-F5344CB8AC3E}">
        <p14:creationId xmlns:p14="http://schemas.microsoft.com/office/powerpoint/2010/main" val="285036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uk-UA" dirty="0"/>
              <a:t>Обладнання та устаткування для здійснення досліджень може бути настільки складним і дорогим, що його створення, придбання і використання може перевершити можливості окремих груп дослідників або навіть країн. </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solidFill>
                  <a:schemeClr val="tx1"/>
                </a:solidFill>
                <a:latin typeface="Arial" pitchFamily="34" charset="0"/>
                <a:cs typeface="Arial" pitchFamily="34" charset="0"/>
              </a:rPr>
              <a:t>Дослідницькі інфраструктури</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7" y="3789040"/>
            <a:ext cx="3109303" cy="217320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94" y="3789040"/>
            <a:ext cx="2939345" cy="3068960"/>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t="8463" b="9101"/>
          <a:stretch/>
        </p:blipFill>
        <p:spPr>
          <a:xfrm>
            <a:off x="6163151" y="3789039"/>
            <a:ext cx="2942031" cy="2267953"/>
          </a:xfrm>
          <a:prstGeom prst="rect">
            <a:avLst/>
          </a:prstGeom>
        </p:spPr>
      </p:pic>
    </p:spTree>
    <p:extLst>
      <p:ext uri="{BB962C8B-B14F-4D97-AF65-F5344CB8AC3E}">
        <p14:creationId xmlns:p14="http://schemas.microsoft.com/office/powerpoint/2010/main" val="1002519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Овал 40"/>
          <p:cNvSpPr/>
          <p:nvPr/>
        </p:nvSpPr>
        <p:spPr>
          <a:xfrm>
            <a:off x="2267744" y="116632"/>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Безпечне суспільство</a:t>
            </a:r>
            <a:endParaRPr lang="ru-RU" sz="1600" dirty="0">
              <a:solidFill>
                <a:schemeClr val="tx1"/>
              </a:solidFill>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grpSp>
        <p:nvGrpSpPr>
          <p:cNvPr id="6" name="Группа 5"/>
          <p:cNvGrpSpPr/>
          <p:nvPr/>
        </p:nvGrpSpPr>
        <p:grpSpPr>
          <a:xfrm>
            <a:off x="611560" y="2422093"/>
            <a:ext cx="2319564" cy="1862610"/>
            <a:chOff x="3478118" y="1894715"/>
            <a:chExt cx="2509237" cy="2272553"/>
          </a:xfrm>
          <a:solidFill>
            <a:srgbClr val="FFFF00"/>
          </a:solidFill>
        </p:grpSpPr>
        <p:sp>
          <p:nvSpPr>
            <p:cNvPr id="10" name="Овал 9"/>
            <p:cNvSpPr/>
            <p:nvPr/>
          </p:nvSpPr>
          <p:spPr>
            <a:xfrm>
              <a:off x="3478118" y="1894715"/>
              <a:ext cx="2509237" cy="227255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Овал 6"/>
            <p:cNvSpPr/>
            <p:nvPr/>
          </p:nvSpPr>
          <p:spPr>
            <a:xfrm>
              <a:off x="3649285" y="2481790"/>
              <a:ext cx="2167500" cy="126557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uk-UA" b="1" kern="1200" dirty="0">
                  <a:solidFill>
                    <a:schemeClr val="accent1">
                      <a:lumMod val="50000"/>
                    </a:schemeClr>
                  </a:solidFill>
                  <a:effectLst/>
                  <a:latin typeface="Bookman Old Style" pitchFamily="18" charset="0"/>
                </a:rPr>
                <a:t>Суспільні виклики</a:t>
              </a:r>
              <a:endParaRPr lang="ru-RU" b="1" kern="1200" dirty="0">
                <a:solidFill>
                  <a:schemeClr val="accent1">
                    <a:lumMod val="50000"/>
                  </a:schemeClr>
                </a:solidFill>
                <a:effectLst/>
                <a:latin typeface="Bookman Old Style" pitchFamily="18" charset="0"/>
              </a:endParaRPr>
            </a:p>
          </p:txBody>
        </p:sp>
      </p:grpSp>
      <p:sp>
        <p:nvSpPr>
          <p:cNvPr id="43" name="Овал 42"/>
          <p:cNvSpPr/>
          <p:nvPr/>
        </p:nvSpPr>
        <p:spPr>
          <a:xfrm>
            <a:off x="3811849" y="736074"/>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Інноваційне та розумне суспільство</a:t>
            </a:r>
            <a:endParaRPr lang="ru-RU" sz="1600" dirty="0">
              <a:solidFill>
                <a:schemeClr val="tx1"/>
              </a:solidFill>
              <a:latin typeface="Arial" pitchFamily="34" charset="0"/>
              <a:cs typeface="Arial" pitchFamily="34" charset="0"/>
            </a:endParaRPr>
          </a:p>
        </p:txBody>
      </p:sp>
      <p:sp>
        <p:nvSpPr>
          <p:cNvPr id="44" name="Овал 43"/>
          <p:cNvSpPr/>
          <p:nvPr/>
        </p:nvSpPr>
        <p:spPr>
          <a:xfrm>
            <a:off x="5382795" y="1417039"/>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Навколишнє  середовище. Клімат. </a:t>
            </a:r>
            <a:endParaRPr lang="ru-RU" sz="1600" dirty="0">
              <a:solidFill>
                <a:schemeClr val="tx1"/>
              </a:solidFill>
              <a:latin typeface="Arial" pitchFamily="34" charset="0"/>
              <a:cs typeface="Arial" pitchFamily="34" charset="0"/>
            </a:endParaRPr>
          </a:p>
        </p:txBody>
      </p:sp>
      <p:sp>
        <p:nvSpPr>
          <p:cNvPr id="45" name="Овал 44"/>
          <p:cNvSpPr/>
          <p:nvPr/>
        </p:nvSpPr>
        <p:spPr>
          <a:xfrm>
            <a:off x="6113401" y="2620586"/>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Розумний, зелений та інтегрований транспорт</a:t>
            </a:r>
            <a:endParaRPr lang="ru-RU" sz="1600" dirty="0">
              <a:solidFill>
                <a:schemeClr val="tx1"/>
              </a:solidFill>
              <a:latin typeface="Arial" pitchFamily="34" charset="0"/>
              <a:cs typeface="Arial" pitchFamily="34" charset="0"/>
            </a:endParaRPr>
          </a:p>
        </p:txBody>
      </p:sp>
      <p:sp>
        <p:nvSpPr>
          <p:cNvPr id="46" name="Овал 45"/>
          <p:cNvSpPr/>
          <p:nvPr/>
        </p:nvSpPr>
        <p:spPr>
          <a:xfrm>
            <a:off x="5724128" y="3722500"/>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Безпечна чиста та ефективна енергетика</a:t>
            </a:r>
            <a:endParaRPr lang="ru-RU" sz="1600" dirty="0">
              <a:solidFill>
                <a:schemeClr val="tx1"/>
              </a:solidFill>
              <a:latin typeface="Arial" pitchFamily="34" charset="0"/>
              <a:cs typeface="Arial" pitchFamily="34" charset="0"/>
            </a:endParaRPr>
          </a:p>
        </p:txBody>
      </p:sp>
      <p:sp>
        <p:nvSpPr>
          <p:cNvPr id="47" name="Овал 46"/>
          <p:cNvSpPr/>
          <p:nvPr/>
        </p:nvSpPr>
        <p:spPr>
          <a:xfrm>
            <a:off x="4572000" y="4785690"/>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Безпека продуктів харчування</a:t>
            </a:r>
            <a:endParaRPr lang="ru-RU" sz="1600" dirty="0">
              <a:solidFill>
                <a:schemeClr val="tx1"/>
              </a:solidFill>
              <a:latin typeface="Arial" pitchFamily="34" charset="0"/>
              <a:cs typeface="Arial" pitchFamily="34" charset="0"/>
            </a:endParaRPr>
          </a:p>
        </p:txBody>
      </p:sp>
      <p:sp>
        <p:nvSpPr>
          <p:cNvPr id="48" name="Овал 47"/>
          <p:cNvSpPr/>
          <p:nvPr/>
        </p:nvSpPr>
        <p:spPr>
          <a:xfrm>
            <a:off x="2931124" y="5447355"/>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Здоров'я та добробут</a:t>
            </a:r>
            <a:endParaRPr lang="ru-RU" sz="1600" dirty="0">
              <a:solidFill>
                <a:schemeClr val="tx1"/>
              </a:solidFill>
              <a:latin typeface="Arial" pitchFamily="34" charset="0"/>
              <a:cs typeface="Arial" pitchFamily="34" charset="0"/>
            </a:endParaRPr>
          </a:p>
        </p:txBody>
      </p:sp>
      <p:cxnSp>
        <p:nvCxnSpPr>
          <p:cNvPr id="15" name="Прямая соединительная линия 14"/>
          <p:cNvCxnSpPr>
            <a:stCxn id="10" idx="6"/>
            <a:endCxn id="41" idx="4"/>
          </p:cNvCxnSpPr>
          <p:nvPr/>
        </p:nvCxnSpPr>
        <p:spPr>
          <a:xfrm flipV="1">
            <a:off x="2931124" y="1417039"/>
            <a:ext cx="488748" cy="1936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0" idx="6"/>
            <a:endCxn id="48" idx="0"/>
          </p:cNvCxnSpPr>
          <p:nvPr/>
        </p:nvCxnSpPr>
        <p:spPr>
          <a:xfrm>
            <a:off x="2931124" y="3353398"/>
            <a:ext cx="1152128" cy="2093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stCxn id="10" idx="6"/>
            <a:endCxn id="43" idx="4"/>
          </p:cNvCxnSpPr>
          <p:nvPr/>
        </p:nvCxnSpPr>
        <p:spPr>
          <a:xfrm flipV="1">
            <a:off x="2931124" y="2036481"/>
            <a:ext cx="2032853" cy="1316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10" idx="6"/>
            <a:endCxn id="44" idx="3"/>
          </p:cNvCxnSpPr>
          <p:nvPr/>
        </p:nvCxnSpPr>
        <p:spPr>
          <a:xfrm flipV="1">
            <a:off x="2931124" y="2527006"/>
            <a:ext cx="2789121" cy="826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a:stCxn id="10" idx="6"/>
            <a:endCxn id="45" idx="2"/>
          </p:cNvCxnSpPr>
          <p:nvPr/>
        </p:nvCxnSpPr>
        <p:spPr>
          <a:xfrm flipV="1">
            <a:off x="2931124" y="3270790"/>
            <a:ext cx="3182277" cy="82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a:stCxn id="10" idx="6"/>
          </p:cNvCxnSpPr>
          <p:nvPr/>
        </p:nvCxnSpPr>
        <p:spPr>
          <a:xfrm>
            <a:off x="2931124" y="3353398"/>
            <a:ext cx="2793004" cy="931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a:stCxn id="10" idx="6"/>
            <a:endCxn id="47" idx="1"/>
          </p:cNvCxnSpPr>
          <p:nvPr/>
        </p:nvCxnSpPr>
        <p:spPr>
          <a:xfrm>
            <a:off x="2931124" y="3353398"/>
            <a:ext cx="1978326" cy="16227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2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877052027"/>
              </p:ext>
            </p:extLst>
          </p:nvPr>
        </p:nvGraphicFramePr>
        <p:xfrm>
          <a:off x="36388" y="1412776"/>
          <a:ext cx="8928100" cy="4884928"/>
        </p:xfrm>
        <a:graphic>
          <a:graphicData uri="http://schemas.openxmlformats.org/drawingml/2006/table">
            <a:tbl>
              <a:tblPr firstRow="1" bandRow="1">
                <a:tableStyleId>{5C22544A-7EE6-4342-B048-85BDC9FD1C3A}</a:tableStyleId>
              </a:tblPr>
              <a:tblGrid>
                <a:gridCol w="2879874">
                  <a:extLst>
                    <a:ext uri="{9D8B030D-6E8A-4147-A177-3AD203B41FA5}">
                      <a16:colId xmlns:a16="http://schemas.microsoft.com/office/drawing/2014/main" val="20000"/>
                    </a:ext>
                  </a:extLst>
                </a:gridCol>
                <a:gridCol w="6048226">
                  <a:extLst>
                    <a:ext uri="{9D8B030D-6E8A-4147-A177-3AD203B41FA5}">
                      <a16:colId xmlns:a16="http://schemas.microsoft.com/office/drawing/2014/main" val="20001"/>
                    </a:ext>
                  </a:extLst>
                </a:gridCol>
              </a:tblGrid>
              <a:tr h="370840">
                <a:tc>
                  <a:txBody>
                    <a:bodyPr/>
                    <a:lstStyle/>
                    <a:p>
                      <a:r>
                        <a:rPr lang="ru-RU" sz="1600" dirty="0" err="1"/>
                        <a:t>Розділи</a:t>
                      </a:r>
                      <a:r>
                        <a:rPr lang="ru-RU" sz="1600" dirty="0"/>
                        <a:t> </a:t>
                      </a:r>
                      <a:r>
                        <a:rPr lang="ru-RU" sz="1600" dirty="0" err="1"/>
                        <a:t>програми</a:t>
                      </a:r>
                      <a:endParaRPr lang="ru-R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err="1"/>
                        <a:t>Опис</a:t>
                      </a:r>
                      <a:endParaRPr lang="ru-RU" sz="1600" dirty="0"/>
                    </a:p>
                  </a:txBody>
                  <a:tcPr/>
                </a:tc>
                <a:extLst>
                  <a:ext uri="{0D108BD9-81ED-4DB2-BD59-A6C34878D82A}">
                    <a16:rowId xmlns:a16="http://schemas.microsoft.com/office/drawing/2014/main" val="10000"/>
                  </a:ext>
                </a:extLst>
              </a:tr>
              <a:tr h="803538">
                <a:tc>
                  <a:txBody>
                    <a:bodyPr/>
                    <a:lstStyle/>
                    <a:p>
                      <a:r>
                        <a:rPr lang="ru-RU" sz="1600" dirty="0" err="1"/>
                        <a:t>Охорона</a:t>
                      </a:r>
                      <a:r>
                        <a:rPr lang="ru-RU" sz="1600" dirty="0"/>
                        <a:t> </a:t>
                      </a:r>
                      <a:r>
                        <a:rPr lang="ru-RU" sz="1600" dirty="0" err="1"/>
                        <a:t>здоров'я</a:t>
                      </a:r>
                      <a:r>
                        <a:rPr lang="ru-RU" sz="1600" dirty="0"/>
                        <a:t>, </a:t>
                      </a:r>
                      <a:r>
                        <a:rPr lang="ru-RU" sz="1600" dirty="0" err="1"/>
                        <a:t>демографічні</a:t>
                      </a:r>
                      <a:r>
                        <a:rPr lang="ru-RU" sz="1600" dirty="0"/>
                        <a:t> </a:t>
                      </a:r>
                      <a:r>
                        <a:rPr lang="ru-RU" sz="1600" dirty="0" err="1"/>
                        <a:t>зміни</a:t>
                      </a:r>
                      <a:r>
                        <a:rPr lang="ru-RU" sz="1600" dirty="0"/>
                        <a:t> і </a:t>
                      </a:r>
                      <a:r>
                        <a:rPr lang="ru-RU" sz="1600" dirty="0" err="1"/>
                        <a:t>добробут</a:t>
                      </a:r>
                      <a:endParaRPr lang="ru-RU" sz="1600" dirty="0"/>
                    </a:p>
                  </a:txBody>
                  <a:tcPr/>
                </a:tc>
                <a:tc>
                  <a:txBody>
                    <a:bodyPr/>
                    <a:lstStyle/>
                    <a:p>
                      <a:r>
                        <a:rPr lang="ru-RU" sz="1600" dirty="0" err="1"/>
                        <a:t>Продовження</a:t>
                      </a:r>
                      <a:r>
                        <a:rPr lang="ru-RU" sz="1600" dirty="0"/>
                        <a:t> активного і </a:t>
                      </a:r>
                      <a:r>
                        <a:rPr lang="ru-RU" sz="1600" dirty="0" err="1"/>
                        <a:t>незалежного</a:t>
                      </a:r>
                      <a:r>
                        <a:rPr lang="ru-RU" sz="1600" dirty="0"/>
                        <a:t> способу </a:t>
                      </a:r>
                      <a:r>
                        <a:rPr lang="ru-RU" sz="1600" dirty="0" err="1"/>
                        <a:t>життя</a:t>
                      </a:r>
                      <a:r>
                        <a:rPr lang="ru-RU" sz="1600" dirty="0"/>
                        <a:t> </a:t>
                      </a:r>
                      <a:r>
                        <a:rPr lang="ru-RU" sz="1600" dirty="0" err="1"/>
                        <a:t>літніх</a:t>
                      </a:r>
                      <a:r>
                        <a:rPr lang="ru-RU" sz="1600" dirty="0"/>
                        <a:t> людей та </a:t>
                      </a:r>
                      <a:r>
                        <a:rPr lang="ru-RU" sz="1600" dirty="0" err="1"/>
                        <a:t>підтримка</a:t>
                      </a:r>
                      <a:r>
                        <a:rPr lang="ru-RU" sz="1600" dirty="0"/>
                        <a:t>  </a:t>
                      </a:r>
                      <a:r>
                        <a:rPr lang="ru-RU" sz="1600" dirty="0" err="1"/>
                        <a:t>розвитку</a:t>
                      </a:r>
                      <a:r>
                        <a:rPr lang="ru-RU" sz="1600" dirty="0"/>
                        <a:t> </a:t>
                      </a:r>
                      <a:r>
                        <a:rPr lang="ru-RU" sz="1600" dirty="0" err="1"/>
                        <a:t>нових</a:t>
                      </a:r>
                      <a:r>
                        <a:rPr lang="ru-RU" sz="1600" dirty="0"/>
                        <a:t>, </a:t>
                      </a:r>
                      <a:r>
                        <a:rPr lang="ru-RU" sz="1600" dirty="0" err="1"/>
                        <a:t>безпечних</a:t>
                      </a:r>
                      <a:r>
                        <a:rPr lang="ru-RU" sz="1600" dirty="0"/>
                        <a:t> і </a:t>
                      </a:r>
                      <a:r>
                        <a:rPr lang="ru-RU" sz="1600" dirty="0" err="1"/>
                        <a:t>ефективних</a:t>
                      </a:r>
                      <a:r>
                        <a:rPr lang="ru-RU" sz="1600" dirty="0"/>
                        <a:t> </a:t>
                      </a:r>
                      <a:r>
                        <a:rPr lang="ru-RU" sz="1600" dirty="0" err="1"/>
                        <a:t>видів</a:t>
                      </a:r>
                      <a:r>
                        <a:rPr lang="ru-RU" sz="1600" dirty="0"/>
                        <a:t> </a:t>
                      </a:r>
                      <a:r>
                        <a:rPr lang="ru-RU" sz="1600" dirty="0" err="1"/>
                        <a:t>терапії</a:t>
                      </a:r>
                      <a:r>
                        <a:rPr lang="ru-RU" sz="1600" dirty="0"/>
                        <a:t>. </a:t>
                      </a:r>
                    </a:p>
                  </a:txBody>
                  <a:tcPr/>
                </a:tc>
                <a:extLst>
                  <a:ext uri="{0D108BD9-81ED-4DB2-BD59-A6C34878D82A}">
                    <a16:rowId xmlns:a16="http://schemas.microsoft.com/office/drawing/2014/main" val="10001"/>
                  </a:ext>
                </a:extLst>
              </a:tr>
              <a:tr h="370840">
                <a:tc>
                  <a:txBody>
                    <a:bodyPr/>
                    <a:lstStyle/>
                    <a:p>
                      <a:pPr>
                        <a:lnSpc>
                          <a:spcPct val="115000"/>
                        </a:lnSpc>
                        <a:spcAft>
                          <a:spcPts val="0"/>
                        </a:spcAft>
                      </a:pPr>
                      <a:r>
                        <a:rPr lang="ru-RU" sz="1600" b="0" kern="1200" dirty="0" err="1">
                          <a:solidFill>
                            <a:schemeClr val="tx1"/>
                          </a:solidFill>
                          <a:effectLst/>
                          <a:latin typeface="Lucida Sans Unicode"/>
                          <a:ea typeface="Times New Roman"/>
                          <a:cs typeface="Times New Roman"/>
                        </a:rPr>
                        <a:t>Продовольча</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безпека</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ресурсозберігаюче</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сільське</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лісове</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господарство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дослідження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морських</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прибережних</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внутрішніх</a:t>
                      </a:r>
                      <a:r>
                        <a:rPr lang="ru-RU" sz="1600" b="0" kern="1200" dirty="0">
                          <a:solidFill>
                            <a:schemeClr val="tx1"/>
                          </a:solidFill>
                          <a:effectLst/>
                          <a:latin typeface="Lucida Sans Unicode"/>
                          <a:ea typeface="Times New Roman"/>
                          <a:cs typeface="Times New Roman"/>
                        </a:rPr>
                        <a:t> вод, </a:t>
                      </a:r>
                      <a:r>
                        <a:rPr lang="ru-RU" sz="1600" b="0" kern="1200" dirty="0" err="1">
                          <a:solidFill>
                            <a:schemeClr val="tx1"/>
                          </a:solidFill>
                          <a:effectLst/>
                          <a:latin typeface="Lucida Sans Unicode"/>
                          <a:ea typeface="Times New Roman"/>
                          <a:cs typeface="Times New Roman"/>
                        </a:rPr>
                        <a:t>біоекономіка</a:t>
                      </a:r>
                      <a:endParaRPr lang="ru-RU" sz="1100" b="0" dirty="0">
                        <a:solidFill>
                          <a:schemeClr val="tx1"/>
                        </a:solidFill>
                        <a:effectLst/>
                        <a:latin typeface="Calibri"/>
                        <a:ea typeface="Calibri"/>
                        <a:cs typeface="Times New Roman"/>
                      </a:endParaRPr>
                    </a:p>
                  </a:txBody>
                  <a:tcPr/>
                </a:tc>
                <a:tc>
                  <a:txBody>
                    <a:bodyPr/>
                    <a:lstStyle/>
                    <a:p>
                      <a:pPr>
                        <a:lnSpc>
                          <a:spcPct val="115000"/>
                        </a:lnSpc>
                        <a:spcAft>
                          <a:spcPts val="0"/>
                        </a:spcAft>
                      </a:pPr>
                      <a:r>
                        <a:rPr lang="ru-RU" sz="1600" b="0" kern="1200" dirty="0" err="1">
                          <a:solidFill>
                            <a:schemeClr val="tx1"/>
                          </a:solidFill>
                          <a:effectLst/>
                          <a:latin typeface="Lucida Sans Unicode"/>
                          <a:ea typeface="Times New Roman"/>
                          <a:cs typeface="Times New Roman"/>
                        </a:rPr>
                        <a:t>Більш</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ефективне</a:t>
                      </a:r>
                      <a:r>
                        <a:rPr lang="ru-RU" sz="1600" b="0" kern="1200" dirty="0">
                          <a:solidFill>
                            <a:schemeClr val="tx1"/>
                          </a:solidFill>
                          <a:effectLst/>
                          <a:latin typeface="Lucida Sans Unicode"/>
                          <a:ea typeface="Times New Roman"/>
                          <a:cs typeface="Times New Roman"/>
                        </a:rPr>
                        <a:t> та </a:t>
                      </a:r>
                      <a:r>
                        <a:rPr lang="ru-RU" sz="1600" b="0" kern="1200" dirty="0" err="1">
                          <a:solidFill>
                            <a:schemeClr val="tx1"/>
                          </a:solidFill>
                          <a:effectLst/>
                          <a:latin typeface="Lucida Sans Unicode"/>
                          <a:ea typeface="Times New Roman"/>
                          <a:cs typeface="Times New Roman"/>
                        </a:rPr>
                        <a:t>стале</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використання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біологічних</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ресурсів</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створення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ефективного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раціонального</a:t>
                      </a:r>
                      <a:r>
                        <a:rPr lang="ru-RU" sz="1600" b="0" kern="1200" baseline="0" dirty="0">
                          <a:solidFill>
                            <a:schemeClr val="tx1"/>
                          </a:solidFill>
                          <a:effectLst/>
                          <a:latin typeface="Lucida Sans Unicode"/>
                          <a:ea typeface="Times New Roman"/>
                          <a:cs typeface="Times New Roman"/>
                        </a:rPr>
                        <a:t> </a:t>
                      </a:r>
                      <a:r>
                        <a:rPr lang="ru-RU" sz="1600" b="0" kern="1200" dirty="0">
                          <a:solidFill>
                            <a:schemeClr val="tx1"/>
                          </a:solidFill>
                          <a:effectLst/>
                          <a:latin typeface="Lucida Sans Unicode"/>
                          <a:ea typeface="Times New Roman"/>
                          <a:cs typeface="Times New Roman"/>
                        </a:rPr>
                        <a:t>та </a:t>
                      </a:r>
                      <a:r>
                        <a:rPr lang="ru-RU" sz="1600" b="0" kern="1200" dirty="0" err="1">
                          <a:solidFill>
                            <a:schemeClr val="tx1"/>
                          </a:solidFill>
                          <a:effectLst/>
                          <a:latin typeface="Lucida Sans Unicode"/>
                          <a:ea typeface="Times New Roman"/>
                          <a:cs typeface="Times New Roman"/>
                        </a:rPr>
                        <a:t>ресурсозберігаючого</a:t>
                      </a:r>
                      <a:r>
                        <a:rPr lang="ru-RU" sz="1600" b="0" kern="1200" baseline="0" dirty="0">
                          <a:solidFill>
                            <a:schemeClr val="tx1"/>
                          </a:solidFill>
                          <a:effectLst/>
                          <a:latin typeface="Lucida Sans Unicode"/>
                          <a:ea typeface="Times New Roman"/>
                          <a:cs typeface="Times New Roman"/>
                        </a:rPr>
                        <a:t> </a:t>
                      </a:r>
                      <a:r>
                        <a:rPr lang="ru-RU" sz="1600" b="0" kern="1200" baseline="0" dirty="0" err="1">
                          <a:solidFill>
                            <a:schemeClr val="tx1"/>
                          </a:solidFill>
                          <a:effectLst/>
                          <a:latin typeface="Lucida Sans Unicode"/>
                          <a:ea typeface="Times New Roman"/>
                          <a:cs typeface="Times New Roman"/>
                        </a:rPr>
                        <a:t>виробництва</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що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сприяє</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розвитку</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екосистемних</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послуг</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відновленню</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біологічного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різноманіття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поряд</a:t>
                      </a:r>
                      <a:r>
                        <a:rPr lang="ru-RU" sz="1600" b="0" kern="1200" dirty="0">
                          <a:solidFill>
                            <a:schemeClr val="tx1"/>
                          </a:solidFill>
                          <a:effectLst/>
                          <a:latin typeface="Lucida Sans Unicode"/>
                          <a:ea typeface="Times New Roman"/>
                          <a:cs typeface="Times New Roman"/>
                        </a:rPr>
                        <a:t> з </a:t>
                      </a:r>
                      <a:r>
                        <a:rPr lang="ru-RU" sz="1600" b="0" kern="1200" dirty="0" err="1">
                          <a:solidFill>
                            <a:schemeClr val="tx1"/>
                          </a:solidFill>
                          <a:effectLst/>
                          <a:latin typeface="Lucida Sans Unicode"/>
                          <a:ea typeface="Times New Roman"/>
                          <a:cs typeface="Times New Roman"/>
                        </a:rPr>
                        <a:t>конкурентним</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низько-вуглецевим</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ланцюгом</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постачання</a:t>
                      </a:r>
                      <a:r>
                        <a:rPr lang="ru-RU" sz="1600" b="0" kern="1200" dirty="0">
                          <a:solidFill>
                            <a:schemeClr val="tx1"/>
                          </a:solidFill>
                          <a:effectLst/>
                          <a:latin typeface="Lucida Sans Unicode"/>
                          <a:ea typeface="Times New Roman"/>
                          <a:cs typeface="Times New Roman"/>
                        </a:rPr>
                        <a:t>.</a:t>
                      </a:r>
                      <a:endParaRPr lang="ru-RU" sz="1100" b="0" dirty="0">
                        <a:solidFill>
                          <a:schemeClr val="tx1"/>
                        </a:solidFill>
                        <a:effectLst/>
                        <a:latin typeface="Calibri"/>
                        <a:ea typeface="Calibri"/>
                        <a:cs typeface="Times New Roman"/>
                      </a:endParaRPr>
                    </a:p>
                  </a:txBody>
                  <a:tcPr/>
                </a:tc>
                <a:extLst>
                  <a:ext uri="{0D108BD9-81ED-4DB2-BD59-A6C34878D82A}">
                    <a16:rowId xmlns:a16="http://schemas.microsoft.com/office/drawing/2014/main" val="10002"/>
                  </a:ext>
                </a:extLst>
              </a:tr>
              <a:tr h="370840">
                <a:tc>
                  <a:txBody>
                    <a:bodyPr/>
                    <a:lstStyle/>
                    <a:p>
                      <a:r>
                        <a:rPr lang="ru-RU" sz="1600" dirty="0" err="1"/>
                        <a:t>Безпечна</a:t>
                      </a:r>
                      <a:r>
                        <a:rPr lang="ru-RU" sz="1600" dirty="0"/>
                        <a:t>, чиста і </a:t>
                      </a:r>
                      <a:r>
                        <a:rPr lang="ru-RU" sz="1600" dirty="0" err="1"/>
                        <a:t>ефективна</a:t>
                      </a:r>
                      <a:r>
                        <a:rPr lang="ru-RU" sz="1600" dirty="0"/>
                        <a:t> </a:t>
                      </a:r>
                      <a:r>
                        <a:rPr lang="ru-RU" sz="1600" dirty="0" err="1"/>
                        <a:t>енергетика</a:t>
                      </a:r>
                      <a:r>
                        <a:rPr lang="ru-RU" sz="1600" dirty="0"/>
                        <a:t> </a:t>
                      </a:r>
                    </a:p>
                  </a:txBody>
                  <a:tcPr/>
                </a:tc>
                <a:tc>
                  <a:txBody>
                    <a:bodyPr/>
                    <a:lstStyle/>
                    <a:p>
                      <a:r>
                        <a:rPr lang="ru-RU" sz="1600" dirty="0"/>
                        <a:t>Заходи </a:t>
                      </a:r>
                      <a:r>
                        <a:rPr lang="ru-RU" sz="1600" dirty="0" err="1"/>
                        <a:t>спрямовані</a:t>
                      </a:r>
                      <a:r>
                        <a:rPr lang="ru-RU" sz="1600" dirty="0"/>
                        <a:t> на </a:t>
                      </a:r>
                      <a:r>
                        <a:rPr lang="ru-RU" sz="1600" dirty="0" err="1"/>
                        <a:t>підтримку</a:t>
                      </a:r>
                      <a:r>
                        <a:rPr lang="ru-RU" sz="1600" dirty="0"/>
                        <a:t> переходу на </a:t>
                      </a:r>
                      <a:r>
                        <a:rPr lang="ru-RU" sz="1600" dirty="0" err="1"/>
                        <a:t>надійні</a:t>
                      </a:r>
                      <a:r>
                        <a:rPr lang="ru-RU" sz="1600" dirty="0"/>
                        <a:t>, </a:t>
                      </a:r>
                      <a:r>
                        <a:rPr lang="ru-RU" sz="1600" dirty="0" err="1"/>
                        <a:t>відтворювані</a:t>
                      </a:r>
                      <a:r>
                        <a:rPr lang="ru-RU" sz="1600" dirty="0"/>
                        <a:t> та </a:t>
                      </a:r>
                      <a:r>
                        <a:rPr lang="ru-RU" sz="1600" dirty="0" err="1"/>
                        <a:t>конкурентні</a:t>
                      </a:r>
                      <a:r>
                        <a:rPr lang="ru-RU" sz="1600" dirty="0"/>
                        <a:t> </a:t>
                      </a:r>
                      <a:r>
                        <a:rPr lang="ru-RU" sz="1600" dirty="0" err="1"/>
                        <a:t>енергетичні</a:t>
                      </a:r>
                      <a:r>
                        <a:rPr lang="ru-RU" sz="1600" dirty="0"/>
                        <a:t> </a:t>
                      </a:r>
                      <a:r>
                        <a:rPr lang="ru-RU" sz="1600" dirty="0" err="1"/>
                        <a:t>системи</a:t>
                      </a:r>
                      <a:r>
                        <a:rPr lang="ru-RU" sz="1600" dirty="0"/>
                        <a:t>.</a:t>
                      </a:r>
                    </a:p>
                  </a:txBody>
                  <a:tcPr/>
                </a:tc>
                <a:extLst>
                  <a:ext uri="{0D108BD9-81ED-4DB2-BD59-A6C34878D82A}">
                    <a16:rowId xmlns:a16="http://schemas.microsoft.com/office/drawing/2014/main" val="10003"/>
                  </a:ext>
                </a:extLst>
              </a:tr>
              <a:tr h="370840">
                <a:tc>
                  <a:txBody>
                    <a:bodyPr/>
                    <a:lstStyle/>
                    <a:p>
                      <a:r>
                        <a:rPr lang="ru-RU" sz="1600" dirty="0" err="1"/>
                        <a:t>Європа</a:t>
                      </a:r>
                      <a:r>
                        <a:rPr lang="ru-RU" sz="1600" dirty="0"/>
                        <a:t> в </a:t>
                      </a:r>
                      <a:r>
                        <a:rPr lang="ru-RU" sz="1600" dirty="0" err="1"/>
                        <a:t>мінливому</a:t>
                      </a:r>
                      <a:r>
                        <a:rPr lang="ru-RU" sz="1600" dirty="0"/>
                        <a:t> </a:t>
                      </a:r>
                      <a:r>
                        <a:rPr lang="ru-RU" sz="1600" dirty="0" err="1"/>
                        <a:t>світі</a:t>
                      </a:r>
                      <a:r>
                        <a:rPr lang="ru-RU" sz="1600" dirty="0"/>
                        <a:t> - </a:t>
                      </a:r>
                      <a:r>
                        <a:rPr lang="ru-RU" sz="1600" dirty="0" err="1"/>
                        <a:t>інклюзивне</a:t>
                      </a:r>
                      <a:r>
                        <a:rPr lang="ru-RU" sz="1600" dirty="0"/>
                        <a:t>, </a:t>
                      </a:r>
                      <a:r>
                        <a:rPr lang="ru-RU" sz="1600" dirty="0" err="1"/>
                        <a:t>інноваційне</a:t>
                      </a:r>
                      <a:r>
                        <a:rPr lang="ru-RU" sz="1600" dirty="0"/>
                        <a:t>, </a:t>
                      </a:r>
                      <a:r>
                        <a:rPr lang="ru-RU" sz="1600" dirty="0" err="1"/>
                        <a:t>мисляче</a:t>
                      </a:r>
                      <a:r>
                        <a:rPr lang="ru-RU" sz="1600" dirty="0"/>
                        <a:t> </a:t>
                      </a:r>
                      <a:r>
                        <a:rPr lang="ru-RU" sz="1600" dirty="0" err="1"/>
                        <a:t>суспільство</a:t>
                      </a:r>
                      <a:r>
                        <a:rPr lang="ru-RU" sz="1600" dirty="0"/>
                        <a:t> </a:t>
                      </a:r>
                    </a:p>
                  </a:txBody>
                  <a:tcPr/>
                </a:tc>
                <a:tc>
                  <a:txBody>
                    <a:bodyPr/>
                    <a:lstStyle/>
                    <a:p>
                      <a:r>
                        <a:rPr lang="ru-RU" sz="1600" dirty="0" err="1"/>
                        <a:t>Боротьба</a:t>
                      </a:r>
                      <a:r>
                        <a:rPr lang="ru-RU" sz="1600" dirty="0"/>
                        <a:t> з </a:t>
                      </a:r>
                      <a:r>
                        <a:rPr lang="ru-RU" sz="1600" dirty="0" err="1"/>
                        <a:t>соціальною</a:t>
                      </a:r>
                      <a:r>
                        <a:rPr lang="ru-RU" sz="1600" dirty="0"/>
                        <a:t> </a:t>
                      </a:r>
                      <a:r>
                        <a:rPr lang="ru-RU" sz="1600" dirty="0" err="1"/>
                        <a:t>ізоляцією</a:t>
                      </a:r>
                      <a:r>
                        <a:rPr lang="ru-RU" sz="1600" dirty="0"/>
                        <a:t>, </a:t>
                      </a:r>
                      <a:r>
                        <a:rPr lang="ru-RU" sz="1600" dirty="0" err="1"/>
                        <a:t>дискримінацією</a:t>
                      </a:r>
                      <a:r>
                        <a:rPr lang="ru-RU" sz="1600" dirty="0"/>
                        <a:t> та </a:t>
                      </a:r>
                      <a:r>
                        <a:rPr lang="ru-RU" sz="1600" dirty="0" err="1"/>
                        <a:t>різними</a:t>
                      </a:r>
                      <a:r>
                        <a:rPr lang="ru-RU" sz="1600" dirty="0"/>
                        <a:t> формами </a:t>
                      </a:r>
                      <a:r>
                        <a:rPr lang="ru-RU" sz="1600" dirty="0" err="1"/>
                        <a:t>нерівності</a:t>
                      </a:r>
                      <a:r>
                        <a:rPr lang="ru-RU" sz="1600" dirty="0"/>
                        <a:t>. </a:t>
                      </a:r>
                      <a:r>
                        <a:rPr lang="ru-RU" sz="1600" dirty="0" err="1"/>
                        <a:t>Планується</a:t>
                      </a:r>
                      <a:r>
                        <a:rPr lang="ru-RU" sz="1600" dirty="0"/>
                        <a:t>  </a:t>
                      </a:r>
                      <a:r>
                        <a:rPr lang="ru-RU" sz="1600" dirty="0" err="1"/>
                        <a:t>також</a:t>
                      </a:r>
                      <a:r>
                        <a:rPr lang="ru-RU" sz="1600" dirty="0"/>
                        <a:t> </a:t>
                      </a:r>
                      <a:r>
                        <a:rPr lang="ru-RU" sz="1600" dirty="0" err="1"/>
                        <a:t>проведення</a:t>
                      </a:r>
                      <a:r>
                        <a:rPr lang="ru-RU" sz="1600" dirty="0"/>
                        <a:t> </a:t>
                      </a:r>
                      <a:r>
                        <a:rPr lang="ru-RU" sz="1600" dirty="0" err="1"/>
                        <a:t>досліджень</a:t>
                      </a:r>
                      <a:r>
                        <a:rPr lang="ru-RU" sz="1600" dirty="0"/>
                        <a:t> з таких </a:t>
                      </a:r>
                      <a:r>
                        <a:rPr lang="ru-RU" sz="1600" dirty="0" err="1"/>
                        <a:t>питань</a:t>
                      </a:r>
                      <a:r>
                        <a:rPr lang="ru-RU" sz="1600" dirty="0"/>
                        <a:t>, як </a:t>
                      </a:r>
                      <a:r>
                        <a:rPr lang="ru-RU" sz="1600" dirty="0" err="1"/>
                        <a:t>історична</a:t>
                      </a:r>
                      <a:r>
                        <a:rPr lang="ru-RU" sz="1600" dirty="0"/>
                        <a:t> </a:t>
                      </a:r>
                      <a:r>
                        <a:rPr lang="ru-RU" sz="1600" dirty="0" err="1"/>
                        <a:t>пам’ять</a:t>
                      </a:r>
                      <a:r>
                        <a:rPr lang="ru-RU" sz="1600" dirty="0"/>
                        <a:t>, </a:t>
                      </a:r>
                      <a:r>
                        <a:rPr lang="ru-RU" sz="1600" dirty="0" err="1"/>
                        <a:t>толерантність</a:t>
                      </a:r>
                      <a:r>
                        <a:rPr lang="ru-RU" sz="1600" dirty="0"/>
                        <a:t> та культурна </a:t>
                      </a:r>
                      <a:r>
                        <a:rPr lang="ru-RU" sz="1600" dirty="0" err="1"/>
                        <a:t>спадщина</a:t>
                      </a:r>
                      <a:r>
                        <a:rPr lang="ru-RU" sz="1600" dirty="0"/>
                        <a:t>.</a:t>
                      </a:r>
                    </a:p>
                  </a:txBody>
                  <a:tcPr/>
                </a:tc>
                <a:extLst>
                  <a:ext uri="{0D108BD9-81ED-4DB2-BD59-A6C34878D82A}">
                    <a16:rowId xmlns:a16="http://schemas.microsoft.com/office/drawing/2014/main" val="10004"/>
                  </a:ext>
                </a:extLst>
              </a:tr>
            </a:tbl>
          </a:graphicData>
        </a:graphic>
      </p:graphicFrame>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pPr lvl="0"/>
            <a:r>
              <a:rPr lang="uk-UA" dirty="0">
                <a:solidFill>
                  <a:schemeClr val="accent1">
                    <a:lumMod val="50000"/>
                  </a:schemeClr>
                </a:solidFill>
                <a:effectLst/>
                <a:latin typeface="Bookman Old Style" pitchFamily="18" charset="0"/>
              </a:rPr>
              <a:t>Суспільні виклики</a:t>
            </a:r>
            <a:endParaRPr lang="ru-RU" dirty="0"/>
          </a:p>
        </p:txBody>
      </p:sp>
    </p:spTree>
    <p:extLst>
      <p:ext uri="{BB962C8B-B14F-4D97-AF65-F5344CB8AC3E}">
        <p14:creationId xmlns:p14="http://schemas.microsoft.com/office/powerpoint/2010/main" val="2975158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721875238"/>
              </p:ext>
            </p:extLst>
          </p:nvPr>
        </p:nvGraphicFramePr>
        <p:xfrm>
          <a:off x="35496" y="1340768"/>
          <a:ext cx="8928100" cy="5229860"/>
        </p:xfrm>
        <a:graphic>
          <a:graphicData uri="http://schemas.openxmlformats.org/drawingml/2006/table">
            <a:tbl>
              <a:tblPr firstRow="1" bandRow="1">
                <a:tableStyleId>{5C22544A-7EE6-4342-B048-85BDC9FD1C3A}</a:tableStyleId>
              </a:tblPr>
              <a:tblGrid>
                <a:gridCol w="2447380">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370840">
                <a:tc>
                  <a:txBody>
                    <a:bodyPr/>
                    <a:lstStyle/>
                    <a:p>
                      <a:r>
                        <a:rPr lang="ru-RU" sz="1600" dirty="0" err="1">
                          <a:latin typeface="Arial" pitchFamily="34" charset="0"/>
                          <a:cs typeface="Arial" pitchFamily="34" charset="0"/>
                        </a:rPr>
                        <a:t>Розділи</a:t>
                      </a:r>
                      <a:r>
                        <a:rPr lang="ru-RU" sz="1600" dirty="0">
                          <a:latin typeface="Arial" pitchFamily="34" charset="0"/>
                          <a:cs typeface="Arial" pitchFamily="34" charset="0"/>
                        </a:rPr>
                        <a:t> </a:t>
                      </a:r>
                      <a:r>
                        <a:rPr lang="ru-RU" sz="1600" dirty="0" err="1">
                          <a:latin typeface="Arial" pitchFamily="34" charset="0"/>
                          <a:cs typeface="Arial" pitchFamily="34" charset="0"/>
                        </a:rPr>
                        <a:t>програми</a:t>
                      </a:r>
                      <a:endParaRPr lang="ru-RU" sz="16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err="1">
                          <a:latin typeface="Arial" pitchFamily="34" charset="0"/>
                          <a:cs typeface="Arial" pitchFamily="34" charset="0"/>
                        </a:rPr>
                        <a:t>Опис</a:t>
                      </a:r>
                      <a:endParaRPr lang="ru-RU" sz="1600" dirty="0">
                        <a:latin typeface="Arial" pitchFamily="34" charset="0"/>
                        <a:cs typeface="Arial" pitchFamily="34" charset="0"/>
                      </a:endParaRPr>
                    </a:p>
                  </a:txBody>
                  <a:tcPr/>
                </a:tc>
                <a:extLst>
                  <a:ext uri="{0D108BD9-81ED-4DB2-BD59-A6C34878D82A}">
                    <a16:rowId xmlns:a16="http://schemas.microsoft.com/office/drawing/2014/main" val="10000"/>
                  </a:ext>
                </a:extLst>
              </a:tr>
              <a:tr h="803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err="1">
                          <a:latin typeface="Arial" pitchFamily="34" charset="0"/>
                          <a:cs typeface="Arial" pitchFamily="34" charset="0"/>
                        </a:rPr>
                        <a:t>Інтелектуальний</a:t>
                      </a:r>
                      <a:r>
                        <a:rPr lang="ru-RU" sz="1600" dirty="0">
                          <a:latin typeface="Arial" pitchFamily="34" charset="0"/>
                          <a:cs typeface="Arial" pitchFamily="34" charset="0"/>
                        </a:rPr>
                        <a:t>, «</a:t>
                      </a:r>
                      <a:r>
                        <a:rPr lang="ru-RU" sz="1600" dirty="0" err="1">
                          <a:latin typeface="Arial" pitchFamily="34" charset="0"/>
                          <a:cs typeface="Arial" pitchFamily="34" charset="0"/>
                        </a:rPr>
                        <a:t>зелений</a:t>
                      </a:r>
                      <a:r>
                        <a:rPr lang="ru-RU" sz="1600" dirty="0">
                          <a:latin typeface="Arial" pitchFamily="34" charset="0"/>
                          <a:cs typeface="Arial" pitchFamily="34" charset="0"/>
                        </a:rPr>
                        <a:t>» та </a:t>
                      </a:r>
                      <a:r>
                        <a:rPr lang="ru-RU" sz="1600" dirty="0" err="1">
                          <a:latin typeface="Arial" pitchFamily="34" charset="0"/>
                          <a:cs typeface="Arial" pitchFamily="34" charset="0"/>
                        </a:rPr>
                        <a:t>інтегрований</a:t>
                      </a:r>
                      <a:r>
                        <a:rPr lang="ru-RU" sz="1600" dirty="0">
                          <a:latin typeface="Arial" pitchFamily="34" charset="0"/>
                          <a:cs typeface="Arial" pitchFamily="34" charset="0"/>
                        </a:rPr>
                        <a:t>  транспорт</a:t>
                      </a:r>
                    </a:p>
                    <a:p>
                      <a:endParaRPr lang="ru-RU" sz="1600" dirty="0">
                        <a:latin typeface="Arial" pitchFamily="34" charset="0"/>
                        <a:cs typeface="Arial" pitchFamily="34" charset="0"/>
                      </a:endParaRPr>
                    </a:p>
                  </a:txBody>
                  <a:tcPr/>
                </a:tc>
                <a:tc>
                  <a:txBody>
                    <a:bodyPr/>
                    <a:lstStyle/>
                    <a:p>
                      <a:r>
                        <a:rPr lang="ru-RU" sz="1600" dirty="0">
                          <a:latin typeface="Arial" pitchFamily="34" charset="0"/>
                          <a:cs typeface="Arial" pitchFamily="34" charset="0"/>
                        </a:rPr>
                        <a:t>•   </a:t>
                      </a:r>
                      <a:r>
                        <a:rPr lang="ru-RU" sz="1600" dirty="0" err="1">
                          <a:latin typeface="Arial" pitchFamily="34" charset="0"/>
                          <a:cs typeface="Arial" pitchFamily="34" charset="0"/>
                        </a:rPr>
                        <a:t>Ресурсозберігаючий</a:t>
                      </a:r>
                      <a:r>
                        <a:rPr lang="ru-RU" sz="1600" dirty="0">
                          <a:latin typeface="Arial" pitchFamily="34" charset="0"/>
                          <a:cs typeface="Arial" pitchFamily="34" charset="0"/>
                        </a:rPr>
                        <a:t>, </a:t>
                      </a:r>
                      <a:r>
                        <a:rPr lang="ru-RU" sz="1600" dirty="0" err="1">
                          <a:latin typeface="Arial" pitchFamily="34" charset="0"/>
                          <a:cs typeface="Arial" pitchFamily="34" charset="0"/>
                        </a:rPr>
                        <a:t>безпечний</a:t>
                      </a:r>
                      <a:r>
                        <a:rPr lang="ru-RU" sz="1600" dirty="0">
                          <a:latin typeface="Arial" pitchFamily="34" charset="0"/>
                          <a:cs typeface="Arial" pitchFamily="34" charset="0"/>
                        </a:rPr>
                        <a:t> для </a:t>
                      </a:r>
                      <a:r>
                        <a:rPr lang="ru-RU" sz="1600" dirty="0" err="1">
                          <a:latin typeface="Arial" pitchFamily="34" charset="0"/>
                          <a:cs typeface="Arial" pitchFamily="34" charset="0"/>
                        </a:rPr>
                        <a:t>навколишнього</a:t>
                      </a:r>
                      <a:r>
                        <a:rPr lang="ru-RU" sz="1600" dirty="0">
                          <a:latin typeface="Arial" pitchFamily="34" charset="0"/>
                          <a:cs typeface="Arial" pitchFamily="34" charset="0"/>
                        </a:rPr>
                        <a:t> </a:t>
                      </a:r>
                      <a:r>
                        <a:rPr lang="ru-RU" sz="1600" dirty="0" err="1">
                          <a:latin typeface="Arial" pitchFamily="34" charset="0"/>
                          <a:cs typeface="Arial" pitchFamily="34" charset="0"/>
                        </a:rPr>
                        <a:t>середовища</a:t>
                      </a:r>
                      <a:r>
                        <a:rPr lang="ru-RU" sz="1600" dirty="0">
                          <a:latin typeface="Arial" pitchFamily="34" charset="0"/>
                          <a:cs typeface="Arial" pitchFamily="34" charset="0"/>
                        </a:rPr>
                        <a:t> транспорт;</a:t>
                      </a:r>
                    </a:p>
                    <a:p>
                      <a:r>
                        <a:rPr lang="ru-RU" sz="1600" dirty="0">
                          <a:latin typeface="Arial" pitchFamily="34" charset="0"/>
                          <a:cs typeface="Arial" pitchFamily="34" charset="0"/>
                        </a:rPr>
                        <a:t>•   </a:t>
                      </a:r>
                      <a:r>
                        <a:rPr lang="ru-RU" sz="1600" dirty="0" err="1">
                          <a:latin typeface="Arial" pitchFamily="34" charset="0"/>
                          <a:cs typeface="Arial" pitchFamily="34" charset="0"/>
                        </a:rPr>
                        <a:t>Підвищення</a:t>
                      </a:r>
                      <a:r>
                        <a:rPr lang="ru-RU" sz="1600" dirty="0">
                          <a:latin typeface="Arial" pitchFamily="34" charset="0"/>
                          <a:cs typeface="Arial" pitchFamily="34" charset="0"/>
                        </a:rPr>
                        <a:t> </a:t>
                      </a:r>
                      <a:r>
                        <a:rPr lang="ru-RU" sz="1600" dirty="0" err="1">
                          <a:latin typeface="Arial" pitchFamily="34" charset="0"/>
                          <a:cs typeface="Arial" pitchFamily="34" charset="0"/>
                        </a:rPr>
                        <a:t>мобільності</a:t>
                      </a:r>
                      <a:r>
                        <a:rPr lang="ru-RU" sz="1600" dirty="0">
                          <a:latin typeface="Arial" pitchFamily="34" charset="0"/>
                          <a:cs typeface="Arial" pitchFamily="34" charset="0"/>
                        </a:rPr>
                        <a:t>, </a:t>
                      </a:r>
                      <a:r>
                        <a:rPr lang="ru-RU" sz="1600" dirty="0" err="1">
                          <a:latin typeface="Arial" pitchFamily="34" charset="0"/>
                          <a:cs typeface="Arial" pitchFamily="34" charset="0"/>
                        </a:rPr>
                        <a:t>спрощення</a:t>
                      </a:r>
                      <a:r>
                        <a:rPr lang="ru-RU" sz="1600" dirty="0">
                          <a:latin typeface="Arial" pitchFamily="34" charset="0"/>
                          <a:cs typeface="Arial" pitchFamily="34" charset="0"/>
                        </a:rPr>
                        <a:t> </a:t>
                      </a:r>
                      <a:r>
                        <a:rPr lang="ru-RU" sz="1600" dirty="0" err="1">
                          <a:latin typeface="Arial" pitchFamily="34" charset="0"/>
                          <a:cs typeface="Arial" pitchFamily="34" charset="0"/>
                        </a:rPr>
                        <a:t>руху</a:t>
                      </a:r>
                      <a:r>
                        <a:rPr lang="ru-RU" sz="1600" dirty="0">
                          <a:latin typeface="Arial" pitchFamily="34" charset="0"/>
                          <a:cs typeface="Arial" pitchFamily="34" charset="0"/>
                        </a:rPr>
                        <a:t>, </a:t>
                      </a:r>
                      <a:r>
                        <a:rPr lang="ru-RU" sz="1600" dirty="0" err="1">
                          <a:latin typeface="Arial" pitchFamily="34" charset="0"/>
                          <a:cs typeface="Arial" pitchFamily="34" charset="0"/>
                        </a:rPr>
                        <a:t>безпека</a:t>
                      </a:r>
                      <a:r>
                        <a:rPr lang="ru-RU" sz="1600" dirty="0">
                          <a:latin typeface="Arial" pitchFamily="34" charset="0"/>
                          <a:cs typeface="Arial" pitchFamily="34" charset="0"/>
                        </a:rPr>
                        <a:t> і </a:t>
                      </a:r>
                      <a:r>
                        <a:rPr lang="ru-RU" sz="1600" dirty="0" err="1">
                          <a:latin typeface="Arial" pitchFamily="34" charset="0"/>
                          <a:cs typeface="Arial" pitchFamily="34" charset="0"/>
                        </a:rPr>
                        <a:t>захищеність</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Світове</a:t>
                      </a:r>
                      <a:r>
                        <a:rPr lang="ru-RU" sz="1600" dirty="0">
                          <a:latin typeface="Arial" pitchFamily="34" charset="0"/>
                          <a:cs typeface="Arial" pitchFamily="34" charset="0"/>
                        </a:rPr>
                        <a:t> </a:t>
                      </a:r>
                      <a:r>
                        <a:rPr lang="ru-RU" sz="1600" dirty="0" err="1">
                          <a:latin typeface="Arial" pitchFamily="34" charset="0"/>
                          <a:cs typeface="Arial" pitchFamily="34" charset="0"/>
                        </a:rPr>
                        <a:t>лідерство</a:t>
                      </a:r>
                      <a:r>
                        <a:rPr lang="ru-RU" sz="1600" dirty="0">
                          <a:latin typeface="Arial" pitchFamily="34" charset="0"/>
                          <a:cs typeface="Arial" pitchFamily="34" charset="0"/>
                        </a:rPr>
                        <a:t> </a:t>
                      </a:r>
                      <a:r>
                        <a:rPr lang="ru-RU" sz="1600" dirty="0" err="1">
                          <a:latin typeface="Arial" pitchFamily="34" charset="0"/>
                          <a:cs typeface="Arial" pitchFamily="34" charset="0"/>
                        </a:rPr>
                        <a:t>європейської</a:t>
                      </a:r>
                      <a:r>
                        <a:rPr lang="ru-RU" sz="1600" dirty="0">
                          <a:latin typeface="Arial" pitchFamily="34" charset="0"/>
                          <a:cs typeface="Arial" pitchFamily="34" charset="0"/>
                        </a:rPr>
                        <a:t> </a:t>
                      </a:r>
                      <a:r>
                        <a:rPr lang="ru-RU" sz="1600" dirty="0" err="1">
                          <a:latin typeface="Arial" pitchFamily="34" charset="0"/>
                          <a:cs typeface="Arial" pitchFamily="34" charset="0"/>
                        </a:rPr>
                        <a:t>транспортної</a:t>
                      </a:r>
                      <a:r>
                        <a:rPr lang="ru-RU" sz="1600" dirty="0">
                          <a:latin typeface="Arial" pitchFamily="34" charset="0"/>
                          <a:cs typeface="Arial" pitchFamily="34" charset="0"/>
                        </a:rPr>
                        <a:t> </a:t>
                      </a:r>
                      <a:r>
                        <a:rPr lang="ru-RU" sz="1600" dirty="0" err="1">
                          <a:latin typeface="Arial" pitchFamily="34" charset="0"/>
                          <a:cs typeface="Arial" pitchFamily="34" charset="0"/>
                        </a:rPr>
                        <a:t>галузі</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Соціально-економічні</a:t>
                      </a:r>
                      <a:r>
                        <a:rPr lang="ru-RU" sz="1600" dirty="0">
                          <a:latin typeface="Arial" pitchFamily="34" charset="0"/>
                          <a:cs typeface="Arial" pitchFamily="34" charset="0"/>
                        </a:rPr>
                        <a:t> та </a:t>
                      </a:r>
                      <a:r>
                        <a:rPr lang="ru-RU" sz="1600" dirty="0" err="1">
                          <a:latin typeface="Arial" pitchFamily="34" charset="0"/>
                          <a:cs typeface="Arial" pitchFamily="34" charset="0"/>
                        </a:rPr>
                        <a:t>прогнозні</a:t>
                      </a:r>
                      <a:r>
                        <a:rPr lang="ru-RU" sz="1600" dirty="0">
                          <a:latin typeface="Arial" pitchFamily="34" charset="0"/>
                          <a:cs typeface="Arial" pitchFamily="34" charset="0"/>
                        </a:rPr>
                        <a:t> </a:t>
                      </a:r>
                      <a:r>
                        <a:rPr lang="ru-RU" sz="1600" dirty="0" err="1">
                          <a:latin typeface="Arial" pitchFamily="34" charset="0"/>
                          <a:cs typeface="Arial" pitchFamily="34" charset="0"/>
                        </a:rPr>
                        <a:t>дослідження</a:t>
                      </a:r>
                      <a:r>
                        <a:rPr lang="ru-RU" sz="1600" dirty="0">
                          <a:latin typeface="Arial" pitchFamily="34" charset="0"/>
                          <a:cs typeface="Arial" pitchFamily="34" charset="0"/>
                        </a:rPr>
                        <a:t> </a:t>
                      </a:r>
                      <a:r>
                        <a:rPr lang="ru-RU" sz="1600" dirty="0" err="1">
                          <a:latin typeface="Arial" pitchFamily="34" charset="0"/>
                          <a:cs typeface="Arial" pitchFamily="34" charset="0"/>
                        </a:rPr>
                        <a:t>транспортної</a:t>
                      </a:r>
                      <a:r>
                        <a:rPr lang="ru-RU" sz="1600" dirty="0">
                          <a:latin typeface="Arial" pitchFamily="34" charset="0"/>
                          <a:cs typeface="Arial" pitchFamily="34" charset="0"/>
                        </a:rPr>
                        <a:t> </a:t>
                      </a:r>
                      <a:r>
                        <a:rPr lang="ru-RU" sz="1600" dirty="0" err="1">
                          <a:latin typeface="Arial" pitchFamily="34" charset="0"/>
                          <a:cs typeface="Arial" pitchFamily="34" charset="0"/>
                        </a:rPr>
                        <a:t>сфери</a:t>
                      </a:r>
                      <a:endParaRPr lang="ru-RU" sz="1600" dirty="0">
                        <a:latin typeface="Arial" pitchFamily="34" charset="0"/>
                        <a:cs typeface="Arial" pitchFamily="34" charset="0"/>
                      </a:endParaRPr>
                    </a:p>
                  </a:txBody>
                  <a:tcPr/>
                </a:tc>
                <a:extLst>
                  <a:ext uri="{0D108BD9-81ED-4DB2-BD59-A6C34878D82A}">
                    <a16:rowId xmlns:a16="http://schemas.microsoft.com/office/drawing/2014/main" val="10001"/>
                  </a:ext>
                </a:extLst>
              </a:tr>
              <a:tr h="370840">
                <a:tc>
                  <a:txBody>
                    <a:bodyPr/>
                    <a:lstStyle/>
                    <a:p>
                      <a:pPr>
                        <a:lnSpc>
                          <a:spcPct val="115000"/>
                        </a:lnSpc>
                        <a:spcAft>
                          <a:spcPts val="0"/>
                        </a:spcAft>
                      </a:pPr>
                      <a:r>
                        <a:rPr lang="ru-RU" sz="1600" b="0" dirty="0" err="1">
                          <a:solidFill>
                            <a:schemeClr val="tx1"/>
                          </a:solidFill>
                          <a:effectLst/>
                          <a:latin typeface="Arial" pitchFamily="34" charset="0"/>
                          <a:ea typeface="Calibri"/>
                          <a:cs typeface="Arial" pitchFamily="34" charset="0"/>
                        </a:rPr>
                        <a:t>Зміна</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клімату</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довкілля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ресурсоефективність</a:t>
                      </a:r>
                      <a:r>
                        <a:rPr lang="ru-RU" sz="1600" b="0" dirty="0">
                          <a:solidFill>
                            <a:schemeClr val="tx1"/>
                          </a:solidFill>
                          <a:effectLst/>
                          <a:latin typeface="Arial" pitchFamily="34" charset="0"/>
                          <a:ea typeface="Calibri"/>
                          <a:cs typeface="Arial" pitchFamily="34" charset="0"/>
                        </a:rPr>
                        <a:t>  і </a:t>
                      </a:r>
                      <a:r>
                        <a:rPr lang="ru-RU" sz="1600" b="0" dirty="0" err="1">
                          <a:solidFill>
                            <a:schemeClr val="tx1"/>
                          </a:solidFill>
                          <a:effectLst/>
                          <a:latin typeface="Arial" pitchFamily="34" charset="0"/>
                          <a:ea typeface="Calibri"/>
                          <a:cs typeface="Arial" pitchFamily="34" charset="0"/>
                        </a:rPr>
                        <a:t>корисні</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копалини</a:t>
                      </a:r>
                      <a:r>
                        <a:rPr lang="ru-RU" sz="1600" b="0" dirty="0">
                          <a:solidFill>
                            <a:schemeClr val="tx1"/>
                          </a:solidFill>
                          <a:effectLst/>
                          <a:latin typeface="Arial" pitchFamily="34" charset="0"/>
                          <a:ea typeface="Calibri"/>
                          <a:cs typeface="Arial" pitchFamily="34" charset="0"/>
                        </a:rPr>
                        <a:t> </a:t>
                      </a:r>
                    </a:p>
                  </a:txBody>
                  <a:tcPr/>
                </a:tc>
                <a:tc>
                  <a:txBody>
                    <a:bodyPr/>
                    <a:lstStyle/>
                    <a:p>
                      <a:pPr>
                        <a:lnSpc>
                          <a:spcPct val="115000"/>
                        </a:lnSpc>
                        <a:spcAft>
                          <a:spcPts val="0"/>
                        </a:spcAft>
                      </a:pP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Забезпечення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ефективності</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використання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ресурсів</a:t>
                      </a:r>
                      <a:r>
                        <a:rPr lang="ru-RU" sz="1600" b="0" dirty="0">
                          <a:solidFill>
                            <a:schemeClr val="tx1"/>
                          </a:solidFill>
                          <a:effectLst/>
                          <a:latin typeface="Arial" pitchFamily="34" charset="0"/>
                          <a:ea typeface="Calibri"/>
                          <a:cs typeface="Arial" pitchFamily="34" charset="0"/>
                        </a:rPr>
                        <a:t> </a:t>
                      </a:r>
                      <a:r>
                        <a:rPr lang="ru-RU" sz="1600" b="0" baseline="0" dirty="0">
                          <a:solidFill>
                            <a:schemeClr val="tx1"/>
                          </a:solidFill>
                          <a:effectLst/>
                          <a:latin typeface="Arial" pitchFamily="34" charset="0"/>
                          <a:ea typeface="Calibri"/>
                          <a:cs typeface="Arial" pitchFamily="34" charset="0"/>
                        </a:rPr>
                        <a:t> </a:t>
                      </a:r>
                      <a:r>
                        <a:rPr lang="ru-RU" sz="1600" b="0" dirty="0">
                          <a:solidFill>
                            <a:schemeClr val="tx1"/>
                          </a:solidFill>
                          <a:effectLst/>
                          <a:latin typeface="Arial" pitchFamily="34" charset="0"/>
                          <a:ea typeface="Calibri"/>
                          <a:cs typeface="Arial" pitchFamily="34" charset="0"/>
                        </a:rPr>
                        <a:t>і </a:t>
                      </a:r>
                      <a:r>
                        <a:rPr lang="ru-RU" sz="1600" b="0" dirty="0" err="1">
                          <a:solidFill>
                            <a:schemeClr val="tx1"/>
                          </a:solidFill>
                          <a:effectLst/>
                          <a:latin typeface="Arial" pitchFamily="34" charset="0"/>
                          <a:ea typeface="Calibri"/>
                          <a:cs typeface="Arial" pitchFamily="34" charset="0"/>
                        </a:rPr>
                        <a:t>стійкості</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суспільства</a:t>
                      </a:r>
                      <a:r>
                        <a:rPr lang="ru-RU" sz="1600" b="0" dirty="0">
                          <a:solidFill>
                            <a:schemeClr val="tx1"/>
                          </a:solidFill>
                          <a:effectLst/>
                          <a:latin typeface="Arial" pitchFamily="34" charset="0"/>
                          <a:ea typeface="Calibri"/>
                          <a:cs typeface="Arial" pitchFamily="34" charset="0"/>
                        </a:rPr>
                        <a:t> та </a:t>
                      </a:r>
                      <a:r>
                        <a:rPr lang="ru-RU" sz="1600" b="0" dirty="0" err="1">
                          <a:solidFill>
                            <a:schemeClr val="tx1"/>
                          </a:solidFill>
                          <a:effectLst/>
                          <a:latin typeface="Arial" pitchFamily="34" charset="0"/>
                          <a:ea typeface="Calibri"/>
                          <a:cs typeface="Arial" pitchFamily="34" charset="0"/>
                        </a:rPr>
                        <a:t>економіки</a:t>
                      </a:r>
                      <a:r>
                        <a:rPr lang="ru-RU" sz="1600" b="0" dirty="0">
                          <a:solidFill>
                            <a:schemeClr val="tx1"/>
                          </a:solidFill>
                          <a:effectLst/>
                          <a:latin typeface="Arial" pitchFamily="34" charset="0"/>
                          <a:ea typeface="Calibri"/>
                          <a:cs typeface="Arial" pitchFamily="34" charset="0"/>
                        </a:rPr>
                        <a:t> до </a:t>
                      </a:r>
                      <a:r>
                        <a:rPr lang="ru-RU" sz="1600" b="0" dirty="0" err="1">
                          <a:solidFill>
                            <a:schemeClr val="tx1"/>
                          </a:solidFill>
                          <a:effectLst/>
                          <a:latin typeface="Arial" pitchFamily="34" charset="0"/>
                          <a:ea typeface="Calibri"/>
                          <a:cs typeface="Arial" pitchFamily="34" charset="0"/>
                        </a:rPr>
                        <a:t>зміни</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клімату</a:t>
                      </a:r>
                      <a:r>
                        <a:rPr lang="ru-RU" sz="1600" b="0" dirty="0">
                          <a:solidFill>
                            <a:schemeClr val="tx1"/>
                          </a:solidFill>
                          <a:effectLst/>
                          <a:latin typeface="Arial" pitchFamily="34" charset="0"/>
                          <a:ea typeface="Calibri"/>
                          <a:cs typeface="Arial" pitchFamily="34" charset="0"/>
                        </a:rPr>
                        <a:t>;</a:t>
                      </a:r>
                    </a:p>
                    <a:p>
                      <a:pPr>
                        <a:lnSpc>
                          <a:spcPct val="115000"/>
                        </a:lnSpc>
                        <a:spcAft>
                          <a:spcPts val="0"/>
                        </a:spcAft>
                      </a:pP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Охорона</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природних</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ресурсів</a:t>
                      </a:r>
                      <a:r>
                        <a:rPr lang="ru-RU" sz="1600" b="0" dirty="0">
                          <a:solidFill>
                            <a:schemeClr val="tx1"/>
                          </a:solidFill>
                          <a:effectLst/>
                          <a:latin typeface="Arial" pitchFamily="34" charset="0"/>
                          <a:ea typeface="Calibri"/>
                          <a:cs typeface="Arial" pitchFamily="34" charset="0"/>
                        </a:rPr>
                        <a:t> та </a:t>
                      </a:r>
                      <a:r>
                        <a:rPr lang="ru-RU" sz="1600" b="0" dirty="0" err="1">
                          <a:solidFill>
                            <a:schemeClr val="tx1"/>
                          </a:solidFill>
                          <a:effectLst/>
                          <a:latin typeface="Arial" pitchFamily="34" charset="0"/>
                          <a:ea typeface="Calibri"/>
                          <a:cs typeface="Arial" pitchFamily="34" charset="0"/>
                        </a:rPr>
                        <a:t>екологічних</a:t>
                      </a:r>
                      <a:r>
                        <a:rPr lang="ru-RU" sz="1600" b="0" dirty="0">
                          <a:solidFill>
                            <a:schemeClr val="tx1"/>
                          </a:solidFill>
                          <a:effectLst/>
                          <a:latin typeface="Arial" pitchFamily="34" charset="0"/>
                          <a:ea typeface="Calibri"/>
                          <a:cs typeface="Arial" pitchFamily="34" charset="0"/>
                        </a:rPr>
                        <a:t> систем, а </a:t>
                      </a:r>
                      <a:r>
                        <a:rPr lang="ru-RU" sz="1600" b="0" dirty="0" err="1">
                          <a:solidFill>
                            <a:schemeClr val="tx1"/>
                          </a:solidFill>
                          <a:effectLst/>
                          <a:latin typeface="Arial" pitchFamily="34" charset="0"/>
                          <a:ea typeface="Calibri"/>
                          <a:cs typeface="Arial" pitchFamily="34" charset="0"/>
                        </a:rPr>
                        <a:t>також</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раціональне</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управління</a:t>
                      </a:r>
                      <a:r>
                        <a:rPr lang="ru-RU" sz="1600" b="0" dirty="0">
                          <a:solidFill>
                            <a:schemeClr val="tx1"/>
                          </a:solidFill>
                          <a:effectLst/>
                          <a:latin typeface="Arial" pitchFamily="34" charset="0"/>
                          <a:ea typeface="Calibri"/>
                          <a:cs typeface="Arial" pitchFamily="34" charset="0"/>
                        </a:rPr>
                        <a:t> ними;</a:t>
                      </a:r>
                    </a:p>
                    <a:p>
                      <a:pPr>
                        <a:lnSpc>
                          <a:spcPct val="115000"/>
                        </a:lnSpc>
                        <a:spcAft>
                          <a:spcPts val="0"/>
                        </a:spcAft>
                      </a:pP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Збалансоване</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постачання</a:t>
                      </a:r>
                      <a:r>
                        <a:rPr lang="ru-RU" sz="1600" b="0" dirty="0">
                          <a:solidFill>
                            <a:schemeClr val="tx1"/>
                          </a:solidFill>
                          <a:effectLst/>
                          <a:latin typeface="Arial" pitchFamily="34" charset="0"/>
                          <a:ea typeface="Calibri"/>
                          <a:cs typeface="Arial" pitchFamily="34" charset="0"/>
                        </a:rPr>
                        <a:t> та </a:t>
                      </a:r>
                      <a:r>
                        <a:rPr lang="ru-RU" sz="1600" b="0" dirty="0" err="1">
                          <a:solidFill>
                            <a:schemeClr val="tx1"/>
                          </a:solidFill>
                          <a:effectLst/>
                          <a:latin typeface="Arial" pitchFamily="34" charset="0"/>
                          <a:ea typeface="Calibri"/>
                          <a:cs typeface="Arial" pitchFamily="34" charset="0"/>
                        </a:rPr>
                        <a:t>використання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сировини</a:t>
                      </a:r>
                      <a:r>
                        <a:rPr lang="ru-RU" sz="1600" b="0" dirty="0">
                          <a:solidFill>
                            <a:schemeClr val="tx1"/>
                          </a:solidFill>
                          <a:effectLst/>
                          <a:latin typeface="Arial" pitchFamily="34" charset="0"/>
                          <a:ea typeface="Calibri"/>
                          <a:cs typeface="Arial" pitchFamily="34" charset="0"/>
                        </a:rPr>
                        <a:t> для </a:t>
                      </a:r>
                      <a:r>
                        <a:rPr lang="ru-RU" sz="1600" b="0" dirty="0" err="1">
                          <a:solidFill>
                            <a:schemeClr val="tx1"/>
                          </a:solidFill>
                          <a:effectLst/>
                          <a:latin typeface="Arial" pitchFamily="34" charset="0"/>
                          <a:ea typeface="Calibri"/>
                          <a:cs typeface="Arial" pitchFamily="34" charset="0"/>
                        </a:rPr>
                        <a:t>забезпечення</a:t>
                      </a:r>
                      <a:r>
                        <a:rPr lang="ru-RU" sz="1600" b="0" dirty="0">
                          <a:solidFill>
                            <a:schemeClr val="tx1"/>
                          </a:solidFill>
                          <a:effectLst/>
                          <a:latin typeface="Arial" pitchFamily="34" charset="0"/>
                          <a:ea typeface="Calibri"/>
                          <a:cs typeface="Arial" pitchFamily="34" charset="0"/>
                        </a:rPr>
                        <a:t> потреб </a:t>
                      </a:r>
                      <a:r>
                        <a:rPr lang="ru-RU" sz="1600" b="0" dirty="0" err="1">
                          <a:solidFill>
                            <a:schemeClr val="tx1"/>
                          </a:solidFill>
                          <a:effectLst/>
                          <a:latin typeface="Arial" pitchFamily="34" charset="0"/>
                          <a:ea typeface="Calibri"/>
                          <a:cs typeface="Arial" pitchFamily="34" charset="0"/>
                        </a:rPr>
                        <a:t>населення</a:t>
                      </a:r>
                      <a:endParaRPr lang="ru-RU" sz="1600" b="0" dirty="0">
                        <a:solidFill>
                          <a:schemeClr val="tx1"/>
                        </a:solidFill>
                        <a:effectLst/>
                        <a:latin typeface="Arial" pitchFamily="34" charset="0"/>
                        <a:ea typeface="Calibri"/>
                        <a:cs typeface="Arial" pitchFamily="34" charset="0"/>
                      </a:endParaRPr>
                    </a:p>
                  </a:txBody>
                  <a:tcPr/>
                </a:tc>
                <a:extLst>
                  <a:ext uri="{0D108BD9-81ED-4DB2-BD59-A6C34878D82A}">
                    <a16:rowId xmlns:a16="http://schemas.microsoft.com/office/drawing/2014/main" val="10002"/>
                  </a:ext>
                </a:extLst>
              </a:tr>
              <a:tr h="370840">
                <a:tc>
                  <a:txBody>
                    <a:bodyPr/>
                    <a:lstStyle/>
                    <a:p>
                      <a:r>
                        <a:rPr lang="ru-RU" sz="1600" dirty="0" err="1">
                          <a:latin typeface="Arial" pitchFamily="34" charset="0"/>
                          <a:cs typeface="Arial" pitchFamily="34" charset="0"/>
                        </a:rPr>
                        <a:t>Безпечне</a:t>
                      </a:r>
                      <a:r>
                        <a:rPr lang="ru-RU" sz="1600" dirty="0">
                          <a:latin typeface="Arial" pitchFamily="34" charset="0"/>
                          <a:cs typeface="Arial" pitchFamily="34" charset="0"/>
                        </a:rPr>
                        <a:t> </a:t>
                      </a:r>
                      <a:r>
                        <a:rPr lang="ru-RU" sz="1600" dirty="0" err="1">
                          <a:latin typeface="Arial" pitchFamily="34" charset="0"/>
                          <a:cs typeface="Arial" pitchFamily="34" charset="0"/>
                        </a:rPr>
                        <a:t>суспільство</a:t>
                      </a:r>
                      <a:r>
                        <a:rPr lang="ru-RU" sz="1600" dirty="0">
                          <a:latin typeface="Arial" pitchFamily="34" charset="0"/>
                          <a:cs typeface="Arial" pitchFamily="34" charset="0"/>
                        </a:rPr>
                        <a:t> - </a:t>
                      </a:r>
                      <a:r>
                        <a:rPr lang="ru-RU" sz="1600" dirty="0" err="1">
                          <a:latin typeface="Arial" pitchFamily="34" charset="0"/>
                          <a:cs typeface="Arial" pitchFamily="34" charset="0"/>
                        </a:rPr>
                        <a:t>захист</a:t>
                      </a:r>
                      <a:r>
                        <a:rPr lang="ru-RU" sz="1600" dirty="0">
                          <a:latin typeface="Arial" pitchFamily="34" charset="0"/>
                          <a:cs typeface="Arial" pitchFamily="34" charset="0"/>
                        </a:rPr>
                        <a:t> </a:t>
                      </a:r>
                      <a:r>
                        <a:rPr lang="ru-RU" sz="1600" dirty="0" err="1">
                          <a:latin typeface="Arial" pitchFamily="34" charset="0"/>
                          <a:cs typeface="Arial" pitchFamily="34" charset="0"/>
                        </a:rPr>
                        <a:t>свободи</a:t>
                      </a:r>
                      <a:r>
                        <a:rPr lang="ru-RU" sz="1600" dirty="0">
                          <a:latin typeface="Arial" pitchFamily="34" charset="0"/>
                          <a:cs typeface="Arial" pitchFamily="34" charset="0"/>
                        </a:rPr>
                        <a:t> і </a:t>
                      </a:r>
                      <a:r>
                        <a:rPr lang="ru-RU" sz="1600" dirty="0" err="1">
                          <a:latin typeface="Arial" pitchFamily="34" charset="0"/>
                          <a:cs typeface="Arial" pitchFamily="34" charset="0"/>
                        </a:rPr>
                        <a:t>безпеки</a:t>
                      </a:r>
                      <a:r>
                        <a:rPr lang="ru-RU" sz="1600" dirty="0">
                          <a:latin typeface="Arial" pitchFamily="34" charset="0"/>
                          <a:cs typeface="Arial" pitchFamily="34" charset="0"/>
                        </a:rPr>
                        <a:t>  </a:t>
                      </a:r>
                      <a:r>
                        <a:rPr lang="ru-RU" sz="1600" dirty="0" err="1">
                          <a:latin typeface="Arial" pitchFamily="34" charset="0"/>
                          <a:cs typeface="Arial" pitchFamily="34" charset="0"/>
                        </a:rPr>
                        <a:t>Європи</a:t>
                      </a:r>
                      <a:r>
                        <a:rPr lang="ru-RU" sz="1600" dirty="0">
                          <a:latin typeface="Arial" pitchFamily="34" charset="0"/>
                          <a:cs typeface="Arial" pitchFamily="34" charset="0"/>
                        </a:rPr>
                        <a:t> та </a:t>
                      </a:r>
                      <a:r>
                        <a:rPr lang="ru-RU" sz="1600" dirty="0" err="1">
                          <a:latin typeface="Arial" pitchFamily="34" charset="0"/>
                          <a:cs typeface="Arial" pitchFamily="34" charset="0"/>
                        </a:rPr>
                        <a:t>її</a:t>
                      </a:r>
                      <a:r>
                        <a:rPr lang="ru-RU" sz="1600" dirty="0">
                          <a:latin typeface="Arial" pitchFamily="34" charset="0"/>
                          <a:cs typeface="Arial" pitchFamily="34" charset="0"/>
                        </a:rPr>
                        <a:t> </a:t>
                      </a:r>
                      <a:r>
                        <a:rPr lang="ru-RU" sz="1600" dirty="0" err="1">
                          <a:latin typeface="Arial" pitchFamily="34" charset="0"/>
                          <a:cs typeface="Arial" pitchFamily="34" charset="0"/>
                        </a:rPr>
                        <a:t>громадян</a:t>
                      </a:r>
                      <a:r>
                        <a:rPr lang="ru-RU" sz="1600" dirty="0">
                          <a:latin typeface="Arial" pitchFamily="34" charset="0"/>
                          <a:cs typeface="Arial" pitchFamily="34" charset="0"/>
                        </a:rPr>
                        <a:t> </a:t>
                      </a:r>
                    </a:p>
                  </a:txBody>
                  <a:tcPr/>
                </a:tc>
                <a:tc>
                  <a:txBody>
                    <a:bodyPr/>
                    <a:lstStyle/>
                    <a:p>
                      <a:r>
                        <a:rPr lang="ru-RU" sz="1600" dirty="0">
                          <a:latin typeface="Arial" pitchFamily="34" charset="0"/>
                          <a:cs typeface="Arial" pitchFamily="34" charset="0"/>
                        </a:rPr>
                        <a:t>•   </a:t>
                      </a:r>
                      <a:r>
                        <a:rPr lang="ru-RU" sz="1600" dirty="0" err="1">
                          <a:latin typeface="Arial" pitchFamily="34" charset="0"/>
                          <a:cs typeface="Arial" pitchFamily="34" charset="0"/>
                        </a:rPr>
                        <a:t>Підвищення</a:t>
                      </a:r>
                      <a:r>
                        <a:rPr lang="ru-RU" sz="1600" dirty="0">
                          <a:latin typeface="Arial" pitchFamily="34" charset="0"/>
                          <a:cs typeface="Arial" pitchFamily="34" charset="0"/>
                        </a:rPr>
                        <a:t> </a:t>
                      </a:r>
                      <a:r>
                        <a:rPr lang="ru-RU" sz="1600" dirty="0" err="1">
                          <a:latin typeface="Arial" pitchFamily="34" charset="0"/>
                          <a:cs typeface="Arial" pitchFamily="34" charset="0"/>
                        </a:rPr>
                        <a:t>стійкості</a:t>
                      </a:r>
                      <a:r>
                        <a:rPr lang="ru-RU" sz="1600" dirty="0">
                          <a:latin typeface="Arial" pitchFamily="34" charset="0"/>
                          <a:cs typeface="Arial" pitchFamily="34" charset="0"/>
                        </a:rPr>
                        <a:t> </a:t>
                      </a:r>
                      <a:r>
                        <a:rPr lang="ru-RU" sz="1600" dirty="0" err="1">
                          <a:latin typeface="Arial" pitchFamily="34" charset="0"/>
                          <a:cs typeface="Arial" pitchFamily="34" charset="0"/>
                        </a:rPr>
                        <a:t>європейського</a:t>
                      </a:r>
                      <a:r>
                        <a:rPr lang="ru-RU" sz="1600" dirty="0">
                          <a:latin typeface="Arial" pitchFamily="34" charset="0"/>
                          <a:cs typeface="Arial" pitchFamily="34" charset="0"/>
                        </a:rPr>
                        <a:t> </a:t>
                      </a:r>
                      <a:r>
                        <a:rPr lang="ru-RU" sz="1600" dirty="0" err="1">
                          <a:latin typeface="Arial" pitchFamily="34" charset="0"/>
                          <a:cs typeface="Arial" pitchFamily="34" charset="0"/>
                        </a:rPr>
                        <a:t>суспільства</a:t>
                      </a:r>
                      <a:r>
                        <a:rPr lang="ru-RU" sz="1600" dirty="0">
                          <a:latin typeface="Arial" pitchFamily="34" charset="0"/>
                          <a:cs typeface="Arial" pitchFamily="34" charset="0"/>
                        </a:rPr>
                        <a:t> до </a:t>
                      </a:r>
                      <a:r>
                        <a:rPr lang="ru-RU" sz="1600" dirty="0" err="1">
                          <a:latin typeface="Arial" pitchFamily="34" charset="0"/>
                          <a:cs typeface="Arial" pitchFamily="34" charset="0"/>
                        </a:rPr>
                        <a:t>природних</a:t>
                      </a:r>
                      <a:r>
                        <a:rPr lang="ru-RU" sz="1600" dirty="0">
                          <a:latin typeface="Arial" pitchFamily="34" charset="0"/>
                          <a:cs typeface="Arial" pitchFamily="34" charset="0"/>
                        </a:rPr>
                        <a:t> та </a:t>
                      </a:r>
                      <a:r>
                        <a:rPr lang="ru-RU" sz="1600" dirty="0" err="1">
                          <a:latin typeface="Arial" pitchFamily="34" charset="0"/>
                          <a:cs typeface="Arial" pitchFamily="34" charset="0"/>
                        </a:rPr>
                        <a:t>антропогенних</a:t>
                      </a:r>
                      <a:r>
                        <a:rPr lang="ru-RU" sz="1600" dirty="0">
                          <a:latin typeface="Arial" pitchFamily="34" charset="0"/>
                          <a:cs typeface="Arial" pitchFamily="34" charset="0"/>
                        </a:rPr>
                        <a:t> катастроф;</a:t>
                      </a:r>
                    </a:p>
                    <a:p>
                      <a:r>
                        <a:rPr lang="ru-RU" sz="1600" dirty="0">
                          <a:latin typeface="Arial" pitchFamily="34" charset="0"/>
                          <a:cs typeface="Arial" pitchFamily="34" charset="0"/>
                        </a:rPr>
                        <a:t>•   </a:t>
                      </a:r>
                      <a:r>
                        <a:rPr lang="ru-RU" sz="1600" dirty="0" err="1">
                          <a:latin typeface="Arial" pitchFamily="34" charset="0"/>
                          <a:cs typeface="Arial" pitchFamily="34" charset="0"/>
                        </a:rPr>
                        <a:t>Боротьба</a:t>
                      </a:r>
                      <a:r>
                        <a:rPr lang="ru-RU" sz="1600" dirty="0">
                          <a:latin typeface="Arial" pitchFamily="34" charset="0"/>
                          <a:cs typeface="Arial" pitchFamily="34" charset="0"/>
                        </a:rPr>
                        <a:t> </a:t>
                      </a:r>
                      <a:r>
                        <a:rPr lang="ru-RU" sz="1600" dirty="0" err="1">
                          <a:latin typeface="Arial" pitchFamily="34" charset="0"/>
                          <a:cs typeface="Arial" pitchFamily="34" charset="0"/>
                        </a:rPr>
                        <a:t>зі</a:t>
                      </a:r>
                      <a:r>
                        <a:rPr lang="ru-RU" sz="1600" dirty="0">
                          <a:latin typeface="Arial" pitchFamily="34" charset="0"/>
                          <a:cs typeface="Arial" pitchFamily="34" charset="0"/>
                        </a:rPr>
                        <a:t> </a:t>
                      </a:r>
                      <a:r>
                        <a:rPr lang="ru-RU" sz="1600" dirty="0" err="1">
                          <a:latin typeface="Arial" pitchFamily="34" charset="0"/>
                          <a:cs typeface="Arial" pitchFamily="34" charset="0"/>
                        </a:rPr>
                        <a:t>злочинністю</a:t>
                      </a:r>
                      <a:r>
                        <a:rPr lang="ru-RU" sz="1600" dirty="0">
                          <a:latin typeface="Arial" pitchFamily="34" charset="0"/>
                          <a:cs typeface="Arial" pitchFamily="34" charset="0"/>
                        </a:rPr>
                        <a:t> і </a:t>
                      </a:r>
                      <a:r>
                        <a:rPr lang="ru-RU" sz="1600" dirty="0" err="1">
                          <a:latin typeface="Arial" pitchFamily="34" charset="0"/>
                          <a:cs typeface="Arial" pitchFamily="34" charset="0"/>
                        </a:rPr>
                        <a:t>тероризмом</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Посилення</a:t>
                      </a:r>
                      <a:r>
                        <a:rPr lang="ru-RU" sz="1600" dirty="0">
                          <a:latin typeface="Arial" pitchFamily="34" charset="0"/>
                          <a:cs typeface="Arial" pitchFamily="34" charset="0"/>
                        </a:rPr>
                        <a:t> </a:t>
                      </a:r>
                      <a:r>
                        <a:rPr lang="ru-RU" sz="1600" dirty="0" err="1">
                          <a:latin typeface="Arial" pitchFamily="34" charset="0"/>
                          <a:cs typeface="Arial" pitchFamily="34" charset="0"/>
                        </a:rPr>
                        <a:t>безпеки</a:t>
                      </a:r>
                      <a:r>
                        <a:rPr lang="ru-RU" sz="1600" dirty="0">
                          <a:latin typeface="Arial" pitchFamily="34" charset="0"/>
                          <a:cs typeface="Arial" pitchFamily="34" charset="0"/>
                        </a:rPr>
                        <a:t> </a:t>
                      </a:r>
                      <a:r>
                        <a:rPr lang="ru-RU" sz="1600" dirty="0" err="1">
                          <a:latin typeface="Arial" pitchFamily="34" charset="0"/>
                          <a:cs typeface="Arial" pitchFamily="34" charset="0"/>
                        </a:rPr>
                        <a:t>кордонів</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Безпеки</a:t>
                      </a:r>
                      <a:r>
                        <a:rPr lang="ru-RU" sz="1600" dirty="0">
                          <a:latin typeface="Arial" pitchFamily="34" charset="0"/>
                          <a:cs typeface="Arial" pitchFamily="34" charset="0"/>
                        </a:rPr>
                        <a:t> </a:t>
                      </a:r>
                      <a:r>
                        <a:rPr lang="ru-RU" sz="1600" dirty="0" err="1">
                          <a:latin typeface="Arial" pitchFamily="34" charset="0"/>
                          <a:cs typeface="Arial" pitchFamily="34" charset="0"/>
                        </a:rPr>
                        <a:t>кіберпростору</a:t>
                      </a:r>
                      <a:r>
                        <a:rPr lang="ru-RU" sz="1600" dirty="0">
                          <a:latin typeface="Arial" pitchFamily="34" charset="0"/>
                          <a:cs typeface="Arial" pitchFamily="34" charset="0"/>
                        </a:rPr>
                        <a:t>. </a:t>
                      </a:r>
                    </a:p>
                  </a:txBody>
                  <a:tcPr/>
                </a:tc>
                <a:extLst>
                  <a:ext uri="{0D108BD9-81ED-4DB2-BD59-A6C34878D82A}">
                    <a16:rowId xmlns:a16="http://schemas.microsoft.com/office/drawing/2014/main" val="10003"/>
                  </a:ext>
                </a:extLst>
              </a:tr>
            </a:tbl>
          </a:graphicData>
        </a:graphic>
      </p:graphicFrame>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pPr lvl="0"/>
            <a:r>
              <a:rPr lang="uk-UA" dirty="0">
                <a:solidFill>
                  <a:schemeClr val="accent1">
                    <a:lumMod val="50000"/>
                  </a:schemeClr>
                </a:solidFill>
                <a:effectLst/>
                <a:latin typeface="Bookman Old Style" pitchFamily="18" charset="0"/>
              </a:rPr>
              <a:t>Суспільні виклики</a:t>
            </a:r>
            <a:endParaRPr lang="ru-RU" dirty="0"/>
          </a:p>
        </p:txBody>
      </p:sp>
    </p:spTree>
    <p:extLst>
      <p:ext uri="{BB962C8B-B14F-4D97-AF65-F5344CB8AC3E}">
        <p14:creationId xmlns:p14="http://schemas.microsoft.com/office/powerpoint/2010/main" val="275147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grpSp>
        <p:nvGrpSpPr>
          <p:cNvPr id="7" name="Группа 6"/>
          <p:cNvGrpSpPr/>
          <p:nvPr/>
        </p:nvGrpSpPr>
        <p:grpSpPr>
          <a:xfrm>
            <a:off x="827585" y="2177458"/>
            <a:ext cx="2779740" cy="1803092"/>
            <a:chOff x="1469751" y="1969086"/>
            <a:chExt cx="2370864" cy="2199936"/>
          </a:xfrm>
          <a:solidFill>
            <a:srgbClr val="FF9999"/>
          </a:solidFill>
        </p:grpSpPr>
        <p:sp>
          <p:nvSpPr>
            <p:cNvPr id="8" name="Овал 7"/>
            <p:cNvSpPr/>
            <p:nvPr/>
          </p:nvSpPr>
          <p:spPr>
            <a:xfrm>
              <a:off x="1469751" y="1969086"/>
              <a:ext cx="2370864" cy="2199936"/>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Овал 8"/>
            <p:cNvSpPr/>
            <p:nvPr/>
          </p:nvSpPr>
          <p:spPr>
            <a:xfrm>
              <a:off x="1693005" y="2537403"/>
              <a:ext cx="1956279" cy="120996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dirty="0">
                  <a:solidFill>
                    <a:schemeClr val="accent1">
                      <a:lumMod val="50000"/>
                    </a:schemeClr>
                  </a:solidFill>
                  <a:latin typeface="Bookman Old Style" pitchFamily="18" charset="0"/>
                </a:rPr>
                <a:t>Лідерство </a:t>
              </a:r>
              <a:r>
                <a:rPr lang="uk-UA" b="1" kern="1200" dirty="0">
                  <a:solidFill>
                    <a:schemeClr val="accent1">
                      <a:lumMod val="50000"/>
                    </a:schemeClr>
                  </a:solidFill>
                  <a:effectLst/>
                  <a:latin typeface="Bookman Old Style" pitchFamily="18" charset="0"/>
                </a:rPr>
                <a:t>у промисловості</a:t>
              </a:r>
              <a:endParaRPr lang="ru-RU" b="1" kern="1200" dirty="0">
                <a:solidFill>
                  <a:schemeClr val="accent1">
                    <a:lumMod val="50000"/>
                  </a:schemeClr>
                </a:solidFill>
                <a:effectLst/>
                <a:latin typeface="Bookman Old Style" pitchFamily="18" charset="0"/>
              </a:endParaRPr>
            </a:p>
          </p:txBody>
        </p:sp>
      </p:grpSp>
      <p:sp>
        <p:nvSpPr>
          <p:cNvPr id="52" name="Овал 51"/>
          <p:cNvSpPr/>
          <p:nvPr/>
        </p:nvSpPr>
        <p:spPr>
          <a:xfrm>
            <a:off x="4427984" y="601432"/>
            <a:ext cx="2184211" cy="1603432"/>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600" dirty="0">
                <a:solidFill>
                  <a:schemeClr val="tx1"/>
                </a:solidFill>
                <a:latin typeface="Arial" pitchFamily="34" charset="0"/>
                <a:cs typeface="Arial" pitchFamily="34" charset="0"/>
              </a:rPr>
              <a:t>Лідерство в індустріальних технологіях </a:t>
            </a:r>
            <a:endParaRPr lang="ru-RU" sz="1600" dirty="0">
              <a:solidFill>
                <a:schemeClr val="tx1"/>
              </a:solidFill>
              <a:latin typeface="Arial" pitchFamily="34" charset="0"/>
              <a:cs typeface="Arial" pitchFamily="34" charset="0"/>
            </a:endParaRPr>
          </a:p>
        </p:txBody>
      </p:sp>
      <p:sp>
        <p:nvSpPr>
          <p:cNvPr id="51" name="Овал 50"/>
          <p:cNvSpPr/>
          <p:nvPr/>
        </p:nvSpPr>
        <p:spPr>
          <a:xfrm>
            <a:off x="4409459" y="2329624"/>
            <a:ext cx="2184211" cy="1603432"/>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600" dirty="0">
                <a:solidFill>
                  <a:schemeClr val="tx1"/>
                </a:solidFill>
                <a:latin typeface="Arial" pitchFamily="34" charset="0"/>
                <a:cs typeface="Arial" pitchFamily="34" charset="0"/>
              </a:rPr>
              <a:t>Доступ до ризикового фінансування</a:t>
            </a:r>
            <a:endParaRPr lang="ru-RU" sz="1600" dirty="0">
              <a:solidFill>
                <a:schemeClr val="tx1"/>
              </a:solidFill>
              <a:latin typeface="Arial" pitchFamily="34" charset="0"/>
              <a:cs typeface="Arial" pitchFamily="34" charset="0"/>
            </a:endParaRPr>
          </a:p>
        </p:txBody>
      </p:sp>
      <p:sp>
        <p:nvSpPr>
          <p:cNvPr id="50" name="Овал 49"/>
          <p:cNvSpPr/>
          <p:nvPr/>
        </p:nvSpPr>
        <p:spPr>
          <a:xfrm>
            <a:off x="4423573" y="3980550"/>
            <a:ext cx="2184211" cy="1603432"/>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Інновації в малому та середньому бізнесі</a:t>
            </a:r>
            <a:endParaRPr lang="ru-RU" sz="1600" dirty="0">
              <a:solidFill>
                <a:schemeClr val="tx1"/>
              </a:solidFill>
              <a:latin typeface="Arial" pitchFamily="34" charset="0"/>
              <a:cs typeface="Arial" pitchFamily="34" charset="0"/>
            </a:endParaRPr>
          </a:p>
        </p:txBody>
      </p:sp>
      <p:cxnSp>
        <p:nvCxnSpPr>
          <p:cNvPr id="15" name="Прямая соединительная линия 14"/>
          <p:cNvCxnSpPr>
            <a:stCxn id="52" idx="2"/>
            <a:endCxn id="8" idx="6"/>
          </p:cNvCxnSpPr>
          <p:nvPr/>
        </p:nvCxnSpPr>
        <p:spPr>
          <a:xfrm flipH="1">
            <a:off x="3607325" y="1403148"/>
            <a:ext cx="820659" cy="1675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8" idx="6"/>
            <a:endCxn id="51" idx="2"/>
          </p:cNvCxnSpPr>
          <p:nvPr/>
        </p:nvCxnSpPr>
        <p:spPr>
          <a:xfrm>
            <a:off x="3607325" y="3079004"/>
            <a:ext cx="802134" cy="5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8" idx="6"/>
            <a:endCxn id="50" idx="2"/>
          </p:cNvCxnSpPr>
          <p:nvPr/>
        </p:nvCxnSpPr>
        <p:spPr>
          <a:xfrm>
            <a:off x="3607325" y="3079004"/>
            <a:ext cx="816248" cy="17032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111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t>Лідерство</a:t>
            </a:r>
            <a:r>
              <a:rPr lang="ru-RU" dirty="0"/>
              <a:t> у </a:t>
            </a:r>
            <a:r>
              <a:rPr lang="ru-RU" dirty="0" err="1"/>
              <a:t>промисловості</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6150799"/>
              </p:ext>
            </p:extLst>
          </p:nvPr>
        </p:nvGraphicFramePr>
        <p:xfrm>
          <a:off x="18306" y="1772816"/>
          <a:ext cx="9125694" cy="4754880"/>
        </p:xfrm>
        <a:graphic>
          <a:graphicData uri="http://schemas.openxmlformats.org/drawingml/2006/table">
            <a:tbl>
              <a:tblPr firstRow="1" bandRow="1">
                <a:tableStyleId>{5C22544A-7EE6-4342-B048-85BDC9FD1C3A}</a:tableStyleId>
              </a:tblPr>
              <a:tblGrid>
                <a:gridCol w="2033414">
                  <a:extLst>
                    <a:ext uri="{9D8B030D-6E8A-4147-A177-3AD203B41FA5}">
                      <a16:colId xmlns:a16="http://schemas.microsoft.com/office/drawing/2014/main" val="20000"/>
                    </a:ext>
                  </a:extLst>
                </a:gridCol>
                <a:gridCol w="7092280">
                  <a:extLst>
                    <a:ext uri="{9D8B030D-6E8A-4147-A177-3AD203B41FA5}">
                      <a16:colId xmlns:a16="http://schemas.microsoft.com/office/drawing/2014/main" val="20001"/>
                    </a:ext>
                  </a:extLst>
                </a:gridCol>
              </a:tblGrid>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err="1">
                          <a:latin typeface="Arial" pitchFamily="34" charset="0"/>
                          <a:cs typeface="Arial" pitchFamily="34" charset="0"/>
                        </a:rPr>
                        <a:t>Розділи</a:t>
                      </a:r>
                      <a:r>
                        <a:rPr lang="ru-RU" sz="1800" dirty="0">
                          <a:latin typeface="Arial" pitchFamily="34" charset="0"/>
                          <a:cs typeface="Arial" pitchFamily="34" charset="0"/>
                        </a:rPr>
                        <a:t> </a:t>
                      </a:r>
                      <a:r>
                        <a:rPr lang="ru-RU" sz="1800" dirty="0" err="1">
                          <a:latin typeface="Arial" pitchFamily="34" charset="0"/>
                          <a:cs typeface="Arial" pitchFamily="34" charset="0"/>
                        </a:rPr>
                        <a:t>програми</a:t>
                      </a:r>
                      <a:endParaRPr lang="ru-RU" sz="1800" dirty="0">
                        <a:latin typeface="Arial" pitchFamily="34" charset="0"/>
                        <a:cs typeface="Arial" pitchFamily="34" charset="0"/>
                      </a:endParaRPr>
                    </a:p>
                  </a:txBody>
                  <a:tcPr/>
                </a:tc>
                <a:tc>
                  <a:txBody>
                    <a:bodyPr/>
                    <a:lstStyle/>
                    <a:p>
                      <a:r>
                        <a:rPr lang="uk-UA" dirty="0"/>
                        <a:t>Опис</a:t>
                      </a:r>
                      <a:endParaRPr lang="ru-RU" dirty="0"/>
                    </a:p>
                  </a:txBody>
                  <a:tcPr/>
                </a:tc>
                <a:extLst>
                  <a:ext uri="{0D108BD9-81ED-4DB2-BD59-A6C34878D82A}">
                    <a16:rowId xmlns:a16="http://schemas.microsoft.com/office/drawing/2014/main" val="10000"/>
                  </a:ext>
                </a:extLst>
              </a:tr>
              <a:tr h="1080120">
                <a:tc>
                  <a:txBody>
                    <a:bodyPr/>
                    <a:lstStyle/>
                    <a:p>
                      <a:r>
                        <a:rPr kumimoji="0" lang="uk-UA" sz="1800" kern="1200" dirty="0">
                          <a:solidFill>
                            <a:schemeClr val="dk1"/>
                          </a:solidFill>
                          <a:effectLst/>
                          <a:latin typeface="+mn-lt"/>
                          <a:ea typeface="+mn-ea"/>
                          <a:cs typeface="+mn-cs"/>
                        </a:rPr>
                        <a:t>Лідерство в перспективних та індустріальних технологіях </a:t>
                      </a:r>
                      <a:endParaRPr lang="ru-RU" dirty="0"/>
                    </a:p>
                  </a:txBody>
                  <a:tcPr/>
                </a:tc>
                <a:tc>
                  <a:txBody>
                    <a:bodyPr/>
                    <a:lstStyle/>
                    <a:p>
                      <a:r>
                        <a:rPr kumimoji="0" lang="uk-UA" sz="1800" kern="1200" dirty="0">
                          <a:solidFill>
                            <a:schemeClr val="dk1"/>
                          </a:solidFill>
                          <a:effectLst/>
                          <a:latin typeface="+mn-lt"/>
                          <a:ea typeface="+mn-ea"/>
                          <a:cs typeface="+mn-cs"/>
                        </a:rPr>
                        <a:t>Цільова підтримка досліджень, розробок і демонстраційної діяльності, а також стандартизації та сертифікації у сфері інформаційних і комунікаційних технологій, нанотехнологій, удосконалених матеріалів, біотехнологій, передових технологій виробництва та переробки, космосу.</a:t>
                      </a:r>
                      <a:endParaRPr lang="ru-RU" dirty="0"/>
                    </a:p>
                  </a:txBody>
                  <a:tcPr/>
                </a:tc>
                <a:extLst>
                  <a:ext uri="{0D108BD9-81ED-4DB2-BD59-A6C34878D82A}">
                    <a16:rowId xmlns:a16="http://schemas.microsoft.com/office/drawing/2014/main" val="10001"/>
                  </a:ext>
                </a:extLst>
              </a:tr>
              <a:tr h="1080120">
                <a:tc>
                  <a:txBody>
                    <a:bodyPr/>
                    <a:lstStyle/>
                    <a:p>
                      <a:r>
                        <a:rPr kumimoji="0" lang="uk-UA" sz="1800" kern="1200" dirty="0">
                          <a:solidFill>
                            <a:schemeClr val="dk1"/>
                          </a:solidFill>
                          <a:effectLst/>
                          <a:latin typeface="+mn-lt"/>
                          <a:ea typeface="+mn-ea"/>
                          <a:cs typeface="+mn-cs"/>
                        </a:rPr>
                        <a:t>Доступ до фінансового забезпечення ризиків </a:t>
                      </a:r>
                      <a:endParaRPr lang="ru-RU" dirty="0"/>
                    </a:p>
                  </a:txBody>
                  <a:tcPr/>
                </a:tc>
                <a:tc>
                  <a:txBody>
                    <a:bodyPr/>
                    <a:lstStyle/>
                    <a:p>
                      <a:r>
                        <a:rPr kumimoji="0" lang="uk-UA" sz="1800" kern="1200" dirty="0">
                          <a:solidFill>
                            <a:schemeClr val="dk1"/>
                          </a:solidFill>
                          <a:effectLst/>
                          <a:latin typeface="+mn-lt"/>
                          <a:ea typeface="+mn-ea"/>
                          <a:cs typeface="+mn-cs"/>
                        </a:rPr>
                        <a:t>Допомога компаніям та іншим видам організацій, що займаються дослідженнями та інноваціями, в отриманні спрощеного доступу до позик, гарантій, зустрічних гарантій, а також гібридного, проміжного та пайового фінансування.</a:t>
                      </a:r>
                      <a:endParaRPr lang="ru-RU" dirty="0"/>
                    </a:p>
                  </a:txBody>
                  <a:tcPr/>
                </a:tc>
                <a:extLst>
                  <a:ext uri="{0D108BD9-81ED-4DB2-BD59-A6C34878D82A}">
                    <a16:rowId xmlns:a16="http://schemas.microsoft.com/office/drawing/2014/main" val="10002"/>
                  </a:ext>
                </a:extLst>
              </a:tr>
              <a:tr h="1080120">
                <a:tc>
                  <a:txBody>
                    <a:bodyPr/>
                    <a:lstStyle/>
                    <a:p>
                      <a:r>
                        <a:rPr kumimoji="0" lang="uk-UA" sz="1800" kern="1200" dirty="0">
                          <a:solidFill>
                            <a:schemeClr val="dk1"/>
                          </a:solidFill>
                          <a:effectLst/>
                          <a:latin typeface="+mn-lt"/>
                          <a:ea typeface="+mn-ea"/>
                          <a:cs typeface="+mn-cs"/>
                        </a:rPr>
                        <a:t>Інновації на малих і середніх підприємствах </a:t>
                      </a:r>
                      <a:endParaRPr lang="ru-RU" dirty="0"/>
                    </a:p>
                  </a:txBody>
                  <a:tcPr/>
                </a:tc>
                <a:tc>
                  <a:txBody>
                    <a:bodyPr/>
                    <a:lstStyle/>
                    <a:p>
                      <a:r>
                        <a:rPr kumimoji="0" lang="uk-UA" sz="1800" kern="1200" dirty="0">
                          <a:solidFill>
                            <a:schemeClr val="dk1"/>
                          </a:solidFill>
                          <a:effectLst/>
                          <a:latin typeface="+mn-lt"/>
                          <a:ea typeface="+mn-ea"/>
                          <a:cs typeface="+mn-cs"/>
                        </a:rPr>
                        <a:t>Стимулювання інновацій в малому та середньому бізнесі шляхом надання цільової підтримки підприємствам, що володіють потенціалом зростання і міжнародного розвитку в рамках Спільного ринку та за його межами.</a:t>
                      </a:r>
                      <a:endParaRPr lang="ru-RU"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5751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t>Послідовність</a:t>
            </a:r>
            <a:r>
              <a:rPr lang="ru-RU" dirty="0"/>
              <a:t> </a:t>
            </a:r>
            <a:r>
              <a:rPr lang="ru-RU" dirty="0" err="1"/>
              <a:t>дій</a:t>
            </a:r>
            <a:r>
              <a:rPr lang="ru-RU" dirty="0"/>
              <a:t> для </a:t>
            </a:r>
            <a:r>
              <a:rPr lang="ru-RU" dirty="0" err="1"/>
              <a:t>отримання</a:t>
            </a:r>
            <a:r>
              <a:rPr lang="ru-RU" dirty="0"/>
              <a:t> гранту</a:t>
            </a:r>
          </a:p>
        </p:txBody>
      </p:sp>
      <p:sp>
        <p:nvSpPr>
          <p:cNvPr id="2" name="Пятиугольник 1"/>
          <p:cNvSpPr/>
          <p:nvPr/>
        </p:nvSpPr>
        <p:spPr>
          <a:xfrm>
            <a:off x="467544" y="3840287"/>
            <a:ext cx="2232248" cy="94297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Генерація ідей та пошук партнерів</a:t>
            </a:r>
            <a:endParaRPr lang="ru-RU" dirty="0"/>
          </a:p>
        </p:txBody>
      </p:sp>
      <p:sp>
        <p:nvSpPr>
          <p:cNvPr id="5" name="Нашивка 4"/>
          <p:cNvSpPr/>
          <p:nvPr/>
        </p:nvSpPr>
        <p:spPr>
          <a:xfrm>
            <a:off x="2483768" y="3847161"/>
            <a:ext cx="2232248" cy="93610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solidFill>
                  <a:schemeClr val="bg1"/>
                </a:solidFill>
              </a:rPr>
              <a:t>Підготовка проекту</a:t>
            </a:r>
            <a:endParaRPr lang="ru-RU" dirty="0">
              <a:solidFill>
                <a:schemeClr val="bg1"/>
              </a:solidFill>
            </a:endParaRPr>
          </a:p>
        </p:txBody>
      </p:sp>
      <p:sp>
        <p:nvSpPr>
          <p:cNvPr id="7" name="Нашивка 6"/>
          <p:cNvSpPr/>
          <p:nvPr/>
        </p:nvSpPr>
        <p:spPr>
          <a:xfrm>
            <a:off x="4465067" y="3847161"/>
            <a:ext cx="1979141" cy="93610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solidFill>
                  <a:schemeClr val="bg1"/>
                </a:solidFill>
              </a:rPr>
              <a:t>Оцінка</a:t>
            </a:r>
            <a:endParaRPr lang="ru-RU" dirty="0">
              <a:solidFill>
                <a:schemeClr val="bg1"/>
              </a:solidFill>
            </a:endParaRPr>
          </a:p>
        </p:txBody>
      </p:sp>
      <p:sp>
        <p:nvSpPr>
          <p:cNvPr id="8" name="Нашивка 7"/>
          <p:cNvSpPr/>
          <p:nvPr/>
        </p:nvSpPr>
        <p:spPr>
          <a:xfrm>
            <a:off x="6228184" y="3847161"/>
            <a:ext cx="2304256" cy="93610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solidFill>
                  <a:schemeClr val="bg1"/>
                </a:solidFill>
              </a:rPr>
              <a:t>Підписання угоди</a:t>
            </a:r>
            <a:endParaRPr lang="ru-RU" dirty="0">
              <a:solidFill>
                <a:schemeClr val="bg1"/>
              </a:solidFill>
            </a:endParaRPr>
          </a:p>
        </p:txBody>
      </p:sp>
      <p:sp>
        <p:nvSpPr>
          <p:cNvPr id="6" name="Стрелка вниз 5"/>
          <p:cNvSpPr/>
          <p:nvPr/>
        </p:nvSpPr>
        <p:spPr>
          <a:xfrm>
            <a:off x="2092420" y="2636912"/>
            <a:ext cx="432048" cy="993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4033019" y="2636912"/>
            <a:ext cx="432048" cy="993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251183" y="1641574"/>
            <a:ext cx="2114521" cy="923330"/>
          </a:xfrm>
          <a:prstGeom prst="rect">
            <a:avLst/>
          </a:prstGeom>
          <a:noFill/>
        </p:spPr>
        <p:txBody>
          <a:bodyPr wrap="square" rtlCol="0">
            <a:spAutoFit/>
          </a:bodyPr>
          <a:lstStyle/>
          <a:p>
            <a:pPr algn="ctr"/>
            <a:r>
              <a:rPr lang="uk-UA" dirty="0"/>
              <a:t>Оголошення про початок конкурсу</a:t>
            </a:r>
            <a:endParaRPr lang="ru-RU" dirty="0"/>
          </a:p>
        </p:txBody>
      </p:sp>
      <p:sp>
        <p:nvSpPr>
          <p:cNvPr id="13" name="TextBox 12"/>
          <p:cNvSpPr txBox="1"/>
          <p:nvPr/>
        </p:nvSpPr>
        <p:spPr>
          <a:xfrm>
            <a:off x="3191781" y="1918573"/>
            <a:ext cx="2114521" cy="646331"/>
          </a:xfrm>
          <a:prstGeom prst="rect">
            <a:avLst/>
          </a:prstGeom>
          <a:noFill/>
        </p:spPr>
        <p:txBody>
          <a:bodyPr wrap="square" rtlCol="0">
            <a:spAutoFit/>
          </a:bodyPr>
          <a:lstStyle/>
          <a:p>
            <a:pPr algn="ctr"/>
            <a:r>
              <a:rPr lang="uk-UA" dirty="0"/>
              <a:t>Закриття конкурсу</a:t>
            </a:r>
            <a:endParaRPr lang="ru-RU" dirty="0"/>
          </a:p>
        </p:txBody>
      </p:sp>
      <p:sp>
        <p:nvSpPr>
          <p:cNvPr id="12" name="TextBox 11"/>
          <p:cNvSpPr txBox="1"/>
          <p:nvPr/>
        </p:nvSpPr>
        <p:spPr>
          <a:xfrm>
            <a:off x="7828122" y="2014027"/>
            <a:ext cx="1115616" cy="646331"/>
          </a:xfrm>
          <a:prstGeom prst="rect">
            <a:avLst/>
          </a:prstGeom>
          <a:noFill/>
        </p:spPr>
        <p:txBody>
          <a:bodyPr wrap="square" rtlCol="0">
            <a:spAutoFit/>
          </a:bodyPr>
          <a:lstStyle/>
          <a:p>
            <a:r>
              <a:rPr lang="uk-UA" dirty="0"/>
              <a:t>Початок проекту</a:t>
            </a:r>
            <a:endParaRPr lang="ru-RU" dirty="0"/>
          </a:p>
        </p:txBody>
      </p:sp>
      <p:sp>
        <p:nvSpPr>
          <p:cNvPr id="15" name="Стрелка вниз 14"/>
          <p:cNvSpPr/>
          <p:nvPr/>
        </p:nvSpPr>
        <p:spPr>
          <a:xfrm>
            <a:off x="8154145" y="2723948"/>
            <a:ext cx="432048" cy="993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4432094" y="4856035"/>
            <a:ext cx="1497526" cy="369332"/>
          </a:xfrm>
          <a:prstGeom prst="rect">
            <a:avLst/>
          </a:prstGeom>
          <a:noFill/>
        </p:spPr>
        <p:txBody>
          <a:bodyPr wrap="none" rtlCol="0">
            <a:spAutoFit/>
          </a:bodyPr>
          <a:lstStyle/>
          <a:p>
            <a:r>
              <a:rPr lang="uk-UA" dirty="0"/>
              <a:t>3-5 місяців</a:t>
            </a:r>
            <a:endParaRPr lang="ru-RU" dirty="0"/>
          </a:p>
        </p:txBody>
      </p:sp>
      <p:sp>
        <p:nvSpPr>
          <p:cNvPr id="17" name="TextBox 16"/>
          <p:cNvSpPr txBox="1"/>
          <p:nvPr/>
        </p:nvSpPr>
        <p:spPr>
          <a:xfrm>
            <a:off x="6461924" y="4856035"/>
            <a:ext cx="1497526" cy="369332"/>
          </a:xfrm>
          <a:prstGeom prst="rect">
            <a:avLst/>
          </a:prstGeom>
          <a:noFill/>
        </p:spPr>
        <p:txBody>
          <a:bodyPr wrap="none" rtlCol="0">
            <a:spAutoFit/>
          </a:bodyPr>
          <a:lstStyle/>
          <a:p>
            <a:r>
              <a:rPr lang="uk-UA" dirty="0"/>
              <a:t>3-5 місяців</a:t>
            </a:r>
            <a:endParaRPr lang="ru-RU" dirty="0"/>
          </a:p>
        </p:txBody>
      </p:sp>
      <p:sp>
        <p:nvSpPr>
          <p:cNvPr id="18" name="TextBox 17"/>
          <p:cNvSpPr txBox="1"/>
          <p:nvPr/>
        </p:nvSpPr>
        <p:spPr>
          <a:xfrm>
            <a:off x="2616941" y="4856035"/>
            <a:ext cx="1497526" cy="369332"/>
          </a:xfrm>
          <a:prstGeom prst="rect">
            <a:avLst/>
          </a:prstGeom>
          <a:noFill/>
        </p:spPr>
        <p:txBody>
          <a:bodyPr wrap="none" rtlCol="0">
            <a:spAutoFit/>
          </a:bodyPr>
          <a:lstStyle/>
          <a:p>
            <a:r>
              <a:rPr lang="uk-UA" dirty="0"/>
              <a:t>3-5 місяців</a:t>
            </a:r>
            <a:endParaRPr lang="ru-RU" dirty="0"/>
          </a:p>
        </p:txBody>
      </p:sp>
    </p:spTree>
    <p:extLst>
      <p:ext uri="{BB962C8B-B14F-4D97-AF65-F5344CB8AC3E}">
        <p14:creationId xmlns:p14="http://schemas.microsoft.com/office/powerpoint/2010/main" val="248617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dirty="0" err="1"/>
              <a:t>Презентація</a:t>
            </a:r>
            <a:r>
              <a:rPr lang="ru-RU"/>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a:xfrm>
            <a:off x="1501180" y="188640"/>
            <a:ext cx="5904656" cy="792088"/>
          </a:xfrm>
        </p:spPr>
        <p:txBody>
          <a:bodyPr/>
          <a:lstStyle/>
          <a:p>
            <a:r>
              <a:rPr lang="uk-UA" dirty="0"/>
              <a:t>Оцінка проекту</a:t>
            </a:r>
            <a:endParaRPr lang="ru-RU" dirty="0"/>
          </a:p>
        </p:txBody>
      </p:sp>
      <p:sp>
        <p:nvSpPr>
          <p:cNvPr id="5" name="Овал 4"/>
          <p:cNvSpPr/>
          <p:nvPr/>
        </p:nvSpPr>
        <p:spPr>
          <a:xfrm>
            <a:off x="3015072" y="1126592"/>
            <a:ext cx="2808312"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Група</a:t>
            </a:r>
            <a:r>
              <a:rPr lang="ru-RU" dirty="0"/>
              <a:t> </a:t>
            </a:r>
            <a:r>
              <a:rPr lang="ru-RU" dirty="0" err="1"/>
              <a:t>незалежних</a:t>
            </a:r>
            <a:r>
              <a:rPr lang="ru-RU" dirty="0"/>
              <a:t> </a:t>
            </a:r>
            <a:r>
              <a:rPr lang="ru-RU" dirty="0" err="1"/>
              <a:t>експертів</a:t>
            </a:r>
            <a:endParaRPr lang="ru-RU" dirty="0"/>
          </a:p>
        </p:txBody>
      </p:sp>
      <p:sp>
        <p:nvSpPr>
          <p:cNvPr id="6" name="Прямоугольник 5"/>
          <p:cNvSpPr/>
          <p:nvPr/>
        </p:nvSpPr>
        <p:spPr>
          <a:xfrm>
            <a:off x="971600" y="2564904"/>
            <a:ext cx="6840760" cy="27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Критерії оцінювання</a:t>
            </a:r>
            <a:endParaRPr lang="ru-RU" dirty="0"/>
          </a:p>
        </p:txBody>
      </p:sp>
      <p:sp>
        <p:nvSpPr>
          <p:cNvPr id="7" name="Овал 6"/>
          <p:cNvSpPr/>
          <p:nvPr/>
        </p:nvSpPr>
        <p:spPr>
          <a:xfrm>
            <a:off x="395536" y="3284984"/>
            <a:ext cx="259228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Науковий</a:t>
            </a:r>
            <a:r>
              <a:rPr lang="ru-RU" dirty="0"/>
              <a:t> </a:t>
            </a:r>
            <a:r>
              <a:rPr lang="ru-RU" dirty="0" err="1"/>
              <a:t>потенціал</a:t>
            </a:r>
            <a:endParaRPr lang="ru-RU" dirty="0"/>
          </a:p>
          <a:p>
            <a:pPr algn="ctr"/>
            <a:r>
              <a:rPr lang="ru-RU" dirty="0"/>
              <a:t>(макс. 5 </a:t>
            </a:r>
            <a:r>
              <a:rPr lang="ru-RU" dirty="0" err="1"/>
              <a:t>балів</a:t>
            </a:r>
            <a:r>
              <a:rPr lang="ru-RU" dirty="0"/>
              <a:t>)</a:t>
            </a:r>
          </a:p>
        </p:txBody>
      </p:sp>
      <p:sp>
        <p:nvSpPr>
          <p:cNvPr id="8" name="Овал 7"/>
          <p:cNvSpPr/>
          <p:nvPr/>
        </p:nvSpPr>
        <p:spPr>
          <a:xfrm>
            <a:off x="3095836" y="3281288"/>
            <a:ext cx="259228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Вплив</a:t>
            </a:r>
            <a:endParaRPr lang="ru-RU" dirty="0"/>
          </a:p>
          <a:p>
            <a:pPr algn="ctr"/>
            <a:r>
              <a:rPr lang="ru-RU" dirty="0"/>
              <a:t>(макс. 5 </a:t>
            </a:r>
            <a:r>
              <a:rPr lang="ru-RU" dirty="0" err="1"/>
              <a:t>балів</a:t>
            </a:r>
            <a:r>
              <a:rPr lang="ru-RU" dirty="0"/>
              <a:t>)</a:t>
            </a:r>
          </a:p>
        </p:txBody>
      </p:sp>
      <p:sp>
        <p:nvSpPr>
          <p:cNvPr id="9" name="Овал 8"/>
          <p:cNvSpPr/>
          <p:nvPr/>
        </p:nvSpPr>
        <p:spPr>
          <a:xfrm>
            <a:off x="5940152" y="3267478"/>
            <a:ext cx="259228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Реалізація</a:t>
            </a:r>
            <a:endParaRPr lang="ru-RU" dirty="0"/>
          </a:p>
          <a:p>
            <a:pPr algn="ctr"/>
            <a:r>
              <a:rPr lang="ru-RU" dirty="0"/>
              <a:t>(макс. 5 </a:t>
            </a:r>
            <a:r>
              <a:rPr lang="ru-RU" dirty="0" err="1"/>
              <a:t>балів</a:t>
            </a:r>
            <a:r>
              <a:rPr lang="ru-RU" dirty="0"/>
              <a:t>)</a:t>
            </a:r>
          </a:p>
        </p:txBody>
      </p:sp>
      <p:cxnSp>
        <p:nvCxnSpPr>
          <p:cNvPr id="11" name="Прямая со стрелкой 10"/>
          <p:cNvCxnSpPr>
            <a:stCxn id="6" idx="2"/>
          </p:cNvCxnSpPr>
          <p:nvPr/>
        </p:nvCxnSpPr>
        <p:spPr>
          <a:xfrm flipH="1">
            <a:off x="2123728" y="2839126"/>
            <a:ext cx="226825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4391980" y="2839126"/>
            <a:ext cx="262829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402460" y="2839126"/>
            <a:ext cx="0" cy="4283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4419228" y="2136552"/>
            <a:ext cx="0" cy="4283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971600" y="4797152"/>
            <a:ext cx="698477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Мінімальний</a:t>
            </a:r>
            <a:r>
              <a:rPr lang="ru-RU" dirty="0"/>
              <a:t>  </a:t>
            </a:r>
            <a:r>
              <a:rPr lang="ru-RU" dirty="0" err="1"/>
              <a:t>поріг</a:t>
            </a:r>
            <a:r>
              <a:rPr lang="ru-RU" dirty="0"/>
              <a:t>:  10  і  </a:t>
            </a:r>
            <a:r>
              <a:rPr lang="ru-RU" dirty="0" err="1"/>
              <a:t>вище</a:t>
            </a:r>
            <a:r>
              <a:rPr lang="ru-RU" dirty="0"/>
              <a:t>  (</a:t>
            </a:r>
            <a:r>
              <a:rPr lang="ru-RU" dirty="0" err="1"/>
              <a:t>мін</a:t>
            </a:r>
            <a:r>
              <a:rPr lang="ru-RU" dirty="0"/>
              <a:t>. 3 за </a:t>
            </a:r>
            <a:r>
              <a:rPr lang="ru-RU" dirty="0" err="1"/>
              <a:t>кожен</a:t>
            </a:r>
            <a:r>
              <a:rPr lang="ru-RU" dirty="0"/>
              <a:t> </a:t>
            </a:r>
            <a:r>
              <a:rPr lang="ru-RU" dirty="0" err="1"/>
              <a:t>критерій</a:t>
            </a:r>
            <a:r>
              <a:rPr lang="ru-RU" dirty="0"/>
              <a:t>)</a:t>
            </a:r>
            <a:r>
              <a:rPr lang="uk-UA" dirty="0"/>
              <a:t> </a:t>
            </a:r>
            <a:endParaRPr lang="ru-RU" dirty="0"/>
          </a:p>
        </p:txBody>
      </p:sp>
      <p:cxnSp>
        <p:nvCxnSpPr>
          <p:cNvPr id="30" name="Прямая со стрелкой 29"/>
          <p:cNvCxnSpPr/>
          <p:nvPr/>
        </p:nvCxnSpPr>
        <p:spPr>
          <a:xfrm>
            <a:off x="4391980" y="4368800"/>
            <a:ext cx="0" cy="4283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H="1">
            <a:off x="4347834" y="4282495"/>
            <a:ext cx="226825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1747151" y="4282495"/>
            <a:ext cx="262829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34" name="Овал 33"/>
          <p:cNvSpPr/>
          <p:nvPr/>
        </p:nvSpPr>
        <p:spPr>
          <a:xfrm>
            <a:off x="2295748" y="5596596"/>
            <a:ext cx="2232248" cy="57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Реалізація</a:t>
            </a:r>
            <a:endParaRPr lang="ru-RU" sz="1600" b="1" dirty="0"/>
          </a:p>
        </p:txBody>
      </p:sp>
      <p:sp>
        <p:nvSpPr>
          <p:cNvPr id="35" name="Овал 34"/>
          <p:cNvSpPr/>
          <p:nvPr/>
        </p:nvSpPr>
        <p:spPr>
          <a:xfrm>
            <a:off x="4869518" y="5628927"/>
            <a:ext cx="981204" cy="492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cxnSp>
        <p:nvCxnSpPr>
          <p:cNvPr id="36" name="Прямая со стрелкой 35"/>
          <p:cNvCxnSpPr>
            <a:stCxn id="25" idx="2"/>
          </p:cNvCxnSpPr>
          <p:nvPr/>
        </p:nvCxnSpPr>
        <p:spPr>
          <a:xfrm flipH="1">
            <a:off x="3257854" y="5085184"/>
            <a:ext cx="1206134" cy="5114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a:stCxn id="25" idx="2"/>
            <a:endCxn id="35" idx="0"/>
          </p:cNvCxnSpPr>
          <p:nvPr/>
        </p:nvCxnSpPr>
        <p:spPr>
          <a:xfrm>
            <a:off x="4463988" y="5085184"/>
            <a:ext cx="896132" cy="54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140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619672" y="188640"/>
            <a:ext cx="7524328" cy="864096"/>
          </a:xfrm>
        </p:spPr>
        <p:txBody>
          <a:bodyPr>
            <a:normAutofit fontScale="90000"/>
          </a:bodyPr>
          <a:lstStyle/>
          <a:p>
            <a:r>
              <a:rPr lang="ru-RU" dirty="0"/>
              <a:t>ПАНЕЛІ – 20 </a:t>
            </a:r>
            <a:r>
              <a:rPr lang="ru-RU" dirty="0" err="1"/>
              <a:t>груп</a:t>
            </a:r>
            <a:r>
              <a:rPr lang="ru-RU" dirty="0"/>
              <a:t> </a:t>
            </a:r>
            <a:r>
              <a:rPr lang="ru-RU" dirty="0" err="1"/>
              <a:t>експертів</a:t>
            </a:r>
            <a:r>
              <a:rPr lang="ru-RU" dirty="0"/>
              <a:t>, </a:t>
            </a:r>
            <a:br>
              <a:rPr lang="ru-RU" dirty="0"/>
            </a:br>
            <a:r>
              <a:rPr lang="ru-RU" dirty="0" err="1"/>
              <a:t>що</a:t>
            </a:r>
            <a:r>
              <a:rPr lang="ru-RU" dirty="0"/>
              <a:t> </a:t>
            </a:r>
            <a:r>
              <a:rPr lang="ru-RU" dirty="0" err="1"/>
              <a:t>оцінюють</a:t>
            </a:r>
            <a:r>
              <a:rPr lang="ru-RU" dirty="0"/>
              <a:t> </a:t>
            </a:r>
            <a:r>
              <a:rPr lang="ru-RU" dirty="0" err="1"/>
              <a:t>проекти</a:t>
            </a:r>
            <a:endParaRPr lang="ru-RU" dirty="0"/>
          </a:p>
        </p:txBody>
      </p:sp>
      <p:sp>
        <p:nvSpPr>
          <p:cNvPr id="5" name="Скругленный прямоугольник 4"/>
          <p:cNvSpPr/>
          <p:nvPr/>
        </p:nvSpPr>
        <p:spPr>
          <a:xfrm>
            <a:off x="179512" y="1226528"/>
            <a:ext cx="4392488" cy="3227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Фізичні науки та інженерія</a:t>
            </a:r>
          </a:p>
          <a:p>
            <a:r>
              <a:rPr lang="en-US" sz="1600" dirty="0"/>
              <a:t>PE1 - Mathematical foundations </a:t>
            </a:r>
          </a:p>
          <a:p>
            <a:r>
              <a:rPr lang="en-US" sz="1600" dirty="0"/>
              <a:t>PE2 - Fundamental constituents of matter </a:t>
            </a:r>
          </a:p>
          <a:p>
            <a:r>
              <a:rPr lang="en-US" sz="1600" dirty="0"/>
              <a:t>PE3 - Condensed matter in physics and chemistry </a:t>
            </a:r>
          </a:p>
          <a:p>
            <a:r>
              <a:rPr lang="en-US" sz="1600" dirty="0"/>
              <a:t>PE4 - Material and chemical sciences </a:t>
            </a:r>
          </a:p>
          <a:p>
            <a:r>
              <a:rPr lang="en-US" sz="1600" dirty="0"/>
              <a:t>PE5 - Information and communication </a:t>
            </a:r>
          </a:p>
          <a:p>
            <a:r>
              <a:rPr lang="en-US" sz="1600" dirty="0"/>
              <a:t>PE6 - Engineering sciences </a:t>
            </a:r>
          </a:p>
          <a:p>
            <a:r>
              <a:rPr lang="en-US" sz="1600" dirty="0"/>
              <a:t>PE7 - Universe science </a:t>
            </a:r>
          </a:p>
          <a:p>
            <a:r>
              <a:rPr lang="en-US" sz="1600" dirty="0"/>
              <a:t>PE8 - Earth system science</a:t>
            </a:r>
            <a:endParaRPr lang="ru-RU" sz="1600" dirty="0"/>
          </a:p>
        </p:txBody>
      </p:sp>
      <p:sp>
        <p:nvSpPr>
          <p:cNvPr id="7" name="Скругленный прямоугольник 6"/>
          <p:cNvSpPr/>
          <p:nvPr/>
        </p:nvSpPr>
        <p:spPr>
          <a:xfrm>
            <a:off x="143508" y="4526360"/>
            <a:ext cx="5292588" cy="2070992"/>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uk-UA" b="1" dirty="0"/>
              <a:t>Соціальні та гуманітарні науки</a:t>
            </a:r>
            <a:endParaRPr lang="en-US" b="1" dirty="0"/>
          </a:p>
          <a:p>
            <a:r>
              <a:rPr lang="en-US" sz="1600" dirty="0"/>
              <a:t>SH1 - Individuals and </a:t>
            </a:r>
            <a:r>
              <a:rPr lang="en-US" sz="1600" dirty="0" err="1"/>
              <a:t>organisations</a:t>
            </a:r>
            <a:endParaRPr lang="en-US" sz="1600" dirty="0"/>
          </a:p>
          <a:p>
            <a:r>
              <a:rPr lang="en-US" sz="1600" dirty="0"/>
              <a:t>SH2 - Institutions, </a:t>
            </a:r>
            <a:r>
              <a:rPr lang="en-US" sz="1600" dirty="0" err="1"/>
              <a:t>behaviour</a:t>
            </a:r>
            <a:r>
              <a:rPr lang="en-US" sz="1600" dirty="0"/>
              <a:t>, values and beliefs</a:t>
            </a:r>
          </a:p>
          <a:p>
            <a:r>
              <a:rPr lang="en-US" sz="1600" dirty="0"/>
              <a:t>SH3 - The human mind and its complexity</a:t>
            </a:r>
          </a:p>
          <a:p>
            <a:r>
              <a:rPr lang="en-US" sz="1600" dirty="0"/>
              <a:t>SH4 - Cultures and cultural diversity</a:t>
            </a:r>
          </a:p>
          <a:p>
            <a:r>
              <a:rPr lang="en-US" sz="1600" dirty="0"/>
              <a:t>SH5 - The study of the past and of cultural </a:t>
            </a:r>
            <a:r>
              <a:rPr lang="en-US" sz="1600" dirty="0" err="1"/>
              <a:t>artefacts</a:t>
            </a:r>
            <a:endParaRPr lang="uk-UA" sz="1600" dirty="0"/>
          </a:p>
        </p:txBody>
      </p:sp>
      <p:sp>
        <p:nvSpPr>
          <p:cNvPr id="6" name="Скругленный прямоугольник 5"/>
          <p:cNvSpPr/>
          <p:nvPr/>
        </p:nvSpPr>
        <p:spPr>
          <a:xfrm>
            <a:off x="4716016" y="1226528"/>
            <a:ext cx="4355976" cy="38613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uk-UA" b="1" dirty="0"/>
              <a:t>Біологічні та науки про життя</a:t>
            </a:r>
          </a:p>
          <a:p>
            <a:r>
              <a:rPr lang="en-US" sz="1600" dirty="0"/>
              <a:t>LS1 - Molecular, cellular and developmental biology </a:t>
            </a:r>
          </a:p>
          <a:p>
            <a:r>
              <a:rPr lang="en-US" sz="1600" dirty="0"/>
              <a:t>LS2 - Genetics, genomics, bioinformatics and systems biology </a:t>
            </a:r>
          </a:p>
          <a:p>
            <a:r>
              <a:rPr lang="en-US" sz="1600" dirty="0"/>
              <a:t>LS3 - Organismic physiology, including infection and immunity</a:t>
            </a:r>
          </a:p>
          <a:p>
            <a:r>
              <a:rPr lang="en-US" sz="1600" dirty="0"/>
              <a:t>LS4 -Neurosciences</a:t>
            </a:r>
          </a:p>
          <a:p>
            <a:r>
              <a:rPr lang="en-US" sz="1600" dirty="0"/>
              <a:t>LS5 - Evolutionary, population and environmental biology</a:t>
            </a:r>
          </a:p>
          <a:p>
            <a:r>
              <a:rPr lang="en-US" sz="1600" dirty="0"/>
              <a:t>LS6 - Medical and health science research</a:t>
            </a:r>
          </a:p>
          <a:p>
            <a:r>
              <a:rPr lang="en-US" sz="1600" dirty="0"/>
              <a:t>LS7 - Applied Life Sciences, biotechnology and bioengineering</a:t>
            </a:r>
            <a:endParaRPr lang="ru-RU" sz="1600" dirty="0"/>
          </a:p>
        </p:txBody>
      </p:sp>
      <p:sp>
        <p:nvSpPr>
          <p:cNvPr id="9" name="TextBox 8"/>
          <p:cNvSpPr txBox="1"/>
          <p:nvPr/>
        </p:nvSpPr>
        <p:spPr>
          <a:xfrm>
            <a:off x="5724127" y="5227617"/>
            <a:ext cx="3127779" cy="830997"/>
          </a:xfrm>
          <a:prstGeom prst="rect">
            <a:avLst/>
          </a:prstGeom>
          <a:noFill/>
        </p:spPr>
        <p:txBody>
          <a:bodyPr wrap="none" rtlCol="0">
            <a:spAutoFit/>
          </a:bodyPr>
          <a:lstStyle/>
          <a:p>
            <a:r>
              <a:rPr lang="ru-RU" sz="2400" dirty="0" err="1"/>
              <a:t>Кожна</a:t>
            </a:r>
            <a:r>
              <a:rPr lang="ru-RU" sz="2400" dirty="0"/>
              <a:t> панель – </a:t>
            </a:r>
            <a:r>
              <a:rPr lang="ru-RU" sz="2400" dirty="0" err="1"/>
              <a:t>це</a:t>
            </a:r>
            <a:r>
              <a:rPr lang="ru-RU" sz="2400" dirty="0"/>
              <a:t> </a:t>
            </a:r>
          </a:p>
          <a:p>
            <a:r>
              <a:rPr lang="ru-RU" sz="2400" dirty="0"/>
              <a:t>12-15 </a:t>
            </a:r>
            <a:r>
              <a:rPr lang="ru-RU" sz="2400" dirty="0" err="1"/>
              <a:t>експертів</a:t>
            </a:r>
            <a:r>
              <a:rPr lang="ru-RU" sz="2400" dirty="0"/>
              <a:t> </a:t>
            </a:r>
          </a:p>
        </p:txBody>
      </p:sp>
    </p:spTree>
    <p:extLst>
      <p:ext uri="{BB962C8B-B14F-4D97-AF65-F5344CB8AC3E}">
        <p14:creationId xmlns:p14="http://schemas.microsoft.com/office/powerpoint/2010/main" val="819076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425692"/>
            <a:ext cx="9036496" cy="3731500"/>
          </a:xfrm>
        </p:spPr>
        <p:txBody>
          <a:bodyPr lIns="0" rIns="36000">
            <a:noAutofit/>
          </a:bodyPr>
          <a:lstStyle/>
          <a:p>
            <a:r>
              <a:rPr lang="uk-UA" sz="2400" dirty="0">
                <a:latin typeface="Arial" pitchFamily="34" charset="0"/>
                <a:cs typeface="Arial" pitchFamily="34" charset="0"/>
              </a:rPr>
              <a:t>Проекти, що фінансуються на підставі </a:t>
            </a:r>
            <a:r>
              <a:rPr lang="ru-RU" sz="2400" dirty="0" err="1">
                <a:latin typeface="Arial" pitchFamily="34" charset="0"/>
                <a:cs typeface="Arial" pitchFamily="34" charset="0"/>
              </a:rPr>
              <a:t>двосторонніх</a:t>
            </a:r>
            <a:r>
              <a:rPr lang="ru-RU" sz="2400" dirty="0">
                <a:latin typeface="Arial" pitchFamily="34" charset="0"/>
                <a:cs typeface="Arial" pitchFamily="34" charset="0"/>
              </a:rPr>
              <a:t> </a:t>
            </a:r>
            <a:r>
              <a:rPr lang="ru-RU" sz="2400" dirty="0" err="1">
                <a:latin typeface="Arial" pitchFamily="34" charset="0"/>
                <a:cs typeface="Arial" pitchFamily="34" charset="0"/>
              </a:rPr>
              <a:t>міжурядових</a:t>
            </a:r>
            <a:r>
              <a:rPr lang="ru-RU" sz="2400" dirty="0">
                <a:latin typeface="Arial" pitchFamily="34" charset="0"/>
                <a:cs typeface="Arial" pitchFamily="34" charset="0"/>
              </a:rPr>
              <a:t> </a:t>
            </a:r>
            <a:r>
              <a:rPr lang="ru-RU" sz="2400" dirty="0" err="1">
                <a:latin typeface="Arial" pitchFamily="34" charset="0"/>
                <a:cs typeface="Arial" pitchFamily="34" charset="0"/>
              </a:rPr>
              <a:t>угод</a:t>
            </a:r>
            <a:endParaRPr lang="ru-RU" sz="2400" dirty="0">
              <a:latin typeface="Arial" pitchFamily="34" charset="0"/>
              <a:cs typeface="Arial" pitchFamily="34" charset="0"/>
            </a:endParaRPr>
          </a:p>
          <a:p>
            <a:r>
              <a:rPr lang="ru-RU" sz="2400" dirty="0">
                <a:latin typeface="Arial" pitchFamily="34" charset="0"/>
                <a:cs typeface="Arial" pitchFamily="34" charset="0"/>
              </a:rPr>
              <a:t>Метою </a:t>
            </a:r>
            <a:r>
              <a:rPr lang="ru-RU" sz="2400" dirty="0" err="1">
                <a:latin typeface="Arial" pitchFamily="34" charset="0"/>
                <a:cs typeface="Arial" pitchFamily="34" charset="0"/>
              </a:rPr>
              <a:t>білатеральних</a:t>
            </a:r>
            <a:r>
              <a:rPr lang="ru-RU" sz="2400" dirty="0">
                <a:latin typeface="Arial" pitchFamily="34" charset="0"/>
                <a:cs typeface="Arial" pitchFamily="34" charset="0"/>
              </a:rPr>
              <a:t> </a:t>
            </a:r>
            <a:r>
              <a:rPr lang="ru-RU" sz="2400" dirty="0" err="1">
                <a:latin typeface="Arial" pitchFamily="34" charset="0"/>
                <a:cs typeface="Arial" pitchFamily="34" charset="0"/>
              </a:rPr>
              <a:t>проектів</a:t>
            </a:r>
            <a:r>
              <a:rPr lang="ru-RU" sz="2400" dirty="0">
                <a:latin typeface="Arial" pitchFamily="34" charset="0"/>
                <a:cs typeface="Arial" pitchFamily="34" charset="0"/>
              </a:rPr>
              <a:t> є </a:t>
            </a:r>
            <a:r>
              <a:rPr lang="ru-RU" sz="2400" dirty="0" err="1">
                <a:latin typeface="Arial" pitchFamily="34" charset="0"/>
                <a:cs typeface="Arial" pitchFamily="34" charset="0"/>
              </a:rPr>
              <a:t>сприяння</a:t>
            </a:r>
            <a:r>
              <a:rPr lang="ru-RU" sz="2400" dirty="0">
                <a:latin typeface="Arial" pitchFamily="34" charset="0"/>
                <a:cs typeface="Arial" pitchFamily="34" charset="0"/>
              </a:rPr>
              <a:t> </a:t>
            </a:r>
            <a:r>
              <a:rPr lang="ru-RU" sz="2400" dirty="0" err="1">
                <a:latin typeface="Arial" pitchFamily="34" charset="0"/>
                <a:cs typeface="Arial" pitchFamily="34" charset="0"/>
              </a:rPr>
              <a:t>встановленню</a:t>
            </a:r>
            <a:r>
              <a:rPr lang="ru-RU" sz="2400" dirty="0">
                <a:latin typeface="Arial" pitchFamily="34" charset="0"/>
                <a:cs typeface="Arial" pitchFamily="34" charset="0"/>
              </a:rPr>
              <a:t> та </a:t>
            </a:r>
            <a:r>
              <a:rPr lang="ru-RU" sz="2400" dirty="0" err="1">
                <a:latin typeface="Arial" pitchFamily="34" charset="0"/>
                <a:cs typeface="Arial" pitchFamily="34" charset="0"/>
              </a:rPr>
              <a:t>розвитку</a:t>
            </a:r>
            <a:r>
              <a:rPr lang="ru-RU" sz="2400" dirty="0">
                <a:latin typeface="Arial" pitchFamily="34" charset="0"/>
                <a:cs typeface="Arial" pitchFamily="34" charset="0"/>
              </a:rPr>
              <a:t> </a:t>
            </a:r>
            <a:r>
              <a:rPr lang="ru-RU" sz="2400" dirty="0" err="1">
                <a:latin typeface="Arial" pitchFamily="34" charset="0"/>
                <a:cs typeface="Arial" pitchFamily="34" charset="0"/>
              </a:rPr>
              <a:t>якісного</a:t>
            </a:r>
            <a:r>
              <a:rPr lang="ru-RU" sz="2400" dirty="0">
                <a:latin typeface="Arial" pitchFamily="34" charset="0"/>
                <a:cs typeface="Arial" pitchFamily="34" charset="0"/>
              </a:rPr>
              <a:t> </a:t>
            </a:r>
            <a:r>
              <a:rPr lang="ru-RU" sz="2400" dirty="0" err="1">
                <a:latin typeface="Arial" pitchFamily="34" charset="0"/>
                <a:cs typeface="Arial" pitchFamily="34" charset="0"/>
              </a:rPr>
              <a:t>науково-технологічного</a:t>
            </a:r>
            <a:r>
              <a:rPr lang="ru-RU" sz="2400" dirty="0">
                <a:latin typeface="Arial" pitchFamily="34" charset="0"/>
                <a:cs typeface="Arial" pitchFamily="34" charset="0"/>
              </a:rPr>
              <a:t> </a:t>
            </a:r>
            <a:r>
              <a:rPr lang="ru-RU" sz="2400" dirty="0" err="1">
                <a:latin typeface="Arial" pitchFamily="34" charset="0"/>
                <a:cs typeface="Arial" pitchFamily="34" charset="0"/>
              </a:rPr>
              <a:t>співробітництва</a:t>
            </a:r>
            <a:r>
              <a:rPr lang="ru-RU" sz="2400" dirty="0">
                <a:latin typeface="Arial" pitchFamily="34" charset="0"/>
                <a:cs typeface="Arial" pitchFamily="34" charset="0"/>
              </a:rPr>
              <a:t> </a:t>
            </a:r>
            <a:r>
              <a:rPr lang="ru-RU" sz="2400" dirty="0" err="1">
                <a:latin typeface="Arial" pitchFamily="34" charset="0"/>
                <a:cs typeface="Arial" pitchFamily="34" charset="0"/>
              </a:rPr>
              <a:t>між</a:t>
            </a:r>
            <a:r>
              <a:rPr lang="ru-RU" sz="2400" dirty="0">
                <a:latin typeface="Arial" pitchFamily="34" charset="0"/>
                <a:cs typeface="Arial" pitchFamily="34" charset="0"/>
              </a:rPr>
              <a:t> </a:t>
            </a:r>
            <a:r>
              <a:rPr lang="ru-RU" sz="2400" dirty="0" err="1">
                <a:latin typeface="Arial" pitchFamily="34" charset="0"/>
                <a:cs typeface="Arial" pitchFamily="34" charset="0"/>
              </a:rPr>
              <a:t>групами</a:t>
            </a:r>
            <a:r>
              <a:rPr lang="ru-RU" sz="2400" dirty="0">
                <a:latin typeface="Arial" pitchFamily="34" charset="0"/>
                <a:cs typeface="Arial" pitchFamily="34" charset="0"/>
              </a:rPr>
              <a:t> </a:t>
            </a:r>
            <a:r>
              <a:rPr lang="ru-RU" sz="2400" dirty="0" err="1">
                <a:latin typeface="Arial" pitchFamily="34" charset="0"/>
                <a:cs typeface="Arial" pitchFamily="34" charset="0"/>
              </a:rPr>
              <a:t>науковців</a:t>
            </a:r>
            <a:r>
              <a:rPr lang="ru-RU" sz="2400" dirty="0">
                <a:latin typeface="Arial" pitchFamily="34" charset="0"/>
                <a:cs typeface="Arial" pitchFamily="34" charset="0"/>
              </a:rPr>
              <a:t> </a:t>
            </a:r>
            <a:r>
              <a:rPr lang="ru-RU" sz="2400" dirty="0" err="1">
                <a:latin typeface="Arial" pitchFamily="34" charset="0"/>
                <a:cs typeface="Arial" pitchFamily="34" charset="0"/>
              </a:rPr>
              <a:t>двох</a:t>
            </a:r>
            <a:r>
              <a:rPr lang="ru-RU" sz="2400" dirty="0">
                <a:latin typeface="Arial" pitchFamily="34" charset="0"/>
                <a:cs typeface="Arial" pitchFamily="34" charset="0"/>
              </a:rPr>
              <a:t> </a:t>
            </a:r>
            <a:r>
              <a:rPr lang="ru-RU" sz="2400" dirty="0" err="1">
                <a:latin typeface="Arial" pitchFamily="34" charset="0"/>
                <a:cs typeface="Arial" pitchFamily="34" charset="0"/>
              </a:rPr>
              <a:t>країн</a:t>
            </a:r>
            <a:endParaRPr lang="ru-RU" sz="2400" dirty="0">
              <a:latin typeface="Arial" pitchFamily="34" charset="0"/>
              <a:cs typeface="Arial" pitchFamily="34" charset="0"/>
            </a:endParaRPr>
          </a:p>
          <a:p>
            <a:r>
              <a:rPr lang="uk-UA" sz="2400" dirty="0">
                <a:latin typeface="Arial" pitchFamily="34" charset="0"/>
                <a:cs typeface="Arial" pitchFamily="34" charset="0"/>
              </a:rPr>
              <a:t>Україна надає близько 200 тис. грн. на проект на два роки</a:t>
            </a:r>
          </a:p>
          <a:p>
            <a:r>
              <a:rPr lang="uk-UA" sz="2400" dirty="0">
                <a:latin typeface="Arial" pitchFamily="34" charset="0"/>
                <a:cs typeface="Arial" pitchFamily="34" charset="0"/>
              </a:rPr>
              <a:t>Підтримується короткострокова мобільність </a:t>
            </a:r>
          </a:p>
          <a:p>
            <a:r>
              <a:rPr lang="uk-UA" sz="2400" dirty="0">
                <a:latin typeface="Arial" pitchFamily="34" charset="0"/>
                <a:cs typeface="Arial" pitchFamily="34" charset="0"/>
              </a:rPr>
              <a:t>Двосторонні угоди укладено з 15 країнами світу, у тому числі з </a:t>
            </a:r>
            <a:r>
              <a:rPr lang="ru-RU" sz="2400" dirty="0" err="1">
                <a:latin typeface="Arial" pitchFamily="34" charset="0"/>
                <a:cs typeface="Arial" pitchFamily="34" charset="0"/>
              </a:rPr>
              <a:t>Німеччиною</a:t>
            </a:r>
            <a:r>
              <a:rPr lang="ru-RU" sz="2400" dirty="0">
                <a:latin typeface="Arial" pitchFamily="34" charset="0"/>
                <a:cs typeface="Arial" pitchFamily="34" charset="0"/>
              </a:rPr>
              <a:t>, </a:t>
            </a:r>
            <a:r>
              <a:rPr lang="ru-RU" sz="2400" dirty="0" err="1">
                <a:latin typeface="Arial" pitchFamily="34" charset="0"/>
                <a:cs typeface="Arial" pitchFamily="34" charset="0"/>
              </a:rPr>
              <a:t>Литвою</a:t>
            </a:r>
            <a:r>
              <a:rPr lang="ru-RU" sz="2400" dirty="0">
                <a:latin typeface="Arial" pitchFamily="34" charset="0"/>
                <a:cs typeface="Arial" pitchFamily="34" charset="0"/>
              </a:rPr>
              <a:t>, </a:t>
            </a:r>
            <a:r>
              <a:rPr lang="ru-RU" sz="2400" dirty="0" err="1">
                <a:latin typeface="Arial" pitchFamily="34" charset="0"/>
                <a:cs typeface="Arial" pitchFamily="34" charset="0"/>
              </a:rPr>
              <a:t>Францією</a:t>
            </a:r>
            <a:r>
              <a:rPr lang="ru-RU" sz="2400" dirty="0">
                <a:latin typeface="Arial" pitchFamily="34" charset="0"/>
                <a:cs typeface="Arial" pitchFamily="34" charset="0"/>
              </a:rPr>
              <a:t>, </a:t>
            </a:r>
            <a:r>
              <a:rPr lang="uk-UA" sz="2400" dirty="0">
                <a:latin typeface="Arial" pitchFamily="34" charset="0"/>
                <a:cs typeface="Arial" pitchFamily="34" charset="0"/>
              </a:rPr>
              <a:t>Польщею, Австрією та ін.</a:t>
            </a:r>
            <a:br>
              <a:rPr lang="ru-RU" sz="2400" dirty="0">
                <a:latin typeface="Arial" pitchFamily="34" charset="0"/>
                <a:cs typeface="Arial" pitchFamily="34" charset="0"/>
              </a:rPr>
            </a:br>
            <a:endParaRPr lang="ru-RU" sz="2400" dirty="0">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p:txBody>
          <a:bodyPr/>
          <a:lstStyle/>
          <a:p>
            <a:r>
              <a:rPr lang="uk-UA" dirty="0"/>
              <a:t>Білатеральні проекти</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 y="5168981"/>
            <a:ext cx="1440160" cy="93743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624" y="5166829"/>
            <a:ext cx="1427192" cy="937430"/>
          </a:xfrm>
          <a:prstGeom prst="rect">
            <a:avLst/>
          </a:prstGeom>
        </p:spPr>
      </p:pic>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771" y="5166830"/>
            <a:ext cx="1440160" cy="93743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806" y="5166830"/>
            <a:ext cx="1403338" cy="937430"/>
          </a:xfrm>
          <a:prstGeom prst="rect">
            <a:avLst/>
          </a:prstGeom>
        </p:spPr>
      </p:pic>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814" y="5157192"/>
            <a:ext cx="1440160" cy="93743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816" y="5166828"/>
            <a:ext cx="1548680" cy="937432"/>
          </a:xfrm>
          <a:prstGeom prst="rect">
            <a:avLst/>
          </a:prstGeom>
        </p:spPr>
      </p:pic>
    </p:spTree>
    <p:extLst>
      <p:ext uri="{BB962C8B-B14F-4D97-AF65-F5344CB8AC3E}">
        <p14:creationId xmlns:p14="http://schemas.microsoft.com/office/powerpoint/2010/main" val="44123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buNone/>
            </a:pPr>
            <a:endParaRPr lang="uk-UA" dirty="0"/>
          </a:p>
          <a:p>
            <a:pPr>
              <a:buNone/>
            </a:pPr>
            <a:r>
              <a:rPr lang="uk-UA" sz="3200" dirty="0"/>
              <a:t>Наука на службі у суспільства:</a:t>
            </a:r>
          </a:p>
          <a:p>
            <a:pPr>
              <a:buNone/>
            </a:pPr>
            <a:r>
              <a:rPr lang="uk-UA" sz="3200" dirty="0"/>
              <a:t>  фінансування найбільш перспективних наукових досліджень, скерованих на вирішення найважливіших проблем сучасного європейського суспільства</a:t>
            </a:r>
            <a:endParaRPr lang="ru-RU" sz="3200"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a:bodyPr>
          <a:lstStyle/>
          <a:p>
            <a:r>
              <a:rPr lang="uk-UA" sz="3200" dirty="0"/>
              <a:t>Мета </a:t>
            </a:r>
            <a:r>
              <a:rPr lang="uk-UA" sz="3200" dirty="0">
                <a:latin typeface="Arial" charset="0"/>
              </a:rPr>
              <a:t>програми </a:t>
            </a:r>
            <a:r>
              <a:rPr lang="uk-UA" sz="3200" dirty="0"/>
              <a:t>Горизонт Європа</a:t>
            </a:r>
            <a:endParaRPr lang="ru-RU" sz="3200" dirty="0"/>
          </a:p>
        </p:txBody>
      </p:sp>
    </p:spTree>
    <p:extLst>
      <p:ext uri="{BB962C8B-B14F-4D97-AF65-F5344CB8AC3E}">
        <p14:creationId xmlns:p14="http://schemas.microsoft.com/office/powerpoint/2010/main" val="1275832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en-GB" dirty="0"/>
              <a:t>Slovak Academic Information Agency</a:t>
            </a:r>
            <a:r>
              <a:rPr lang="uk-UA" dirty="0"/>
              <a:t> (</a:t>
            </a:r>
            <a:r>
              <a:rPr lang="en-GB" dirty="0"/>
              <a:t>SAIA</a:t>
            </a:r>
            <a:r>
              <a:rPr lang="uk-UA" dirty="0"/>
              <a:t>)</a:t>
            </a:r>
            <a:r>
              <a:rPr lang="en-GB" dirty="0"/>
              <a:t> </a:t>
            </a:r>
            <a:r>
              <a:rPr lang="uk-UA" sz="1800" b="1" dirty="0"/>
              <a:t>(</a:t>
            </a:r>
            <a:r>
              <a:rPr lang="en-GB" sz="1800" dirty="0">
                <a:hlinkClick r:id="rId2"/>
              </a:rPr>
              <a:t>https://grants.saia.sk/Pages/ProgramZoznam.aspx?Lang=en</a:t>
            </a:r>
            <a:r>
              <a:rPr lang="uk-UA" sz="1800" b="1" dirty="0"/>
              <a:t>)</a:t>
            </a:r>
          </a:p>
          <a:p>
            <a:r>
              <a:rPr lang="en-GB" dirty="0"/>
              <a:t>The Polish National Agency for Academic Exchange (</a:t>
            </a:r>
            <a:r>
              <a:rPr lang="en-GB" dirty="0" err="1"/>
              <a:t>NAWA</a:t>
            </a:r>
            <a:r>
              <a:rPr lang="en-GB" dirty="0"/>
              <a:t>) </a:t>
            </a:r>
            <a:r>
              <a:rPr lang="en-GB" sz="1800" dirty="0">
                <a:hlinkClick r:id="rId3"/>
              </a:rPr>
              <a:t>https://nawa.gov.pl/en/</a:t>
            </a:r>
            <a:endParaRPr lang="en-GB" sz="1800" dirty="0"/>
          </a:p>
          <a:p>
            <a:r>
              <a:rPr lang="en-GB" dirty="0"/>
              <a:t>German Academic Exchange Service (</a:t>
            </a:r>
            <a:r>
              <a:rPr lang="en-GB" dirty="0" err="1"/>
              <a:t>DAAD</a:t>
            </a:r>
            <a:r>
              <a:rPr lang="en-GB" dirty="0"/>
              <a:t>) </a:t>
            </a:r>
            <a:r>
              <a:rPr lang="uk-UA" sz="1800" dirty="0"/>
              <a:t>(</a:t>
            </a:r>
            <a:r>
              <a:rPr lang="en-GB" sz="1800" dirty="0">
                <a:hlinkClick r:id="rId4"/>
              </a:rPr>
              <a:t>https://www.daad.de/en/</a:t>
            </a:r>
            <a:r>
              <a:rPr lang="uk-UA" sz="1800" dirty="0"/>
              <a:t>)</a:t>
            </a:r>
            <a:endParaRPr lang="en-GB" sz="1800" dirty="0"/>
          </a:p>
          <a:p>
            <a:r>
              <a:rPr lang="en-US" dirty="0"/>
              <a:t>State Education Development Agency (</a:t>
            </a:r>
            <a:r>
              <a:rPr lang="en-US" dirty="0" err="1"/>
              <a:t>SEDA</a:t>
            </a:r>
            <a:r>
              <a:rPr lang="en-US" dirty="0"/>
              <a:t>) of Republic Latvia </a:t>
            </a:r>
            <a:r>
              <a:rPr lang="uk-UA" sz="1800" dirty="0"/>
              <a:t>(</a:t>
            </a:r>
            <a:r>
              <a:rPr lang="en-GB" sz="1800" dirty="0">
                <a:hlinkClick r:id="rId5"/>
              </a:rPr>
              <a:t>http://viaa.gov.lv/eng</a:t>
            </a:r>
            <a:r>
              <a:rPr lang="uk-UA" sz="1800" dirty="0"/>
              <a:t>)</a:t>
            </a:r>
            <a:endParaRPr lang="en-US" sz="1800" dirty="0"/>
          </a:p>
          <a:p>
            <a:r>
              <a:rPr lang="uk-UA" dirty="0"/>
              <a:t>Стипендії від уряду Франції  </a:t>
            </a:r>
            <a:r>
              <a:rPr lang="en-GB" sz="1800" dirty="0">
                <a:hlinkClick r:id="rId6"/>
              </a:rPr>
              <a:t>https://institutfrancais-ukraine.com/etudier/bourses</a:t>
            </a:r>
            <a:r>
              <a:rPr lang="uk-UA" sz="1800" dirty="0"/>
              <a:t> </a:t>
            </a:r>
            <a:endParaRPr lang="en-US" dirty="0"/>
          </a:p>
          <a:p>
            <a:endParaRPr lang="ru-RU"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Індивідуальні стипендії</a:t>
            </a:r>
            <a:endParaRPr lang="ru-RU" dirty="0"/>
          </a:p>
        </p:txBody>
      </p:sp>
    </p:spTree>
    <p:extLst>
      <p:ext uri="{BB962C8B-B14F-4D97-AF65-F5344CB8AC3E}">
        <p14:creationId xmlns:p14="http://schemas.microsoft.com/office/powerpoint/2010/main" val="1852172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fontScale="90000"/>
          </a:bodyPr>
          <a:lstStyle/>
          <a:p>
            <a:r>
              <a:rPr lang="ru-RU" b="0" dirty="0" err="1">
                <a:effectLst/>
              </a:rPr>
              <a:t>Проекти</a:t>
            </a:r>
            <a:r>
              <a:rPr lang="ru-RU" b="0" dirty="0">
                <a:effectLst/>
              </a:rPr>
              <a:t> НАТО в </a:t>
            </a:r>
            <a:r>
              <a:rPr lang="ru-RU" b="0" dirty="0" err="1">
                <a:effectLst/>
              </a:rPr>
              <a:t>Україні</a:t>
            </a:r>
            <a:br>
              <a:rPr lang="ru-RU" b="0" dirty="0">
                <a:effectLst/>
              </a:rPr>
            </a:br>
            <a:r>
              <a:rPr lang="ru-RU" dirty="0" err="1"/>
              <a:t>Програм</a:t>
            </a:r>
            <a:r>
              <a:rPr lang="uk-UA" dirty="0"/>
              <a:t>а</a:t>
            </a:r>
            <a:r>
              <a:rPr lang="ru-RU" dirty="0"/>
              <a:t> «Наука </a:t>
            </a:r>
            <a:r>
              <a:rPr lang="ru-RU" dirty="0" err="1"/>
              <a:t>заради</a:t>
            </a:r>
            <a:r>
              <a:rPr lang="ru-RU" dirty="0"/>
              <a:t> миру і </a:t>
            </a:r>
            <a:r>
              <a:rPr lang="ru-RU" dirty="0" err="1"/>
              <a:t>безпеки</a:t>
            </a:r>
            <a:r>
              <a:rPr lang="uk-UA" dirty="0"/>
              <a:t>» (</a:t>
            </a:r>
            <a:r>
              <a:rPr lang="en-US" dirty="0"/>
              <a:t>SFS</a:t>
            </a:r>
            <a:r>
              <a:rPr lang="uk-UA" dirty="0"/>
              <a:t>)</a:t>
            </a:r>
            <a:endParaRPr lang="ru-RU" dirty="0"/>
          </a:p>
        </p:txBody>
      </p:sp>
      <p:sp>
        <p:nvSpPr>
          <p:cNvPr id="5" name="Прямоугольник 4"/>
          <p:cNvSpPr/>
          <p:nvPr/>
        </p:nvSpPr>
        <p:spPr>
          <a:xfrm>
            <a:off x="179512" y="2996952"/>
            <a:ext cx="187220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t>Україна + держава-член  альянсу</a:t>
            </a:r>
            <a:endParaRPr lang="ru-RU" sz="2000" dirty="0"/>
          </a:p>
        </p:txBody>
      </p:sp>
      <p:sp>
        <p:nvSpPr>
          <p:cNvPr id="6" name="Прямоугольник 5"/>
          <p:cNvSpPr/>
          <p:nvPr/>
        </p:nvSpPr>
        <p:spPr>
          <a:xfrm>
            <a:off x="2645152" y="1556792"/>
            <a:ext cx="54954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uk-UA" sz="2400" dirty="0"/>
              <a:t>Пріоритети</a:t>
            </a:r>
            <a:endParaRPr lang="ru-RU" sz="2400" dirty="0"/>
          </a:p>
        </p:txBody>
      </p:sp>
      <p:sp>
        <p:nvSpPr>
          <p:cNvPr id="7" name="TextBox 6"/>
          <p:cNvSpPr txBox="1"/>
          <p:nvPr/>
        </p:nvSpPr>
        <p:spPr>
          <a:xfrm>
            <a:off x="2051720" y="3291081"/>
            <a:ext cx="633507" cy="769441"/>
          </a:xfrm>
          <a:prstGeom prst="rect">
            <a:avLst/>
          </a:prstGeom>
          <a:noFill/>
        </p:spPr>
        <p:txBody>
          <a:bodyPr wrap="none" rtlCol="0">
            <a:spAutoFit/>
          </a:bodyPr>
          <a:lstStyle/>
          <a:p>
            <a:r>
              <a:rPr lang="uk-UA" sz="4400" b="1" dirty="0">
                <a:solidFill>
                  <a:srgbClr val="C00000"/>
                </a:solidFill>
              </a:rPr>
              <a:t>+</a:t>
            </a:r>
            <a:endParaRPr lang="ru-RU" sz="4400" b="1" dirty="0">
              <a:solidFill>
                <a:srgbClr val="C00000"/>
              </a:solidFill>
            </a:endParaRPr>
          </a:p>
        </p:txBody>
      </p:sp>
      <p:sp>
        <p:nvSpPr>
          <p:cNvPr id="8" name="Стрелка вправо 7"/>
          <p:cNvSpPr/>
          <p:nvPr/>
        </p:nvSpPr>
        <p:spPr>
          <a:xfrm>
            <a:off x="3194698" y="1922424"/>
            <a:ext cx="5002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194697" y="3366469"/>
            <a:ext cx="5002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94697" y="5085184"/>
            <a:ext cx="5002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4211960" y="1772816"/>
            <a:ext cx="184731" cy="369332"/>
          </a:xfrm>
          <a:prstGeom prst="rect">
            <a:avLst/>
          </a:prstGeom>
          <a:noFill/>
        </p:spPr>
        <p:txBody>
          <a:bodyPr wrap="none" rtlCol="0">
            <a:spAutoFit/>
          </a:bodyPr>
          <a:lstStyle/>
          <a:p>
            <a:endParaRPr lang="ru-RU" dirty="0"/>
          </a:p>
        </p:txBody>
      </p:sp>
      <p:sp>
        <p:nvSpPr>
          <p:cNvPr id="13" name="Прямоугольник 12"/>
          <p:cNvSpPr/>
          <p:nvPr/>
        </p:nvSpPr>
        <p:spPr>
          <a:xfrm>
            <a:off x="3694946" y="1376772"/>
            <a:ext cx="5295754" cy="1404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Боротьба з новими викликами безпеці, такими як тероризм, енергетична безпека, </a:t>
            </a:r>
            <a:r>
              <a:rPr lang="uk-UA" dirty="0" err="1"/>
              <a:t>кіберзахист</a:t>
            </a:r>
            <a:r>
              <a:rPr lang="uk-UA" dirty="0"/>
              <a:t>, захист від ХБРЯ речовин, охорона навколишнього середовища тощо</a:t>
            </a:r>
          </a:p>
        </p:txBody>
      </p:sp>
      <p:sp>
        <p:nvSpPr>
          <p:cNvPr id="14" name="Прямоугольник 13"/>
          <p:cNvSpPr/>
          <p:nvPr/>
        </p:nvSpPr>
        <p:spPr>
          <a:xfrm>
            <a:off x="3693255" y="3058759"/>
            <a:ext cx="5295754" cy="740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Підтримка</a:t>
            </a:r>
            <a:r>
              <a:rPr lang="ru-RU" dirty="0"/>
              <a:t> </a:t>
            </a:r>
            <a:r>
              <a:rPr lang="ru-RU" dirty="0" err="1"/>
              <a:t>міжнародних</a:t>
            </a:r>
            <a:r>
              <a:rPr lang="ru-RU" dirty="0"/>
              <a:t> </a:t>
            </a:r>
            <a:r>
              <a:rPr lang="ru-RU" dirty="0" err="1"/>
              <a:t>операцій</a:t>
            </a:r>
            <a:r>
              <a:rPr lang="ru-RU" dirty="0"/>
              <a:t> та </a:t>
            </a:r>
            <a:r>
              <a:rPr lang="ru-RU" dirty="0" err="1"/>
              <a:t>місій</a:t>
            </a:r>
            <a:r>
              <a:rPr lang="ru-RU" dirty="0"/>
              <a:t> </a:t>
            </a:r>
            <a:r>
              <a:rPr lang="ru-RU" dirty="0" err="1"/>
              <a:t>під</a:t>
            </a:r>
            <a:r>
              <a:rPr lang="ru-RU" dirty="0"/>
              <a:t> проводом НАТО</a:t>
            </a:r>
            <a:endParaRPr lang="uk-UA" dirty="0"/>
          </a:p>
        </p:txBody>
      </p:sp>
      <p:sp>
        <p:nvSpPr>
          <p:cNvPr id="17" name="Прямоугольник 16"/>
          <p:cNvSpPr/>
          <p:nvPr/>
        </p:nvSpPr>
        <p:spPr>
          <a:xfrm>
            <a:off x="3721721" y="4060522"/>
            <a:ext cx="5295754" cy="1888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Попередження</a:t>
            </a:r>
            <a:r>
              <a:rPr lang="ru-RU" dirty="0"/>
              <a:t> </a:t>
            </a:r>
            <a:r>
              <a:rPr lang="ru-RU" dirty="0" err="1"/>
              <a:t>створення</a:t>
            </a:r>
            <a:r>
              <a:rPr lang="ru-RU" dirty="0"/>
              <a:t> </a:t>
            </a:r>
            <a:r>
              <a:rPr lang="ru-RU" dirty="0" err="1"/>
              <a:t>воєних</a:t>
            </a:r>
            <a:r>
              <a:rPr lang="ru-RU" dirty="0"/>
              <a:t> та </a:t>
            </a:r>
            <a:r>
              <a:rPr lang="ru-RU" dirty="0" err="1"/>
              <a:t>стихійних</a:t>
            </a:r>
            <a:r>
              <a:rPr lang="ru-RU" dirty="0"/>
              <a:t> </a:t>
            </a:r>
            <a:r>
              <a:rPr lang="ru-RU" dirty="0" err="1"/>
              <a:t>кризових</a:t>
            </a:r>
            <a:r>
              <a:rPr lang="ru-RU" dirty="0"/>
              <a:t> </a:t>
            </a:r>
            <a:r>
              <a:rPr lang="ru-RU" dirty="0" err="1"/>
              <a:t>ситуацій</a:t>
            </a:r>
            <a:r>
              <a:rPr lang="ru-RU" dirty="0"/>
              <a:t>, </a:t>
            </a:r>
            <a:r>
              <a:rPr lang="ru-RU" dirty="0" err="1"/>
              <a:t>безпека</a:t>
            </a:r>
            <a:r>
              <a:rPr lang="ru-RU" dirty="0"/>
              <a:t> в </a:t>
            </a:r>
            <a:r>
              <a:rPr lang="ru-RU" dirty="0" err="1"/>
              <a:t>прикордонних</a:t>
            </a:r>
            <a:r>
              <a:rPr lang="ru-RU" dirty="0"/>
              <a:t> районах та портах, </a:t>
            </a:r>
            <a:r>
              <a:rPr lang="ru-RU" dirty="0" err="1"/>
              <a:t>визначення</a:t>
            </a:r>
            <a:r>
              <a:rPr lang="ru-RU" dirty="0"/>
              <a:t> та </a:t>
            </a:r>
            <a:r>
              <a:rPr lang="ru-RU" dirty="0" err="1"/>
              <a:t>знешкодження</a:t>
            </a:r>
            <a:r>
              <a:rPr lang="ru-RU" dirty="0"/>
              <a:t> </a:t>
            </a:r>
            <a:r>
              <a:rPr lang="ru-RU" dirty="0" err="1"/>
              <a:t>мін</a:t>
            </a:r>
            <a:r>
              <a:rPr lang="ru-RU" dirty="0"/>
              <a:t> та </a:t>
            </a:r>
            <a:r>
              <a:rPr lang="ru-RU" dirty="0" err="1"/>
              <a:t>ін</a:t>
            </a:r>
            <a:r>
              <a:rPr lang="ru-RU" dirty="0"/>
              <a:t>. </a:t>
            </a:r>
            <a:r>
              <a:rPr lang="ru-RU" dirty="0" err="1"/>
              <a:t>вибухівок</a:t>
            </a:r>
            <a:r>
              <a:rPr lang="ru-RU" dirty="0"/>
              <a:t>, а </a:t>
            </a:r>
            <a:r>
              <a:rPr lang="ru-RU" dirty="0" err="1"/>
              <a:t>також</a:t>
            </a:r>
            <a:r>
              <a:rPr lang="ru-RU" dirty="0"/>
              <a:t> </a:t>
            </a:r>
            <a:r>
              <a:rPr lang="ru-RU" dirty="0" err="1"/>
              <a:t>гуманітарних</a:t>
            </a:r>
            <a:r>
              <a:rPr lang="ru-RU" dirty="0"/>
              <a:t> і </a:t>
            </a:r>
            <a:r>
              <a:rPr lang="ru-RU" dirty="0" err="1"/>
              <a:t>соціальних</a:t>
            </a:r>
            <a:r>
              <a:rPr lang="ru-RU" dirty="0"/>
              <a:t> аспектах </a:t>
            </a:r>
            <a:r>
              <a:rPr lang="ru-RU" dirty="0" err="1"/>
              <a:t>безпеки</a:t>
            </a:r>
            <a:r>
              <a:rPr lang="ru-RU" dirty="0"/>
              <a:t>, </a:t>
            </a:r>
            <a:r>
              <a:rPr lang="ru-RU" dirty="0" err="1"/>
              <a:t>пов’язаних</a:t>
            </a:r>
            <a:r>
              <a:rPr lang="ru-RU" dirty="0"/>
              <a:t> </a:t>
            </a:r>
            <a:r>
              <a:rPr lang="ru-RU" dirty="0" err="1"/>
              <a:t>із</a:t>
            </a:r>
            <a:r>
              <a:rPr lang="ru-RU" dirty="0"/>
              <a:t> </a:t>
            </a:r>
            <a:r>
              <a:rPr lang="ru-RU" dirty="0" err="1"/>
              <a:t>стратегічними</a:t>
            </a:r>
            <a:r>
              <a:rPr lang="ru-RU" dirty="0"/>
              <a:t> </a:t>
            </a:r>
            <a:r>
              <a:rPr lang="ru-RU" dirty="0" err="1"/>
              <a:t>цілями</a:t>
            </a:r>
            <a:r>
              <a:rPr lang="ru-RU" dirty="0"/>
              <a:t> Альянсу</a:t>
            </a:r>
            <a:endParaRPr lang="uk-UA" dirty="0"/>
          </a:p>
        </p:txBody>
      </p:sp>
    </p:spTree>
    <p:extLst>
      <p:ext uri="{BB962C8B-B14F-4D97-AF65-F5344CB8AC3E}">
        <p14:creationId xmlns:p14="http://schemas.microsoft.com/office/powerpoint/2010/main" val="4032519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995AADB1-882F-4451-836B-5767E78081DD}"/>
              </a:ext>
            </a:extLst>
          </p:cNvPr>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pic>
        <p:nvPicPr>
          <p:cNvPr id="6" name="Рисунок 5">
            <a:extLst>
              <a:ext uri="{FF2B5EF4-FFF2-40B4-BE49-F238E27FC236}">
                <a16:creationId xmlns:a16="http://schemas.microsoft.com/office/drawing/2014/main" id="{8DDB8B4D-2FD8-47A0-A343-03F18E279876}"/>
              </a:ext>
            </a:extLst>
          </p:cNvPr>
          <p:cNvPicPr>
            <a:picLocks noChangeAspect="1"/>
          </p:cNvPicPr>
          <p:nvPr/>
        </p:nvPicPr>
        <p:blipFill>
          <a:blip r:embed="rId2"/>
          <a:stretch>
            <a:fillRect/>
          </a:stretch>
        </p:blipFill>
        <p:spPr>
          <a:xfrm>
            <a:off x="0" y="1556792"/>
            <a:ext cx="9144000" cy="4280170"/>
          </a:xfrm>
          <a:prstGeom prst="rect">
            <a:avLst/>
          </a:prstGeom>
        </p:spPr>
      </p:pic>
      <p:sp>
        <p:nvSpPr>
          <p:cNvPr id="9" name="AutoShape 6">
            <a:extLst>
              <a:ext uri="{FF2B5EF4-FFF2-40B4-BE49-F238E27FC236}">
                <a16:creationId xmlns:a16="http://schemas.microsoft.com/office/drawing/2014/main" id="{5C741A47-23EA-4002-BB5D-35D0B38D5443}"/>
              </a:ext>
            </a:extLst>
          </p:cNvPr>
          <p:cNvSpPr>
            <a:spLocks noGrp="1" noChangeAspect="1" noChangeArrowheads="1"/>
          </p:cNvSpPr>
          <p:nvPr>
            <p:ph type="title"/>
          </p:nvPr>
        </p:nvSpPr>
        <p:spPr bwMode="auto">
          <a:xfrm>
            <a:off x="1475656" y="430660"/>
            <a:ext cx="7524328" cy="5760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r>
              <a:rPr lang="uk-UA" dirty="0"/>
              <a:t>Є  робота</a:t>
            </a:r>
            <a:br>
              <a:rPr lang="uk-UA" dirty="0"/>
            </a:br>
            <a:r>
              <a:rPr lang="en-GB" dirty="0"/>
              <a:t>https://erobota.diia.gov.ua/#about</a:t>
            </a:r>
          </a:p>
        </p:txBody>
      </p:sp>
    </p:spTree>
    <p:extLst>
      <p:ext uri="{BB962C8B-B14F-4D97-AF65-F5344CB8AC3E}">
        <p14:creationId xmlns:p14="http://schemas.microsoft.com/office/powerpoint/2010/main" val="618756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6496DA8E-4EDB-4CB8-957B-90EEF226763C}"/>
              </a:ext>
            </a:extLst>
          </p:cNvPr>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a:extLst>
              <a:ext uri="{FF2B5EF4-FFF2-40B4-BE49-F238E27FC236}">
                <a16:creationId xmlns:a16="http://schemas.microsoft.com/office/drawing/2014/main" id="{2EB37A59-363C-4613-9C8D-66260CE36591}"/>
              </a:ext>
            </a:extLst>
          </p:cNvPr>
          <p:cNvSpPr>
            <a:spLocks noGrp="1"/>
          </p:cNvSpPr>
          <p:nvPr>
            <p:ph type="title"/>
          </p:nvPr>
        </p:nvSpPr>
        <p:spPr/>
        <p:txBody>
          <a:bodyPr/>
          <a:lstStyle/>
          <a:p>
            <a:r>
              <a:rPr lang="uk-UA" dirty="0"/>
              <a:t>Час змін</a:t>
            </a:r>
            <a:br>
              <a:rPr lang="en-GB" dirty="0"/>
            </a:br>
            <a:r>
              <a:rPr lang="en-GB" dirty="0"/>
              <a:t>https://chaszmin.com.ua/granty-2024/</a:t>
            </a:r>
          </a:p>
        </p:txBody>
      </p:sp>
      <p:pic>
        <p:nvPicPr>
          <p:cNvPr id="6" name="Рисунок 5">
            <a:extLst>
              <a:ext uri="{FF2B5EF4-FFF2-40B4-BE49-F238E27FC236}">
                <a16:creationId xmlns:a16="http://schemas.microsoft.com/office/drawing/2014/main" id="{F7D6104D-AF56-4EC1-9220-72CF4C2FE59D}"/>
              </a:ext>
            </a:extLst>
          </p:cNvPr>
          <p:cNvPicPr>
            <a:picLocks noChangeAspect="1"/>
          </p:cNvPicPr>
          <p:nvPr/>
        </p:nvPicPr>
        <p:blipFill>
          <a:blip r:embed="rId2"/>
          <a:stretch>
            <a:fillRect/>
          </a:stretch>
        </p:blipFill>
        <p:spPr>
          <a:xfrm>
            <a:off x="16796" y="1279609"/>
            <a:ext cx="9144000" cy="5266944"/>
          </a:xfrm>
          <a:prstGeom prst="rect">
            <a:avLst/>
          </a:prstGeom>
        </p:spPr>
      </p:pic>
    </p:spTree>
    <p:extLst>
      <p:ext uri="{BB962C8B-B14F-4D97-AF65-F5344CB8AC3E}">
        <p14:creationId xmlns:p14="http://schemas.microsoft.com/office/powerpoint/2010/main" val="870358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Інформація про підтримані проекти та найсучасніші досягнення</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5" y="1484784"/>
            <a:ext cx="4535180" cy="407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4" y="5525303"/>
            <a:ext cx="5148064" cy="646331"/>
          </a:xfrm>
          <a:prstGeom prst="rect">
            <a:avLst/>
          </a:prstGeom>
          <a:noFill/>
        </p:spPr>
        <p:txBody>
          <a:bodyPr wrap="square" rtlCol="0">
            <a:spAutoFit/>
          </a:bodyPr>
          <a:lstStyle/>
          <a:p>
            <a:pPr algn="ctr"/>
            <a:r>
              <a:rPr lang="en-GB" dirty="0">
                <a:hlinkClick r:id="rId3"/>
              </a:rPr>
              <a:t>https://cordis.europa.eu/research-eu/home_en.html</a:t>
            </a:r>
            <a:r>
              <a:rPr lang="uk-UA" dirty="0"/>
              <a:t> </a:t>
            </a:r>
            <a:endParaRPr lang="ru-RU"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281" t="16927" r="16764" b="11170"/>
          <a:stretch/>
        </p:blipFill>
        <p:spPr bwMode="auto">
          <a:xfrm>
            <a:off x="4569415" y="1484784"/>
            <a:ext cx="4541793" cy="411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572000" y="5517232"/>
            <a:ext cx="4572000" cy="646331"/>
          </a:xfrm>
          <a:prstGeom prst="rect">
            <a:avLst/>
          </a:prstGeom>
        </p:spPr>
        <p:txBody>
          <a:bodyPr>
            <a:spAutoFit/>
          </a:bodyPr>
          <a:lstStyle/>
          <a:p>
            <a:pPr algn="ctr"/>
            <a:r>
              <a:rPr lang="en-GB" dirty="0">
                <a:hlinkClick r:id="rId5"/>
              </a:rPr>
              <a:t>https://cordis.europa.eu/projects/home_en.html</a:t>
            </a:r>
            <a:r>
              <a:rPr lang="uk-UA" dirty="0"/>
              <a:t> </a:t>
            </a:r>
            <a:endParaRPr lang="ru-RU" dirty="0"/>
          </a:p>
        </p:txBody>
      </p:sp>
    </p:spTree>
    <p:extLst>
      <p:ext uri="{BB962C8B-B14F-4D97-AF65-F5344CB8AC3E}">
        <p14:creationId xmlns:p14="http://schemas.microsoft.com/office/powerpoint/2010/main" val="2426663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Україна-НАТО- Наука заради мир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97556"/>
            <a:ext cx="9165027" cy="5155780"/>
          </a:xfrm>
        </p:spPr>
      </p:pic>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Україна-НАТО Наука заради миру</a:t>
            </a:r>
            <a:endParaRPr lang="ru-RU" dirty="0"/>
          </a:p>
        </p:txBody>
      </p:sp>
    </p:spTree>
    <p:extLst>
      <p:ext uri="{BB962C8B-B14F-4D97-AF65-F5344CB8AC3E}">
        <p14:creationId xmlns:p14="http://schemas.microsoft.com/office/powerpoint/2010/main" val="3996999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Autofit/>
          </a:bodyPr>
          <a:lstStyle/>
          <a:p>
            <a:r>
              <a:rPr lang="ru-RU" sz="1700" dirty="0"/>
              <a:t>Служба </a:t>
            </a:r>
            <a:r>
              <a:rPr lang="ru-RU" sz="1700" dirty="0" err="1"/>
              <a:t>пошуку</a:t>
            </a:r>
            <a:r>
              <a:rPr lang="ru-RU" sz="1700" dirty="0"/>
              <a:t> </a:t>
            </a:r>
            <a:r>
              <a:rPr lang="ru-RU" sz="1700" dirty="0" err="1"/>
              <a:t>партнерів</a:t>
            </a:r>
            <a:r>
              <a:rPr lang="ru-RU" sz="1700" dirty="0"/>
              <a:t> </a:t>
            </a:r>
            <a:r>
              <a:rPr lang="en-GB" sz="1700" dirty="0"/>
              <a:t>CORDIS:</a:t>
            </a:r>
            <a:r>
              <a:rPr lang="uk-UA" sz="1700" dirty="0"/>
              <a:t> </a:t>
            </a:r>
            <a:r>
              <a:rPr lang="en-GB" sz="1700" dirty="0">
                <a:hlinkClick r:id="rId2"/>
              </a:rPr>
              <a:t>https://cordis.europa.eu</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a:t>
            </a:r>
            <a:r>
              <a:rPr lang="en-GB" sz="1700" dirty="0"/>
              <a:t>Idealist: </a:t>
            </a:r>
            <a:r>
              <a:rPr lang="en-GB" sz="1700" dirty="0">
                <a:hlinkClick r:id="rId3"/>
              </a:rPr>
              <a:t>http://www.ideal-ist.eu/partner-search/pssearch</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за </a:t>
            </a:r>
            <a:r>
              <a:rPr lang="ru-RU" sz="1700" dirty="0" err="1"/>
              <a:t>пріоритетом</a:t>
            </a:r>
            <a:r>
              <a:rPr lang="ru-RU" sz="1700" dirty="0"/>
              <a:t> </a:t>
            </a:r>
            <a:r>
              <a:rPr lang="ru-RU" sz="1700" dirty="0" err="1"/>
              <a:t>Нанотехнології</a:t>
            </a:r>
            <a:r>
              <a:rPr lang="ru-RU" sz="1700" dirty="0"/>
              <a:t>, </a:t>
            </a:r>
            <a:r>
              <a:rPr lang="ru-RU" sz="1700" dirty="0" err="1"/>
              <a:t>нові</a:t>
            </a:r>
            <a:r>
              <a:rPr lang="ru-RU" sz="1700" dirty="0"/>
              <a:t> </a:t>
            </a:r>
            <a:r>
              <a:rPr lang="ru-RU" sz="1700" dirty="0" err="1"/>
              <a:t>матеріали</a:t>
            </a:r>
            <a:r>
              <a:rPr lang="ru-RU" sz="1700" dirty="0"/>
              <a:t>  та </a:t>
            </a:r>
            <a:r>
              <a:rPr lang="ru-RU" sz="1700" dirty="0" err="1"/>
              <a:t>нові</a:t>
            </a:r>
            <a:r>
              <a:rPr lang="ru-RU" sz="1700" dirty="0"/>
              <a:t> </a:t>
            </a:r>
            <a:r>
              <a:rPr lang="ru-RU" sz="1700" dirty="0" err="1"/>
              <a:t>технології</a:t>
            </a:r>
            <a:r>
              <a:rPr lang="ru-RU" sz="1700" dirty="0"/>
              <a:t> </a:t>
            </a:r>
            <a:r>
              <a:rPr lang="ru-RU" sz="1700" dirty="0" err="1"/>
              <a:t>виробництва</a:t>
            </a:r>
            <a:r>
              <a:rPr lang="ru-RU" sz="1700" dirty="0"/>
              <a:t>: </a:t>
            </a:r>
            <a:r>
              <a:rPr lang="en-GB" sz="1700" dirty="0">
                <a:hlinkClick r:id="rId4"/>
              </a:rPr>
              <a:t>https://www.nmp-partnersearch.eu/index.php</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a:t>
            </a:r>
            <a:r>
              <a:rPr lang="en-GB" sz="1700" dirty="0"/>
              <a:t>Fit for Health:</a:t>
            </a:r>
            <a:r>
              <a:rPr lang="uk-UA" sz="1700" dirty="0"/>
              <a:t> </a:t>
            </a:r>
            <a:r>
              <a:rPr lang="en-GB" sz="1700" dirty="0">
                <a:hlinkClick r:id="rId5"/>
              </a:rPr>
              <a:t>http://www.fitforhealth.eu/</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a:t>
            </a:r>
            <a:r>
              <a:rPr lang="ru-RU" sz="1700" dirty="0" err="1"/>
              <a:t>Ініціативи</a:t>
            </a:r>
            <a:r>
              <a:rPr lang="ru-RU" sz="1700" dirty="0"/>
              <a:t>  </a:t>
            </a:r>
            <a:r>
              <a:rPr lang="ru-RU" sz="1700" dirty="0" err="1"/>
              <a:t>інноваційної</a:t>
            </a:r>
            <a:r>
              <a:rPr lang="ru-RU" sz="1700" dirty="0"/>
              <a:t> </a:t>
            </a:r>
            <a:r>
              <a:rPr lang="ru-RU" sz="1700" dirty="0" err="1"/>
              <a:t>медицини</a:t>
            </a:r>
            <a:r>
              <a:rPr lang="ru-RU" sz="1700" dirty="0"/>
              <a:t>: </a:t>
            </a:r>
            <a:r>
              <a:rPr lang="en-GB" sz="1700" dirty="0">
                <a:hlinkClick r:id="rId6"/>
              </a:rPr>
              <a:t>https://cloud.imi.europa.eu/web/eimi-pst</a:t>
            </a:r>
            <a:r>
              <a:rPr lang="uk-UA" sz="1700" dirty="0"/>
              <a:t> </a:t>
            </a:r>
            <a:endParaRPr lang="en-GB" sz="1700" dirty="0"/>
          </a:p>
          <a:p>
            <a:r>
              <a:rPr lang="ru-RU" sz="1700" dirty="0"/>
              <a:t>База </a:t>
            </a:r>
            <a:r>
              <a:rPr lang="ru-RU" sz="1700" dirty="0" err="1"/>
              <a:t>даних</a:t>
            </a:r>
            <a:r>
              <a:rPr lang="ru-RU" sz="1700" dirty="0"/>
              <a:t> </a:t>
            </a:r>
            <a:r>
              <a:rPr lang="ru-RU" sz="1700" dirty="0" err="1"/>
              <a:t>Європейської</a:t>
            </a:r>
            <a:r>
              <a:rPr lang="ru-RU" sz="1700" dirty="0"/>
              <a:t> </a:t>
            </a:r>
            <a:r>
              <a:rPr lang="ru-RU" sz="1700" dirty="0" err="1"/>
              <a:t>мережі</a:t>
            </a:r>
            <a:r>
              <a:rPr lang="ru-RU" sz="1700" dirty="0"/>
              <a:t> </a:t>
            </a:r>
            <a:r>
              <a:rPr lang="ru-RU" sz="1700" dirty="0" err="1"/>
              <a:t>підприємств</a:t>
            </a:r>
            <a:r>
              <a:rPr lang="ru-RU" sz="1700" dirty="0"/>
              <a:t>:  </a:t>
            </a:r>
            <a:r>
              <a:rPr lang="en-GB" sz="1700" dirty="0">
                <a:hlinkClick r:id="rId7"/>
              </a:rPr>
              <a:t>http://een.ec.europa.eu/services/going-international</a:t>
            </a:r>
            <a:r>
              <a:rPr lang="uk-UA" sz="1700" dirty="0"/>
              <a:t> </a:t>
            </a:r>
            <a:endParaRPr lang="en-GB" sz="1700" dirty="0"/>
          </a:p>
          <a:p>
            <a:r>
              <a:rPr lang="ru-RU" sz="1700" dirty="0"/>
              <a:t>Портал </a:t>
            </a:r>
            <a:r>
              <a:rPr lang="en-GB" sz="1700" dirty="0"/>
              <a:t>EURAXESS:</a:t>
            </a:r>
            <a:r>
              <a:rPr lang="uk-UA" sz="1700" dirty="0"/>
              <a:t> </a:t>
            </a:r>
            <a:r>
              <a:rPr lang="en-GB" sz="1700" dirty="0">
                <a:hlinkClick r:id="rId8"/>
              </a:rPr>
              <a:t>http://ec.europa.eu/euraxess/index.cfm/jobs/index</a:t>
            </a:r>
            <a:r>
              <a:rPr lang="uk-UA" sz="1700" dirty="0"/>
              <a:t> </a:t>
            </a:r>
            <a:endParaRPr lang="en-GB" sz="1700" dirty="0"/>
          </a:p>
          <a:p>
            <a:r>
              <a:rPr lang="uk-UA" sz="1700" dirty="0"/>
              <a:t>Український національний портал Горизонт: </a:t>
            </a:r>
            <a:r>
              <a:rPr lang="en-GB" sz="1700" dirty="0">
                <a:hlinkClick r:id="rId9"/>
              </a:rPr>
              <a:t>https://ms.nauka.gov.ua/pro-portal/gorizont-yevropa/</a:t>
            </a:r>
            <a:r>
              <a:rPr lang="en-GB" sz="1700" dirty="0"/>
              <a:t> </a:t>
            </a:r>
            <a:r>
              <a:rPr lang="uk-UA" sz="1700" dirty="0"/>
              <a:t>  </a:t>
            </a:r>
            <a:endParaRPr lang="ru-RU" sz="1700"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Список платформ</a:t>
            </a:r>
            <a:endParaRPr lang="ru-RU" dirty="0"/>
          </a:p>
        </p:txBody>
      </p:sp>
    </p:spTree>
    <p:extLst>
      <p:ext uri="{BB962C8B-B14F-4D97-AF65-F5344CB8AC3E}">
        <p14:creationId xmlns:p14="http://schemas.microsoft.com/office/powerpoint/2010/main" val="3253777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41266" y="1484784"/>
            <a:ext cx="8928992" cy="4525963"/>
          </a:xfrm>
        </p:spPr>
        <p:txBody>
          <a:bodyPr>
            <a:noAutofit/>
          </a:bodyPr>
          <a:lstStyle/>
          <a:p>
            <a:r>
              <a:rPr lang="en-US" sz="1300" dirty="0"/>
              <a:t>HORIZON 2020 IN FULL SWING — Three Years On - Key facts and figures 2014-2016</a:t>
            </a:r>
            <a:r>
              <a:rPr lang="uk-UA" sz="1300" dirty="0"/>
              <a:t>: </a:t>
            </a:r>
            <a:r>
              <a:rPr lang="en-GB" sz="1300" dirty="0">
                <a:hlinkClick r:id="rId2"/>
              </a:rPr>
              <a:t>https://ec.europa.eu/programmes/horizon2020/sites/horizon2020/files/h2020_threeyearson_a4_horizontal_2018_web_with_id.pdf</a:t>
            </a:r>
            <a:r>
              <a:rPr lang="uk-UA" sz="1300" dirty="0"/>
              <a:t> </a:t>
            </a:r>
          </a:p>
          <a:p>
            <a:r>
              <a:rPr lang="en-GB" sz="1300" dirty="0"/>
              <a:t>Marie </a:t>
            </a:r>
            <a:r>
              <a:rPr lang="en-GB" sz="1300" dirty="0" err="1"/>
              <a:t>Skłodowska</a:t>
            </a:r>
            <a:r>
              <a:rPr lang="en-GB" sz="1300" dirty="0"/>
              <a:t>  -Curie actions:</a:t>
            </a:r>
            <a:r>
              <a:rPr lang="uk-UA" sz="1300" dirty="0"/>
              <a:t> </a:t>
            </a:r>
            <a:r>
              <a:rPr lang="en-GB" sz="1300" dirty="0">
                <a:hlinkClick r:id="rId3"/>
              </a:rPr>
              <a:t>http://ec.europa.eu/research/mariecurieactions/index_en.htm</a:t>
            </a:r>
            <a:r>
              <a:rPr lang="uk-UA" sz="1300" dirty="0"/>
              <a:t> </a:t>
            </a:r>
            <a:endParaRPr lang="en-GB" sz="1300" dirty="0"/>
          </a:p>
          <a:p>
            <a:r>
              <a:rPr lang="ru-RU" sz="1300" dirty="0" err="1"/>
              <a:t>Асоціація</a:t>
            </a:r>
            <a:r>
              <a:rPr lang="ru-RU" sz="1300" dirty="0"/>
              <a:t> </a:t>
            </a:r>
            <a:r>
              <a:rPr lang="ru-RU" sz="1300" dirty="0" err="1"/>
              <a:t>учасників</a:t>
            </a:r>
            <a:r>
              <a:rPr lang="ru-RU" sz="1300" dirty="0"/>
              <a:t> </a:t>
            </a:r>
            <a:r>
              <a:rPr lang="ru-RU" sz="1300" dirty="0" err="1"/>
              <a:t>програми</a:t>
            </a:r>
            <a:r>
              <a:rPr lang="ru-RU" sz="1300" dirty="0"/>
              <a:t> </a:t>
            </a:r>
            <a:r>
              <a:rPr lang="ru-RU" sz="1300" dirty="0" err="1"/>
              <a:t>дій</a:t>
            </a:r>
            <a:r>
              <a:rPr lang="ru-RU" sz="1300" dirty="0"/>
              <a:t> </a:t>
            </a:r>
            <a:r>
              <a:rPr lang="ru-RU" sz="1300" dirty="0" err="1"/>
              <a:t>Марі</a:t>
            </a:r>
            <a:r>
              <a:rPr lang="ru-RU" sz="1300" dirty="0"/>
              <a:t> </a:t>
            </a:r>
            <a:r>
              <a:rPr lang="ru-RU" sz="1300" dirty="0" err="1"/>
              <a:t>Склодовської</a:t>
            </a:r>
            <a:r>
              <a:rPr lang="ru-RU" sz="1300" dirty="0"/>
              <a:t> –</a:t>
            </a:r>
            <a:r>
              <a:rPr lang="ru-RU" sz="1300" dirty="0" err="1"/>
              <a:t>Кюрі</a:t>
            </a:r>
            <a:r>
              <a:rPr lang="ru-RU" sz="1300" dirty="0"/>
              <a:t>: </a:t>
            </a:r>
            <a:r>
              <a:rPr lang="en-GB" sz="1300" dirty="0">
                <a:hlinkClick r:id="rId4"/>
              </a:rPr>
              <a:t>https://www.mariecuriealumni.eu/home</a:t>
            </a:r>
            <a:r>
              <a:rPr lang="uk-UA" sz="1300" dirty="0"/>
              <a:t> </a:t>
            </a:r>
            <a:endParaRPr lang="en-GB" sz="1300" dirty="0"/>
          </a:p>
          <a:p>
            <a:r>
              <a:rPr lang="en-GB" sz="1300" dirty="0"/>
              <a:t>Research Executive Agency (REA)</a:t>
            </a:r>
            <a:r>
              <a:rPr lang="uk-UA" sz="1300" dirty="0"/>
              <a:t> </a:t>
            </a:r>
            <a:r>
              <a:rPr lang="en-GB" sz="1300" dirty="0">
                <a:hlinkClick r:id="rId5"/>
              </a:rPr>
              <a:t>http://ec.europa.eu/rea/index_en.htm</a:t>
            </a:r>
            <a:r>
              <a:rPr lang="uk-UA" sz="1300" dirty="0"/>
              <a:t> </a:t>
            </a:r>
            <a:endParaRPr lang="en-GB" sz="1300" dirty="0"/>
          </a:p>
          <a:p>
            <a:r>
              <a:rPr lang="ru-RU" sz="1300" dirty="0" err="1"/>
              <a:t>Відкриті</a:t>
            </a:r>
            <a:r>
              <a:rPr lang="ru-RU" sz="1300" dirty="0"/>
              <a:t> </a:t>
            </a:r>
            <a:r>
              <a:rPr lang="ru-RU" sz="1300" dirty="0" err="1"/>
              <a:t>конкурси</a:t>
            </a:r>
            <a:r>
              <a:rPr lang="ru-RU" sz="1300" dirty="0"/>
              <a:t>: </a:t>
            </a:r>
            <a:r>
              <a:rPr lang="en-GB" sz="1300" dirty="0">
                <a:hlinkClick r:id="rId6"/>
              </a:rPr>
              <a:t>http://ec.europa.eu/research/participants/portal/desktop/en/opportunities/h2020/index.html</a:t>
            </a:r>
            <a:r>
              <a:rPr lang="uk-UA" sz="1300" dirty="0"/>
              <a:t> </a:t>
            </a:r>
            <a:endParaRPr lang="en-GB" sz="1300" dirty="0"/>
          </a:p>
          <a:p>
            <a:r>
              <a:rPr lang="ru-RU" sz="1300" dirty="0" err="1"/>
              <a:t>Умови</a:t>
            </a:r>
            <a:r>
              <a:rPr lang="ru-RU" sz="1300" dirty="0"/>
              <a:t> </a:t>
            </a:r>
            <a:r>
              <a:rPr lang="ru-RU" sz="1300" dirty="0" err="1"/>
              <a:t>участі</a:t>
            </a:r>
            <a:r>
              <a:rPr lang="ru-RU" sz="1300" dirty="0"/>
              <a:t>: </a:t>
            </a:r>
            <a:r>
              <a:rPr lang="en-GB" sz="1300" dirty="0">
                <a:hlinkClick r:id="rId7"/>
              </a:rPr>
              <a:t>http://ec.europa.eu/research/participants/portal/desktop/en/funding/index.html</a:t>
            </a:r>
            <a:r>
              <a:rPr lang="uk-UA" sz="1300" dirty="0"/>
              <a:t> </a:t>
            </a:r>
            <a:endParaRPr lang="en-GB" sz="1300" dirty="0"/>
          </a:p>
          <a:p>
            <a:r>
              <a:rPr lang="ru-RU" sz="1300" dirty="0" err="1"/>
              <a:t>Покроковий</a:t>
            </a:r>
            <a:r>
              <a:rPr lang="ru-RU" sz="1300" dirty="0"/>
              <a:t> он-</a:t>
            </a:r>
            <a:r>
              <a:rPr lang="ru-RU" sz="1300" dirty="0" err="1"/>
              <a:t>лайн</a:t>
            </a:r>
            <a:r>
              <a:rPr lang="ru-RU" sz="1300" dirty="0"/>
              <a:t> </a:t>
            </a:r>
            <a:r>
              <a:rPr lang="ru-RU" sz="1300" dirty="0" err="1"/>
              <a:t>посібник</a:t>
            </a:r>
            <a:r>
              <a:rPr lang="ru-RU" sz="1300" dirty="0"/>
              <a:t> для </a:t>
            </a:r>
            <a:r>
              <a:rPr lang="ru-RU" sz="1300" dirty="0" err="1"/>
              <a:t>учасників</a:t>
            </a:r>
            <a:r>
              <a:rPr lang="ru-RU" sz="1300" dirty="0"/>
              <a:t>:  </a:t>
            </a:r>
            <a:r>
              <a:rPr lang="en-GB" sz="1300" dirty="0">
                <a:hlinkClick r:id="rId8"/>
              </a:rPr>
              <a:t>http://ec.europa.eu/research/participants/portal/desktop/en/funding/guide.html</a:t>
            </a:r>
            <a:r>
              <a:rPr lang="uk-UA" sz="1300" dirty="0"/>
              <a:t> </a:t>
            </a:r>
            <a:endParaRPr lang="en-GB" sz="1300" dirty="0"/>
          </a:p>
          <a:p>
            <a:r>
              <a:rPr lang="ru-RU" sz="1300" dirty="0"/>
              <a:t>Портал для </a:t>
            </a:r>
            <a:r>
              <a:rPr lang="ru-RU" sz="1300" dirty="0" err="1"/>
              <a:t>учасників</a:t>
            </a:r>
            <a:r>
              <a:rPr lang="ru-RU" sz="1300" dirty="0"/>
              <a:t> Горизонт </a:t>
            </a:r>
            <a:r>
              <a:rPr lang="ru-RU" sz="1300" dirty="0" err="1"/>
              <a:t>Європа</a:t>
            </a:r>
            <a:r>
              <a:rPr lang="ru-RU" sz="1300" dirty="0"/>
              <a:t>: </a:t>
            </a:r>
            <a:r>
              <a:rPr lang="en-GB" sz="1300" dirty="0">
                <a:hlinkClick r:id="rId9"/>
              </a:rPr>
              <a:t>http://ec.europa.eu/research/participants/portal/desktop/en/home.html</a:t>
            </a:r>
            <a:r>
              <a:rPr lang="uk-UA" sz="1300" dirty="0"/>
              <a:t> </a:t>
            </a:r>
            <a:endParaRPr lang="en-GB" sz="1300" dirty="0"/>
          </a:p>
          <a:p>
            <a:r>
              <a:rPr lang="en-GB" sz="1300" dirty="0"/>
              <a:t>Online Manual for Program “H2020” </a:t>
            </a:r>
            <a:r>
              <a:rPr lang="uk-UA" sz="1300" dirty="0"/>
              <a:t> </a:t>
            </a:r>
            <a:r>
              <a:rPr lang="en-GB" sz="1300" dirty="0">
                <a:hlinkClick r:id="rId10"/>
              </a:rPr>
              <a:t>http://ec.europa.eu/research/participants/docs/h2020-funding-guide/index_en.htm</a:t>
            </a:r>
            <a:r>
              <a:rPr lang="uk-UA" sz="1300" dirty="0"/>
              <a:t> </a:t>
            </a:r>
          </a:p>
          <a:p>
            <a:r>
              <a:rPr lang="ru-RU" sz="1300" cap="all" dirty="0"/>
              <a:t>ДВОСТОРОННІ НАУКОВІ КОНКУРСИ </a:t>
            </a:r>
            <a:r>
              <a:rPr lang="en-GB" sz="1300" cap="all" dirty="0">
                <a:hlinkClick r:id="rId11"/>
              </a:rPr>
              <a:t>https://mon.gov.ua/ua/ministerstvo/diyalnist/mizhnarodna-dilnist/mizhnarodni-naukovi-proekti/dvostoronni-naukovi-konkursi</a:t>
            </a:r>
            <a:r>
              <a:rPr lang="uk-UA" sz="1300" cap="all" dirty="0"/>
              <a:t> </a:t>
            </a:r>
          </a:p>
          <a:p>
            <a:r>
              <a:rPr lang="ru-RU" sz="1300" dirty="0" err="1"/>
              <a:t>Проекти</a:t>
            </a:r>
            <a:r>
              <a:rPr lang="ru-RU" sz="1300" dirty="0"/>
              <a:t> НАТО в </a:t>
            </a:r>
            <a:r>
              <a:rPr lang="ru-RU" sz="1300" dirty="0" err="1"/>
              <a:t>Україні</a:t>
            </a:r>
            <a:r>
              <a:rPr lang="ru-RU" sz="1300" dirty="0"/>
              <a:t>: </a:t>
            </a:r>
            <a:r>
              <a:rPr lang="en-GB" sz="1300" cap="all" dirty="0">
                <a:hlinkClick r:id="rId12"/>
              </a:rPr>
              <a:t>http://ukraine-nato.mfa.gov.ua/ua/ukraine-nato/nato-projects</a:t>
            </a:r>
            <a:r>
              <a:rPr lang="uk-UA" sz="1300" cap="all" dirty="0"/>
              <a:t> </a:t>
            </a:r>
            <a:endParaRPr lang="ru-RU" sz="1300" cap="all" dirty="0"/>
          </a:p>
          <a:p>
            <a:endParaRPr lang="ru-RU" sz="1300"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Корисні посилання</a:t>
            </a:r>
            <a:endParaRPr lang="ru-RU" dirty="0"/>
          </a:p>
        </p:txBody>
      </p:sp>
    </p:spTree>
    <p:extLst>
      <p:ext uri="{BB962C8B-B14F-4D97-AF65-F5344CB8AC3E}">
        <p14:creationId xmlns:p14="http://schemas.microsoft.com/office/powerpoint/2010/main" val="1226866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Бюджет програми Горизонт Європа </a:t>
            </a:r>
            <a:br>
              <a:rPr lang="uk-UA" dirty="0"/>
            </a:br>
            <a:r>
              <a:rPr lang="uk-UA" dirty="0"/>
              <a:t>на період </a:t>
            </a:r>
            <a:r>
              <a:rPr lang="en-GB" dirty="0"/>
              <a:t>7</a:t>
            </a:r>
            <a:r>
              <a:rPr lang="uk-UA" dirty="0"/>
              <a:t> років (78,6 млрд, євро) </a:t>
            </a:r>
            <a:endParaRPr lang="ru-RU" dirty="0"/>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61" t="11594" r="10891"/>
          <a:stretch/>
        </p:blipFill>
        <p:spPr bwMode="auto">
          <a:xfrm>
            <a:off x="83725" y="1844824"/>
            <a:ext cx="892421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48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3026" y="1556792"/>
            <a:ext cx="8928992" cy="4702380"/>
          </a:xfrm>
        </p:spPr>
        <p:txBody>
          <a:bodyPr>
            <a:noAutofit/>
          </a:bodyPr>
          <a:lstStyle/>
          <a:p>
            <a:pPr algn="just">
              <a:spcBef>
                <a:spcPts val="600"/>
              </a:spcBef>
            </a:pPr>
            <a:r>
              <a:rPr lang="ru-RU" sz="2300" dirty="0"/>
              <a:t>Перед </a:t>
            </a:r>
            <a:r>
              <a:rPr lang="ru-RU" sz="2300" dirty="0" err="1"/>
              <a:t>Україною</a:t>
            </a:r>
            <a:r>
              <a:rPr lang="ru-RU" sz="2300" dirty="0"/>
              <a:t> </a:t>
            </a:r>
            <a:r>
              <a:rPr lang="ru-RU" sz="2300" dirty="0" err="1"/>
              <a:t>відкрилось</a:t>
            </a:r>
            <a:r>
              <a:rPr lang="ru-RU" sz="2300" dirty="0"/>
              <a:t> </a:t>
            </a:r>
            <a:r>
              <a:rPr lang="ru-RU" sz="2300" dirty="0" err="1"/>
              <a:t>більше</a:t>
            </a:r>
            <a:r>
              <a:rPr lang="ru-RU" sz="2300" dirty="0"/>
              <a:t> </a:t>
            </a:r>
            <a:r>
              <a:rPr lang="ru-RU" sz="2300" dirty="0" err="1"/>
              <a:t>можливостей</a:t>
            </a:r>
            <a:r>
              <a:rPr lang="ru-RU" sz="2300" dirty="0"/>
              <a:t> </a:t>
            </a:r>
            <a:r>
              <a:rPr lang="ru-RU" sz="2300" dirty="0" err="1"/>
              <a:t>щодо</a:t>
            </a:r>
            <a:r>
              <a:rPr lang="ru-RU" sz="2300" dirty="0"/>
              <a:t> </a:t>
            </a:r>
          </a:p>
          <a:p>
            <a:pPr marL="360363" indent="0" algn="just">
              <a:spcBef>
                <a:spcPts val="600"/>
              </a:spcBef>
              <a:buNone/>
            </a:pPr>
            <a:r>
              <a:rPr lang="ru-RU" sz="2300" dirty="0"/>
              <a:t>-</a:t>
            </a:r>
            <a:r>
              <a:rPr lang="ru-RU" sz="2300" dirty="0" err="1"/>
              <a:t>впливу</a:t>
            </a:r>
            <a:r>
              <a:rPr lang="ru-RU" sz="2300" dirty="0"/>
              <a:t> на тематику </a:t>
            </a:r>
            <a:r>
              <a:rPr lang="ru-RU" sz="2300" dirty="0" err="1"/>
              <a:t>конкурсів</a:t>
            </a:r>
            <a:r>
              <a:rPr lang="ru-RU" sz="2300" dirty="0"/>
              <a:t>, на </a:t>
            </a:r>
            <a:r>
              <a:rPr lang="ru-RU" sz="2300" dirty="0" err="1"/>
              <a:t>які</a:t>
            </a:r>
            <a:r>
              <a:rPr lang="ru-RU" sz="2300" dirty="0"/>
              <a:t> </a:t>
            </a:r>
            <a:r>
              <a:rPr lang="ru-RU" sz="2300" dirty="0" err="1"/>
              <a:t>приймаються</a:t>
            </a:r>
            <a:r>
              <a:rPr lang="ru-RU" sz="2300" dirty="0"/>
              <a:t> </a:t>
            </a:r>
            <a:r>
              <a:rPr lang="ru-RU" sz="2300" dirty="0" err="1"/>
              <a:t>грантові</a:t>
            </a:r>
            <a:r>
              <a:rPr lang="ru-RU" sz="2300" dirty="0"/>
              <a:t> заявки; </a:t>
            </a:r>
          </a:p>
          <a:p>
            <a:pPr marL="360363" indent="0" algn="just">
              <a:spcBef>
                <a:spcPts val="600"/>
              </a:spcBef>
              <a:buNone/>
            </a:pPr>
            <a:r>
              <a:rPr lang="ru-RU" sz="2300" dirty="0"/>
              <a:t>- </a:t>
            </a:r>
            <a:r>
              <a:rPr lang="ru-RU" sz="2300" dirty="0" err="1"/>
              <a:t>пошуку</a:t>
            </a:r>
            <a:r>
              <a:rPr lang="ru-RU" sz="2300" dirty="0"/>
              <a:t> </a:t>
            </a:r>
            <a:r>
              <a:rPr lang="ru-RU" sz="2300" dirty="0" err="1"/>
              <a:t>закордонних</a:t>
            </a:r>
            <a:r>
              <a:rPr lang="ru-RU" sz="2300" dirty="0"/>
              <a:t> </a:t>
            </a:r>
            <a:r>
              <a:rPr lang="ru-RU" sz="2300" dirty="0" err="1"/>
              <a:t>партнерів</a:t>
            </a:r>
            <a:r>
              <a:rPr lang="ru-RU" sz="2300" dirty="0"/>
              <a:t> (</a:t>
            </a:r>
            <a:r>
              <a:rPr lang="ru-RU" sz="2300" dirty="0" err="1"/>
              <a:t>зокрема</a:t>
            </a:r>
            <a:r>
              <a:rPr lang="ru-RU" sz="2300" dirty="0"/>
              <a:t> </a:t>
            </a:r>
            <a:r>
              <a:rPr lang="ru-RU" sz="2300" dirty="0" err="1"/>
              <a:t>українські</a:t>
            </a:r>
            <a:r>
              <a:rPr lang="ru-RU" sz="2300" dirty="0"/>
              <a:t> установи </a:t>
            </a:r>
            <a:r>
              <a:rPr lang="ru-RU" sz="2300" dirty="0" err="1"/>
              <a:t>можуть</a:t>
            </a:r>
            <a:r>
              <a:rPr lang="ru-RU" sz="2300" dirty="0"/>
              <a:t> </a:t>
            </a:r>
            <a:r>
              <a:rPr lang="ru-RU" sz="2300" dirty="0" err="1"/>
              <a:t>входити</a:t>
            </a:r>
            <a:r>
              <a:rPr lang="ru-RU" sz="2300" dirty="0"/>
              <a:t> до </a:t>
            </a:r>
            <a:r>
              <a:rPr lang="ru-RU" sz="2300" dirty="0" err="1"/>
              <a:t>консорціумів</a:t>
            </a:r>
            <a:r>
              <a:rPr lang="ru-RU" sz="2300" dirty="0"/>
              <a:t> як одна з </a:t>
            </a:r>
            <a:r>
              <a:rPr lang="ru-RU" sz="2300" dirty="0" err="1"/>
              <a:t>трьох</a:t>
            </a:r>
            <a:r>
              <a:rPr lang="ru-RU" sz="2300" dirty="0"/>
              <a:t> </a:t>
            </a:r>
            <a:r>
              <a:rPr lang="ru-RU" sz="2300" dirty="0" err="1"/>
              <a:t>обов'язкових</a:t>
            </a:r>
            <a:r>
              <a:rPr lang="ru-RU" sz="2300" dirty="0"/>
              <a:t> (а не </a:t>
            </a:r>
            <a:r>
              <a:rPr lang="ru-RU" sz="2300" dirty="0" err="1"/>
              <a:t>додаткових</a:t>
            </a:r>
            <a:r>
              <a:rPr lang="ru-RU" sz="2300" dirty="0"/>
              <a:t>) </a:t>
            </a:r>
            <a:r>
              <a:rPr lang="ru-RU" sz="2300" dirty="0" err="1"/>
              <a:t>сторін</a:t>
            </a:r>
            <a:r>
              <a:rPr lang="ru-RU" sz="2300" dirty="0"/>
              <a:t> та бути координаторами </a:t>
            </a:r>
            <a:r>
              <a:rPr lang="ru-RU" sz="2300" dirty="0" err="1"/>
              <a:t>проектів</a:t>
            </a:r>
            <a:r>
              <a:rPr lang="ru-RU" sz="2300" dirty="0"/>
              <a:t>); </a:t>
            </a:r>
          </a:p>
          <a:p>
            <a:pPr marL="360363" indent="0" algn="just">
              <a:spcBef>
                <a:spcPts val="600"/>
              </a:spcBef>
              <a:buNone/>
            </a:pPr>
            <a:r>
              <a:rPr lang="ru-RU" sz="2300" dirty="0"/>
              <a:t>- </a:t>
            </a:r>
            <a:r>
              <a:rPr lang="ru-RU" sz="2300" dirty="0" err="1"/>
              <a:t>фінансування</a:t>
            </a:r>
            <a:r>
              <a:rPr lang="ru-RU" sz="2300" dirty="0"/>
              <a:t> </a:t>
            </a:r>
            <a:r>
              <a:rPr lang="ru-RU" sz="2300" dirty="0" err="1"/>
              <a:t>всередині</a:t>
            </a:r>
            <a:r>
              <a:rPr lang="ru-RU" sz="2300" dirty="0"/>
              <a:t> </a:t>
            </a:r>
            <a:r>
              <a:rPr lang="ru-RU" sz="2300" dirty="0" err="1"/>
              <a:t>консорціуму</a:t>
            </a:r>
            <a:r>
              <a:rPr lang="ru-RU" sz="2300" dirty="0"/>
              <a:t>. </a:t>
            </a:r>
          </a:p>
          <a:p>
            <a:pPr algn="just">
              <a:spcBef>
                <a:spcPts val="600"/>
              </a:spcBef>
            </a:pPr>
            <a:r>
              <a:rPr lang="ru-RU" sz="2300" dirty="0" err="1"/>
              <a:t>Розмір</a:t>
            </a:r>
            <a:r>
              <a:rPr lang="ru-RU" sz="2300" dirty="0"/>
              <a:t> </a:t>
            </a:r>
            <a:r>
              <a:rPr lang="ru-RU" sz="2300" dirty="0" err="1"/>
              <a:t>фінансової</a:t>
            </a:r>
            <a:r>
              <a:rPr lang="ru-RU" sz="2300" dirty="0"/>
              <a:t> </a:t>
            </a:r>
            <a:r>
              <a:rPr lang="ru-RU" sz="2300" dirty="0" err="1"/>
              <a:t>підтримки</a:t>
            </a:r>
            <a:r>
              <a:rPr lang="ru-RU" sz="2300" dirty="0"/>
              <a:t> </a:t>
            </a:r>
            <a:r>
              <a:rPr lang="ru-RU" sz="2300" dirty="0" err="1"/>
              <a:t>залежить</a:t>
            </a:r>
            <a:r>
              <a:rPr lang="ru-RU" sz="2300" dirty="0"/>
              <a:t> </a:t>
            </a:r>
            <a:r>
              <a:rPr lang="ru-RU" sz="2300" dirty="0" err="1"/>
              <a:t>від</a:t>
            </a:r>
            <a:r>
              <a:rPr lang="ru-RU" sz="2300" dirty="0"/>
              <a:t> статусу партнера; так, на </a:t>
            </a:r>
            <a:r>
              <a:rPr lang="ru-RU" sz="2300" dirty="0" err="1"/>
              <a:t>відміну</a:t>
            </a:r>
            <a:r>
              <a:rPr lang="ru-RU" sz="2300" dirty="0"/>
              <a:t> </a:t>
            </a:r>
            <a:r>
              <a:rPr lang="ru-RU" sz="2300" dirty="0" err="1"/>
              <a:t>від</a:t>
            </a:r>
            <a:r>
              <a:rPr lang="ru-RU" sz="2300" dirty="0"/>
              <a:t> </a:t>
            </a:r>
            <a:r>
              <a:rPr lang="ru-RU" sz="2300" dirty="0" err="1"/>
              <a:t>третіх</a:t>
            </a:r>
            <a:r>
              <a:rPr lang="ru-RU" sz="2300" dirty="0"/>
              <a:t> </a:t>
            </a:r>
            <a:r>
              <a:rPr lang="ru-RU" sz="2300" dirty="0" err="1"/>
              <a:t>країн</a:t>
            </a:r>
            <a:r>
              <a:rPr lang="ru-RU" sz="2300" dirty="0"/>
              <a:t> (</a:t>
            </a:r>
            <a:r>
              <a:rPr lang="ru-RU" sz="2300" dirty="0" err="1"/>
              <a:t>які</a:t>
            </a:r>
            <a:r>
              <a:rPr lang="ru-RU" sz="2300" dirty="0"/>
              <a:t> </a:t>
            </a:r>
            <a:r>
              <a:rPr lang="ru-RU" sz="2300" dirty="0" err="1"/>
              <a:t>отримують</a:t>
            </a:r>
            <a:r>
              <a:rPr lang="ru-RU" sz="2300" dirty="0"/>
              <a:t> </a:t>
            </a:r>
            <a:r>
              <a:rPr lang="ru-RU" sz="2300" dirty="0" err="1"/>
              <a:t>кошти</a:t>
            </a:r>
            <a:r>
              <a:rPr lang="ru-RU" sz="2300" dirty="0"/>
              <a:t> за </a:t>
            </a:r>
            <a:r>
              <a:rPr lang="ru-RU" sz="2300" dirty="0" err="1"/>
              <a:t>залишковим</a:t>
            </a:r>
            <a:r>
              <a:rPr lang="ru-RU" sz="2300" dirty="0"/>
              <a:t> принципом), </a:t>
            </a:r>
            <a:r>
              <a:rPr lang="ru-RU" sz="2300" dirty="0" err="1"/>
              <a:t>обов’язкові</a:t>
            </a:r>
            <a:r>
              <a:rPr lang="ru-RU" sz="2300" dirty="0"/>
              <a:t> </a:t>
            </a:r>
            <a:r>
              <a:rPr lang="ru-RU" sz="2300" dirty="0" err="1"/>
              <a:t>партнери</a:t>
            </a:r>
            <a:r>
              <a:rPr lang="ru-RU" sz="2300" dirty="0"/>
              <a:t> </a:t>
            </a:r>
            <a:r>
              <a:rPr lang="ru-RU" sz="2300" dirty="0" err="1"/>
              <a:t>фінансуються</a:t>
            </a:r>
            <a:r>
              <a:rPr lang="ru-RU" sz="2300" dirty="0"/>
              <a:t> на </a:t>
            </a:r>
            <a:r>
              <a:rPr lang="ru-RU" sz="2300" dirty="0" err="1"/>
              <a:t>рівні</a:t>
            </a:r>
            <a:r>
              <a:rPr lang="ru-RU" sz="2300" dirty="0"/>
              <a:t> </a:t>
            </a:r>
            <a:r>
              <a:rPr lang="ru-RU" sz="2300" dirty="0" err="1"/>
              <a:t>європейських</a:t>
            </a:r>
            <a:r>
              <a:rPr lang="ru-RU" sz="2300" dirty="0"/>
              <a:t>.</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fontScale="90000"/>
          </a:bodyPr>
          <a:lstStyle/>
          <a:p>
            <a:r>
              <a:rPr lang="ru-RU" sz="3200" dirty="0" err="1"/>
              <a:t>Переваги</a:t>
            </a:r>
            <a:r>
              <a:rPr lang="ru-RU" sz="3200" dirty="0"/>
              <a:t> нового статусу для </a:t>
            </a:r>
            <a:r>
              <a:rPr lang="ru-RU" sz="3200" dirty="0" err="1"/>
              <a:t>України</a:t>
            </a:r>
            <a:r>
              <a:rPr lang="ru-RU" sz="3200" dirty="0"/>
              <a:t> </a:t>
            </a:r>
            <a:br>
              <a:rPr lang="ru-RU" sz="3200" dirty="0"/>
            </a:br>
            <a:r>
              <a:rPr lang="ru-RU" sz="3200" dirty="0" err="1"/>
              <a:t>починаючи</a:t>
            </a:r>
            <a:r>
              <a:rPr lang="ru-RU" sz="3200" dirty="0"/>
              <a:t> з 2015 року</a:t>
            </a:r>
          </a:p>
        </p:txBody>
      </p:sp>
    </p:spTree>
    <p:extLst>
      <p:ext uri="{BB962C8B-B14F-4D97-AF65-F5344CB8AC3E}">
        <p14:creationId xmlns:p14="http://schemas.microsoft.com/office/powerpoint/2010/main" val="307354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a:bodyPr>
          <a:lstStyle/>
          <a:p>
            <a:r>
              <a:rPr lang="uk-UA" dirty="0"/>
              <a:t>Участь України у попередній програмі Горизонт 2020</a:t>
            </a:r>
            <a:endParaRPr lang="ru-RU" dirty="0"/>
          </a:p>
        </p:txBody>
      </p:sp>
      <p:sp>
        <p:nvSpPr>
          <p:cNvPr id="8" name="TextBox 7"/>
          <p:cNvSpPr txBox="1"/>
          <p:nvPr/>
        </p:nvSpPr>
        <p:spPr>
          <a:xfrm>
            <a:off x="483537" y="1584407"/>
            <a:ext cx="8143576" cy="646331"/>
          </a:xfrm>
          <a:prstGeom prst="rect">
            <a:avLst/>
          </a:prstGeom>
          <a:noFill/>
          <a:ln>
            <a:solidFill>
              <a:schemeClr val="tx2"/>
            </a:solidFill>
          </a:ln>
        </p:spPr>
        <p:txBody>
          <a:bodyPr wrap="none" rtlCol="0">
            <a:spAutoFit/>
          </a:bodyPr>
          <a:lstStyle/>
          <a:p>
            <a:pPr fontAlgn="base"/>
            <a:r>
              <a:rPr lang="uk-UA" dirty="0"/>
              <a:t>Українські учасники отримали 182 гранти на суму 31 830 000 євро. </a:t>
            </a:r>
            <a:endParaRPr lang="en-US" dirty="0"/>
          </a:p>
          <a:p>
            <a:r>
              <a:rPr lang="uk-UA" dirty="0"/>
              <a:t>Загальна кількість </a:t>
            </a:r>
            <a:r>
              <a:rPr lang="uk-UA" dirty="0" err="1"/>
              <a:t>участей</a:t>
            </a:r>
            <a:r>
              <a:rPr lang="uk-UA" dirty="0"/>
              <a:t> українських організацій – 256. </a:t>
            </a:r>
            <a:endParaRPr lang="en-US" dirty="0"/>
          </a:p>
        </p:txBody>
      </p:sp>
      <p:sp>
        <p:nvSpPr>
          <p:cNvPr id="11" name="TextBox 10"/>
          <p:cNvSpPr txBox="1"/>
          <p:nvPr/>
        </p:nvSpPr>
        <p:spPr>
          <a:xfrm>
            <a:off x="162837" y="2348880"/>
            <a:ext cx="4392488" cy="3970318"/>
          </a:xfrm>
          <a:prstGeom prst="rect">
            <a:avLst/>
          </a:prstGeom>
          <a:noFill/>
          <a:ln>
            <a:solidFill>
              <a:schemeClr val="tx1"/>
            </a:solidFill>
          </a:ln>
        </p:spPr>
        <p:txBody>
          <a:bodyPr wrap="square" rtlCol="0">
            <a:spAutoFit/>
          </a:bodyPr>
          <a:lstStyle/>
          <a:p>
            <a:pPr fontAlgn="base"/>
            <a:r>
              <a:rPr lang="uk-UA" dirty="0"/>
              <a:t>Найбільше фінансування було залучено: </a:t>
            </a:r>
            <a:endParaRPr lang="en-US" dirty="0"/>
          </a:p>
          <a:p>
            <a:pPr marL="285750" lvl="0" indent="-285750" fontAlgn="base">
              <a:buFont typeface="Arial" panose="020B0604020202020204" pitchFamily="34" charset="0"/>
              <a:buChar char="•"/>
            </a:pPr>
            <a:r>
              <a:rPr lang="uk-UA" dirty="0"/>
              <a:t>Національний аерокосмічний університет «Харківський авіаційний інститут» – 2,06 млн євро;</a:t>
            </a:r>
            <a:endParaRPr lang="en-US" dirty="0"/>
          </a:p>
          <a:p>
            <a:pPr marL="285750" lvl="0" indent="-285750">
              <a:buFont typeface="Arial" panose="020B0604020202020204" pitchFamily="34" charset="0"/>
              <a:buChar char="•"/>
            </a:pPr>
            <a:r>
              <a:rPr lang="uk-UA" dirty="0"/>
              <a:t>ННЦ «Харківський фізико-технічний інститут» – 1,41 млн євро;</a:t>
            </a:r>
            <a:endParaRPr lang="en-US" dirty="0"/>
          </a:p>
          <a:p>
            <a:pPr marL="285750" lvl="0" indent="-285750">
              <a:buFont typeface="Arial" panose="020B0604020202020204" pitchFamily="34" charset="0"/>
              <a:buChar char="•"/>
            </a:pPr>
            <a:r>
              <a:rPr lang="uk-UA" dirty="0"/>
              <a:t>ТОВ «НАНОТЕХЦЕНТР» – 1,34 млн євро;</a:t>
            </a:r>
            <a:endParaRPr lang="en-US" dirty="0"/>
          </a:p>
          <a:p>
            <a:pPr marL="285750" lvl="0" indent="-285750">
              <a:buFont typeface="Arial" panose="020B0604020202020204" pitchFamily="34" charset="0"/>
              <a:buChar char="•"/>
            </a:pPr>
            <a:r>
              <a:rPr lang="uk-UA" dirty="0"/>
              <a:t>ТОВ «</a:t>
            </a:r>
            <a:r>
              <a:rPr lang="uk-UA" dirty="0" err="1"/>
              <a:t>Політеда</a:t>
            </a:r>
            <a:r>
              <a:rPr lang="uk-UA" dirty="0"/>
              <a:t> </a:t>
            </a:r>
            <a:r>
              <a:rPr lang="uk-UA" dirty="0" err="1"/>
              <a:t>Клауд</a:t>
            </a:r>
            <a:r>
              <a:rPr lang="uk-UA" dirty="0"/>
              <a:t>» – 1,22 млн євро;</a:t>
            </a:r>
            <a:endParaRPr lang="en-US" dirty="0"/>
          </a:p>
          <a:p>
            <a:pPr marL="285750" lvl="0" indent="-285750">
              <a:buFont typeface="Arial" panose="020B0604020202020204" pitchFamily="34" charset="0"/>
              <a:buChar char="•"/>
            </a:pPr>
            <a:r>
              <a:rPr lang="uk-UA" dirty="0"/>
              <a:t>ТОВ «</a:t>
            </a:r>
            <a:r>
              <a:rPr lang="uk-UA" dirty="0" err="1"/>
              <a:t>SolarGaps</a:t>
            </a:r>
            <a:r>
              <a:rPr lang="uk-UA" dirty="0"/>
              <a:t>» – 1,05 млн євро.</a:t>
            </a:r>
            <a:endParaRPr lang="en-US" dirty="0"/>
          </a:p>
        </p:txBody>
      </p:sp>
      <p:sp>
        <p:nvSpPr>
          <p:cNvPr id="12" name="TextBox 11"/>
          <p:cNvSpPr txBox="1"/>
          <p:nvPr/>
        </p:nvSpPr>
        <p:spPr>
          <a:xfrm>
            <a:off x="4748576" y="2420888"/>
            <a:ext cx="4320495" cy="2862322"/>
          </a:xfrm>
          <a:prstGeom prst="rect">
            <a:avLst/>
          </a:prstGeom>
          <a:noFill/>
          <a:ln>
            <a:solidFill>
              <a:schemeClr val="tx1"/>
            </a:solidFill>
          </a:ln>
        </p:spPr>
        <p:txBody>
          <a:bodyPr wrap="square" rtlCol="0">
            <a:spAutoFit/>
          </a:bodyPr>
          <a:lstStyle/>
          <a:p>
            <a:pPr fontAlgn="base"/>
            <a:r>
              <a:rPr lang="uk-UA" dirty="0"/>
              <a:t>Статистика </a:t>
            </a:r>
            <a:r>
              <a:rPr lang="uk-UA" dirty="0" err="1"/>
              <a:t>участей</a:t>
            </a:r>
            <a:r>
              <a:rPr lang="uk-UA" dirty="0"/>
              <a:t>:</a:t>
            </a:r>
            <a:endParaRPr lang="en-US" dirty="0"/>
          </a:p>
          <a:p>
            <a:pPr marL="285750" lvl="0" indent="-285750">
              <a:buFont typeface="Arial" panose="020B0604020202020204" pitchFamily="34" charset="0"/>
              <a:buChar char="•"/>
            </a:pPr>
            <a:r>
              <a:rPr lang="uk-UA" dirty="0"/>
              <a:t>50,8% (16,18 млн євро) – середні та малі підприємства;</a:t>
            </a:r>
            <a:endParaRPr lang="en-US" dirty="0"/>
          </a:p>
          <a:p>
            <a:pPr marL="285750" lvl="0" indent="-285750">
              <a:buFont typeface="Arial" panose="020B0604020202020204" pitchFamily="34" charset="0"/>
              <a:buChar char="•"/>
            </a:pPr>
            <a:r>
              <a:rPr lang="uk-UA" dirty="0"/>
              <a:t>22,1% (7,05 млн євро) – наукові установи;</a:t>
            </a:r>
            <a:endParaRPr lang="en-US" dirty="0"/>
          </a:p>
          <a:p>
            <a:pPr marL="285750" lvl="0" indent="-285750">
              <a:buFont typeface="Arial" panose="020B0604020202020204" pitchFamily="34" charset="0"/>
              <a:buChar char="•"/>
            </a:pPr>
            <a:r>
              <a:rPr lang="uk-UA" dirty="0"/>
              <a:t>17,5% (5,58 млн євро) – ЗВО;</a:t>
            </a:r>
            <a:endParaRPr lang="en-US" dirty="0"/>
          </a:p>
          <a:p>
            <a:pPr marL="285750" lvl="0" indent="-285750">
              <a:buFont typeface="Arial" panose="020B0604020202020204" pitchFamily="34" charset="0"/>
              <a:buChar char="•"/>
            </a:pPr>
            <a:r>
              <a:rPr lang="uk-UA" dirty="0"/>
              <a:t>4,9% (1,56 млн євро) – інші установи;</a:t>
            </a:r>
            <a:endParaRPr lang="en-US" dirty="0"/>
          </a:p>
          <a:p>
            <a:pPr marL="285750" lvl="0" indent="-285750">
              <a:buFont typeface="Arial" panose="020B0604020202020204" pitchFamily="34" charset="0"/>
              <a:buChar char="•"/>
            </a:pPr>
            <a:r>
              <a:rPr lang="uk-UA" dirty="0"/>
              <a:t>4,6% (1.46 млн євро) – органи виконавчої влади.</a:t>
            </a:r>
            <a:endParaRPr lang="en-US" dirty="0"/>
          </a:p>
        </p:txBody>
      </p:sp>
    </p:spTree>
    <p:extLst>
      <p:ext uri="{BB962C8B-B14F-4D97-AF65-F5344CB8AC3E}">
        <p14:creationId xmlns:p14="http://schemas.microsoft.com/office/powerpoint/2010/main" val="413077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386095"/>
            <a:ext cx="8928992" cy="2941787"/>
          </a:xfrm>
        </p:spPr>
        <p:txBody>
          <a:bodyPr>
            <a:normAutofit fontScale="77500" lnSpcReduction="20000"/>
          </a:bodyPr>
          <a:lstStyle/>
          <a:p>
            <a:r>
              <a:rPr lang="ru-RU" dirty="0" err="1"/>
              <a:t>Продовженням</a:t>
            </a:r>
            <a:r>
              <a:rPr lang="ru-RU" dirty="0"/>
              <a:t> </a:t>
            </a:r>
            <a:r>
              <a:rPr lang="ru-RU" dirty="0" err="1"/>
              <a:t>програми</a:t>
            </a:r>
            <a:r>
              <a:rPr lang="ru-RU" dirty="0"/>
              <a:t> Горизонт 2020 </a:t>
            </a:r>
            <a:r>
              <a:rPr lang="uk-UA" dirty="0"/>
              <a:t>є </a:t>
            </a:r>
            <a:r>
              <a:rPr lang="ru-RU" dirty="0"/>
              <a:t>нова </a:t>
            </a:r>
            <a:r>
              <a:rPr lang="ru-RU" dirty="0" err="1"/>
              <a:t>рамкова</a:t>
            </a:r>
            <a:r>
              <a:rPr lang="ru-RU" dirty="0"/>
              <a:t> </a:t>
            </a:r>
            <a:r>
              <a:rPr lang="ru-RU" dirty="0" err="1"/>
              <a:t>програма</a:t>
            </a:r>
            <a:r>
              <a:rPr lang="ru-RU" dirty="0"/>
              <a:t> ЄС з </a:t>
            </a:r>
            <a:r>
              <a:rPr lang="ru-RU" dirty="0" err="1"/>
              <a:t>досліджень</a:t>
            </a:r>
            <a:r>
              <a:rPr lang="ru-RU" dirty="0"/>
              <a:t> та </a:t>
            </a:r>
            <a:r>
              <a:rPr lang="ru-RU" dirty="0" err="1"/>
              <a:t>інновацій</a:t>
            </a:r>
            <a:r>
              <a:rPr lang="ru-RU" dirty="0"/>
              <a:t> </a:t>
            </a:r>
            <a:r>
              <a:rPr lang="en-GB" b="1" i="1" u="sng" dirty="0"/>
              <a:t>Horizon Europe</a:t>
            </a:r>
            <a:r>
              <a:rPr lang="en-GB" dirty="0"/>
              <a:t>, </a:t>
            </a:r>
            <a:r>
              <a:rPr lang="ru-RU" dirty="0" err="1"/>
              <a:t>що</a:t>
            </a:r>
            <a:r>
              <a:rPr lang="ru-RU" dirty="0"/>
              <a:t> </a:t>
            </a:r>
            <a:r>
              <a:rPr lang="ru-RU" dirty="0" err="1"/>
              <a:t>триватиме</a:t>
            </a:r>
            <a:r>
              <a:rPr lang="ru-RU" dirty="0"/>
              <a:t> з 2021 по 2027 роки.</a:t>
            </a:r>
          </a:p>
          <a:p>
            <a:endParaRPr lang="ru-RU" dirty="0"/>
          </a:p>
          <a:p>
            <a:r>
              <a:rPr lang="ru-RU" dirty="0"/>
              <a:t>12/10/2021 </a:t>
            </a:r>
            <a:r>
              <a:rPr lang="ru-RU" dirty="0" err="1"/>
              <a:t>Україна</a:t>
            </a:r>
            <a:r>
              <a:rPr lang="ru-RU" dirty="0"/>
              <a:t> </a:t>
            </a:r>
            <a:r>
              <a:rPr lang="ru-RU" dirty="0" err="1"/>
              <a:t>приєдналася</a:t>
            </a:r>
            <a:r>
              <a:rPr lang="ru-RU" dirty="0"/>
              <a:t> до </a:t>
            </a:r>
            <a:r>
              <a:rPr lang="ru-RU" dirty="0" err="1"/>
              <a:t>програми</a:t>
            </a:r>
            <a:r>
              <a:rPr lang="ru-RU" dirty="0"/>
              <a:t> «Горизонт </a:t>
            </a:r>
            <a:r>
              <a:rPr lang="ru-RU" dirty="0" err="1"/>
              <a:t>Європа</a:t>
            </a:r>
            <a:r>
              <a:rPr lang="ru-RU" dirty="0"/>
              <a:t>» та «</a:t>
            </a:r>
            <a:r>
              <a:rPr lang="ru-RU" dirty="0" err="1"/>
              <a:t>Євратом</a:t>
            </a:r>
            <a:r>
              <a:rPr lang="ru-RU" dirty="0"/>
              <a:t>»</a:t>
            </a:r>
          </a:p>
          <a:p>
            <a:pPr marL="109728" indent="0">
              <a:buNone/>
            </a:pPr>
            <a:endParaRPr lang="ru-RU" dirty="0"/>
          </a:p>
          <a:p>
            <a:r>
              <a:rPr lang="ru-RU" dirty="0"/>
              <a:t>Станом на 03/12/2021 </a:t>
            </a:r>
            <a:r>
              <a:rPr lang="ru-RU" dirty="0" err="1"/>
              <a:t>Україна</a:t>
            </a:r>
            <a:r>
              <a:rPr lang="ru-RU" dirty="0"/>
              <a:t> </a:t>
            </a:r>
            <a:r>
              <a:rPr lang="ru-RU" dirty="0" err="1"/>
              <a:t>ще</a:t>
            </a:r>
            <a:r>
              <a:rPr lang="ru-RU" dirty="0"/>
              <a:t> </a:t>
            </a:r>
            <a:r>
              <a:rPr lang="ru-RU" dirty="0" err="1"/>
              <a:t>ратифіковує</a:t>
            </a:r>
            <a:r>
              <a:rPr lang="ru-RU" dirty="0"/>
              <a:t> угоду про участь в «Горизонт </a:t>
            </a:r>
            <a:r>
              <a:rPr lang="ru-RU" dirty="0" err="1"/>
              <a:t>Європа</a:t>
            </a:r>
            <a:r>
              <a:rPr lang="ru-RU" dirty="0"/>
              <a:t>», але </a:t>
            </a:r>
            <a:r>
              <a:rPr lang="ru-RU" dirty="0" err="1"/>
              <a:t>вже</a:t>
            </a:r>
            <a:r>
              <a:rPr lang="ru-RU" dirty="0"/>
              <a:t> </a:t>
            </a:r>
            <a:r>
              <a:rPr lang="ru-RU" dirty="0" err="1"/>
              <a:t>виграла</a:t>
            </a:r>
            <a:r>
              <a:rPr lang="ru-RU" dirty="0"/>
              <a:t> 2 </a:t>
            </a:r>
            <a:r>
              <a:rPr lang="ru-RU" dirty="0" err="1"/>
              <a:t>проєкти</a:t>
            </a:r>
            <a:r>
              <a:rPr lang="ru-RU" dirty="0"/>
              <a:t> на 800 тис. </a:t>
            </a:r>
            <a:r>
              <a:rPr lang="ru-RU" dirty="0" err="1"/>
              <a:t>євро</a:t>
            </a:r>
            <a:r>
              <a:rPr lang="ru-RU" dirty="0"/>
              <a:t> </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Продовження програми Горизонт 2020</a:t>
            </a:r>
            <a:endParaRPr lang="ru-RU" dirty="0"/>
          </a:p>
        </p:txBody>
      </p:sp>
      <p:sp>
        <p:nvSpPr>
          <p:cNvPr id="5" name="TextBox 4"/>
          <p:cNvSpPr txBox="1"/>
          <p:nvPr/>
        </p:nvSpPr>
        <p:spPr>
          <a:xfrm>
            <a:off x="1763688" y="5805458"/>
            <a:ext cx="5240537" cy="369332"/>
          </a:xfrm>
          <a:prstGeom prst="rect">
            <a:avLst/>
          </a:prstGeom>
          <a:noFill/>
        </p:spPr>
        <p:txBody>
          <a:bodyPr wrap="none" rtlCol="0">
            <a:spAutoFit/>
          </a:bodyPr>
          <a:lstStyle/>
          <a:p>
            <a:r>
              <a:rPr lang="en-US" dirty="0"/>
              <a:t>https://mon.gov.ua/ua/tag/gorizont-evropa</a:t>
            </a:r>
          </a:p>
        </p:txBody>
      </p:sp>
    </p:spTree>
    <p:extLst>
      <p:ext uri="{BB962C8B-B14F-4D97-AF65-F5344CB8AC3E}">
        <p14:creationId xmlns:p14="http://schemas.microsoft.com/office/powerpoint/2010/main" val="103848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a:xfrm>
            <a:off x="1588220" y="0"/>
            <a:ext cx="7524328" cy="1143000"/>
          </a:xfrm>
        </p:spPr>
        <p:txBody>
          <a:bodyPr/>
          <a:lstStyle/>
          <a:p>
            <a:r>
              <a:rPr lang="uk-UA" dirty="0"/>
              <a:t>Що підтримує кожен напрямок?</a:t>
            </a:r>
            <a:endParaRPr lang="ru-RU" dirty="0"/>
          </a:p>
        </p:txBody>
      </p:sp>
      <p:grpSp>
        <p:nvGrpSpPr>
          <p:cNvPr id="18" name="Группа 17"/>
          <p:cNvGrpSpPr/>
          <p:nvPr/>
        </p:nvGrpSpPr>
        <p:grpSpPr>
          <a:xfrm>
            <a:off x="3339221" y="1700808"/>
            <a:ext cx="2177953" cy="1678633"/>
            <a:chOff x="2362354" y="610589"/>
            <a:chExt cx="2527883" cy="2117749"/>
          </a:xfrm>
          <a:solidFill>
            <a:schemeClr val="bg2">
              <a:lumMod val="90000"/>
            </a:schemeClr>
          </a:solidFill>
        </p:grpSpPr>
        <p:sp>
          <p:nvSpPr>
            <p:cNvPr id="19" name="Овал 18"/>
            <p:cNvSpPr/>
            <p:nvPr/>
          </p:nvSpPr>
          <p:spPr>
            <a:xfrm>
              <a:off x="2362354" y="610589"/>
              <a:ext cx="2527883" cy="2117749"/>
            </a:xfrm>
            <a:prstGeom prst="ellipse">
              <a:avLst/>
            </a:prstGeom>
            <a:grpFill/>
            <a:ln w="6350">
              <a:solidFill>
                <a:schemeClr val="tx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0" name="Овал 4"/>
            <p:cNvSpPr/>
            <p:nvPr/>
          </p:nvSpPr>
          <p:spPr>
            <a:xfrm>
              <a:off x="2632194" y="1156083"/>
              <a:ext cx="2077553" cy="952987"/>
            </a:xfrm>
            <a:prstGeom prst="rect">
              <a:avLst/>
            </a:prstGeom>
            <a:grpFill/>
            <a:ln w="6350"/>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kern="1200" dirty="0">
                  <a:solidFill>
                    <a:schemeClr val="accent1">
                      <a:lumMod val="50000"/>
                    </a:schemeClr>
                  </a:solidFill>
                  <a:effectLst/>
                  <a:latin typeface="Bookman Old Style" pitchFamily="18" charset="0"/>
                </a:rPr>
                <a:t>Передова наука</a:t>
              </a:r>
              <a:endParaRPr lang="ru-RU" b="1" kern="1200" dirty="0">
                <a:solidFill>
                  <a:schemeClr val="accent1">
                    <a:lumMod val="50000"/>
                  </a:schemeClr>
                </a:solidFill>
                <a:effectLst/>
                <a:latin typeface="Bookman Old Style" pitchFamily="18" charset="0"/>
              </a:endParaRPr>
            </a:p>
          </p:txBody>
        </p:sp>
      </p:grpSp>
      <p:grpSp>
        <p:nvGrpSpPr>
          <p:cNvPr id="21" name="Группа 20"/>
          <p:cNvGrpSpPr/>
          <p:nvPr/>
        </p:nvGrpSpPr>
        <p:grpSpPr>
          <a:xfrm>
            <a:off x="4197253" y="3001126"/>
            <a:ext cx="2161888" cy="1801338"/>
            <a:chOff x="3478118" y="1894715"/>
            <a:chExt cx="2509237" cy="2272553"/>
          </a:xfrm>
          <a:solidFill>
            <a:srgbClr val="FFFF00"/>
          </a:solidFill>
        </p:grpSpPr>
        <p:sp>
          <p:nvSpPr>
            <p:cNvPr id="22" name="Овал 21"/>
            <p:cNvSpPr/>
            <p:nvPr/>
          </p:nvSpPr>
          <p:spPr>
            <a:xfrm>
              <a:off x="3478118" y="1894715"/>
              <a:ext cx="2509237" cy="2272553"/>
            </a:xfrm>
            <a:prstGeom prst="ellipse">
              <a:avLst/>
            </a:prstGeom>
            <a:grpFill/>
            <a:ln w="6350">
              <a:solidFill>
                <a:schemeClr val="tx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3" name="Овал 6"/>
            <p:cNvSpPr/>
            <p:nvPr/>
          </p:nvSpPr>
          <p:spPr>
            <a:xfrm>
              <a:off x="3649285" y="2481790"/>
              <a:ext cx="2167500" cy="126557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uk-UA" b="1" kern="1200" dirty="0">
                  <a:solidFill>
                    <a:schemeClr val="accent1">
                      <a:lumMod val="50000"/>
                    </a:schemeClr>
                  </a:solidFill>
                  <a:effectLst/>
                  <a:latin typeface="Bookman Old Style" pitchFamily="18" charset="0"/>
                </a:rPr>
                <a:t>Суспільні виклики</a:t>
              </a:r>
              <a:endParaRPr lang="ru-RU" b="1" kern="1200" dirty="0">
                <a:solidFill>
                  <a:schemeClr val="accent1">
                    <a:lumMod val="50000"/>
                  </a:schemeClr>
                </a:solidFill>
                <a:effectLst/>
                <a:latin typeface="Bookman Old Style" pitchFamily="18" charset="0"/>
              </a:endParaRPr>
            </a:p>
          </p:txBody>
        </p:sp>
      </p:grpSp>
      <p:grpSp>
        <p:nvGrpSpPr>
          <p:cNvPr id="24" name="Группа 23"/>
          <p:cNvGrpSpPr/>
          <p:nvPr/>
        </p:nvGrpSpPr>
        <p:grpSpPr>
          <a:xfrm>
            <a:off x="2425511" y="3001126"/>
            <a:ext cx="2042670" cy="1743778"/>
            <a:chOff x="1469751" y="1969086"/>
            <a:chExt cx="2370864" cy="2199936"/>
          </a:xfrm>
          <a:solidFill>
            <a:srgbClr val="FF9999"/>
          </a:solidFill>
        </p:grpSpPr>
        <p:sp>
          <p:nvSpPr>
            <p:cNvPr id="25" name="Овал 24"/>
            <p:cNvSpPr/>
            <p:nvPr/>
          </p:nvSpPr>
          <p:spPr>
            <a:xfrm>
              <a:off x="1469751" y="1969086"/>
              <a:ext cx="2370864" cy="2199936"/>
            </a:xfrm>
            <a:prstGeom prst="ellipse">
              <a:avLst/>
            </a:prstGeom>
            <a:grpFill/>
            <a:ln w="6350">
              <a:solidFill>
                <a:schemeClr val="tx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6" name="Овал 8"/>
            <p:cNvSpPr/>
            <p:nvPr/>
          </p:nvSpPr>
          <p:spPr>
            <a:xfrm>
              <a:off x="1693005" y="2537403"/>
              <a:ext cx="2004320" cy="1209965"/>
            </a:xfrm>
            <a:prstGeom prst="rect">
              <a:avLst/>
            </a:prstGeom>
            <a:noFill/>
            <a:ln w="6350">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sz="1600" b="1" dirty="0">
                  <a:solidFill>
                    <a:schemeClr val="accent1">
                      <a:lumMod val="50000"/>
                    </a:schemeClr>
                  </a:solidFill>
                  <a:latin typeface="Bookman Old Style" pitchFamily="18" charset="0"/>
                </a:rPr>
                <a:t>Лідерство </a:t>
              </a:r>
              <a:r>
                <a:rPr lang="uk-UA" sz="1600" b="1" kern="1200" dirty="0">
                  <a:solidFill>
                    <a:schemeClr val="accent1">
                      <a:lumMod val="50000"/>
                    </a:schemeClr>
                  </a:solidFill>
                  <a:effectLst/>
                  <a:latin typeface="Bookman Old Style" pitchFamily="18" charset="0"/>
                </a:rPr>
                <a:t>у промисловості</a:t>
              </a:r>
              <a:endParaRPr lang="ru-RU" sz="1600" b="1" kern="1200" dirty="0">
                <a:solidFill>
                  <a:schemeClr val="accent1">
                    <a:lumMod val="50000"/>
                  </a:schemeClr>
                </a:solidFill>
                <a:effectLst/>
                <a:latin typeface="Bookman Old Style" pitchFamily="18" charset="0"/>
              </a:endParaRPr>
            </a:p>
          </p:txBody>
        </p:sp>
      </p:grpSp>
      <p:sp>
        <p:nvSpPr>
          <p:cNvPr id="28" name="Овальная выноска 27"/>
          <p:cNvSpPr/>
          <p:nvPr/>
        </p:nvSpPr>
        <p:spPr>
          <a:xfrm>
            <a:off x="-11340" y="1471074"/>
            <a:ext cx="3203848" cy="2043579"/>
          </a:xfrm>
          <a:prstGeom prst="wedgeEllipseCallout">
            <a:avLst>
              <a:gd name="adj1" fmla="val 58383"/>
              <a:gd name="adj2" fmla="val 7629"/>
            </a:avLst>
          </a:prstGeom>
          <a:solidFill>
            <a:schemeClr val="bg2">
              <a:lumMod val="75000"/>
              <a:alpha val="6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dirty="0" err="1">
                <a:solidFill>
                  <a:schemeClr val="tx1"/>
                </a:solidFill>
              </a:rPr>
              <a:t>Підтримка</a:t>
            </a:r>
            <a:r>
              <a:rPr lang="ru-RU" sz="1700" dirty="0">
                <a:solidFill>
                  <a:schemeClr val="tx1"/>
                </a:solidFill>
              </a:rPr>
              <a:t> </a:t>
            </a:r>
            <a:r>
              <a:rPr lang="ru-RU" sz="1700" dirty="0" err="1">
                <a:solidFill>
                  <a:schemeClr val="tx1"/>
                </a:solidFill>
              </a:rPr>
              <a:t>фундаментальних</a:t>
            </a:r>
            <a:r>
              <a:rPr lang="ru-RU" sz="1700" dirty="0">
                <a:solidFill>
                  <a:schemeClr val="tx1"/>
                </a:solidFill>
              </a:rPr>
              <a:t> </a:t>
            </a:r>
            <a:r>
              <a:rPr lang="ru-RU" sz="1700" dirty="0" err="1">
                <a:solidFill>
                  <a:schemeClr val="tx1"/>
                </a:solidFill>
              </a:rPr>
              <a:t>досліджень</a:t>
            </a:r>
            <a:r>
              <a:rPr lang="ru-RU" sz="1700" dirty="0">
                <a:solidFill>
                  <a:schemeClr val="tx1"/>
                </a:solidFill>
              </a:rPr>
              <a:t>; доступ до </a:t>
            </a:r>
            <a:r>
              <a:rPr lang="ru-RU" sz="1700" dirty="0" err="1">
                <a:solidFill>
                  <a:schemeClr val="tx1"/>
                </a:solidFill>
              </a:rPr>
              <a:t>пріоритетної</a:t>
            </a:r>
            <a:r>
              <a:rPr lang="ru-RU" sz="1700" dirty="0">
                <a:solidFill>
                  <a:schemeClr val="tx1"/>
                </a:solidFill>
              </a:rPr>
              <a:t> </a:t>
            </a:r>
            <a:r>
              <a:rPr lang="ru-RU" sz="1700" dirty="0" err="1">
                <a:solidFill>
                  <a:schemeClr val="tx1"/>
                </a:solidFill>
              </a:rPr>
              <a:t>дослідн</a:t>
            </a:r>
            <a:r>
              <a:rPr lang="uk-UA" sz="1700" dirty="0" err="1">
                <a:solidFill>
                  <a:schemeClr val="tx1"/>
                </a:solidFill>
              </a:rPr>
              <a:t>ицької</a:t>
            </a:r>
            <a:r>
              <a:rPr lang="uk-UA" sz="1700" dirty="0">
                <a:solidFill>
                  <a:schemeClr val="tx1"/>
                </a:solidFill>
              </a:rPr>
              <a:t> </a:t>
            </a:r>
            <a:r>
              <a:rPr lang="ru-RU" sz="1700" dirty="0" err="1">
                <a:solidFill>
                  <a:schemeClr val="tx1"/>
                </a:solidFill>
              </a:rPr>
              <a:t>інфраструктури</a:t>
            </a:r>
            <a:endParaRPr lang="ru-RU" sz="1700" dirty="0"/>
          </a:p>
        </p:txBody>
      </p:sp>
      <p:sp>
        <p:nvSpPr>
          <p:cNvPr id="29" name="Овальная выноска 28"/>
          <p:cNvSpPr/>
          <p:nvPr/>
        </p:nvSpPr>
        <p:spPr>
          <a:xfrm>
            <a:off x="2587496" y="4794541"/>
            <a:ext cx="3203848" cy="2043579"/>
          </a:xfrm>
          <a:prstGeom prst="wedgeEllipseCallout">
            <a:avLst>
              <a:gd name="adj1" fmla="val -22058"/>
              <a:gd name="adj2" fmla="val -59489"/>
            </a:avLst>
          </a:prstGeom>
          <a:solidFill>
            <a:srgbClr val="FF0000">
              <a:alpha val="3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Комерціалізація</a:t>
            </a:r>
            <a:r>
              <a:rPr lang="ru-RU" dirty="0">
                <a:solidFill>
                  <a:schemeClr val="tx1"/>
                </a:solidFill>
              </a:rPr>
              <a:t> </a:t>
            </a:r>
            <a:r>
              <a:rPr lang="ru-RU" dirty="0" err="1">
                <a:solidFill>
                  <a:schemeClr val="tx1"/>
                </a:solidFill>
              </a:rPr>
              <a:t>досліджень</a:t>
            </a:r>
            <a:r>
              <a:rPr lang="ru-RU" dirty="0">
                <a:solidFill>
                  <a:schemeClr val="tx1"/>
                </a:solidFill>
              </a:rPr>
              <a:t>, </a:t>
            </a:r>
            <a:r>
              <a:rPr lang="ru-RU" dirty="0" err="1">
                <a:solidFill>
                  <a:schemeClr val="tx1"/>
                </a:solidFill>
              </a:rPr>
              <a:t>монетизація</a:t>
            </a:r>
            <a:r>
              <a:rPr lang="ru-RU" dirty="0">
                <a:solidFill>
                  <a:schemeClr val="tx1"/>
                </a:solidFill>
              </a:rPr>
              <a:t> </a:t>
            </a:r>
          </a:p>
          <a:p>
            <a:pPr algn="ctr"/>
            <a:r>
              <a:rPr lang="ru-RU" dirty="0" err="1">
                <a:solidFill>
                  <a:schemeClr val="tx1"/>
                </a:solidFill>
              </a:rPr>
              <a:t>розробок</a:t>
            </a:r>
            <a:r>
              <a:rPr lang="ru-RU" dirty="0">
                <a:solidFill>
                  <a:schemeClr val="tx1"/>
                </a:solidFill>
              </a:rPr>
              <a:t>, </a:t>
            </a:r>
            <a:r>
              <a:rPr lang="ru-RU" dirty="0" err="1">
                <a:solidFill>
                  <a:schemeClr val="tx1"/>
                </a:solidFill>
              </a:rPr>
              <a:t>допомога</a:t>
            </a:r>
            <a:r>
              <a:rPr lang="ru-RU" dirty="0">
                <a:solidFill>
                  <a:schemeClr val="tx1"/>
                </a:solidFill>
              </a:rPr>
              <a:t> </a:t>
            </a:r>
            <a:r>
              <a:rPr lang="ru-RU" dirty="0" err="1">
                <a:solidFill>
                  <a:schemeClr val="tx1"/>
                </a:solidFill>
              </a:rPr>
              <a:t>бізнесу</a:t>
            </a:r>
            <a:endParaRPr lang="ru-RU" sz="1700" dirty="0"/>
          </a:p>
        </p:txBody>
      </p:sp>
      <p:sp>
        <p:nvSpPr>
          <p:cNvPr id="30" name="Овальная выноска 29"/>
          <p:cNvSpPr/>
          <p:nvPr/>
        </p:nvSpPr>
        <p:spPr>
          <a:xfrm>
            <a:off x="5910715" y="1335862"/>
            <a:ext cx="3203848" cy="2043579"/>
          </a:xfrm>
          <a:prstGeom prst="wedgeEllipseCallout">
            <a:avLst>
              <a:gd name="adj1" fmla="val -45995"/>
              <a:gd name="adj2" fmla="val 48765"/>
            </a:avLst>
          </a:prstGeom>
          <a:solidFill>
            <a:srgbClr val="FFFF00">
              <a:alpha val="8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Вирішення</a:t>
            </a:r>
            <a:r>
              <a:rPr lang="ru-RU" dirty="0">
                <a:solidFill>
                  <a:schemeClr val="tx1"/>
                </a:solidFill>
              </a:rPr>
              <a:t> </a:t>
            </a:r>
            <a:r>
              <a:rPr lang="ru-RU" dirty="0" err="1">
                <a:solidFill>
                  <a:schemeClr val="tx1"/>
                </a:solidFill>
              </a:rPr>
              <a:t>актуальних</a:t>
            </a:r>
            <a:r>
              <a:rPr lang="ru-RU" dirty="0">
                <a:solidFill>
                  <a:schemeClr val="tx1"/>
                </a:solidFill>
              </a:rPr>
              <a:t> проблем </a:t>
            </a:r>
            <a:r>
              <a:rPr lang="ru-RU" dirty="0" err="1">
                <a:solidFill>
                  <a:schemeClr val="tx1"/>
                </a:solidFill>
              </a:rPr>
              <a:t>суспільства</a:t>
            </a:r>
            <a:r>
              <a:rPr lang="ru-RU" dirty="0">
                <a:solidFill>
                  <a:schemeClr val="tx1"/>
                </a:solidFill>
              </a:rPr>
              <a:t> за </a:t>
            </a:r>
            <a:r>
              <a:rPr lang="ru-RU" dirty="0" err="1">
                <a:solidFill>
                  <a:schemeClr val="tx1"/>
                </a:solidFill>
              </a:rPr>
              <a:t>допомогою</a:t>
            </a:r>
            <a:r>
              <a:rPr lang="ru-RU" dirty="0">
                <a:solidFill>
                  <a:schemeClr val="tx1"/>
                </a:solidFill>
              </a:rPr>
              <a:t> науки та </a:t>
            </a:r>
            <a:r>
              <a:rPr lang="ru-RU" dirty="0" err="1">
                <a:solidFill>
                  <a:schemeClr val="tx1"/>
                </a:solidFill>
              </a:rPr>
              <a:t>інновацій</a:t>
            </a:r>
            <a:endParaRPr lang="ru-RU" sz="1700" dirty="0"/>
          </a:p>
        </p:txBody>
      </p:sp>
    </p:spTree>
    <p:extLst>
      <p:ext uri="{BB962C8B-B14F-4D97-AF65-F5344CB8AC3E}">
        <p14:creationId xmlns:p14="http://schemas.microsoft.com/office/powerpoint/2010/main" val="14284015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шаблон для презентацій за проектом Жана Мон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ткрыт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 для презентацій за проектом Жана Моне</Template>
  <TotalTime>29243</TotalTime>
  <Words>3665</Words>
  <Application>Microsoft Office PowerPoint</Application>
  <PresentationFormat>Экран (4:3)</PresentationFormat>
  <Paragraphs>481</Paragraphs>
  <Slides>47</Slides>
  <Notes>0</Notes>
  <HiddenSlides>0</HiddenSlides>
  <MMClips>1</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47</vt:i4>
      </vt:variant>
    </vt:vector>
  </HeadingPairs>
  <TitlesOfParts>
    <vt:vector size="58" baseType="lpstr">
      <vt:lpstr>Arial</vt:lpstr>
      <vt:lpstr>Arial Black</vt:lpstr>
      <vt:lpstr>Arial Unicode MS</vt:lpstr>
      <vt:lpstr>Bookman Old Style</vt:lpstr>
      <vt:lpstr>Calibri</vt:lpstr>
      <vt:lpstr>Lucida Sans Unicode</vt:lpstr>
      <vt:lpstr>Verdana</vt:lpstr>
      <vt:lpstr>Wingdings 2</vt:lpstr>
      <vt:lpstr>Wingdings 3</vt:lpstr>
      <vt:lpstr>шаблон для презентацій за проектом Жана Моне</vt:lpstr>
      <vt:lpstr>Открытая</vt:lpstr>
      <vt:lpstr>Програми ЄС із підтримки проектів у галузі науки</vt:lpstr>
      <vt:lpstr>Модуль ІІІ. Програми ЄС із підтримки проектів у галузі науки</vt:lpstr>
      <vt:lpstr>План лекції</vt:lpstr>
      <vt:lpstr>Мета програми Горизонт Європа</vt:lpstr>
      <vt:lpstr>Бюджет програми Горизонт Європа  на період 7 років (78,6 млрд, євро) </vt:lpstr>
      <vt:lpstr>Переваги нового статусу для України  починаючи з 2015 року</vt:lpstr>
      <vt:lpstr>Участь України у попередній програмі Горизонт 2020</vt:lpstr>
      <vt:lpstr>Продовження програми Горизонт 2020</vt:lpstr>
      <vt:lpstr>Що підтримує кожен напрямок?</vt:lpstr>
      <vt:lpstr>3-х компонентна структура програми Горизонт Європа</vt:lpstr>
      <vt:lpstr>Країни-учасниці програми Горизонт Європа</vt:lpstr>
      <vt:lpstr>Що необхідно знати про конкурси в рамках програми Горизонт</vt:lpstr>
      <vt:lpstr>Презентация PowerPoint</vt:lpstr>
      <vt:lpstr>Презентация PowerPoint</vt:lpstr>
      <vt:lpstr>Презентация PowerPoint</vt:lpstr>
      <vt:lpstr>Презентация PowerPoint</vt:lpstr>
      <vt:lpstr>Пошук партнерів</vt:lpstr>
      <vt:lpstr>Що необхідно знати про конкурси в рамках програми Горизонт</vt:lpstr>
      <vt:lpstr>Презентация PowerPoint</vt:lpstr>
      <vt:lpstr>Види проектів</vt:lpstr>
      <vt:lpstr>Що необхідно знати про конкурси програми Горизонт</vt:lpstr>
      <vt:lpstr>Мінімальні умови для участі у програмі Горизонт</vt:lpstr>
      <vt:lpstr>Презентация PowerPoint</vt:lpstr>
      <vt:lpstr>Дії Марії-Склодовської-Кюрі (Marie Sklodowska-Curie Actions)</vt:lpstr>
      <vt:lpstr>Теми програми Марії-Склодовської-Кюрі</vt:lpstr>
      <vt:lpstr>Дії Марії-Склодовської-Кюрі</vt:lpstr>
      <vt:lpstr>Гранти Європейської дослідницької ради (ЄДР)</vt:lpstr>
      <vt:lpstr>Кар’єра науковця та грантова схема</vt:lpstr>
      <vt:lpstr>Новітні та майбутні технології (НМТ) </vt:lpstr>
      <vt:lpstr>Дослідницькі інфраструктури</vt:lpstr>
      <vt:lpstr>Презентация PowerPoint</vt:lpstr>
      <vt:lpstr>Суспільні виклики</vt:lpstr>
      <vt:lpstr>Суспільні виклики</vt:lpstr>
      <vt:lpstr>Презентация PowerPoint</vt:lpstr>
      <vt:lpstr>Лідерство у промисловості</vt:lpstr>
      <vt:lpstr>Послідовність дій для отримання гранту</vt:lpstr>
      <vt:lpstr>Оцінка проекту</vt:lpstr>
      <vt:lpstr>ПАНЕЛІ – 20 груп експертів,  що оцінюють проекти</vt:lpstr>
      <vt:lpstr>Білатеральні проекти</vt:lpstr>
      <vt:lpstr>Індивідуальні стипендії</vt:lpstr>
      <vt:lpstr>Проекти НАТО в Україні Програма «Наука заради миру і безпеки» (SFS)</vt:lpstr>
      <vt:lpstr>Є  робота https://erobota.diia.gov.ua/#about</vt:lpstr>
      <vt:lpstr>Час змін https://chaszmin.com.ua/granty-2024/</vt:lpstr>
      <vt:lpstr>Інформація про підтримані проекти та найсучасніші досягнення</vt:lpstr>
      <vt:lpstr>Україна-НАТО Наука заради миру</vt:lpstr>
      <vt:lpstr>Список платформ</vt:lpstr>
      <vt:lpstr>Корисні посилання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Поняття про проект, проектну культуру, проектну діяльність</dc:title>
  <dc:creator>Вова</dc:creator>
  <cp:lastModifiedBy>x</cp:lastModifiedBy>
  <cp:revision>179</cp:revision>
  <cp:lastPrinted>2018-03-29T21:18:49Z</cp:lastPrinted>
  <dcterms:created xsi:type="dcterms:W3CDTF">2017-12-14T20:50:29Z</dcterms:created>
  <dcterms:modified xsi:type="dcterms:W3CDTF">2024-04-30T14:45:18Z</dcterms:modified>
</cp:coreProperties>
</file>