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9" r:id="rId5"/>
    <p:sldId id="269" r:id="rId6"/>
    <p:sldId id="276" r:id="rId7"/>
    <p:sldId id="272" r:id="rId8"/>
    <p:sldId id="278" r:id="rId9"/>
    <p:sldId id="273" r:id="rId10"/>
    <p:sldId id="279" r:id="rId11"/>
    <p:sldId id="283" r:id="rId12"/>
    <p:sldId id="282" r:id="rId13"/>
    <p:sldId id="281" r:id="rId14"/>
    <p:sldId id="277" r:id="rId15"/>
    <p:sldId id="28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590" autoAdjust="0"/>
  </p:normalViewPr>
  <p:slideViewPr>
    <p:cSldViewPr>
      <p:cViewPr varScale="1">
        <p:scale>
          <a:sx n="69" d="100"/>
          <a:sy n="69" d="100"/>
        </p:scale>
        <p:origin x="14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29.11.2023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url.li/drht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500990" cy="1635094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latin typeface="Bookman Old Style" pitchFamily="18" charset="0"/>
              </a:rPr>
              <a:t>Критичне мислення</a:t>
            </a:r>
            <a:endParaRPr lang="ru-RU" sz="4800" dirty="0"/>
          </a:p>
        </p:txBody>
      </p:sp>
      <p:sp>
        <p:nvSpPr>
          <p:cNvPr id="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780928"/>
            <a:ext cx="7715279" cy="250033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Tx/>
              <a:buFontTx/>
              <a:buNone/>
              <a:tabLst/>
              <a:defRPr/>
            </a:pPr>
            <a:r>
              <a:rPr kumimoji="0" lang="uk-UA" sz="1800" i="0" u="none" strike="noStrike" kern="0" cap="all" spc="30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Bookman Old Style" pitchFamily="18" charset="0"/>
                <a:cs typeface="Times New Roman" pitchFamily="18" charset="0"/>
              </a:rPr>
              <a:t>Запорізький НАЦІОНАЛЬНИЙ УНІВЕРСИТЕТ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Tx/>
              <a:buFontTx/>
              <a:buNone/>
              <a:tabLst/>
              <a:defRPr/>
            </a:pPr>
            <a:r>
              <a:rPr kumimoji="0" lang="uk-UA" sz="1800" i="0" u="none" strike="noStrike" kern="0" cap="all" spc="30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Bookman Old Style" pitchFamily="18" charset="0"/>
                <a:cs typeface="Times New Roman" pitchFamily="18" charset="0"/>
              </a:rPr>
              <a:t>ФАКУЛЬТЕТ СОЦІОЛОГІЇ ТА УПРАВЛІННЯ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Tx/>
              <a:buFontTx/>
              <a:buNone/>
              <a:tabLst/>
              <a:defRPr/>
            </a:pPr>
            <a:endParaRPr kumimoji="0" lang="uk-UA" sz="1800" i="0" u="none" strike="noStrike" kern="0" cap="all" spc="30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Bookman Old Style" pitchFamily="18" charset="0"/>
              <a:cs typeface="Times New Roman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Tx/>
              <a:buFontTx/>
              <a:buNone/>
              <a:tabLst/>
              <a:defRPr/>
            </a:pPr>
            <a:endParaRPr kumimoji="0" lang="uk-UA" sz="1800" i="0" u="none" strike="noStrike" kern="0" cap="all" spc="30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Bookman Old Style" pitchFamily="18" charset="0"/>
              <a:cs typeface="Times New Roman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Tx/>
              <a:buFontTx/>
              <a:buNone/>
              <a:tabLst/>
              <a:defRPr/>
            </a:pPr>
            <a:endParaRPr kumimoji="0" lang="uk-UA" sz="2000" i="0" u="none" strike="noStrike" kern="0" cap="all" spc="30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Bookman Old Style" pitchFamily="18" charset="0"/>
              <a:cs typeface="Times New Roman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Tx/>
              <a:buFontTx/>
              <a:buNone/>
              <a:tabLst/>
              <a:defRPr/>
            </a:pPr>
            <a:r>
              <a:rPr kumimoji="0" lang="uk-UA" sz="1800" i="0" u="none" strike="noStrike" kern="0" cap="all" spc="30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Bookman Old Style" pitchFamily="18" charset="0"/>
                <a:cs typeface="Times New Roman" pitchFamily="18" charset="0"/>
              </a:rPr>
              <a:t>Завідувач </a:t>
            </a:r>
            <a:r>
              <a:rPr kumimoji="0" lang="uk-UA" sz="1800" i="0" u="none" strike="noStrike" kern="0" cap="all" spc="30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Bookman Old Style" pitchFamily="18" charset="0"/>
                <a:cs typeface="Times New Roman" pitchFamily="18" charset="0"/>
              </a:rPr>
              <a:t>кафедри соціальної </a:t>
            </a:r>
            <a:endParaRPr kumimoji="0" lang="uk-UA" sz="1800" i="0" u="none" strike="noStrike" kern="0" cap="all" spc="30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Bookman Old Style" pitchFamily="18" charset="0"/>
              <a:cs typeface="Times New Roman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Tx/>
              <a:buFontTx/>
              <a:buNone/>
              <a:tabLst/>
              <a:defRPr/>
            </a:pPr>
            <a:r>
              <a:rPr kumimoji="0" lang="uk-UA" sz="1800" i="0" u="none" strike="noStrike" kern="0" cap="all" spc="30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Bookman Old Style" pitchFamily="18" charset="0"/>
                <a:cs typeface="Times New Roman" pitchFamily="18" charset="0"/>
              </a:rPr>
              <a:t>філософії </a:t>
            </a:r>
            <a:r>
              <a:rPr kumimoji="0" lang="uk-UA" sz="1800" i="0" u="none" strike="noStrike" kern="0" cap="all" spc="30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Bookman Old Style" pitchFamily="18" charset="0"/>
                <a:cs typeface="Times New Roman" pitchFamily="18" charset="0"/>
              </a:rPr>
              <a:t>та управління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Tx/>
              <a:buFontTx/>
              <a:buNone/>
              <a:tabLst/>
              <a:defRPr/>
            </a:pPr>
            <a:endParaRPr lang="uk-UA" kern="0" cap="all" spc="300" dirty="0" smtClean="0">
              <a:solidFill>
                <a:schemeClr val="tx1">
                  <a:lumMod val="95000"/>
                  <a:lumOff val="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Tx/>
              <a:buFontTx/>
              <a:buNone/>
              <a:tabLst/>
              <a:defRPr/>
            </a:pPr>
            <a:r>
              <a:rPr kumimoji="0" lang="uk-UA" sz="2800" u="none" strike="noStrike" kern="0" cap="all" spc="300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cs typeface="Times New Roman" pitchFamily="18" charset="0"/>
              </a:rPr>
              <a:t>Бутченко </a:t>
            </a:r>
            <a:r>
              <a:rPr kumimoji="0" lang="uk-UA" sz="2800" u="none" strike="noStrike" kern="0" cap="all" spc="300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cs typeface="Times New Roman" pitchFamily="18" charset="0"/>
              </a:rPr>
              <a:t>Тарас </a:t>
            </a:r>
            <a:r>
              <a:rPr kumimoji="0" lang="uk-UA" sz="2800" u="none" strike="noStrike" kern="0" cap="all" spc="300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cs typeface="Times New Roman" pitchFamily="18" charset="0"/>
              </a:rPr>
              <a:t>ІВАНОВИЧ</a:t>
            </a:r>
            <a:r>
              <a:rPr kumimoji="0" lang="uk-UA" sz="2400" u="none" strike="noStrike" kern="0" cap="all" spc="300" normalizeH="0" baseline="0" dirty="0" smtClean="0">
                <a:ln>
                  <a:noFill/>
                </a:ln>
                <a:solidFill>
                  <a:srgbClr val="564B3C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cs typeface="Times New Roman" pitchFamily="18" charset="0"/>
              </a:rPr>
              <a:t> </a:t>
            </a:r>
            <a:endParaRPr kumimoji="0" lang="uk-UA" sz="2400" u="none" strike="noStrike" kern="0" cap="all" spc="300" normalizeH="0" baseline="0" dirty="0">
              <a:ln>
                <a:noFill/>
              </a:ln>
              <a:solidFill>
                <a:srgbClr val="564B3C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okman Old Style" pitchFamily="18" charset="0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lvl="0" algn="ctr"/>
            <a:r>
              <a:rPr lang="uk-UA" b="1" dirty="0" smtClean="0"/>
              <a:t>Критичний аналіз джерел інформації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Bookman Old Style" pitchFamily="18" charset="0"/>
              </a:rPr>
              <a:t>первинні </a:t>
            </a:r>
            <a:r>
              <a:rPr lang="uk-UA" dirty="0">
                <a:latin typeface="Bookman Old Style" pitchFamily="18" charset="0"/>
              </a:rPr>
              <a:t>– безпосередньо відносяться до предмету, явища, що </a:t>
            </a:r>
            <a:r>
              <a:rPr lang="uk-UA" dirty="0" smtClean="0">
                <a:latin typeface="Bookman Old Style" pitchFamily="18" charset="0"/>
              </a:rPr>
              <a:t>вивчаються;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>
                <a:latin typeface="Bookman Old Style" pitchFamily="18" charset="0"/>
              </a:rPr>
              <a:t>в</a:t>
            </a:r>
            <a:r>
              <a:rPr lang="uk-UA" dirty="0" smtClean="0">
                <a:latin typeface="Bookman Old Style" pitchFamily="18" charset="0"/>
              </a:rPr>
              <a:t>торинні </a:t>
            </a:r>
            <a:r>
              <a:rPr lang="uk-UA" dirty="0">
                <a:latin typeface="Bookman Old Style" pitchFamily="18" charset="0"/>
              </a:rPr>
              <a:t>– результати вивчення предмету іншими людьми</a:t>
            </a:r>
            <a:r>
              <a:rPr lang="uk-UA" dirty="0" smtClean="0">
                <a:latin typeface="Bookman Old Style" pitchFamily="18" charset="0"/>
              </a:rPr>
              <a:t>.</a:t>
            </a:r>
          </a:p>
          <a:p>
            <a:pPr marL="0" indent="0" algn="ctr">
              <a:buNone/>
            </a:pPr>
            <a:r>
              <a:rPr lang="uk-UA" dirty="0" smtClean="0">
                <a:latin typeface="Bookman Old Style" pitchFamily="18" charset="0"/>
              </a:rPr>
              <a:t>Оцінка</a:t>
            </a:r>
          </a:p>
          <a:p>
            <a:r>
              <a:rPr lang="uk-UA" dirty="0" smtClean="0">
                <a:latin typeface="Bookman Old Style" pitchFamily="18" charset="0"/>
              </a:rPr>
              <a:t>релевантності;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актуальності;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справжності; 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репрезентативності;</a:t>
            </a:r>
          </a:p>
          <a:p>
            <a:r>
              <a:rPr lang="uk-UA" dirty="0" smtClean="0">
                <a:latin typeface="Bookman Old Style" pitchFamily="18" charset="0"/>
              </a:rPr>
              <a:t>репутації </a:t>
            </a:r>
          </a:p>
          <a:p>
            <a:pPr marL="0" indent="0">
              <a:buNone/>
            </a:pPr>
            <a:endParaRPr lang="uk-UA" dirty="0" smtClean="0"/>
          </a:p>
          <a:p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951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lvl="0" algn="ctr"/>
            <a:r>
              <a:rPr lang="uk-UA" b="1" dirty="0" smtClean="0">
                <a:latin typeface="Bookman Old Style" pitchFamily="18" charset="0"/>
              </a:rPr>
              <a:t>Активне читання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Bookman Old Style" pitchFamily="18" charset="0"/>
              </a:rPr>
              <a:t>врахування </a:t>
            </a:r>
            <a:r>
              <a:rPr lang="uk-UA" dirty="0">
                <a:latin typeface="Bookman Old Style" pitchFamily="18" charset="0"/>
              </a:rPr>
              <a:t>контексту </a:t>
            </a:r>
            <a:r>
              <a:rPr lang="uk-UA" dirty="0" smtClean="0">
                <a:latin typeface="Bookman Old Style" pitchFamily="18" charset="0"/>
              </a:rPr>
              <a:t>(«герменевтичне коло», «</a:t>
            </a:r>
            <a:r>
              <a:rPr lang="uk-UA" dirty="0" err="1" smtClean="0">
                <a:latin typeface="Bookman Old Style" pitchFamily="18" charset="0"/>
              </a:rPr>
              <a:t>герменевтичний</a:t>
            </a:r>
            <a:r>
              <a:rPr lang="uk-UA" dirty="0" smtClean="0">
                <a:latin typeface="Bookman Old Style" pitchFamily="18" charset="0"/>
              </a:rPr>
              <a:t> </a:t>
            </a:r>
            <a:r>
              <a:rPr lang="uk-UA" dirty="0" smtClean="0">
                <a:latin typeface="Bookman Old Style" pitchFamily="18" charset="0"/>
              </a:rPr>
              <a:t>трикутник»);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конспектування </a:t>
            </a:r>
            <a:r>
              <a:rPr lang="uk-UA" dirty="0">
                <a:latin typeface="Bookman Old Style" pitchFamily="18" charset="0"/>
              </a:rPr>
              <a:t>(аналітична наочність);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культура </a:t>
            </a:r>
            <a:r>
              <a:rPr lang="uk-UA" dirty="0">
                <a:latin typeface="Bookman Old Style" pitchFamily="18" charset="0"/>
              </a:rPr>
              <a:t>цитування;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техніки </a:t>
            </a:r>
            <a:r>
              <a:rPr lang="uk-UA" dirty="0">
                <a:latin typeface="Bookman Old Style" pitchFamily="18" charset="0"/>
              </a:rPr>
              <a:t>читання (ознайомча, оглядова, пошук за текстом, </a:t>
            </a:r>
            <a:r>
              <a:rPr lang="uk-UA" dirty="0" smtClean="0">
                <a:latin typeface="Bookman Old Style" pitchFamily="18" charset="0"/>
              </a:rPr>
              <a:t>забезпечення уваги);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розрізнення </a:t>
            </a:r>
            <a:r>
              <a:rPr lang="uk-UA" dirty="0">
                <a:latin typeface="Bookman Old Style" pitchFamily="18" charset="0"/>
              </a:rPr>
              <a:t>тверджень та аргументів</a:t>
            </a:r>
            <a:endParaRPr lang="ru-RU" dirty="0">
              <a:latin typeface="Bookman Old Style" pitchFamily="18" charset="0"/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2506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lvl="0" algn="ctr"/>
            <a:r>
              <a:rPr lang="uk-UA" b="1" dirty="0" smtClean="0"/>
              <a:t>Критичний аналіз аргументів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latin typeface="Bookman Old Style" pitchFamily="18" charset="0"/>
              </a:rPr>
              <a:t>с</a:t>
            </a:r>
            <a:r>
              <a:rPr lang="uk-UA" dirty="0" smtClean="0">
                <a:latin typeface="Bookman Old Style" pitchFamily="18" charset="0"/>
              </a:rPr>
              <a:t>лід </a:t>
            </a:r>
            <a:r>
              <a:rPr lang="uk-UA" dirty="0">
                <a:latin typeface="Bookman Old Style" pitchFamily="18" charset="0"/>
              </a:rPr>
              <a:t>розрізняти твердження та </a:t>
            </a:r>
            <a:r>
              <a:rPr lang="uk-UA" dirty="0" smtClean="0">
                <a:latin typeface="Bookman Old Style" pitchFamily="18" charset="0"/>
              </a:rPr>
              <a:t>аргументи;</a:t>
            </a:r>
            <a:endParaRPr lang="ru-RU" dirty="0">
              <a:latin typeface="Bookman Old Style" pitchFamily="18" charset="0"/>
            </a:endParaRPr>
          </a:p>
          <a:p>
            <a:pPr algn="just"/>
            <a:r>
              <a:rPr lang="uk-UA" dirty="0">
                <a:latin typeface="Bookman Old Style" pitchFamily="18" charset="0"/>
              </a:rPr>
              <a:t>т</a:t>
            </a:r>
            <a:r>
              <a:rPr lang="uk-UA" dirty="0" smtClean="0">
                <a:latin typeface="Bookman Old Style" pitchFamily="18" charset="0"/>
              </a:rPr>
              <a:t>вердження </a:t>
            </a:r>
            <a:r>
              <a:rPr lang="uk-UA" dirty="0">
                <a:latin typeface="Bookman Old Style" pitchFamily="18" charset="0"/>
              </a:rPr>
              <a:t>– судження, не підкріплене обґрунтуванням або </a:t>
            </a:r>
            <a:r>
              <a:rPr lang="uk-UA" dirty="0" smtClean="0">
                <a:latin typeface="Bookman Old Style" pitchFamily="18" charset="0"/>
              </a:rPr>
              <a:t>доказом;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>
                <a:latin typeface="Bookman Old Style" pitchFamily="18" charset="0"/>
              </a:rPr>
              <a:t>«Тримати дома тварин – неправильно</a:t>
            </a:r>
            <a:r>
              <a:rPr lang="uk-UA" dirty="0" smtClean="0">
                <a:latin typeface="Bookman Old Style" pitchFamily="18" charset="0"/>
              </a:rPr>
              <a:t>!»;</a:t>
            </a:r>
            <a:endParaRPr lang="ru-RU" dirty="0">
              <a:latin typeface="Bookman Old Style" pitchFamily="18" charset="0"/>
            </a:endParaRPr>
          </a:p>
          <a:p>
            <a:pPr algn="just"/>
            <a:r>
              <a:rPr lang="uk-UA" dirty="0" smtClean="0">
                <a:latin typeface="Bookman Old Style" pitchFamily="18" charset="0"/>
              </a:rPr>
              <a:t>аргумент </a:t>
            </a:r>
            <a:r>
              <a:rPr lang="uk-UA" dirty="0">
                <a:latin typeface="Bookman Old Style" pitchFamily="18" charset="0"/>
              </a:rPr>
              <a:t>– спосіб обґрунтування певного висновку за допомогою логічних </a:t>
            </a:r>
            <a:r>
              <a:rPr lang="uk-UA" dirty="0" smtClean="0">
                <a:latin typeface="Bookman Old Style" pitchFamily="18" charset="0"/>
              </a:rPr>
              <a:t>умовиводів;</a:t>
            </a:r>
            <a:endParaRPr lang="ru-RU" dirty="0">
              <a:latin typeface="Bookman Old Style" pitchFamily="18" charset="0"/>
            </a:endParaRPr>
          </a:p>
          <a:p>
            <a:pPr algn="just"/>
            <a:r>
              <a:rPr lang="uk-UA" dirty="0">
                <a:latin typeface="Bookman Old Style" pitchFamily="18" charset="0"/>
              </a:rPr>
              <a:t>в</a:t>
            </a:r>
            <a:r>
              <a:rPr lang="uk-UA" dirty="0" smtClean="0">
                <a:latin typeface="Bookman Old Style" pitchFamily="18" charset="0"/>
              </a:rPr>
              <a:t>исновок </a:t>
            </a:r>
            <a:r>
              <a:rPr lang="uk-UA" dirty="0">
                <a:latin typeface="Bookman Old Style" pitchFamily="18" charset="0"/>
              </a:rPr>
              <a:t>– нове судження, що виводиться в результаті умовиводу з кількох суджень («засновків</a:t>
            </a:r>
            <a:r>
              <a:rPr lang="uk-UA" dirty="0" smtClean="0">
                <a:latin typeface="Bookman Old Style" pitchFamily="18" charset="0"/>
              </a:rPr>
              <a:t>»); </a:t>
            </a:r>
            <a:endParaRPr lang="ru-RU" dirty="0">
              <a:latin typeface="Bookman Old Style" pitchFamily="18" charset="0"/>
            </a:endParaRPr>
          </a:p>
          <a:p>
            <a:pPr algn="just"/>
            <a:r>
              <a:rPr lang="uk-UA" dirty="0" smtClean="0">
                <a:latin typeface="Bookman Old Style" pitchFamily="18" charset="0"/>
              </a:rPr>
              <a:t>якщо </a:t>
            </a:r>
            <a:r>
              <a:rPr lang="uk-UA" dirty="0">
                <a:latin typeface="Bookman Old Style" pitchFamily="18" charset="0"/>
              </a:rPr>
              <a:t>в </a:t>
            </a:r>
            <a:r>
              <a:rPr lang="uk-UA" dirty="0" smtClean="0">
                <a:latin typeface="Bookman Old Style" pitchFamily="18" charset="0"/>
              </a:rPr>
              <a:t>інформації </a:t>
            </a:r>
            <a:r>
              <a:rPr lang="uk-UA" dirty="0">
                <a:latin typeface="Bookman Old Style" pitchFamily="18" charset="0"/>
              </a:rPr>
              <a:t>відсутнє обґрунтування певного висновку за допомогою умовиводів</a:t>
            </a:r>
            <a:r>
              <a:rPr lang="uk-UA" dirty="0" smtClean="0">
                <a:latin typeface="Bookman Old Style" pitchFamily="18" charset="0"/>
              </a:rPr>
              <a:t>, то </a:t>
            </a:r>
            <a:r>
              <a:rPr lang="uk-UA" dirty="0">
                <a:latin typeface="Bookman Old Style" pitchFamily="18" charset="0"/>
              </a:rPr>
              <a:t>в</a:t>
            </a:r>
            <a:r>
              <a:rPr lang="uk-UA" dirty="0" smtClean="0">
                <a:latin typeface="Bookman Old Style" pitchFamily="18" charset="0"/>
              </a:rPr>
              <a:t> </a:t>
            </a:r>
            <a:r>
              <a:rPr lang="uk-UA" dirty="0">
                <a:latin typeface="Bookman Old Style" pitchFamily="18" charset="0"/>
              </a:rPr>
              <a:t>ній відсутні </a:t>
            </a:r>
            <a:r>
              <a:rPr lang="uk-UA" dirty="0" smtClean="0">
                <a:latin typeface="Bookman Old Style" pitchFamily="18" charset="0"/>
              </a:rPr>
              <a:t>аргументи</a:t>
            </a:r>
            <a:endParaRPr lang="ru-RU" dirty="0">
              <a:latin typeface="Bookman Old Style" pitchFamily="18" charset="0"/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441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lvl="0" algn="ctr"/>
            <a:r>
              <a:rPr lang="uk-UA" sz="2800" b="1" dirty="0" smtClean="0">
                <a:latin typeface="Bookman Old Style" pitchFamily="18" charset="0"/>
              </a:rPr>
              <a:t>Дедуктивні умовиводи</a:t>
            </a:r>
            <a:endParaRPr lang="ru-RU" sz="2800" b="1" dirty="0">
              <a:latin typeface="Bookman Old Style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>
                <a:latin typeface="Bookman Old Style" pitchFamily="18" charset="0"/>
              </a:rPr>
              <a:t>рух </a:t>
            </a:r>
            <a:r>
              <a:rPr lang="uk-UA" dirty="0">
                <a:latin typeface="Bookman Old Style" pitchFamily="18" charset="0"/>
              </a:rPr>
              <a:t>від загального до </a:t>
            </a:r>
            <a:r>
              <a:rPr lang="uk-UA" dirty="0" smtClean="0">
                <a:latin typeface="Bookman Old Style" pitchFamily="18" charset="0"/>
              </a:rPr>
              <a:t>окремого;</a:t>
            </a:r>
          </a:p>
          <a:p>
            <a:r>
              <a:rPr lang="uk-UA" dirty="0">
                <a:latin typeface="Bookman Old Style" pitchFamily="18" charset="0"/>
              </a:rPr>
              <a:t>п</a:t>
            </a:r>
            <a:r>
              <a:rPr lang="uk-UA" dirty="0" smtClean="0">
                <a:latin typeface="Bookman Old Style" pitchFamily="18" charset="0"/>
              </a:rPr>
              <a:t>риклад: </a:t>
            </a:r>
            <a:r>
              <a:rPr lang="uk-UA" i="1" dirty="0" smtClean="0">
                <a:latin typeface="Bookman Old Style" pitchFamily="18" charset="0"/>
              </a:rPr>
              <a:t>«овочі </a:t>
            </a:r>
            <a:r>
              <a:rPr lang="uk-UA" i="1" dirty="0">
                <a:latin typeface="Bookman Old Style" pitchFamily="18" charset="0"/>
              </a:rPr>
              <a:t>– їстівні, морква – овоч, морква – їстівна</a:t>
            </a:r>
            <a:r>
              <a:rPr lang="uk-UA" i="1" dirty="0" smtClean="0">
                <a:latin typeface="Bookman Old Style" pitchFamily="18" charset="0"/>
              </a:rPr>
              <a:t>»</a:t>
            </a:r>
            <a:r>
              <a:rPr lang="uk-UA" dirty="0" smtClean="0">
                <a:latin typeface="Bookman Old Style" pitchFamily="18" charset="0"/>
              </a:rPr>
              <a:t>;</a:t>
            </a:r>
          </a:p>
          <a:p>
            <a:pPr algn="just"/>
            <a:r>
              <a:rPr lang="uk-UA" dirty="0" smtClean="0">
                <a:latin typeface="Bookman Old Style" pitchFamily="18" charset="0"/>
              </a:rPr>
              <a:t>важливим </a:t>
            </a:r>
            <a:r>
              <a:rPr lang="uk-UA" dirty="0">
                <a:latin typeface="Bookman Old Style" pitchFamily="18" charset="0"/>
              </a:rPr>
              <a:t>є перевірка істинності засновків, вихідних суджень. Якщо зазначена умова виконується, то гарантується істинність </a:t>
            </a:r>
            <a:r>
              <a:rPr lang="uk-UA" dirty="0" smtClean="0">
                <a:latin typeface="Bookman Old Style" pitchFamily="18" charset="0"/>
              </a:rPr>
              <a:t>висновку;</a:t>
            </a:r>
          </a:p>
          <a:p>
            <a:pPr algn="just"/>
            <a:r>
              <a:rPr lang="uk-UA" dirty="0">
                <a:latin typeface="Bookman Old Style" pitchFamily="18" charset="0"/>
              </a:rPr>
              <a:t>п</a:t>
            </a:r>
            <a:r>
              <a:rPr lang="uk-UA" dirty="0" smtClean="0">
                <a:latin typeface="Bookman Old Style" pitchFamily="18" charset="0"/>
              </a:rPr>
              <a:t>риклад: </a:t>
            </a:r>
            <a:r>
              <a:rPr lang="uk-UA" i="1" dirty="0" smtClean="0">
                <a:latin typeface="Bookman Old Style" pitchFamily="18" charset="0"/>
              </a:rPr>
              <a:t>«Засновок 1. Будь-яка </a:t>
            </a:r>
            <a:r>
              <a:rPr lang="uk-UA" i="1" dirty="0">
                <a:latin typeface="Bookman Old Style" pitchFamily="18" charset="0"/>
              </a:rPr>
              <a:t>риба живе у воді. Засновок 2. Я риба. Висновок. Я можу жити у воді</a:t>
            </a:r>
            <a:r>
              <a:rPr lang="uk-UA" dirty="0">
                <a:latin typeface="Bookman Old Style" pitchFamily="18" charset="0"/>
              </a:rPr>
              <a:t>».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 не </a:t>
            </a:r>
            <a:r>
              <a:rPr lang="uk-UA" dirty="0">
                <a:latin typeface="Bookman Old Style" pitchFamily="18" charset="0"/>
              </a:rPr>
              <a:t>гарантує </a:t>
            </a:r>
            <a:r>
              <a:rPr lang="uk-UA" dirty="0" smtClean="0">
                <a:latin typeface="Bookman Old Style" pitchFamily="18" charset="0"/>
              </a:rPr>
              <a:t>істини;</a:t>
            </a:r>
          </a:p>
          <a:p>
            <a:pPr algn="just"/>
            <a:r>
              <a:rPr lang="uk-UA" dirty="0" smtClean="0">
                <a:latin typeface="Bookman Old Style" pitchFamily="18" charset="0"/>
              </a:rPr>
              <a:t> </a:t>
            </a:r>
            <a:r>
              <a:rPr lang="uk-UA" dirty="0">
                <a:latin typeface="Bookman Old Style" pitchFamily="18" charset="0"/>
              </a:rPr>
              <a:t>забезпечує логічну валідність або обґрунтованість </a:t>
            </a:r>
            <a:r>
              <a:rPr lang="uk-UA" dirty="0" smtClean="0">
                <a:latin typeface="Bookman Old Style" pitchFamily="18" charset="0"/>
              </a:rPr>
              <a:t>аргументації</a:t>
            </a:r>
            <a:endParaRPr lang="ru-RU" dirty="0">
              <a:latin typeface="Bookman Old Style" pitchFamily="18" charset="0"/>
            </a:endParaRPr>
          </a:p>
          <a:p>
            <a:pPr algn="just"/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016595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lvl="0" algn="ctr"/>
            <a:r>
              <a:rPr lang="uk-UA" b="1" dirty="0" smtClean="0">
                <a:latin typeface="Bookman Old Style" pitchFamily="18" charset="0"/>
              </a:rPr>
              <a:t>Індуктивні умовиводи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 smtClean="0">
                <a:latin typeface="Bookman Old Style" pitchFamily="18" charset="0"/>
              </a:rPr>
              <a:t>процес </a:t>
            </a:r>
            <a:r>
              <a:rPr lang="uk-UA" dirty="0">
                <a:latin typeface="Bookman Old Style" pitchFamily="18" charset="0"/>
              </a:rPr>
              <a:t>узагальнення інформації про окремі </a:t>
            </a:r>
            <a:r>
              <a:rPr lang="uk-UA" dirty="0" smtClean="0">
                <a:latin typeface="Bookman Old Style" pitchFamily="18" charset="0"/>
              </a:rPr>
              <a:t>факти;</a:t>
            </a:r>
          </a:p>
          <a:p>
            <a:pPr algn="just"/>
            <a:r>
              <a:rPr lang="uk-UA" dirty="0" smtClean="0">
                <a:latin typeface="Bookman Old Style" pitchFamily="18" charset="0"/>
              </a:rPr>
              <a:t>використовується </a:t>
            </a:r>
            <a:r>
              <a:rPr lang="uk-UA" dirty="0">
                <a:latin typeface="Bookman Old Style" pitchFamily="18" charset="0"/>
              </a:rPr>
              <a:t>поняття «вибірки» - </a:t>
            </a:r>
            <a:r>
              <a:rPr lang="uk-UA" dirty="0" smtClean="0">
                <a:latin typeface="Bookman Old Style" pitchFamily="18" charset="0"/>
              </a:rPr>
              <a:t>множини </a:t>
            </a:r>
            <a:r>
              <a:rPr lang="uk-UA" dirty="0">
                <a:latin typeface="Bookman Old Style" pitchFamily="18" charset="0"/>
              </a:rPr>
              <a:t>фактів, що представляє певне явище, процес, </a:t>
            </a:r>
            <a:r>
              <a:rPr lang="uk-UA" dirty="0" smtClean="0">
                <a:latin typeface="Bookman Old Style" pitchFamily="18" charset="0"/>
              </a:rPr>
              <a:t>групу та ін.;</a:t>
            </a:r>
          </a:p>
          <a:p>
            <a:pPr algn="just"/>
            <a:r>
              <a:rPr lang="uk-UA" dirty="0">
                <a:latin typeface="Bookman Old Style" pitchFamily="18" charset="0"/>
              </a:rPr>
              <a:t>у</a:t>
            </a:r>
            <a:r>
              <a:rPr lang="uk-UA" dirty="0" smtClean="0">
                <a:latin typeface="Bookman Old Style" pitchFamily="18" charset="0"/>
              </a:rPr>
              <a:t>мова валідності – репрезентативність вибірки; 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відзначаються ймовірністю;</a:t>
            </a:r>
          </a:p>
          <a:p>
            <a:pPr algn="just"/>
            <a:r>
              <a:rPr lang="uk-UA" dirty="0" smtClean="0">
                <a:latin typeface="Bookman Old Style" pitchFamily="18" charset="0"/>
              </a:rPr>
              <a:t> «ефект чорного лебедя» </a:t>
            </a:r>
            <a:r>
              <a:rPr lang="uk-UA" dirty="0">
                <a:latin typeface="Bookman Old Style" pitchFamily="18" charset="0"/>
              </a:rPr>
              <a:t>- метафоричне позначення важкопрогнозованих та рідкісних подій, </a:t>
            </a:r>
            <a:r>
              <a:rPr lang="uk-UA" dirty="0" smtClean="0">
                <a:latin typeface="Bookman Old Style" pitchFamily="18" charset="0"/>
              </a:rPr>
              <a:t>що можуть спростовувати індуктивні висновки (Талеб </a:t>
            </a:r>
            <a:r>
              <a:rPr lang="uk-UA" dirty="0">
                <a:latin typeface="Bookman Old Style" pitchFamily="18" charset="0"/>
              </a:rPr>
              <a:t>Н.К</a:t>
            </a:r>
            <a:r>
              <a:rPr lang="uk-UA" dirty="0" smtClean="0">
                <a:latin typeface="Bookman Old Style" pitchFamily="18" charset="0"/>
              </a:rPr>
              <a:t>.)</a:t>
            </a:r>
            <a:endParaRPr lang="ru-RU" dirty="0">
              <a:latin typeface="Bookman Old Style" pitchFamily="18" charset="0"/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5504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lvl="0" algn="ctr"/>
            <a:r>
              <a:rPr lang="uk-UA" b="1" dirty="0" smtClean="0">
                <a:latin typeface="Bookman Old Style" pitchFamily="18" charset="0"/>
              </a:rPr>
              <a:t>Практичний кейс «Аварія в пустелі»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Bookman Old Style" pitchFamily="18" charset="0"/>
              </a:rPr>
              <a:t>Слід ранжувати/оцінити речі за ступенем їх значення для порятунку. Перший – найважливіший, другий – наступний за важливістю і так далі. </a:t>
            </a:r>
          </a:p>
          <a:p>
            <a:pPr marL="0" indent="0" algn="ctr">
              <a:buNone/>
            </a:pPr>
            <a:r>
              <a:rPr lang="uk-UA" i="1" u="sng" dirty="0" smtClean="0">
                <a:latin typeface="Bookman Old Style" pitchFamily="18" charset="0"/>
              </a:rPr>
              <a:t>Перелік речей</a:t>
            </a:r>
          </a:p>
          <a:p>
            <a:pPr marL="0" indent="0" algn="just">
              <a:buNone/>
            </a:pPr>
            <a:r>
              <a:rPr lang="uk-UA" i="1" dirty="0">
                <a:latin typeface="Bookman Old Style" pitchFamily="18" charset="0"/>
              </a:rPr>
              <a:t>Мисливський </a:t>
            </a:r>
            <a:r>
              <a:rPr lang="uk-UA" i="1" dirty="0" smtClean="0">
                <a:latin typeface="Bookman Old Style" pitchFamily="18" charset="0"/>
              </a:rPr>
              <a:t>ніж, кишеньковий ліхтар, льотна </a:t>
            </a:r>
            <a:r>
              <a:rPr lang="uk-UA" i="1" dirty="0">
                <a:latin typeface="Bookman Old Style" pitchFamily="18" charset="0"/>
              </a:rPr>
              <a:t>карта </a:t>
            </a:r>
            <a:r>
              <a:rPr lang="uk-UA" i="1" dirty="0" smtClean="0">
                <a:latin typeface="Bookman Old Style" pitchFamily="18" charset="0"/>
              </a:rPr>
              <a:t>околиць, поліетиленовий плащ, </a:t>
            </a:r>
            <a:r>
              <a:rPr lang="uk-UA" i="1" dirty="0">
                <a:latin typeface="Bookman Old Style" pitchFamily="18" charset="0"/>
              </a:rPr>
              <a:t>м</a:t>
            </a:r>
            <a:r>
              <a:rPr lang="uk-UA" i="1" dirty="0" smtClean="0">
                <a:latin typeface="Bookman Old Style" pitchFamily="18" charset="0"/>
              </a:rPr>
              <a:t>агнітний компас, переносна </a:t>
            </a:r>
            <a:r>
              <a:rPr lang="uk-UA" i="1" dirty="0">
                <a:latin typeface="Bookman Old Style" pitchFamily="18" charset="0"/>
              </a:rPr>
              <a:t>газова плита з </a:t>
            </a:r>
            <a:r>
              <a:rPr lang="uk-UA" i="1" dirty="0" smtClean="0">
                <a:latin typeface="Bookman Old Style" pitchFamily="18" charset="0"/>
              </a:rPr>
              <a:t>балоном</a:t>
            </a:r>
            <a:r>
              <a:rPr lang="ru-RU" i="1" dirty="0" smtClean="0">
                <a:latin typeface="Bookman Old Style" pitchFamily="18" charset="0"/>
              </a:rPr>
              <a:t>, м</a:t>
            </a:r>
            <a:r>
              <a:rPr lang="uk-UA" i="1" dirty="0" smtClean="0">
                <a:latin typeface="Bookman Old Style" pitchFamily="18" charset="0"/>
              </a:rPr>
              <a:t>исливська </a:t>
            </a:r>
            <a:r>
              <a:rPr lang="uk-UA" i="1" dirty="0">
                <a:latin typeface="Bookman Old Style" pitchFamily="18" charset="0"/>
              </a:rPr>
              <a:t>рушниця з </a:t>
            </a:r>
            <a:r>
              <a:rPr lang="uk-UA" i="1" dirty="0" smtClean="0">
                <a:latin typeface="Bookman Old Style" pitchFamily="18" charset="0"/>
              </a:rPr>
              <a:t>боєприпасами, парашут </a:t>
            </a:r>
            <a:r>
              <a:rPr lang="uk-UA" i="1" dirty="0">
                <a:latin typeface="Bookman Old Style" pitchFamily="18" charset="0"/>
              </a:rPr>
              <a:t>червоно-білого </a:t>
            </a:r>
            <a:r>
              <a:rPr lang="uk-UA" i="1" dirty="0" smtClean="0">
                <a:latin typeface="Bookman Old Style" pitchFamily="18" charset="0"/>
              </a:rPr>
              <a:t>кольору, пачка солі, півтора </a:t>
            </a:r>
            <a:r>
              <a:rPr lang="uk-UA" i="1" dirty="0">
                <a:latin typeface="Bookman Old Style" pitchFamily="18" charset="0"/>
              </a:rPr>
              <a:t>літра води на </a:t>
            </a:r>
            <a:r>
              <a:rPr lang="uk-UA" i="1" dirty="0" smtClean="0">
                <a:latin typeface="Bookman Old Style" pitchFamily="18" charset="0"/>
              </a:rPr>
              <a:t>кожного, довідник </a:t>
            </a:r>
            <a:r>
              <a:rPr lang="uk-UA" i="1" dirty="0">
                <a:latin typeface="Bookman Old Style" pitchFamily="18" charset="0"/>
              </a:rPr>
              <a:t>їстівних тварин і </a:t>
            </a:r>
            <a:r>
              <a:rPr lang="uk-UA" i="1" dirty="0" smtClean="0">
                <a:latin typeface="Bookman Old Style" pitchFamily="18" charset="0"/>
              </a:rPr>
              <a:t>рослин, сонячні </a:t>
            </a:r>
            <a:r>
              <a:rPr lang="uk-UA" i="1" dirty="0">
                <a:latin typeface="Bookman Old Style" pitchFamily="18" charset="0"/>
              </a:rPr>
              <a:t>окуляри на </a:t>
            </a:r>
            <a:r>
              <a:rPr lang="uk-UA" i="1" dirty="0" smtClean="0">
                <a:latin typeface="Bookman Old Style" pitchFamily="18" charset="0"/>
              </a:rPr>
              <a:t>кожного, літр </a:t>
            </a:r>
            <a:r>
              <a:rPr lang="uk-UA" i="1" dirty="0">
                <a:latin typeface="Bookman Old Style" pitchFamily="18" charset="0"/>
              </a:rPr>
              <a:t>горілки на </a:t>
            </a:r>
            <a:r>
              <a:rPr lang="uk-UA" i="1" dirty="0" smtClean="0">
                <a:latin typeface="Bookman Old Style" pitchFamily="18" charset="0"/>
              </a:rPr>
              <a:t>всіх, легке </a:t>
            </a:r>
            <a:r>
              <a:rPr lang="uk-UA" i="1" dirty="0">
                <a:latin typeface="Bookman Old Style" pitchFamily="18" charset="0"/>
              </a:rPr>
              <a:t>напівпальто на </a:t>
            </a:r>
            <a:r>
              <a:rPr lang="uk-UA" i="1" dirty="0" smtClean="0">
                <a:latin typeface="Bookman Old Style" pitchFamily="18" charset="0"/>
              </a:rPr>
              <a:t>кожного</a:t>
            </a:r>
            <a:r>
              <a:rPr lang="ru-RU" i="1" dirty="0" smtClean="0">
                <a:latin typeface="Bookman Old Style" pitchFamily="18" charset="0"/>
              </a:rPr>
              <a:t>, </a:t>
            </a:r>
            <a:r>
              <a:rPr lang="uk-UA" i="1" dirty="0" smtClean="0">
                <a:latin typeface="Bookman Old Style" pitchFamily="18" charset="0"/>
              </a:rPr>
              <a:t>кишенькове </a:t>
            </a:r>
            <a:r>
              <a:rPr lang="uk-UA" i="1" dirty="0">
                <a:latin typeface="Bookman Old Style" pitchFamily="18" charset="0"/>
              </a:rPr>
              <a:t>дзеркало</a:t>
            </a:r>
            <a:endParaRPr lang="ru-RU" i="1" dirty="0">
              <a:latin typeface="Bookman Old Style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049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План</a:t>
            </a:r>
            <a:endParaRPr lang="ru-RU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 smtClean="0">
                <a:latin typeface="Bookman Old Style" pitchFamily="18" charset="0"/>
              </a:rPr>
              <a:t>1. Когнітивні </a:t>
            </a:r>
            <a:r>
              <a:rPr lang="uk-UA" dirty="0">
                <a:latin typeface="Bookman Old Style" pitchFamily="18" charset="0"/>
              </a:rPr>
              <a:t>викривлення та </a:t>
            </a:r>
            <a:r>
              <a:rPr lang="uk-UA" dirty="0" smtClean="0">
                <a:latin typeface="Bookman Old Style" pitchFamily="18" charset="0"/>
              </a:rPr>
              <a:t>упередження у </a:t>
            </a:r>
            <a:r>
              <a:rPr lang="uk-UA" dirty="0">
                <a:latin typeface="Bookman Old Style" pitchFamily="18" charset="0"/>
              </a:rPr>
              <a:t>сучасному інформаційному просторі.</a:t>
            </a:r>
            <a:endParaRPr lang="ru-RU" dirty="0">
              <a:latin typeface="Bookman Old Style" pitchFamily="18" charset="0"/>
            </a:endParaRPr>
          </a:p>
          <a:p>
            <a:pPr algn="just"/>
            <a:r>
              <a:rPr lang="uk-UA" dirty="0">
                <a:latin typeface="Bookman Old Style" pitchFamily="18" charset="0"/>
              </a:rPr>
              <a:t>2</a:t>
            </a:r>
            <a:r>
              <a:rPr lang="uk-UA" dirty="0" smtClean="0">
                <a:latin typeface="Bookman Old Style" pitchFamily="18" charset="0"/>
              </a:rPr>
              <a:t>. Критичне мислення: актуальність, особливості та прийоми </a:t>
            </a:r>
          </a:p>
          <a:p>
            <a:r>
              <a:rPr lang="uk-UA" dirty="0" smtClean="0">
                <a:latin typeface="Bookman Old Style" pitchFamily="18" charset="0"/>
              </a:rPr>
              <a:t>3. Практичні завдання.</a:t>
            </a:r>
            <a:endParaRPr lang="ru-RU" dirty="0">
              <a:latin typeface="Bookman Old Style" pitchFamily="18" charset="0"/>
            </a:endParaRPr>
          </a:p>
          <a:p>
            <a:pPr marL="0" lvl="0" indent="0">
              <a:buNone/>
            </a:pPr>
            <a:endParaRPr lang="uk-UA" dirty="0">
              <a:latin typeface="Bookman Old Style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Джерела</a:t>
            </a:r>
            <a:endParaRPr lang="ru-RU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>
                <a:latin typeface="Bookman Old Style" pitchFamily="18" charset="0"/>
              </a:rPr>
              <a:t>1. Левітін Д. Структуроване мислення. Ясний розум в інформаційному хаосі / пер. Роман Шиян. К. : Наш формат, 2020. 456 с.  </a:t>
            </a:r>
          </a:p>
          <a:p>
            <a:r>
              <a:rPr lang="en-US" dirty="0" smtClean="0">
                <a:latin typeface="Bookman Old Style" pitchFamily="18" charset="0"/>
              </a:rPr>
              <a:t>2. Chatfield T. Critical Thinking: Your Guide to Effective Argument, Successful Analysis and Independent Study. SAGE Publications Ltd, 2017. 314 p.;</a:t>
            </a:r>
          </a:p>
          <a:p>
            <a:r>
              <a:rPr lang="en-US" dirty="0" smtClean="0">
                <a:latin typeface="Bookman Old Style" pitchFamily="18" charset="0"/>
              </a:rPr>
              <a:t>3. Lipman M. Thinking in Education. Cambridge University Press, 2003. 304 p.;   </a:t>
            </a:r>
          </a:p>
          <a:p>
            <a:r>
              <a:rPr lang="uk-UA" dirty="0" smtClean="0">
                <a:latin typeface="Bookman Old Style" pitchFamily="18" charset="0"/>
              </a:rPr>
              <a:t>4</a:t>
            </a:r>
            <a:r>
              <a:rPr lang="uk-UA" dirty="0">
                <a:latin typeface="Bookman Old Style" pitchFamily="18" charset="0"/>
              </a:rPr>
              <a:t>. Рекомендація 2006/962/ЄС Європейського Парламенту та Ради (ЄС) "Про основні компетенції для навчання протягом усього життя" від 18.12.2006 р. (</a:t>
            </a:r>
            <a:r>
              <a:rPr lang="uk-UA" dirty="0">
                <a:latin typeface="Bookman Old Style" pitchFamily="18" charset="0"/>
                <a:hlinkClick r:id="rId2"/>
              </a:rPr>
              <a:t>http://surl.li/drhtc</a:t>
            </a:r>
            <a:r>
              <a:rPr lang="uk-UA" dirty="0">
                <a:latin typeface="Bookman Old Style" pitchFamily="18" charset="0"/>
              </a:rPr>
              <a:t>);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>
                <a:latin typeface="Bookman Old Style" pitchFamily="18" charset="0"/>
              </a:rPr>
              <a:t>5. </a:t>
            </a:r>
            <a:r>
              <a:rPr lang="en-GB" dirty="0" smtClean="0">
                <a:latin typeface="Bookman Old Style" pitchFamily="18" charset="0"/>
              </a:rPr>
              <a:t>Ariely D. Are we control of our own decisions? // https://www.ted.com/talks/dan_ariely_are_we_in_control_of_our_own_decisions   </a:t>
            </a:r>
          </a:p>
          <a:p>
            <a:r>
              <a:rPr lang="uk-UA" dirty="0" smtClean="0">
                <a:latin typeface="Bookman Old Style" pitchFamily="18" charset="0"/>
              </a:rPr>
              <a:t>6</a:t>
            </a:r>
            <a:r>
              <a:rPr lang="uk-UA" dirty="0">
                <a:latin typeface="Bookman Old Style" pitchFamily="18" charset="0"/>
              </a:rPr>
              <a:t>. Художній фільм Не дивиться вгору 2021</a:t>
            </a:r>
            <a:endParaRPr lang="ru-RU" dirty="0">
              <a:latin typeface="Bookman Old Style" pitchFamily="18" charset="0"/>
            </a:endParaRPr>
          </a:p>
          <a:p>
            <a:pPr marL="0" lvl="0" indent="0">
              <a:buNone/>
            </a:pPr>
            <a:endParaRPr lang="uk-UA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8833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1636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2800" b="1" dirty="0">
                <a:latin typeface="Bookman Old Style" pitchFamily="18" charset="0"/>
              </a:rPr>
              <a:t>1</a:t>
            </a:r>
            <a:r>
              <a:rPr lang="uk-UA" sz="2800" b="1" dirty="0" smtClean="0">
                <a:latin typeface="Bookman Old Style" pitchFamily="18" charset="0"/>
              </a:rPr>
              <a:t>. </a:t>
            </a:r>
            <a:r>
              <a:rPr lang="uk-UA" sz="2800" b="1" dirty="0">
                <a:latin typeface="Bookman Old Style" pitchFamily="18" charset="0"/>
              </a:rPr>
              <a:t>Когнітивні викривлення та упередження  у сучасному інформаційному просторі</a:t>
            </a:r>
            <a:endParaRPr lang="ru-RU" sz="2800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latin typeface="Bookman Old Style" pitchFamily="18" charset="0"/>
              </a:rPr>
              <a:t>пов</a:t>
            </a:r>
            <a:r>
              <a:rPr lang="en-US" sz="2400" dirty="0" smtClean="0">
                <a:latin typeface="Bookman Old Style" pitchFamily="18" charset="0"/>
              </a:rPr>
              <a:t>’</a:t>
            </a:r>
            <a:r>
              <a:rPr lang="uk-UA" sz="2400" dirty="0" smtClean="0">
                <a:latin typeface="Bookman Old Style" pitchFamily="18" charset="0"/>
              </a:rPr>
              <a:t>язані з обмеженнями </a:t>
            </a:r>
            <a:r>
              <a:rPr lang="uk-UA" sz="2400" dirty="0">
                <a:latin typeface="Bookman Old Style" pitchFamily="18" charset="0"/>
              </a:rPr>
              <a:t>органів </a:t>
            </a:r>
            <a:r>
              <a:rPr lang="uk-UA" sz="2400" dirty="0" smtClean="0">
                <a:latin typeface="Bookman Old Style" pitchFamily="18" charset="0"/>
              </a:rPr>
              <a:t>чуття;</a:t>
            </a:r>
            <a:endParaRPr lang="ru-RU" sz="2400" dirty="0">
              <a:latin typeface="Bookman Old Style" pitchFamily="18" charset="0"/>
            </a:endParaRPr>
          </a:p>
          <a:p>
            <a:pPr algn="just"/>
            <a:r>
              <a:rPr lang="uk-UA" sz="2400" dirty="0" smtClean="0">
                <a:latin typeface="Bookman Old Style" pitchFamily="18" charset="0"/>
              </a:rPr>
              <a:t>пов’язані </a:t>
            </a:r>
            <a:r>
              <a:rPr lang="uk-UA" sz="2400" dirty="0">
                <a:latin typeface="Bookman Old Style" pitchFamily="18" charset="0"/>
              </a:rPr>
              <a:t>із вихованням, освітою, досвідом («ідоли печери»);</a:t>
            </a:r>
            <a:endParaRPr lang="ru-RU" sz="2400" dirty="0">
              <a:latin typeface="Bookman Old Style" pitchFamily="18" charset="0"/>
            </a:endParaRPr>
          </a:p>
          <a:p>
            <a:pPr algn="just"/>
            <a:r>
              <a:rPr lang="uk-UA" sz="2400" dirty="0" smtClean="0">
                <a:latin typeface="Bookman Old Style" pitchFamily="18" charset="0"/>
              </a:rPr>
              <a:t>пов’язані </a:t>
            </a:r>
            <a:r>
              <a:rPr lang="uk-UA" sz="2400" dirty="0">
                <a:latin typeface="Bookman Old Style" pitchFamily="18" charset="0"/>
              </a:rPr>
              <a:t>з модою, вірою в догми, авторитети («ідоли театру, ринку, площі») та ін</a:t>
            </a:r>
            <a:r>
              <a:rPr lang="uk-UA" sz="2400" dirty="0" smtClean="0">
                <a:latin typeface="Bookman Old Style" pitchFamily="18" charset="0"/>
              </a:rPr>
              <a:t>.;</a:t>
            </a:r>
            <a:endParaRPr lang="uk-UA" sz="2400" dirty="0">
              <a:latin typeface="Bookman Old Style" pitchFamily="18" charset="0"/>
            </a:endParaRPr>
          </a:p>
          <a:p>
            <a:pPr algn="just"/>
            <a:r>
              <a:rPr lang="uk-UA" sz="2400" dirty="0" smtClean="0">
                <a:latin typeface="Bookman Old Style" pitchFamily="18" charset="0"/>
              </a:rPr>
              <a:t>людина може не здогадуватися про власні упередження («неусвідомлена упередженість»);</a:t>
            </a:r>
            <a:endParaRPr lang="ru-RU" sz="2400" dirty="0" smtClean="0">
              <a:latin typeface="Bookman Old Style" pitchFamily="18" charset="0"/>
            </a:endParaRPr>
          </a:p>
          <a:p>
            <a:pPr algn="just"/>
            <a:r>
              <a:rPr lang="uk-UA" sz="2400" dirty="0">
                <a:latin typeface="Bookman Old Style" pitchFamily="18" charset="0"/>
              </a:rPr>
              <a:t>і</a:t>
            </a:r>
            <a:r>
              <a:rPr lang="uk-UA" sz="2400" dirty="0" smtClean="0">
                <a:latin typeface="Bookman Old Style" pitchFamily="18" charset="0"/>
              </a:rPr>
              <a:t>, </a:t>
            </a:r>
            <a:r>
              <a:rPr lang="uk-UA" sz="2400" dirty="0">
                <a:latin typeface="Bookman Old Style" pitchFamily="18" charset="0"/>
              </a:rPr>
              <a:t>навпаки, трапляються випадки </a:t>
            </a:r>
            <a:r>
              <a:rPr lang="uk-UA" sz="2400" dirty="0" smtClean="0">
                <a:latin typeface="Bookman Old Style" pitchFamily="18" charset="0"/>
              </a:rPr>
              <a:t>навмисних викривлень («усвідомлена упередженість»)</a:t>
            </a:r>
            <a:endParaRPr lang="ru-RU" sz="2400" dirty="0">
              <a:latin typeface="Bookman Old Style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i="1" dirty="0"/>
              <a:t>Приклади маніпуляцій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>
                <a:latin typeface="Bookman Old Style" pitchFamily="18" charset="0"/>
              </a:rPr>
              <a:t>Афективна евристика – використання емоційного впливу </a:t>
            </a:r>
            <a:r>
              <a:rPr lang="uk-UA" dirty="0" smtClean="0">
                <a:latin typeface="Bookman Old Style" pitchFamily="18" charset="0"/>
              </a:rPr>
              <a:t>наочності </a:t>
            </a:r>
            <a:r>
              <a:rPr lang="uk-UA" dirty="0">
                <a:latin typeface="Bookman Old Style" pitchFamily="18" charset="0"/>
              </a:rPr>
              <a:t>на процес прийняття </a:t>
            </a:r>
            <a:r>
              <a:rPr lang="uk-UA" dirty="0" smtClean="0">
                <a:latin typeface="Bookman Old Style" pitchFamily="18" charset="0"/>
              </a:rPr>
              <a:t>рішення; </a:t>
            </a:r>
            <a:endParaRPr lang="ru-RU" dirty="0">
              <a:latin typeface="Bookman Old Style" pitchFamily="18" charset="0"/>
            </a:endParaRPr>
          </a:p>
          <a:p>
            <a:pPr algn="just"/>
            <a:r>
              <a:rPr lang="uk-UA" dirty="0">
                <a:latin typeface="Bookman Old Style" pitchFamily="18" charset="0"/>
              </a:rPr>
              <a:t>Евристика </a:t>
            </a:r>
            <a:r>
              <a:rPr lang="uk-UA" dirty="0" smtClean="0">
                <a:latin typeface="Bookman Old Style" pitchFamily="18" charset="0"/>
              </a:rPr>
              <a:t>доступності – судженням </a:t>
            </a:r>
            <a:r>
              <a:rPr lang="uk-UA" dirty="0">
                <a:latin typeface="Bookman Old Style" pitchFamily="18" charset="0"/>
              </a:rPr>
              <a:t>управляє те, що легше за все </a:t>
            </a:r>
            <a:r>
              <a:rPr lang="uk-UA" dirty="0" smtClean="0">
                <a:latin typeface="Bookman Old Style" pitchFamily="18" charset="0"/>
              </a:rPr>
              <a:t>пригадується</a:t>
            </a:r>
            <a:r>
              <a:rPr lang="en-US" dirty="0" smtClean="0">
                <a:latin typeface="Bookman Old Style" pitchFamily="18" charset="0"/>
              </a:rPr>
              <a:t> (</a:t>
            </a:r>
            <a:r>
              <a:rPr lang="uk-UA" dirty="0" smtClean="0">
                <a:latin typeface="Bookman Old Style" pitchFamily="18" charset="0"/>
              </a:rPr>
              <a:t>«</a:t>
            </a:r>
            <a:r>
              <a:rPr lang="uk-UA" dirty="0">
                <a:latin typeface="Bookman Old Style" pitchFamily="18" charset="0"/>
              </a:rPr>
              <a:t>а</a:t>
            </a:r>
            <a:r>
              <a:rPr lang="uk-UA" dirty="0" smtClean="0">
                <a:latin typeface="Bookman Old Style" pitchFamily="18" charset="0"/>
              </a:rPr>
              <a:t>соціативний ряд»</a:t>
            </a:r>
            <a:r>
              <a:rPr lang="en-US" dirty="0" smtClean="0">
                <a:latin typeface="Bookman Old Style" pitchFamily="18" charset="0"/>
              </a:rPr>
              <a:t>)</a:t>
            </a:r>
            <a:r>
              <a:rPr lang="uk-UA" dirty="0" smtClean="0">
                <a:latin typeface="Bookman Old Style" pitchFamily="18" charset="0"/>
              </a:rPr>
              <a:t>;</a:t>
            </a:r>
            <a:endParaRPr lang="ru-RU" dirty="0">
              <a:latin typeface="Bookman Old Style" pitchFamily="18" charset="0"/>
            </a:endParaRPr>
          </a:p>
          <a:p>
            <a:pPr algn="just"/>
            <a:r>
              <a:rPr lang="uk-UA" dirty="0">
                <a:latin typeface="Bookman Old Style" pitchFamily="18" charset="0"/>
              </a:rPr>
              <a:t>Евристика закріплення - «За новий автомобіль просять всього </a:t>
            </a:r>
            <a:r>
              <a:rPr lang="uk-UA" dirty="0" smtClean="0">
                <a:latin typeface="Bookman Old Style" pitchFamily="18" charset="0"/>
              </a:rPr>
              <a:t>14</a:t>
            </a:r>
            <a:r>
              <a:rPr lang="uk-UA" dirty="0">
                <a:latin typeface="Bookman Old Style" pitchFamily="18" charset="0"/>
              </a:rPr>
              <a:t> 000 </a:t>
            </a:r>
            <a:r>
              <a:rPr lang="uk-UA" dirty="0" smtClean="0">
                <a:latin typeface="Bookman Old Style" pitchFamily="18" charset="0"/>
              </a:rPr>
              <a:t>у.</a:t>
            </a:r>
            <a:r>
              <a:rPr lang="uk-UA" dirty="0">
                <a:latin typeface="Bookman Old Style" pitchFamily="18" charset="0"/>
              </a:rPr>
              <a:t>о</a:t>
            </a:r>
            <a:r>
              <a:rPr lang="uk-UA" dirty="0" smtClean="0">
                <a:latin typeface="Bookman Old Style" pitchFamily="18" charset="0"/>
              </a:rPr>
              <a:t>. </a:t>
            </a:r>
            <a:r>
              <a:rPr lang="uk-UA" dirty="0">
                <a:latin typeface="Bookman Old Style" pitchFamily="18" charset="0"/>
              </a:rPr>
              <a:t>Правда прийдеться заплатити ще 2000 </a:t>
            </a:r>
            <a:r>
              <a:rPr lang="uk-UA" dirty="0" smtClean="0">
                <a:latin typeface="Bookman Old Style" pitchFamily="18" charset="0"/>
              </a:rPr>
              <a:t>у.о. </a:t>
            </a:r>
            <a:r>
              <a:rPr lang="uk-UA" dirty="0">
                <a:latin typeface="Bookman Old Style" pitchFamily="18" charset="0"/>
              </a:rPr>
              <a:t>за 4 сидіння – але все рівно це дуже вигідна пропозиція»;</a:t>
            </a:r>
            <a:endParaRPr lang="ru-RU" dirty="0">
              <a:latin typeface="Bookman Old Style" pitchFamily="18" charset="0"/>
            </a:endParaRPr>
          </a:p>
          <a:p>
            <a:pPr algn="just"/>
            <a:r>
              <a:rPr lang="uk-UA" dirty="0">
                <a:latin typeface="Bookman Old Style" pitchFamily="18" charset="0"/>
              </a:rPr>
              <a:t>Евристика </a:t>
            </a:r>
            <a:r>
              <a:rPr lang="uk-UA" dirty="0" smtClean="0">
                <a:latin typeface="Bookman Old Style" pitchFamily="18" charset="0"/>
              </a:rPr>
              <a:t>репрезентативності</a:t>
            </a:r>
            <a:r>
              <a:rPr lang="uk-UA" dirty="0">
                <a:latin typeface="Bookman Old Style" pitchFamily="18" charset="0"/>
              </a:rPr>
              <a:t> </a:t>
            </a:r>
            <a:r>
              <a:rPr lang="uk-UA" dirty="0" smtClean="0">
                <a:latin typeface="Bookman Old Style" pitchFamily="18" charset="0"/>
              </a:rPr>
              <a:t>– «Це </a:t>
            </a:r>
            <a:r>
              <a:rPr lang="uk-UA" dirty="0">
                <a:latin typeface="Bookman Old Style" pitchFamily="18" charset="0"/>
              </a:rPr>
              <a:t>вино дороге, воно розлито у вишукані фужери і подано офіціантом у білому смокінгу – воно, безсумнівно, чудове!»;</a:t>
            </a:r>
            <a:endParaRPr lang="ru-RU" dirty="0">
              <a:latin typeface="Bookman Old Style" pitchFamily="18" charset="0"/>
            </a:endParaRPr>
          </a:p>
          <a:p>
            <a:pPr algn="just"/>
            <a:r>
              <a:rPr lang="uk-UA" dirty="0">
                <a:latin typeface="Bookman Old Style" pitchFamily="18" charset="0"/>
              </a:rPr>
              <a:t>Ефект фрейминга </a:t>
            </a:r>
            <a:r>
              <a:rPr lang="uk-UA" dirty="0" smtClean="0">
                <a:latin typeface="Bookman Old Style" pitchFamily="18" charset="0"/>
              </a:rPr>
              <a:t>– «</a:t>
            </a:r>
            <a:r>
              <a:rPr lang="uk-UA" dirty="0">
                <a:latin typeface="Bookman Old Style" pitchFamily="18" charset="0"/>
              </a:rPr>
              <a:t>Чому Вам не купити лотерейний квиток за 5 у.е. Адже ймовірність виграти 100 у.е. складає 10%!».   </a:t>
            </a:r>
            <a:endParaRPr lang="ru-RU" dirty="0">
              <a:latin typeface="Bookman Old Style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642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sz="2700" dirty="0" smtClean="0">
                <a:latin typeface="Bookman Old Style" pitchFamily="18" charset="0"/>
              </a:rPr>
              <a:t>Причини посилення небезпеки маніпуляцій у сучасному інформаційному просторі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uk-UA" sz="3200" dirty="0" smtClean="0">
                <a:latin typeface="Bookman Old Style" pitchFamily="18" charset="0"/>
              </a:rPr>
              <a:t>ефект </a:t>
            </a:r>
            <a:r>
              <a:rPr lang="uk-UA" sz="3200" dirty="0">
                <a:latin typeface="Bookman Old Style" pitchFamily="18" charset="0"/>
              </a:rPr>
              <a:t>мереж («Закон Меткалфа») – підвищення корисності мережі мірою зростання кількості її учасників, як наслідок, </a:t>
            </a:r>
            <a:r>
              <a:rPr lang="uk-UA" sz="3200" dirty="0" smtClean="0">
                <a:latin typeface="Bookman Old Style" pitchFamily="18" charset="0"/>
              </a:rPr>
              <a:t>поява глобальних мережевих монополій </a:t>
            </a:r>
            <a:r>
              <a:rPr lang="uk-UA" sz="3200" dirty="0">
                <a:latin typeface="Bookman Old Style" pitchFamily="18" charset="0"/>
              </a:rPr>
              <a:t>(</a:t>
            </a:r>
            <a:r>
              <a:rPr lang="en-US" sz="3200" dirty="0">
                <a:latin typeface="Bookman Old Style" pitchFamily="18" charset="0"/>
              </a:rPr>
              <a:t>Apple</a:t>
            </a:r>
            <a:r>
              <a:rPr lang="uk-UA" sz="3200" dirty="0">
                <a:latin typeface="Bookman Old Style" pitchFamily="18" charset="0"/>
              </a:rPr>
              <a:t>, </a:t>
            </a:r>
            <a:r>
              <a:rPr lang="en-US" sz="3200" dirty="0">
                <a:latin typeface="Bookman Old Style" pitchFamily="18" charset="0"/>
              </a:rPr>
              <a:t>Google</a:t>
            </a:r>
            <a:r>
              <a:rPr lang="uk-UA" sz="3200" dirty="0">
                <a:latin typeface="Bookman Old Style" pitchFamily="18" charset="0"/>
              </a:rPr>
              <a:t>, </a:t>
            </a:r>
            <a:r>
              <a:rPr lang="en-US" sz="3200" dirty="0">
                <a:latin typeface="Bookman Old Style" pitchFamily="18" charset="0"/>
              </a:rPr>
              <a:t>Facebook </a:t>
            </a:r>
            <a:r>
              <a:rPr lang="uk-UA" sz="3200" dirty="0">
                <a:latin typeface="Bookman Old Style" pitchFamily="18" charset="0"/>
              </a:rPr>
              <a:t>та ін.);</a:t>
            </a:r>
            <a:endParaRPr lang="ru-RU" sz="3200" dirty="0">
              <a:latin typeface="Bookman Old Style" pitchFamily="18" charset="0"/>
            </a:endParaRPr>
          </a:p>
          <a:p>
            <a:pPr algn="just"/>
            <a:r>
              <a:rPr lang="uk-UA" sz="3200" dirty="0" smtClean="0">
                <a:latin typeface="Bookman Old Style" pitchFamily="18" charset="0"/>
              </a:rPr>
              <a:t>боротьба </a:t>
            </a:r>
            <a:r>
              <a:rPr lang="uk-UA" sz="3200" dirty="0">
                <a:latin typeface="Bookman Old Style" pitchFamily="18" charset="0"/>
              </a:rPr>
              <a:t>за рейтинг змушує віддавати перевагу методам емоційного впливу на аудиторію </a:t>
            </a:r>
            <a:r>
              <a:rPr lang="uk-UA" sz="3200" dirty="0" smtClean="0">
                <a:latin typeface="Bookman Old Style" pitchFamily="18" charset="0"/>
              </a:rPr>
              <a:t>«вплив </a:t>
            </a:r>
            <a:r>
              <a:rPr lang="uk-UA" sz="3200" dirty="0">
                <a:latin typeface="Bookman Old Style" pitchFamily="18" charset="0"/>
              </a:rPr>
              <a:t>важливіше за розуміння», «кількість важливіше якості» (Чатфилд Т.);</a:t>
            </a:r>
            <a:endParaRPr lang="ru-RU" sz="3200" dirty="0">
              <a:latin typeface="Bookman Old Style" pitchFamily="18" charset="0"/>
            </a:endParaRPr>
          </a:p>
          <a:p>
            <a:pPr algn="just"/>
            <a:r>
              <a:rPr lang="uk-UA" sz="3200" dirty="0" smtClean="0">
                <a:latin typeface="Bookman Old Style" pitchFamily="18" charset="0"/>
              </a:rPr>
              <a:t>прагнення </a:t>
            </a:r>
            <a:r>
              <a:rPr lang="uk-UA" sz="3200" dirty="0">
                <a:latin typeface="Bookman Old Style" pitchFamily="18" charset="0"/>
              </a:rPr>
              <a:t>людей шукати в інформаційній мережі лише те, що відповідає їх </a:t>
            </a:r>
            <a:r>
              <a:rPr lang="uk-UA" sz="3200" dirty="0" smtClean="0">
                <a:latin typeface="Bookman Old Style" pitchFamily="18" charset="0"/>
              </a:rPr>
              <a:t>переконанням;</a:t>
            </a:r>
            <a:endParaRPr lang="ru-RU" sz="3200" dirty="0">
              <a:latin typeface="Bookman Old Style" pitchFamily="18" charset="0"/>
            </a:endParaRPr>
          </a:p>
          <a:p>
            <a:pPr algn="just"/>
            <a:r>
              <a:rPr lang="uk-UA" sz="3200" dirty="0">
                <a:latin typeface="Bookman Old Style" pitchFamily="18" charset="0"/>
              </a:rPr>
              <a:t>п</a:t>
            </a:r>
            <a:r>
              <a:rPr lang="uk-UA" sz="3200" dirty="0" smtClean="0">
                <a:latin typeface="Bookman Old Style" pitchFamily="18" charset="0"/>
              </a:rPr>
              <a:t>ошукові машини підлаштовуються під індивідуальні вподобання, наслідок – ефект «інформаційних бульбашек»;</a:t>
            </a:r>
            <a:endParaRPr lang="ru-RU" sz="3200" dirty="0">
              <a:latin typeface="Bookman Old Style" pitchFamily="18" charset="0"/>
            </a:endParaRPr>
          </a:p>
          <a:p>
            <a:pPr algn="just"/>
            <a:r>
              <a:rPr lang="uk-UA" sz="3200" dirty="0" smtClean="0">
                <a:latin typeface="Bookman Old Style" pitchFamily="18" charset="0"/>
              </a:rPr>
              <a:t>мережі </a:t>
            </a:r>
            <a:r>
              <a:rPr lang="uk-UA" sz="3200" dirty="0">
                <a:latin typeface="Bookman Old Style" pitchFamily="18" charset="0"/>
              </a:rPr>
              <a:t>сприяють згуртуванню </a:t>
            </a:r>
            <a:r>
              <a:rPr lang="uk-UA" sz="3200" dirty="0" smtClean="0">
                <a:latin typeface="Bookman Old Style" pitchFamily="18" charset="0"/>
              </a:rPr>
              <a:t>груп </a:t>
            </a:r>
            <a:r>
              <a:rPr lang="uk-UA" sz="3200" dirty="0">
                <a:latin typeface="Bookman Old Style" pitchFamily="18" charset="0"/>
              </a:rPr>
              <a:t>зі схожими інтересами і </a:t>
            </a:r>
            <a:r>
              <a:rPr lang="uk-UA" sz="3200" dirty="0" smtClean="0">
                <a:latin typeface="Bookman Old Style" pitchFamily="18" charset="0"/>
              </a:rPr>
              <a:t>відокремленню від людей </a:t>
            </a:r>
            <a:r>
              <a:rPr lang="uk-UA" sz="3200" dirty="0">
                <a:latin typeface="Bookman Old Style" pitchFamily="18" charset="0"/>
              </a:rPr>
              <a:t>з </a:t>
            </a:r>
            <a:r>
              <a:rPr lang="uk-UA" sz="3200" dirty="0" smtClean="0">
                <a:latin typeface="Bookman Old Style" pitchFamily="18" charset="0"/>
              </a:rPr>
              <a:t>іншими інтересами;</a:t>
            </a:r>
          </a:p>
          <a:p>
            <a:pPr algn="just"/>
            <a:r>
              <a:rPr lang="uk-UA" sz="3200" dirty="0" smtClean="0">
                <a:latin typeface="Bookman Old Style" pitchFamily="18" charset="0"/>
              </a:rPr>
              <a:t>планомірне розпалювання ворожнечі в рамках інформаційних «спецоперацій»  (агресія рф)   </a:t>
            </a:r>
            <a:endParaRPr lang="ru-RU" sz="3200" dirty="0">
              <a:latin typeface="Bookman Old Style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2132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b="1" dirty="0">
                <a:latin typeface="Bookman Old Style" pitchFamily="18" charset="0"/>
              </a:rPr>
              <a:t>2</a:t>
            </a:r>
            <a:r>
              <a:rPr lang="uk-UA" b="1" dirty="0" smtClean="0">
                <a:latin typeface="Bookman Old Style" pitchFamily="18" charset="0"/>
              </a:rPr>
              <a:t>. </a:t>
            </a:r>
            <a:r>
              <a:rPr lang="uk-UA" b="1" dirty="0" smtClean="0"/>
              <a:t>Критичне мислення: </a:t>
            </a:r>
            <a:br>
              <a:rPr lang="uk-UA" b="1" dirty="0" smtClean="0"/>
            </a:br>
            <a:r>
              <a:rPr lang="uk-UA" b="1" dirty="0" smtClean="0"/>
              <a:t>актуальність, суть та прийоми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>
                <a:latin typeface="Bookman Old Style" pitchFamily="18" charset="0"/>
              </a:rPr>
              <a:t>п</a:t>
            </a:r>
            <a:r>
              <a:rPr lang="uk-UA" sz="2000" dirty="0" smtClean="0">
                <a:latin typeface="Bookman Old Style" pitchFamily="18" charset="0"/>
              </a:rPr>
              <a:t>отреба </a:t>
            </a:r>
            <a:r>
              <a:rPr lang="uk-UA" sz="2000" dirty="0">
                <a:latin typeface="Bookman Old Style" pitchFamily="18" charset="0"/>
              </a:rPr>
              <a:t>протидіяти маніпуляціям, гарантувати демократичні свободи </a:t>
            </a:r>
            <a:r>
              <a:rPr lang="uk-UA" sz="2000" dirty="0" smtClean="0">
                <a:latin typeface="Bookman Old Style" pitchFamily="18" charset="0"/>
              </a:rPr>
              <a:t>громадян; </a:t>
            </a:r>
          </a:p>
          <a:p>
            <a:pPr algn="just"/>
            <a:r>
              <a:rPr lang="uk-UA" sz="2000" dirty="0" smtClean="0">
                <a:latin typeface="Bookman Old Style" pitchFamily="18" charset="0"/>
              </a:rPr>
              <a:t>визнання </a:t>
            </a:r>
            <a:r>
              <a:rPr lang="uk-UA" sz="2000" dirty="0">
                <a:latin typeface="Bookman Old Style" pitchFamily="18" charset="0"/>
              </a:rPr>
              <a:t>важливості здатності критично мислити на рівні загальноєвропейських еталонних </a:t>
            </a:r>
            <a:r>
              <a:rPr lang="uk-UA" sz="2000" dirty="0" smtClean="0">
                <a:latin typeface="Bookman Old Style" pitchFamily="18" charset="0"/>
              </a:rPr>
              <a:t>рамок;</a:t>
            </a:r>
            <a:endParaRPr lang="ru-RU" sz="2000" dirty="0">
              <a:latin typeface="Bookman Old Style" pitchFamily="18" charset="0"/>
            </a:endParaRPr>
          </a:p>
          <a:p>
            <a:pPr algn="just"/>
            <a:r>
              <a:rPr lang="uk-UA" sz="2000" dirty="0">
                <a:latin typeface="Bookman Old Style" pitchFamily="18" charset="0"/>
              </a:rPr>
              <a:t> </a:t>
            </a:r>
            <a:r>
              <a:rPr lang="uk-UA" sz="2000" dirty="0" smtClean="0">
                <a:latin typeface="Bookman Old Style" pitchFamily="18" charset="0"/>
              </a:rPr>
              <a:t>у </a:t>
            </a:r>
            <a:r>
              <a:rPr lang="uk-UA" sz="2000" dirty="0">
                <a:latin typeface="Bookman Old Style" pitchFamily="18" charset="0"/>
              </a:rPr>
              <a:t>рекомендації 2006/962/ЄС Європейського Парламенту та Ради (ЄС) всі основні  компетенції для навчання протягом усього життя мають відповідну критичну </a:t>
            </a:r>
            <a:r>
              <a:rPr lang="uk-UA" sz="2000" dirty="0" smtClean="0">
                <a:latin typeface="Bookman Old Style" pitchFamily="18" charset="0"/>
              </a:rPr>
              <a:t>складову;</a:t>
            </a:r>
          </a:p>
          <a:p>
            <a:pPr algn="just"/>
            <a:r>
              <a:rPr lang="uk-UA" sz="2000" dirty="0" smtClean="0">
                <a:latin typeface="Bookman Old Style" pitchFamily="18" charset="0"/>
              </a:rPr>
              <a:t>підкреслюється важливість розвитку здатності критично оцінювати технології інформаційного суспільства.</a:t>
            </a:r>
            <a:endParaRPr lang="ru-RU" sz="2000" dirty="0">
              <a:latin typeface="Bookman Old Style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715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latin typeface="Bookman Old Style" pitchFamily="18" charset="0"/>
              </a:rPr>
              <a:t>Що таке критичне мислення?</a:t>
            </a:r>
            <a:endParaRPr lang="ru-RU" sz="2800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214422"/>
            <a:ext cx="8715436" cy="5143536"/>
          </a:xfrm>
        </p:spPr>
        <p:txBody>
          <a:bodyPr>
            <a:noAutofit/>
          </a:bodyPr>
          <a:lstStyle/>
          <a:p>
            <a:pPr algn="just"/>
            <a:r>
              <a:rPr lang="uk-UA" sz="2000" dirty="0" smtClean="0">
                <a:latin typeface="Bookman Old Style" pitchFamily="18" charset="0"/>
              </a:rPr>
              <a:t>«</a:t>
            </a:r>
            <a:r>
              <a:rPr lang="uk-UA" sz="2000" dirty="0">
                <a:latin typeface="Bookman Old Style" pitchFamily="18" charset="0"/>
              </a:rPr>
              <a:t>активний пошук розуміння дійсного стану </a:t>
            </a:r>
            <a:r>
              <a:rPr lang="uk-UA" sz="2000" dirty="0" smtClean="0">
                <a:latin typeface="Bookman Old Style" pitchFamily="18" charset="0"/>
              </a:rPr>
              <a:t>справ шляхом </a:t>
            </a:r>
            <a:r>
              <a:rPr lang="uk-UA" sz="2000" dirty="0">
                <a:latin typeface="Bookman Old Style" pitchFamily="18" charset="0"/>
              </a:rPr>
              <a:t>ретельної оцінки інформації, ідей та </a:t>
            </a:r>
            <a:r>
              <a:rPr lang="uk-UA" sz="2000" dirty="0" smtClean="0">
                <a:latin typeface="Bookman Old Style" pitchFamily="18" charset="0"/>
              </a:rPr>
              <a:t>аргументів…</a:t>
            </a:r>
          </a:p>
          <a:p>
            <a:pPr algn="just"/>
            <a:r>
              <a:rPr lang="uk-UA" sz="2000" dirty="0" smtClean="0">
                <a:latin typeface="Bookman Old Style" pitchFamily="18" charset="0"/>
              </a:rPr>
              <a:t>осмислення </a:t>
            </a:r>
            <a:r>
              <a:rPr lang="uk-UA" sz="2000" dirty="0">
                <a:latin typeface="Bookman Old Style" pitchFamily="18" charset="0"/>
              </a:rPr>
              <a:t>процесу мислення як такого» </a:t>
            </a:r>
            <a:r>
              <a:rPr lang="uk-UA" sz="2000" dirty="0" smtClean="0">
                <a:latin typeface="Bookman Old Style" pitchFamily="18" charset="0"/>
              </a:rPr>
              <a:t>(Чатфілд Т.)</a:t>
            </a:r>
          </a:p>
          <a:p>
            <a:pPr marL="0" indent="0" algn="ctr">
              <a:buNone/>
            </a:pPr>
            <a:r>
              <a:rPr lang="uk-UA" sz="2000" dirty="0" smtClean="0">
                <a:latin typeface="Bookman Old Style" pitchFamily="18" charset="0"/>
              </a:rPr>
              <a:t>Принципи</a:t>
            </a:r>
          </a:p>
          <a:p>
            <a:pPr algn="just"/>
            <a:r>
              <a:rPr lang="uk-UA" sz="2000" dirty="0">
                <a:latin typeface="Bookman Old Style" pitchFamily="18" charset="0"/>
              </a:rPr>
              <a:t>1) </a:t>
            </a:r>
            <a:r>
              <a:rPr lang="uk-UA" sz="2000" dirty="0" smtClean="0">
                <a:latin typeface="Bookman Old Style" pitchFamily="18" charset="0"/>
              </a:rPr>
              <a:t>об’єктивність, </a:t>
            </a:r>
            <a:r>
              <a:rPr lang="uk-UA" sz="2000" dirty="0">
                <a:latin typeface="Bookman Old Style" pitchFamily="18" charset="0"/>
              </a:rPr>
              <a:t>тобто спрямованість на встановлення </a:t>
            </a:r>
            <a:r>
              <a:rPr lang="uk-UA" sz="2000" dirty="0" smtClean="0">
                <a:latin typeface="Bookman Old Style" pitchFamily="18" charset="0"/>
              </a:rPr>
              <a:t>фактів;</a:t>
            </a:r>
          </a:p>
          <a:p>
            <a:pPr algn="just"/>
            <a:r>
              <a:rPr lang="uk-UA" sz="2000" dirty="0" smtClean="0">
                <a:latin typeface="Bookman Old Style" pitchFamily="18" charset="0"/>
              </a:rPr>
              <a:t>2) раціональність</a:t>
            </a:r>
            <a:r>
              <a:rPr lang="uk-UA" sz="2000" dirty="0">
                <a:latin typeface="Bookman Old Style" pitchFamily="18" charset="0"/>
              </a:rPr>
              <a:t>, тобто підпорядкування законам логіки, пошук релевантних </a:t>
            </a:r>
            <a:r>
              <a:rPr lang="uk-UA" sz="2000" dirty="0" smtClean="0">
                <a:latin typeface="Bookman Old Style" pitchFamily="18" charset="0"/>
              </a:rPr>
              <a:t>аргументів/доказів;</a:t>
            </a:r>
            <a:endParaRPr lang="ru-RU" sz="2000" dirty="0">
              <a:latin typeface="Bookman Old Style" pitchFamily="18" charset="0"/>
            </a:endParaRPr>
          </a:p>
          <a:p>
            <a:pPr algn="just"/>
            <a:r>
              <a:rPr lang="uk-UA" sz="2000" dirty="0" smtClean="0">
                <a:latin typeface="Bookman Old Style" pitchFamily="18" charset="0"/>
              </a:rPr>
              <a:t>3) сумнів </a:t>
            </a:r>
            <a:r>
              <a:rPr lang="uk-UA" sz="2000" dirty="0">
                <a:latin typeface="Bookman Old Style" pitchFamily="18" charset="0"/>
              </a:rPr>
              <a:t>(«скепсис»), тобто відмова від автоматичного прийняття на віру (Сократ: «Я знаю, що нічого не знаю, але решта і цього не знає»);</a:t>
            </a:r>
            <a:endParaRPr lang="ru-RU" sz="2000" dirty="0">
              <a:latin typeface="Bookman Old Style" pitchFamily="18" charset="0"/>
            </a:endParaRPr>
          </a:p>
          <a:p>
            <a:pPr algn="just"/>
            <a:r>
              <a:rPr lang="uk-UA" sz="2000" dirty="0" smtClean="0">
                <a:latin typeface="Bookman Old Style" pitchFamily="18" charset="0"/>
              </a:rPr>
              <a:t>4) рефлексивність</a:t>
            </a:r>
            <a:r>
              <a:rPr lang="ru-RU" sz="2000" dirty="0" smtClean="0">
                <a:latin typeface="Bookman Old Style" pitchFamily="18" charset="0"/>
              </a:rPr>
              <a:t> </a:t>
            </a:r>
            <a:r>
              <a:rPr lang="ru-RU" sz="2000" dirty="0">
                <a:latin typeface="Bookman Old Style" pitchFamily="18" charset="0"/>
              </a:rPr>
              <a:t>(</a:t>
            </a:r>
            <a:r>
              <a:rPr lang="uk-UA" sz="2000" dirty="0">
                <a:latin typeface="Bookman Old Style" pitchFamily="18" charset="0"/>
              </a:rPr>
              <a:t>Платон «Міф про печору», «сад </a:t>
            </a:r>
            <a:r>
              <a:rPr lang="uk-UA" sz="2000" dirty="0" err="1" smtClean="0">
                <a:latin typeface="Bookman Old Style" pitchFamily="18" charset="0"/>
              </a:rPr>
              <a:t>Рьоандзі</a:t>
            </a:r>
            <a:r>
              <a:rPr lang="uk-UA" sz="2000" dirty="0">
                <a:latin typeface="Bookman Old Style" pitchFamily="18" charset="0"/>
              </a:rPr>
              <a:t>»</a:t>
            </a:r>
            <a:r>
              <a:rPr lang="ru-RU" sz="2000" dirty="0">
                <a:latin typeface="Bookman Old Style" pitchFamily="18" charset="0"/>
              </a:rPr>
              <a:t>)</a:t>
            </a:r>
          </a:p>
          <a:p>
            <a:pPr algn="just"/>
            <a:r>
              <a:rPr lang="uk-UA" sz="2000" dirty="0" smtClean="0">
                <a:latin typeface="Bookman Old Style" pitchFamily="18" charset="0"/>
              </a:rPr>
              <a:t>5) поспішай повільно (лат. </a:t>
            </a:r>
            <a:r>
              <a:rPr lang="en-US" sz="2000" dirty="0" smtClean="0">
                <a:latin typeface="Bookman Old Style" pitchFamily="18" charset="0"/>
              </a:rPr>
              <a:t>festina lente</a:t>
            </a:r>
            <a:r>
              <a:rPr lang="uk-UA" sz="2000" dirty="0" smtClean="0">
                <a:latin typeface="Bookman Old Style" pitchFamily="18" charset="0"/>
              </a:rPr>
              <a:t>)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uk-UA" sz="2000" dirty="0" smtClean="0">
                <a:latin typeface="Bookman Old Style" pitchFamily="18" charset="0"/>
              </a:rPr>
              <a:t> </a:t>
            </a:r>
            <a:endParaRPr lang="en-US" sz="2000" dirty="0" smtClean="0">
              <a:latin typeface="Bookman Old Style" pitchFamily="18" charset="0"/>
            </a:endParaRPr>
          </a:p>
          <a:p>
            <a:pPr marL="0" indent="0" algn="just">
              <a:buNone/>
            </a:pPr>
            <a:r>
              <a:rPr lang="uk-UA" sz="2000" i="1" dirty="0" smtClean="0">
                <a:latin typeface="Bookman Old Style" pitchFamily="18" charset="0"/>
              </a:rPr>
              <a:t>«</a:t>
            </a:r>
            <a:r>
              <a:rPr lang="uk-UA" sz="2000" i="1" dirty="0">
                <a:latin typeface="Bookman Old Style" pitchFamily="18" charset="0"/>
              </a:rPr>
              <a:t>головне </a:t>
            </a:r>
            <a:r>
              <a:rPr lang="uk-UA" sz="2000" i="1" dirty="0" smtClean="0">
                <a:latin typeface="Bookman Old Style" pitchFamily="18" charset="0"/>
              </a:rPr>
              <a:t>правило … </a:t>
            </a:r>
            <a:r>
              <a:rPr lang="uk-UA" sz="2000" i="1" dirty="0">
                <a:latin typeface="Bookman Old Style" pitchFamily="18" charset="0"/>
              </a:rPr>
              <a:t>не поспішати і не приймати у розрахунок перші враження та упередження» </a:t>
            </a:r>
            <a:r>
              <a:rPr lang="uk-UA" sz="2000" dirty="0">
                <a:latin typeface="Bookman Old Style" pitchFamily="18" charset="0"/>
              </a:rPr>
              <a:t>(Чатфілд Т</a:t>
            </a:r>
            <a:r>
              <a:rPr lang="uk-UA" sz="2000" dirty="0" smtClean="0">
                <a:latin typeface="Bookman Old Style" pitchFamily="18" charset="0"/>
              </a:rPr>
              <a:t>.)</a:t>
            </a:r>
            <a:endParaRPr lang="ru-RU" sz="2000" dirty="0">
              <a:latin typeface="Bookman Old Style" pitchFamily="18" charset="0"/>
            </a:endParaRPr>
          </a:p>
          <a:p>
            <a:endParaRPr lang="ru-RU" sz="1800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ru-RU" sz="20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50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lvl="0" algn="ctr"/>
            <a:r>
              <a:rPr lang="uk-UA" b="1" dirty="0" smtClean="0">
                <a:latin typeface="Bookman Old Style" pitchFamily="18" charset="0"/>
              </a:rPr>
              <a:t>Особливості критичного мислення</a:t>
            </a:r>
            <a:endParaRPr lang="ru-RU" b="1" dirty="0">
              <a:latin typeface="Bookman Old Style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78837276"/>
              </p:ext>
            </p:extLst>
          </p:nvPr>
        </p:nvGraphicFramePr>
        <p:xfrm>
          <a:off x="467544" y="1124745"/>
          <a:ext cx="8381841" cy="5528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0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0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Критерій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Критичне мислення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Некритичне мислення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1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механізм дії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рефлексивний пошук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автоматичне повторення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6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ціннісна настанова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Bookman Old Style" pitchFamily="18" charset="0"/>
                        </a:rPr>
                        <a:t>сумнів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беззастережна віра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орієнтація в просторі та часі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вихід за межі наявного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тут і тепер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ставлення до нового/незнайомого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Bookman Old Style" pitchFamily="18" charset="0"/>
                        </a:rPr>
                        <a:t>відкритість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Bookman Old Style" pitchFamily="18" charset="0"/>
                        </a:rPr>
                        <a:t>закритість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6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комунікаційна стратегія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Bookman Old Style" pitchFamily="18" charset="0"/>
                        </a:rPr>
                        <a:t>діалогічність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Bookman Old Style" pitchFamily="18" charset="0"/>
                        </a:rPr>
                        <a:t>монологічність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соціально-управлінські наслідки 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суб’єкт управління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об’єкт маніпуляцій 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736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913</TotalTime>
  <Words>996</Words>
  <Application>Microsoft Office PowerPoint</Application>
  <PresentationFormat>Экран (4:3)</PresentationFormat>
  <Paragraphs>117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Bookman Old Style</vt:lpstr>
      <vt:lpstr>Calibri</vt:lpstr>
      <vt:lpstr>Cambria</vt:lpstr>
      <vt:lpstr>Gill Sans MT</vt:lpstr>
      <vt:lpstr>Times New Roman</vt:lpstr>
      <vt:lpstr>Vrinda</vt:lpstr>
      <vt:lpstr>Wingdings</vt:lpstr>
      <vt:lpstr>Wingdings 3</vt:lpstr>
      <vt:lpstr>Начальная</vt:lpstr>
      <vt:lpstr>Критичне мислення</vt:lpstr>
      <vt:lpstr>План</vt:lpstr>
      <vt:lpstr>Джерела</vt:lpstr>
      <vt:lpstr>1. Когнітивні викривлення та упередження  у сучасному інформаційному просторі</vt:lpstr>
      <vt:lpstr>Приклади маніпуляцій </vt:lpstr>
      <vt:lpstr>Причини посилення небезпеки маніпуляцій у сучасному інформаційному просторі </vt:lpstr>
      <vt:lpstr>2. Критичне мислення:  актуальність, суть та прийоми </vt:lpstr>
      <vt:lpstr>Що таке критичне мислення?</vt:lpstr>
      <vt:lpstr>Особливості критичного мислення</vt:lpstr>
      <vt:lpstr>Критичний аналіз джерел інформації </vt:lpstr>
      <vt:lpstr>Активне читання  </vt:lpstr>
      <vt:lpstr>Критичний аналіз аргументів  </vt:lpstr>
      <vt:lpstr>Дедуктивні умовиводи</vt:lpstr>
      <vt:lpstr>Індуктивні умовиводи  </vt:lpstr>
      <vt:lpstr>Практичний кейс «Аварія в пустелі»  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99</cp:revision>
  <dcterms:created xsi:type="dcterms:W3CDTF">2017-10-25T11:02:45Z</dcterms:created>
  <dcterms:modified xsi:type="dcterms:W3CDTF">2023-11-29T21:27:30Z</dcterms:modified>
</cp:coreProperties>
</file>