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00" d="100"/>
          <a:sy n="100" d="100"/>
        </p:scale>
        <p:origin x="100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5610A-17B4-4656-93CF-E1D99828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2629" y="1371600"/>
            <a:ext cx="5935540" cy="2696866"/>
          </a:xfrm>
        </p:spPr>
        <p:txBody>
          <a:bodyPr anchor="t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1C80B-DFD6-415B-BA5B-E56E510CD1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2629" y="4584879"/>
            <a:ext cx="5935540" cy="1287887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2065B-06FF-4991-9F8A-4BE25457B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DF2FA-C604-45D8-A633-11D3742EC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E5DA9-2D04-4850-AB9F-BD353816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2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E4BB7-3F30-4C31-9BB2-8EC24FC0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F4134-70F5-4EE6-88BE-49D129630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9EABC7-C044-44DE-B303-55A0581DA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A63E1-5BC5-402E-9916-BAB84BCF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F915-AF64-4ECC-8B1A-B7E6A89B7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0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B09414-2AA1-4D8E-A00A-C092FBC92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8077" y="1401097"/>
            <a:ext cx="2155722" cy="47758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C3A78-37C5-46D0-9DF4-CB78AF883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01097"/>
            <a:ext cx="8232058" cy="47758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8705E-925D-4F57-8268-107CE3CF4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E207E-070D-4EC8-A44C-21F1815F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D01D1-C266-4161-A820-C084B9801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5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8B246-6A68-46BE-9DBD-614FA8CF4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7706-8D18-4093-A7C1-F30D7543C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7C8FC-AAEA-4AB6-9DB5-2503F58F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1616B-3F08-4869-A522-773C3894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30CE6-9124-4B3A-A912-AE16B5C3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2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8885-57B2-4930-BD7D-CBF916EDF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9" y="1709738"/>
            <a:ext cx="9214884" cy="31599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495E4-2F8B-4CC7-88AC-A312067E60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5018567"/>
            <a:ext cx="7907079" cy="107388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585CC9-BAD3-4807-90BB-97DA2D6A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08CEF-165F-4D7E-9666-5CD0156B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0EBC3D-3277-4D34-9F67-71040C21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8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77A4-4D01-45B6-9563-0BF13BA7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17E00-96AC-45F0-82B2-9F601E9B9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849526"/>
            <a:ext cx="5105400" cy="32104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BA30CD-95C0-427B-A571-A7D8A5327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49526"/>
            <a:ext cx="5105400" cy="32104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7CAC-53E4-44AF-BEAC-8FFB96F05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D9F3A-E7F0-45E7-AFA8-0D4A669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F008B-58BB-45FF-923F-5909DAB4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8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7B549-9E51-42E0-992A-73E775957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371599"/>
            <a:ext cx="10442760" cy="9397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A5FDC-7C4B-45FB-8462-E2CE79919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2628" y="2311353"/>
            <a:ext cx="5084947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8B686-2E92-45B9-A3D7-9DCAA0C50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2628" y="3006725"/>
            <a:ext cx="5084947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DB526-4A44-47B6-8D14-93202E590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11353"/>
            <a:ext cx="5183188" cy="695372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4177CA-5C13-4311-BFD3-B98FBD942D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A255A-4CB5-40CA-B756-1AA5E27C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3072C4-10F1-49B8-B0BF-69204EDD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5ACC97-44C1-4887-909B-E6732D3C1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3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D313-943A-47E0-8A7A-DFFBCC297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AC25A7-81C8-4AA1-AD9F-C78A451F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F54740-6022-46B2-9C55-B60E96516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9497C9-6B5E-46D6-8FE9-0A5E0CF7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1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40D3C-270A-401A-810C-2F86BBBB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CBE9F8-1765-4F36-A4DE-1DB136025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CF9E-A6C6-4873-ADBE-7A293931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7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8CDF8-00AD-4441-A6D5-9D7A659E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30AF-CB7E-420A-AE8A-E02E90325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257AD-2422-4CDA-9C55-700F4B5B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1B7454-C1CC-46F2-A6FB-1FE786C48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77DBE-6CC7-421B-AB5E-341E20BD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EAB8F-7526-4CDB-B782-FAD8B3E7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1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647F-5A61-44C9-81DC-331C9AE5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628" y="1463038"/>
            <a:ext cx="3859397" cy="147154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627A0F-F1B8-49BE-A0FF-7FE16E3BD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1BD6-1519-4431-9FAF-7D4F4129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628" y="2934586"/>
            <a:ext cx="3859397" cy="29344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A587A0-353B-42C2-BA96-B1ADEDF6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D5A88E-3957-4B76-B1BE-416402921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F7C5FD-E56A-4C66-8F23-087F95A2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1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B4E786-7636-4278-8595-D365D28A7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1601"/>
            <a:ext cx="10363200" cy="11875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40849-7059-4C70-992B-5304D2E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399" y="2559171"/>
            <a:ext cx="10363200" cy="3382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FEBF6-CEA6-4332-87B3-697807571C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262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F07CD3FD-BE54-4400-942B-C6C15AA73DFD}" type="datetimeFigureOut">
              <a:rPr lang="en-US" smtClean="0"/>
              <a:t>10/3/23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BAF94-621C-43E1-BA0C-410A68990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67622" y="6356350"/>
            <a:ext cx="404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9E5-9E16-48C9-AAE2-0C70679A8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7995" y="6356350"/>
            <a:ext cx="7230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cap="all" spc="300" baseline="0">
                <a:solidFill>
                  <a:schemeClr val="tx1"/>
                </a:solidFill>
              </a:defRPr>
            </a:lvl1pPr>
          </a:lstStyle>
          <a:p>
            <a:fld id="{A4C0CD32-A6C8-4BA5-B3DF-D8325E32CAA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09B62C-3402-4623-9A7C-AA048B56F8C3}"/>
              </a:ext>
            </a:extLst>
          </p:cNvPr>
          <p:cNvCxnSpPr>
            <a:cxnSpLocks/>
          </p:cNvCxnSpPr>
          <p:nvPr/>
        </p:nvCxnSpPr>
        <p:spPr>
          <a:xfrm>
            <a:off x="990600" y="1031001"/>
            <a:ext cx="9788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0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7" r:id="rId6"/>
    <p:sldLayoutId id="2147483752" r:id="rId7"/>
    <p:sldLayoutId id="2147483753" r:id="rId8"/>
    <p:sldLayoutId id="2147483754" r:id="rId9"/>
    <p:sldLayoutId id="2147483756" r:id="rId10"/>
    <p:sldLayoutId id="214748375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7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76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51560" indent="-28575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228600" algn="l" defTabSz="914400" rtl="0" eaLnBrk="1" latinLnBrk="0" hangingPunct="1">
        <a:lnSpc>
          <a:spcPct val="120000"/>
        </a:lnSpc>
        <a:spcBef>
          <a:spcPts val="500"/>
        </a:spcBef>
        <a:buSzPct val="87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9F9BF86-FE94-4517-B97D-026C7515E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Неоново-лазерное освещение выровнено по форме треугольника">
            <a:extLst>
              <a:ext uri="{FF2B5EF4-FFF2-40B4-BE49-F238E27FC236}">
                <a16:creationId xmlns:a16="http://schemas.microsoft.com/office/drawing/2014/main" id="{418BC371-9741-F080-FC22-06FE2F1541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915" b="1085"/>
          <a:stretch/>
        </p:blipFill>
        <p:spPr>
          <a:xfrm>
            <a:off x="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22AB34F-E75C-451A-8410-05B6C249E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48484" y="0"/>
            <a:ext cx="8543515" cy="68580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58000">
                <a:srgbClr val="000000">
                  <a:alpha val="55000"/>
                </a:srgbClr>
              </a:gs>
              <a:gs pos="93000">
                <a:srgbClr val="000000">
                  <a:alpha val="64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54186C-95B9-ADA6-D7FB-1A7A587AE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6975"/>
            <a:ext cx="5016500" cy="6098925"/>
          </a:xfrm>
        </p:spPr>
        <p:txBody>
          <a:bodyPr anchor="t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dirty="0">
                <a:solidFill>
                  <a:schemeClr val="bg1"/>
                </a:solidFill>
                <a:effectLst/>
                <a:latin typeface="Segoe Print" panose="02000800000000000000" pitchFamily="2" charset="0"/>
                <a:ea typeface="Times New Roman" panose="02020603050405020304" pitchFamily="18" charset="0"/>
              </a:rPr>
              <a:t>Дія випромінювання на </a:t>
            </a:r>
            <a:r>
              <a:rPr lang="uk-UA" sz="2400" b="1" dirty="0" err="1">
                <a:solidFill>
                  <a:schemeClr val="bg1"/>
                </a:solidFill>
                <a:effectLst/>
                <a:latin typeface="Segoe Print" panose="02000800000000000000" pitchFamily="2" charset="0"/>
                <a:ea typeface="Times New Roman" panose="02020603050405020304" pitchFamily="18" charset="0"/>
              </a:rPr>
              <a:t>біооб’єкти</a:t>
            </a:r>
            <a:r>
              <a:rPr lang="uk-UA" sz="2400" b="1" dirty="0">
                <a:solidFill>
                  <a:schemeClr val="bg1"/>
                </a:solidFill>
                <a:effectLst/>
                <a:latin typeface="Segoe Print" panose="02000800000000000000" pitchFamily="2" charset="0"/>
                <a:ea typeface="Times New Roman" panose="02020603050405020304" pitchFamily="18" charset="0"/>
              </a:rPr>
              <a:t>. </a:t>
            </a:r>
            <a:br>
              <a:rPr lang="uk-UA" sz="2400" b="1" dirty="0">
                <a:solidFill>
                  <a:schemeClr val="bg1"/>
                </a:solidFill>
                <a:effectLst/>
                <a:latin typeface="Segoe Print" panose="02000800000000000000" pitchFamily="2" charset="0"/>
                <a:ea typeface="Times New Roman" panose="02020603050405020304" pitchFamily="18" charset="0"/>
              </a:rPr>
            </a:br>
            <a:r>
              <a:rPr lang="uk-UA" sz="2400" b="1" dirty="0">
                <a:solidFill>
                  <a:schemeClr val="bg1"/>
                </a:solidFill>
                <a:effectLst/>
                <a:latin typeface="Segoe Print" panose="02000800000000000000" pitchFamily="2" charset="0"/>
                <a:ea typeface="Times New Roman" panose="02020603050405020304" pitchFamily="18" charset="0"/>
              </a:rPr>
              <a:t>Принцип роботи і  конструкція терапевтичного обладнання</a:t>
            </a:r>
            <a:r>
              <a:rPr lang="ru-UA" sz="2400" dirty="0">
                <a:solidFill>
                  <a:schemeClr val="bg1"/>
                </a:solidFill>
                <a:effectLst/>
                <a:latin typeface="Segoe Print" panose="02000800000000000000" pitchFamily="2" charset="0"/>
              </a:rPr>
              <a:t> </a:t>
            </a:r>
            <a:endParaRPr lang="ru-UA" sz="2400" dirty="0">
              <a:solidFill>
                <a:schemeClr val="bg1"/>
              </a:solidFill>
              <a:latin typeface="Segoe Print" panose="02000800000000000000" pitchFamily="2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CC2FE6-3AD0-4131-B4BC-1F4D65E25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222043" y="4861206"/>
            <a:ext cx="978862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23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9DDE4A7-E28B-C49D-704D-CFCBFFFD5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10" y="254000"/>
            <a:ext cx="5957490" cy="63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D7EF03B-6302-23EA-7CF0-87DA2CA0197F}"/>
              </a:ext>
            </a:extLst>
          </p:cNvPr>
          <p:cNvSpPr txBox="1"/>
          <p:nvPr/>
        </p:nvSpPr>
        <p:spPr>
          <a:xfrm>
            <a:off x="1333500" y="1400354"/>
            <a:ext cx="531018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Основними біофізіологічними реакціями дії ультрафіолетових променів є: </a:t>
            </a:r>
            <a:r>
              <a:rPr lang="ru-UA" dirty="0"/>
              <a:t>утворення еритеми, пігментація, бактеріостатична, вітаміноутворююча дія.</a:t>
            </a:r>
          </a:p>
          <a:p>
            <a:pPr algn="just"/>
            <a:r>
              <a:rPr lang="ru-UA" dirty="0"/>
              <a:t>Ультрафіолетові промені, особливо короткі, мають бактерицидну дію, тому їх широко використовують як засіб лікування ранових поверхонь і профілактики повітряної інфекції в операційній, перев'язувальній, палатах для опікових хворих. Ультрафіолетові опромінення мають стимулюючий вплив на лізоцим сироватки крові, причому фагоцитарна активність лейкоцитів та загальна реактивність підвищуються. Тому еритемотерапію широко використовують при запальних процесах у шкірі, підшкірній клітковині, периферичних нервах.</a:t>
            </a:r>
          </a:p>
        </p:txBody>
      </p:sp>
    </p:spTree>
    <p:extLst>
      <p:ext uri="{BB962C8B-B14F-4D97-AF65-F5344CB8AC3E}">
        <p14:creationId xmlns:p14="http://schemas.microsoft.com/office/powerpoint/2010/main" val="457605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5A4224-3086-B45B-2AF6-3733555DB515}"/>
              </a:ext>
            </a:extLst>
          </p:cNvPr>
          <p:cNvSpPr txBox="1"/>
          <p:nvPr/>
        </p:nvSpPr>
        <p:spPr>
          <a:xfrm>
            <a:off x="329010" y="1138237"/>
            <a:ext cx="507166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/>
              <a:t>Десенсивілізуюча дія ультрафіолетових променів пов'язана з покращенням функціонального стану нервової та ендокринної системи та обміну речовин, що зміцнюють механізми пристосувальних та захисних реакцій організму. Цю властивість ультрафіолетових променів використовують для лікування захворювань з алергічним компонентом.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239652-E30B-5E60-08C3-0A21A522E969}"/>
              </a:ext>
            </a:extLst>
          </p:cNvPr>
          <p:cNvSpPr txBox="1"/>
          <p:nvPr/>
        </p:nvSpPr>
        <p:spPr>
          <a:xfrm>
            <a:off x="5769372" y="2887741"/>
            <a:ext cx="609361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/>
              <a:t>Вітамін D, що виробляється під впливом ультрафіолетових променів, сприяє кращому засвоєнню та фіксації тканинами фосфору та кальцію, що використовують для прискорення зрощення кісток при переломах, для профілактики та лікування рахіту.</a:t>
            </a:r>
          </a:p>
          <a:p>
            <a:pPr algn="just"/>
            <a:r>
              <a:rPr lang="ru-UA" dirty="0"/>
              <a:t>Короткохвильове ультрафіолетове опромінення крові стимулює клітинне дихання її формених елементів, збільшується іонна проникність мембран. При аутотрансфузії опроміненої крові наростає кількість оксигемоглобіну та підвищення кисневої ємності крові. В результаті опромінення кров має бактерицидну та антитоксичну дію, підвищує ресистентність організму, стимулює імуногенез.</a:t>
            </a:r>
          </a:p>
        </p:txBody>
      </p:sp>
      <p:pic>
        <p:nvPicPr>
          <p:cNvPr id="4098" name="Picture 2" descr="Ультрафіолетова лампа для фототерапії лікування захворювань шкіри  Dermalight UVB 311 nm з гребенем та таймером – фото, відгуки,  характеристики в інтернет-магазині ROZETKA від продавця: Apollo | Купити в  Україні: Києві, Харкові, Дніпрі,">
            <a:extLst>
              <a:ext uri="{FF2B5EF4-FFF2-40B4-BE49-F238E27FC236}">
                <a16:creationId xmlns:a16="http://schemas.microsoft.com/office/drawing/2014/main" id="{D8E609F4-BDCA-F546-C5D3-8575F201D5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092" y="372356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Ультрафіолетова лампа застосування в домашніх умовах">
            <a:extLst>
              <a:ext uri="{FF2B5EF4-FFF2-40B4-BE49-F238E27FC236}">
                <a16:creationId xmlns:a16="http://schemas.microsoft.com/office/drawing/2014/main" id="{DE48AB94-3D27-D3A3-3F75-A8CC6CD82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137" y="378261"/>
            <a:ext cx="349250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13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Администратор\Рабочий стол\122046m.jpg">
            <a:extLst>
              <a:ext uri="{FF2B5EF4-FFF2-40B4-BE49-F238E27FC236}">
                <a16:creationId xmlns:a16="http://schemas.microsoft.com/office/drawing/2014/main" id="{F2BD13F4-E914-D653-867B-2F722DEF7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4160"/>
            <a:ext cx="4215968" cy="318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EE6850-8FF4-3C4B-3AA3-D889669DD3F0}"/>
              </a:ext>
            </a:extLst>
          </p:cNvPr>
          <p:cNvSpPr txBox="1"/>
          <p:nvPr/>
        </p:nvSpPr>
        <p:spPr>
          <a:xfrm>
            <a:off x="5318523" y="855643"/>
            <a:ext cx="60936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algn="just" eaLnBrk="1" fontAlgn="auto" hangingPunct="1">
              <a:spcAft>
                <a:spcPts val="0"/>
              </a:spcAft>
              <a:defRPr/>
            </a:pPr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Показання для лікування інфрачервоним випромінюванням: </a:t>
            </a:r>
            <a:r>
              <a:rPr lang="uk-UA" dirty="0"/>
              <a:t>компенсації ультрафіолетової недостатності;</a:t>
            </a:r>
            <a:endParaRPr lang="ru-RU" dirty="0"/>
          </a:p>
          <a:p>
            <a:pPr marL="628650" indent="-28575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/>
              <a:t>підвищення опірності до різних інфекцій (наприклад, грипу);</a:t>
            </a:r>
            <a:endParaRPr lang="ru-RU" dirty="0"/>
          </a:p>
          <a:p>
            <a:pPr marL="628650" indent="-28575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/>
              <a:t>як болезаспокійливий і протизапальний засіб при захворюваннях суглобів, периферичної нервової (неврити, невралгії, радикуліти), м`язової (</a:t>
            </a:r>
            <a:r>
              <a:rPr lang="uk-UA" dirty="0" err="1"/>
              <a:t>міозити</a:t>
            </a:r>
            <a:r>
              <a:rPr lang="uk-UA" dirty="0"/>
              <a:t>), дихальної (бронхіти, </a:t>
            </a:r>
            <a:r>
              <a:rPr lang="uk-UA" dirty="0" err="1"/>
              <a:t>плеврити</a:t>
            </a:r>
            <a:r>
              <a:rPr lang="uk-UA" dirty="0"/>
              <a:t>) систем;</a:t>
            </a:r>
            <a:endParaRPr lang="ru-RU" dirty="0"/>
          </a:p>
          <a:p>
            <a:pPr marL="628650" indent="-28575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/>
              <a:t>при шкірних, гінекологічних захворюваннях;</a:t>
            </a:r>
            <a:endParaRPr lang="ru-RU" dirty="0"/>
          </a:p>
          <a:p>
            <a:pPr marL="628650" indent="-28575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/>
              <a:t>порушеннях обміну речовин;</a:t>
            </a:r>
            <a:endParaRPr lang="ru-RU" dirty="0"/>
          </a:p>
          <a:p>
            <a:pPr marL="628650" indent="-285750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/>
              <a:t>деяких формах туберкульозу.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540059-7C3C-3E07-7E7F-EABEA45FC916}"/>
              </a:ext>
            </a:extLst>
          </p:cNvPr>
          <p:cNvSpPr txBox="1"/>
          <p:nvPr/>
        </p:nvSpPr>
        <p:spPr>
          <a:xfrm>
            <a:off x="5699125" y="4632224"/>
            <a:ext cx="571301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Протипоказання до лікування інфрачервоним опроміненням: </a:t>
            </a:r>
            <a:r>
              <a:rPr lang="ru-UA" dirty="0"/>
              <a:t>новоутворення, системні захворювання крові, недостатність кровообігу ІІ та ІІІ ступеня, гострі запальні гнійні захворювання.</a:t>
            </a:r>
          </a:p>
        </p:txBody>
      </p:sp>
      <p:pic>
        <p:nvPicPr>
          <p:cNvPr id="5122" name="Picture 2" descr="Лампа для лікування жовтяниці у новонароджених: продаж, ціна в Києві.  неонатологічне обладнання від &quot;Промтехника Україна&quot; - 24543502">
            <a:extLst>
              <a:ext uri="{FF2B5EF4-FFF2-40B4-BE49-F238E27FC236}">
                <a16:creationId xmlns:a16="http://schemas.microsoft.com/office/drawing/2014/main" id="{483B92D9-6F8B-FFAD-47F7-8EE46CD9E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523" y="3570272"/>
            <a:ext cx="38100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Администратор\Рабочий стол\lechit-rany-v-domashnikh-usloviyakh.jpg">
            <a:extLst>
              <a:ext uri="{FF2B5EF4-FFF2-40B4-BE49-F238E27FC236}">
                <a16:creationId xmlns:a16="http://schemas.microsoft.com/office/drawing/2014/main" id="{E691AC84-31CD-7D10-C649-A588BBC1E4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5" y="4318000"/>
            <a:ext cx="2540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7386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D61005-4181-4274-ECC9-70AFB1FD2C99}"/>
              </a:ext>
            </a:extLst>
          </p:cNvPr>
          <p:cNvSpPr txBox="1"/>
          <p:nvPr/>
        </p:nvSpPr>
        <p:spPr>
          <a:xfrm>
            <a:off x="2400300" y="574239"/>
            <a:ext cx="96266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UA" b="1" dirty="0">
                <a:solidFill>
                  <a:schemeClr val="accent2">
                    <a:lumMod val="75000"/>
                  </a:schemeClr>
                </a:solidFill>
                <a:latin typeface="Segoe Print" panose="02000800000000000000" pitchFamily="2" charset="0"/>
              </a:rPr>
              <a:t>ІНФРАЧЕРВОНЕ  ВИПРОМІНЮВАННЯ ТА ЙОГО ЗАСТОСУВАННЯ В МЕДИЦІНІ</a:t>
            </a:r>
          </a:p>
          <a:p>
            <a:endParaRPr lang="ru-UA" dirty="0"/>
          </a:p>
          <a:p>
            <a:endParaRPr lang="ru-UA" dirty="0"/>
          </a:p>
          <a:p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Інфрачервоне випромінювання (ІЧ) </a:t>
            </a:r>
            <a:r>
              <a:rPr lang="ru-UA" dirty="0"/>
              <a:t>- електромагнітне випромінювання, що займає спектральну область, між червоним і кінцем видимого світла (з довгою хвилі = 0,74 мкм) та короткохвильовим радіовипромінюванням ( = 1-2 мм). Інфрачервону область спектра зазвичай умовно поділяють на ближню (від 0,74 до 2,5мкм), середню (2,5-50мкм) та довгу (50-2000мкм).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E58BA7-83F8-712E-F280-D89E5FABAEC6}"/>
              </a:ext>
            </a:extLst>
          </p:cNvPr>
          <p:cNvSpPr txBox="1"/>
          <p:nvPr/>
        </p:nvSpPr>
        <p:spPr>
          <a:xfrm>
            <a:off x="596900" y="3429000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UA" dirty="0"/>
              <a:t>Спектр інфрачервоного випромінювання, так як спектр видимого і ультрафіолетового випромінювання, може складатися з окремих ліній, смуг або бути безперервним в залежності від природи джерела випромінювання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44BF6A-87CD-52D1-7FAE-D835A1DB2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95" y="5199484"/>
            <a:ext cx="7781937" cy="127004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0F9BF0-DA55-EFA2-A274-8D0E1F42C6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700" y="3190146"/>
            <a:ext cx="4159200" cy="24708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5057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5EF43F-31D3-8890-C1B5-D0EFEC2DC5CD}"/>
              </a:ext>
            </a:extLst>
          </p:cNvPr>
          <p:cNvSpPr txBox="1"/>
          <p:nvPr/>
        </p:nvSpPr>
        <p:spPr>
          <a:xfrm>
            <a:off x="368300" y="2253039"/>
            <a:ext cx="52705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/>
              <a:t>Однією з головних властивостей інфрачервоного проміння є </a:t>
            </a:r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властивість нагрівати тканини організму</a:t>
            </a:r>
            <a:r>
              <a:rPr lang="ru-UA" dirty="0"/>
              <a:t>. Внаслідок поглинання тканинами інфрачервоних променів відбувається ряд молекулярних зрушень: підвищення температури опроміненої ділянки, прискорення фізико-хімічних реакцій, подразнення рецепторів та інтерорецептури. Змінюються функції відповідних місцевих та загальних фізіологічних реакцій. Збільшується швидкість руху частинок речовини, підвищуються еластичні властивості шкіри, її електропровідність.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D885D2-162A-C779-179F-BE7822607AC8}"/>
              </a:ext>
            </a:extLst>
          </p:cNvPr>
          <p:cNvSpPr txBox="1"/>
          <p:nvPr/>
        </p:nvSpPr>
        <p:spPr>
          <a:xfrm>
            <a:off x="6184900" y="2253038"/>
            <a:ext cx="52705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/>
              <a:t>Достатня інтенсивність опромінення спричиняє гіперемію шкіри, обумовлену розширенням судин. Ця гіперемія характеризується відсутністю чіткої межі та плямистістю. Зазвичай вона з'являється під час опромінення та тримається після нього протягом 40-60 хвилин. Прискорюються ферментативні реакції, покращується обмін речовин, посилюються процеси регенерації та репарації. Тепло знижує тонус м'язів, особливо підвищений. Помірна доза опромінення має болезаспокійливу дію, короткочасне інтенсивне тепло може посилити біль.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8A1B835-8ECA-2253-C56F-26D1B276F6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790" y="171450"/>
            <a:ext cx="3516920" cy="17584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18773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668C2A-0801-B21C-C3A7-810788237376}"/>
              </a:ext>
            </a:extLst>
          </p:cNvPr>
          <p:cNvSpPr txBox="1"/>
          <p:nvPr/>
        </p:nvSpPr>
        <p:spPr>
          <a:xfrm>
            <a:off x="514350" y="2011739"/>
            <a:ext cx="64897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Лампа інфрачервоних променів на штативі</a:t>
            </a:r>
            <a:r>
              <a:rPr lang="ru-UA" dirty="0"/>
              <a:t>: Джерелом випромінювання є нитка, намотана на керамічну основу та нагріта струмом, що по ній проходить, до 500ºС. Максимум енергії у таких джерелах посідає ділянку інфрачервоного випромінювання. Ці джерела слід застосовувати у тому випадку, коли треба досягти поверхневого впливу тепла. Джерела випромінювання встановлюють з відривом 60-70см від пацієнта з урахуванням його відчуття: тепло може бути приємним, без відчуття припікання. Тривалість опромінення 20-40с. Процедури проводять щодня чи через день. На курс 15-20 процедур.</a:t>
            </a:r>
          </a:p>
        </p:txBody>
      </p:sp>
      <p:pic>
        <p:nvPicPr>
          <p:cNvPr id="1026" name="Picture 2" descr="Лампа лупа на штативе 5DPI 22 W">
            <a:extLst>
              <a:ext uri="{FF2B5EF4-FFF2-40B4-BE49-F238E27FC236}">
                <a16:creationId xmlns:a16="http://schemas.microsoft.com/office/drawing/2014/main" id="{EEB29F5C-6C87-618D-1A58-AD361E5EEC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1466850"/>
            <a:ext cx="5048250" cy="504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3E55B91-000A-FBB1-0612-94664DFD56B9}"/>
              </a:ext>
            </a:extLst>
          </p:cNvPr>
          <p:cNvSpPr txBox="1"/>
          <p:nvPr/>
        </p:nvSpPr>
        <p:spPr>
          <a:xfrm>
            <a:off x="2019300" y="736540"/>
            <a:ext cx="7924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UA" sz="2000" b="1" dirty="0">
                <a:solidFill>
                  <a:schemeClr val="accent2">
                    <a:lumMod val="75000"/>
                  </a:schemeClr>
                </a:solidFill>
                <a:latin typeface="Segoe Print" panose="02000800000000000000" pitchFamily="2" charset="0"/>
              </a:rPr>
              <a:t>Апарати. Методика та техніка проведення процедур</a:t>
            </a:r>
          </a:p>
        </p:txBody>
      </p:sp>
    </p:spTree>
    <p:extLst>
      <p:ext uri="{BB962C8B-B14F-4D97-AF65-F5344CB8AC3E}">
        <p14:creationId xmlns:p14="http://schemas.microsoft.com/office/powerpoint/2010/main" val="2599534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Соллюкс: показания и противопоказания, описание процедуры">
            <a:extLst>
              <a:ext uri="{FF2B5EF4-FFF2-40B4-BE49-F238E27FC236}">
                <a16:creationId xmlns:a16="http://schemas.microsoft.com/office/drawing/2014/main" id="{652F0204-D065-A234-4BB8-2A67694E7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460537"/>
            <a:ext cx="4420428" cy="29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59DF0D-0298-F7DE-C772-A0EEEA93D9E0}"/>
              </a:ext>
            </a:extLst>
          </p:cNvPr>
          <p:cNvSpPr txBox="1"/>
          <p:nvPr/>
        </p:nvSpPr>
        <p:spPr>
          <a:xfrm>
            <a:off x="596900" y="1472843"/>
            <a:ext cx="609600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Солюкс-лампа. </a:t>
            </a:r>
            <a:r>
              <a:rPr lang="ru-UA" dirty="0"/>
              <a:t>Джерелом опромінення є лампа розжарювання, яка має потужність 300-1000Вт. Температура нитки розжарювання становить 360°. Випромінювання солюксу-лампи містить 88-90% інфрачервоного променя та 10-12% видимих променів. Лампа має параболічний рефлектор, закріплений на штативі. До рефлектора додається змінний тубус-локалізатор, який обмежує площу опромінення. На тубусі у спеціальних вирізах можуть бути закріплені скляні фільтри червоного та синього кольорів, які забезпечують вплив однорідного світла.</a:t>
            </a:r>
          </a:p>
          <a:p>
            <a:pPr algn="just"/>
            <a:r>
              <a:rPr lang="ru-UA" dirty="0"/>
              <a:t>Промисловість випускає 3 типи солюкс-ламп: стаціонарну (500-1000Вт), портативну (200-300Вт) та настільну (200Вт). Опромінення за допомогою таких джерел поводять залежно від потужності лампи на відстані 40-100см від пацієнта щодня або через день. На курс лікування 20-25 процедур.</a:t>
            </a:r>
          </a:p>
        </p:txBody>
      </p:sp>
      <p:pic>
        <p:nvPicPr>
          <p:cNvPr id="2054" name="Picture 6" descr="Инфракрасное облучение (соллюкс)">
            <a:extLst>
              <a:ext uri="{FF2B5EF4-FFF2-40B4-BE49-F238E27FC236}">
                <a16:creationId xmlns:a16="http://schemas.microsoft.com/office/drawing/2014/main" id="{3698F687-B4C5-5C58-A5F0-90EA3CEAA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9800" y="4062412"/>
            <a:ext cx="4619484" cy="259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04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Синяя лампа - Дорожное радио 96.0 FM">
            <a:extLst>
              <a:ext uri="{FF2B5EF4-FFF2-40B4-BE49-F238E27FC236}">
                <a16:creationId xmlns:a16="http://schemas.microsoft.com/office/drawing/2014/main" id="{C75AA359-BDB0-7278-033C-94209E331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603250"/>
            <a:ext cx="40386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Какими преимуществами обладает синяя лампа или рефлектор Минина - 53 Новости">
            <a:extLst>
              <a:ext uri="{FF2B5EF4-FFF2-40B4-BE49-F238E27FC236}">
                <a16:creationId xmlns:a16="http://schemas.microsoft.com/office/drawing/2014/main" id="{5FD96BE0-837D-84F0-D040-B17CBAD36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100" y="3705661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A070B6-E622-7975-A99F-20B86C7407F5}"/>
              </a:ext>
            </a:extLst>
          </p:cNvPr>
          <p:cNvSpPr txBox="1"/>
          <p:nvPr/>
        </p:nvSpPr>
        <p:spPr>
          <a:xfrm>
            <a:off x="596900" y="1120676"/>
            <a:ext cx="609361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Лампа Мініна. </a:t>
            </a:r>
            <a:r>
              <a:rPr lang="ru-UA" dirty="0"/>
              <a:t>1881р. Джерелом світла у такій лампі є синя або звичайна лампочка (40-60Вт). Ефективність дії залежить від інфрачервоних чи синіх променів. Під час опромінення відстань від лампи до пацієнта може бути 15-20см. Крім того, відстань залежить від відчуття пацієнта. Тривалість процедури 15-20 хвилин під час проведення її 1-2 рази на день. На курс лікування 15 процедур.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405D14-3DF9-245F-0853-079078B175AB}"/>
              </a:ext>
            </a:extLst>
          </p:cNvPr>
          <p:cNvSpPr txBox="1"/>
          <p:nvPr/>
        </p:nvSpPr>
        <p:spPr>
          <a:xfrm>
            <a:off x="5715000" y="3841750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Місцева світлотеплова ванна </a:t>
            </a:r>
            <a:r>
              <a:rPr lang="ru-UA" dirty="0"/>
              <a:t>– це дерев'яний чи металевий каркас, на внутрішній поверхні якого розташовані лампочки. Випускаються світлотеплові лампи двох типів: для тулуба на 12 і для кінцівок на 8 ламп. Під час застосування світлотеплових ванн на тіло пацієнта діють інфрачервоні та видимі промені, а також нагріте повітря, температура якого може досягти 70°С. Тривалість процедури 20-30 хвилин щодня або через день. На курс лікування 15-20 процедур.</a:t>
            </a:r>
          </a:p>
        </p:txBody>
      </p:sp>
    </p:spTree>
    <p:extLst>
      <p:ext uri="{BB962C8B-B14F-4D97-AF65-F5344CB8AC3E}">
        <p14:creationId xmlns:p14="http://schemas.microsoft.com/office/powerpoint/2010/main" val="316656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FDEEA79-ACC8-C056-6FC2-D90E7060CF0D}"/>
              </a:ext>
            </a:extLst>
          </p:cNvPr>
          <p:cNvSpPr txBox="1"/>
          <p:nvPr/>
        </p:nvSpPr>
        <p:spPr>
          <a:xfrm>
            <a:off x="609600" y="1398538"/>
            <a:ext cx="4953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Показання для лікування інфрачервоним випромінюванням:</a:t>
            </a:r>
            <a:r>
              <a:rPr lang="ru-UA" b="1" dirty="0"/>
              <a:t> </a:t>
            </a:r>
            <a:r>
              <a:rPr lang="ru-UA" dirty="0"/>
              <a:t>гострі та хронічні запальні процеси, больові відчуття, рани, які погано гояться, опіки та відмороження, спайки, зрощення різного походження.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D2A469-BD52-4327-1907-61C8B1CEF3E8}"/>
              </a:ext>
            </a:extLst>
          </p:cNvPr>
          <p:cNvSpPr txBox="1"/>
          <p:nvPr/>
        </p:nvSpPr>
        <p:spPr>
          <a:xfrm>
            <a:off x="6756400" y="1374674"/>
            <a:ext cx="4953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Протипоказання до лікування інфрачервоним опроміненням: </a:t>
            </a:r>
            <a:r>
              <a:rPr lang="ru-UA" dirty="0"/>
              <a:t>новоутворення, системні захворювання крові, недостатність кровообігу ІІ та ІІІ ступеня, гострі запальні гнійні захворювання.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0E4CADB-4400-B4BF-1191-D1CD1D7282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71" y="3314700"/>
            <a:ext cx="3803825" cy="23702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90FBDED-07B4-26C1-A14D-6A35097B86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2662" y="3556000"/>
            <a:ext cx="4067944" cy="3050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1C11906-2444-FDAA-0FC5-638E5F8B6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3112" y="3669554"/>
            <a:ext cx="3151988" cy="2292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6276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FF7569-9712-A5C5-854E-F9D30B287B17}"/>
              </a:ext>
            </a:extLst>
          </p:cNvPr>
          <p:cNvSpPr txBox="1"/>
          <p:nvPr/>
        </p:nvSpPr>
        <p:spPr>
          <a:xfrm>
            <a:off x="3606800" y="730935"/>
            <a:ext cx="6096000" cy="888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UA" b="1" dirty="0">
                <a:solidFill>
                  <a:schemeClr val="accent2">
                    <a:lumMod val="75000"/>
                  </a:schemeClr>
                </a:solidFill>
                <a:latin typeface="Segoe Print" panose="02000800000000000000" pitchFamily="2" charset="0"/>
              </a:rPr>
              <a:t>УЛЬТРАФІОЛЕТОВЕ ВИПРОМІНЮВАННЯ ТА ЙОГО ЗАСТОСУВАННЯ В МЕДИЦІНІ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4F57D-8239-2D0D-42B8-D06E7C609864}"/>
              </a:ext>
            </a:extLst>
          </p:cNvPr>
          <p:cNvSpPr txBox="1"/>
          <p:nvPr/>
        </p:nvSpPr>
        <p:spPr>
          <a:xfrm>
            <a:off x="546100" y="1862772"/>
            <a:ext cx="110998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UA" dirty="0"/>
              <a:t>Електромагнітне випромінювання, що займає спектральну область між фіолетовою межею видимого світла (=400нм) та довгохвильовою частиною рентгенівського випромінювання (=10нм), називають </a:t>
            </a:r>
            <a:r>
              <a:rPr lang="ru-UA" b="1" dirty="0">
                <a:solidFill>
                  <a:schemeClr val="accent2">
                    <a:lumMod val="75000"/>
                  </a:schemeClr>
                </a:solidFill>
              </a:rPr>
              <a:t>ультрафіолетовим.</a:t>
            </a:r>
          </a:p>
        </p:txBody>
      </p:sp>
      <p:pic>
        <p:nvPicPr>
          <p:cNvPr id="2" name="Picture 2" descr="C:\Documents and Settings\Администратор\Рабочий стол\Spectra.Classical&amp;Function.jpg">
            <a:extLst>
              <a:ext uri="{FF2B5EF4-FFF2-40B4-BE49-F238E27FC236}">
                <a16:creationId xmlns:a16="http://schemas.microsoft.com/office/drawing/2014/main" id="{C71F057D-9CF1-C0FA-559A-84010379B9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0" y="3186074"/>
            <a:ext cx="7875950" cy="3202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:\Documents and Settings\Администратор\Рабочий стол\2866921815_93cc3d652c_o.jpg">
            <a:extLst>
              <a:ext uri="{FF2B5EF4-FFF2-40B4-BE49-F238E27FC236}">
                <a16:creationId xmlns:a16="http://schemas.microsoft.com/office/drawing/2014/main" id="{6C92A20A-8356-B490-19FF-861FF4E2B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66" y="3186074"/>
            <a:ext cx="3118634" cy="3118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639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Содержимое 6" descr="siniy-nazvan-luchshim-cvetom.jpg">
            <a:extLst>
              <a:ext uri="{FF2B5EF4-FFF2-40B4-BE49-F238E27FC236}">
                <a16:creationId xmlns:a16="http://schemas.microsoft.com/office/drawing/2014/main" id="{E8578273-64BF-710B-9434-3698A56246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08875" y="642938"/>
            <a:ext cx="3800475" cy="2381250"/>
          </a:xfrm>
        </p:spPr>
      </p:pic>
      <p:sp>
        <p:nvSpPr>
          <p:cNvPr id="7172" name="Текст 5">
            <a:extLst>
              <a:ext uri="{FF2B5EF4-FFF2-40B4-BE49-F238E27FC236}">
                <a16:creationId xmlns:a16="http://schemas.microsoft.com/office/drawing/2014/main" id="{E074D484-9618-B8AC-B351-B8340615C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93750" y="1341438"/>
            <a:ext cx="6388498" cy="4968875"/>
          </a:xfrm>
        </p:spPr>
        <p:txBody>
          <a:bodyPr>
            <a:normAutofit fontScale="40000" lnSpcReduction="20000"/>
          </a:bodyPr>
          <a:lstStyle/>
          <a:p>
            <a:pPr algn="ctr" defTabSz="912813"/>
            <a:r>
              <a:rPr lang="uk-UA" altLang="ru-UA" sz="4500" b="1" dirty="0">
                <a:solidFill>
                  <a:schemeClr val="accent2">
                    <a:lumMod val="75000"/>
                  </a:schemeClr>
                </a:solidFill>
              </a:rPr>
              <a:t>Джерела ультрафіолетового випромінювання</a:t>
            </a:r>
          </a:p>
          <a:p>
            <a:pPr algn="just" defTabSz="912813"/>
            <a:r>
              <a:rPr lang="uk-UA" altLang="ru-UA" sz="4500" dirty="0"/>
              <a:t>Сонце, зірки, туманності й інші космічні об'єкти. Проте лише довгохвильова частина цього випромінювання досягає земної поверхні. Більш короткохвильове випромінювання поглинається озоном, киснем та іншими компонентами атмосфери на висоті 30—200 км від поверхні Землі. </a:t>
            </a:r>
            <a:r>
              <a:rPr lang="uk-UA" sz="4500" dirty="0"/>
              <a:t>Випромінювання розжарених до 3000 </a:t>
            </a:r>
            <a:r>
              <a:rPr lang="uk-UA" sz="4500" dirty="0" err="1"/>
              <a:t>К</a:t>
            </a:r>
            <a:r>
              <a:rPr lang="uk-UA" sz="4500" dirty="0"/>
              <a:t> твердих тіл містить помітну частку ультрафіолетового випромінювання неперервного спектру, інтенсивність якого зростає із збільшенням температури. Сильніше ультрафіолетове випромінювання випускає плазма газового розряду. Будь-яка високотемпературна плазма є потужним джерелом УФ-випромінювання. Інтенсивне УФ-випромінювання неперервного спектру випромінюють електрони, прискорені в синхротроні. Для ультрафіолетової області спектру розроблені також оптичні квантові генератори — лазери. </a:t>
            </a:r>
            <a:endParaRPr lang="ru-RU" sz="4500" dirty="0"/>
          </a:p>
          <a:p>
            <a:pPr defTabSz="912813"/>
            <a:endParaRPr lang="ru-RU" altLang="ru-UA" sz="2200" dirty="0"/>
          </a:p>
        </p:txBody>
      </p:sp>
      <p:pic>
        <p:nvPicPr>
          <p:cNvPr id="7173" name="Picture 2" descr="C:\Documents and Settings\Администратор\Рабочий стол\85038385.jpg">
            <a:extLst>
              <a:ext uri="{FF2B5EF4-FFF2-40B4-BE49-F238E27FC236}">
                <a16:creationId xmlns:a16="http://schemas.microsoft.com/office/drawing/2014/main" id="{D7BB86A7-8CC1-8F6C-35D8-2CE59C875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3694112"/>
            <a:ext cx="3800475" cy="2850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shVTI">
  <a:themeElements>
    <a:clrScheme name="AnalogousFromDarkSeedLeftStep">
      <a:dk1>
        <a:srgbClr val="000000"/>
      </a:dk1>
      <a:lt1>
        <a:srgbClr val="FFFFFF"/>
      </a:lt1>
      <a:dk2>
        <a:srgbClr val="1C2031"/>
      </a:dk2>
      <a:lt2>
        <a:srgbClr val="F0F3F1"/>
      </a:lt2>
      <a:accent1>
        <a:srgbClr val="D040B9"/>
      </a:accent1>
      <a:accent2>
        <a:srgbClr val="9A2EBE"/>
      </a:accent2>
      <a:accent3>
        <a:srgbClr val="6F40D0"/>
      </a:accent3>
      <a:accent4>
        <a:srgbClr val="3440C0"/>
      </a:accent4>
      <a:accent5>
        <a:srgbClr val="4088D0"/>
      </a:accent5>
      <a:accent6>
        <a:srgbClr val="2EB3BE"/>
      </a:accent6>
      <a:hlink>
        <a:srgbClr val="3F6ABF"/>
      </a:hlink>
      <a:folHlink>
        <a:srgbClr val="7F7F7F"/>
      </a:folHlink>
    </a:clrScheme>
    <a:fontScheme name="grandview display">
      <a:majorFont>
        <a:latin typeface="Grandview Display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shVTI" id="{0A75137F-CDEB-4E94-A788-9D255EBE1B91}" vid="{DE9A6A09-5855-45A3-8E99-4290ED2405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1079</Words>
  <Application>Microsoft Macintosh PowerPoint</Application>
  <PresentationFormat>Широкоэкранный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Grandview Display</vt:lpstr>
      <vt:lpstr>Segoe Print</vt:lpstr>
      <vt:lpstr>Wingdings</vt:lpstr>
      <vt:lpstr>DashVTI</vt:lpstr>
      <vt:lpstr>Дія випромінювання на біооб’єкти.  Принцип роботи і  конструкція терапевтичного обладнання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Дія випромінювання на біооб’єкти.  Принцип роботи і  конструкція терапевтичного обладнання </dc:title>
  <dc:creator>ivanovvl</dc:creator>
  <cp:lastModifiedBy>ivanovvl</cp:lastModifiedBy>
  <cp:revision>3</cp:revision>
  <dcterms:created xsi:type="dcterms:W3CDTF">2023-10-02T11:10:50Z</dcterms:created>
  <dcterms:modified xsi:type="dcterms:W3CDTF">2023-10-03T09:28:03Z</dcterms:modified>
</cp:coreProperties>
</file>