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83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39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C83C6-25C7-4C2A-B7E2-691A65064ED5}" type="datetimeFigureOut">
              <a:rPr lang="uk-UA" smtClean="0"/>
              <a:pPr/>
              <a:t>15.02.2017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54681-435C-4F62-8C70-563F8DE9063C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C83C6-25C7-4C2A-B7E2-691A65064ED5}" type="datetimeFigureOut">
              <a:rPr lang="uk-UA" smtClean="0"/>
              <a:pPr/>
              <a:t>15.02.2017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54681-435C-4F62-8C70-563F8DE9063C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C83C6-25C7-4C2A-B7E2-691A65064ED5}" type="datetimeFigureOut">
              <a:rPr lang="uk-UA" smtClean="0"/>
              <a:pPr/>
              <a:t>15.02.2017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54681-435C-4F62-8C70-563F8DE9063C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C83C6-25C7-4C2A-B7E2-691A65064ED5}" type="datetimeFigureOut">
              <a:rPr lang="uk-UA" smtClean="0"/>
              <a:pPr/>
              <a:t>15.02.2017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54681-435C-4F62-8C70-563F8DE9063C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C83C6-25C7-4C2A-B7E2-691A65064ED5}" type="datetimeFigureOut">
              <a:rPr lang="uk-UA" smtClean="0"/>
              <a:pPr/>
              <a:t>15.02.2017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54681-435C-4F62-8C70-563F8DE9063C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C83C6-25C7-4C2A-B7E2-691A65064ED5}" type="datetimeFigureOut">
              <a:rPr lang="uk-UA" smtClean="0"/>
              <a:pPr/>
              <a:t>15.02.2017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54681-435C-4F62-8C70-563F8DE9063C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C83C6-25C7-4C2A-B7E2-691A65064ED5}" type="datetimeFigureOut">
              <a:rPr lang="uk-UA" smtClean="0"/>
              <a:pPr/>
              <a:t>15.02.2017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54681-435C-4F62-8C70-563F8DE9063C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C83C6-25C7-4C2A-B7E2-691A65064ED5}" type="datetimeFigureOut">
              <a:rPr lang="uk-UA" smtClean="0"/>
              <a:pPr/>
              <a:t>15.02.2017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54681-435C-4F62-8C70-563F8DE9063C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C83C6-25C7-4C2A-B7E2-691A65064ED5}" type="datetimeFigureOut">
              <a:rPr lang="uk-UA" smtClean="0"/>
              <a:pPr/>
              <a:t>15.02.2017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54681-435C-4F62-8C70-563F8DE9063C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C83C6-25C7-4C2A-B7E2-691A65064ED5}" type="datetimeFigureOut">
              <a:rPr lang="uk-UA" smtClean="0"/>
              <a:pPr/>
              <a:t>15.02.2017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54681-435C-4F62-8C70-563F8DE9063C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C83C6-25C7-4C2A-B7E2-691A65064ED5}" type="datetimeFigureOut">
              <a:rPr lang="uk-UA" smtClean="0"/>
              <a:pPr/>
              <a:t>15.02.2017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54681-435C-4F62-8C70-563F8DE9063C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9C83C6-25C7-4C2A-B7E2-691A65064ED5}" type="datetimeFigureOut">
              <a:rPr lang="uk-UA" smtClean="0"/>
              <a:pPr/>
              <a:t>15.02.2017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854681-435C-4F62-8C70-563F8DE9063C}" type="slidenum">
              <a:rPr lang="uk-UA" smtClean="0"/>
              <a:pPr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катя\Desktop\73058332_Scene_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5786" y="1857364"/>
            <a:ext cx="7772400" cy="3000396"/>
          </a:xfrm>
        </p:spPr>
        <p:txBody>
          <a:bodyPr/>
          <a:lstStyle/>
          <a:p>
            <a:r>
              <a:rPr lang="uk-UA" dirty="0" smtClean="0">
                <a:latin typeface="Century" pitchFamily="18" charset="0"/>
              </a:rPr>
              <a:t>РАДІОТЕАТР ТА ІСТОРІЯ ЙОГО ВИНИКНЕННЯ </a:t>
            </a:r>
            <a:endParaRPr lang="uk-UA" dirty="0">
              <a:latin typeface="Century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катя\Desktop\73058332_Scene_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5" name="Picture 3" descr="C:\Users\катя\Desktop\Без названия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28794" y="472975"/>
            <a:ext cx="4957784" cy="63850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катя\Desktop\73058332_Scene_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714348" y="1643050"/>
            <a:ext cx="821537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" pitchFamily="18" charset="0"/>
              </a:rPr>
              <a:t>Радіоп'єса не знає обмежень у зміні місця, часу і характеру дії, так як вона не пов'язана необхідністю створення безпосередніх зорових вражень. Особливості побудови радіоп'єси: немає композиційної розпливчастості, довгою експозиції; </a:t>
            </a:r>
            <a:r>
              <a:rPr lang="uk-UA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" pitchFamily="18" charset="0"/>
              </a:rPr>
              <a:t>дія </a:t>
            </a:r>
            <a:r>
              <a:rPr lang="uk-UA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" pitchFamily="18" charset="0"/>
              </a:rPr>
              <a:t>її </a:t>
            </a:r>
            <a:r>
              <a:rPr lang="uk-UA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" pitchFamily="18" charset="0"/>
              </a:rPr>
              <a:t>повинна бути динамічною, </a:t>
            </a:r>
            <a:r>
              <a:rPr lang="uk-UA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" pitchFamily="18" charset="0"/>
              </a:rPr>
              <a:t>конфлікт - чітким і гострим, характери - рельєфними, число основних дійових осіб - невелика, так як слухач повинен мати можливість добре запам'ятати і легко розрізняти їхні голоси. Тривалість радіо п'єси - 20 хвилин і більше, але вона повинна бути значно коротше п'єси, бо викликає у слухача психологічну втому раніше, ніж в театрі.</a:t>
            </a:r>
            <a:endParaRPr lang="uk-UA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катя\Desktop\73058332_Scene_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uk-UA"/>
          </a:p>
        </p:txBody>
      </p:sp>
      <p:pic>
        <p:nvPicPr>
          <p:cNvPr id="5" name="Picture 1" descr="C:\Users\катя\Desktop\x_118ee32d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57290" y="1651549"/>
            <a:ext cx="6929450" cy="52064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катя\Desktop\73058332_Scene_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034" y="857232"/>
            <a:ext cx="4500594" cy="5715040"/>
          </a:xfrm>
        </p:spPr>
        <p:txBody>
          <a:bodyPr>
            <a:normAutofit fontScale="47500" lnSpcReduction="20000"/>
          </a:bodyPr>
          <a:lstStyle/>
          <a:p>
            <a:endParaRPr lang="uk-UA" dirty="0" smtClean="0">
              <a:solidFill>
                <a:schemeClr val="tx1">
                  <a:lumMod val="95000"/>
                  <a:lumOff val="5000"/>
                </a:schemeClr>
              </a:solidFill>
              <a:latin typeface="Century" pitchFamily="18" charset="0"/>
            </a:endParaRPr>
          </a:p>
          <a:p>
            <a:endParaRPr lang="uk-UA" dirty="0" smtClean="0">
              <a:solidFill>
                <a:schemeClr val="tx1">
                  <a:lumMod val="95000"/>
                  <a:lumOff val="5000"/>
                </a:schemeClr>
              </a:solidFill>
              <a:latin typeface="Century" pitchFamily="18" charset="0"/>
            </a:endParaRPr>
          </a:p>
          <a:p>
            <a:endParaRPr lang="uk-UA" dirty="0" smtClean="0">
              <a:solidFill>
                <a:schemeClr val="tx1">
                  <a:lumMod val="95000"/>
                  <a:lumOff val="5000"/>
                </a:schemeClr>
              </a:solidFill>
              <a:latin typeface="Century" pitchFamily="18" charset="0"/>
            </a:endParaRPr>
          </a:p>
          <a:p>
            <a:r>
              <a:rPr lang="uk-UA" sz="3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" pitchFamily="18" charset="0"/>
              </a:rPr>
              <a:t>Вистави на радіо ставили і театральні режисери, в тому числі Всеволод Мейєрхольд, і навіть кінорежисери, як, наприклад, Андрій Тарковський - «Повний поворот кругом» за новелою В. Фолкнера (1965), але набагато частіше - спеціальні </a:t>
            </a:r>
            <a:r>
              <a:rPr lang="uk-UA" sz="3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" pitchFamily="18" charset="0"/>
              </a:rPr>
              <a:t>радіорежисери</a:t>
            </a:r>
            <a:r>
              <a:rPr lang="uk-UA" sz="3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" pitchFamily="18" charset="0"/>
              </a:rPr>
              <a:t>, які досконало володіли специфікою радіотеатру,  такі як легендарна Роза Іоффе або Осип Абдулов, на рахунку якого понад 200 режисерських робіт на радіо. Мейєрхольд після першої спроби виконати перед мікрофоном фрагменти з вистав визнав: «Цьому в день не навчишся». Щоб адаптувати до радіомовлення спектакль «Дама з камеліями», почати довелося з переробки самої п'єси. </a:t>
            </a:r>
            <a:r>
              <a:rPr lang="uk-UA" sz="3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" pitchFamily="18" charset="0"/>
              </a:rPr>
              <a:t>Радіоспектакль </a:t>
            </a:r>
            <a:r>
              <a:rPr lang="uk-UA" sz="3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" pitchFamily="18" charset="0"/>
              </a:rPr>
              <a:t>пред'являв особливі вимоги і акторові, в розпорядженні якого </a:t>
            </a:r>
            <a:r>
              <a:rPr lang="uk-UA" sz="3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" pitchFamily="18" charset="0"/>
              </a:rPr>
              <a:t>залишався тільки </a:t>
            </a:r>
            <a:r>
              <a:rPr lang="uk-UA" sz="3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" pitchFamily="18" charset="0"/>
              </a:rPr>
              <a:t>один засіб виразності - його голос. </a:t>
            </a:r>
            <a:endParaRPr lang="uk-UA" sz="3800" dirty="0">
              <a:solidFill>
                <a:schemeClr val="tx1">
                  <a:lumMod val="95000"/>
                  <a:lumOff val="5000"/>
                </a:schemeClr>
              </a:solidFill>
              <a:latin typeface="Century" pitchFamily="18" charset="0"/>
            </a:endParaRPr>
          </a:p>
        </p:txBody>
      </p:sp>
      <p:pic>
        <p:nvPicPr>
          <p:cNvPr id="8193" name="Picture 1" descr="C:\Users\катя\Desktop\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43504" y="1316187"/>
            <a:ext cx="4000496" cy="55418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катя\Desktop\73058332_Scene_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7169" name="Picture 1" descr="C:\Users\катя\Desktop\Andrei_Tarkovsky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00232" y="285706"/>
            <a:ext cx="4929222" cy="657229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катя\Desktop\73058332_Scene_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500694" y="1500174"/>
            <a:ext cx="3414682" cy="5143536"/>
          </a:xfrm>
        </p:spPr>
        <p:txBody>
          <a:bodyPr>
            <a:noAutofit/>
          </a:bodyPr>
          <a:lstStyle/>
          <a:p>
            <a:r>
              <a:rPr lang="ru-RU" sz="3600" dirty="0" smtClean="0">
                <a:latin typeface="Century" pitchFamily="18" charset="0"/>
              </a:rPr>
              <a:t>Як говорила </a:t>
            </a:r>
            <a:br>
              <a:rPr lang="ru-RU" sz="3600" dirty="0" smtClean="0">
                <a:latin typeface="Century" pitchFamily="18" charset="0"/>
              </a:rPr>
            </a:br>
            <a:r>
              <a:rPr lang="ru-RU" sz="3600" dirty="0" smtClean="0">
                <a:latin typeface="Century" pitchFamily="18" charset="0"/>
              </a:rPr>
              <a:t>Р. </a:t>
            </a:r>
            <a:r>
              <a:rPr lang="ru-RU" sz="3600" dirty="0" err="1" smtClean="0">
                <a:latin typeface="Century" pitchFamily="18" charset="0"/>
              </a:rPr>
              <a:t>Іоффе</a:t>
            </a:r>
            <a:r>
              <a:rPr lang="ru-RU" sz="3600" dirty="0" smtClean="0">
                <a:latin typeface="Century" pitchFamily="18" charset="0"/>
              </a:rPr>
              <a:t>:  «слухач повинен </a:t>
            </a:r>
            <a:r>
              <a:rPr lang="ru-RU" sz="3600" dirty="0" err="1" smtClean="0">
                <a:latin typeface="Century" pitchFamily="18" charset="0"/>
              </a:rPr>
              <a:t>побачити</a:t>
            </a:r>
            <a:r>
              <a:rPr lang="ru-RU" sz="3600" dirty="0" smtClean="0">
                <a:latin typeface="Century" pitchFamily="18" charset="0"/>
              </a:rPr>
              <a:t> те, </a:t>
            </a:r>
            <a:r>
              <a:rPr lang="ru-RU" sz="3600" dirty="0" err="1" smtClean="0">
                <a:latin typeface="Century" pitchFamily="18" charset="0"/>
              </a:rPr>
              <a:t>що</a:t>
            </a:r>
            <a:r>
              <a:rPr lang="ru-RU" sz="3600" dirty="0" smtClean="0">
                <a:latin typeface="Century" pitchFamily="18" charset="0"/>
              </a:rPr>
              <a:t> ми </a:t>
            </a:r>
            <a:r>
              <a:rPr lang="ru-RU" sz="3600" dirty="0" err="1" smtClean="0">
                <a:latin typeface="Century" pitchFamily="18" charset="0"/>
              </a:rPr>
              <a:t>йому</a:t>
            </a:r>
            <a:r>
              <a:rPr lang="ru-RU" sz="3600" dirty="0" smtClean="0">
                <a:latin typeface="Century" pitchFamily="18" charset="0"/>
              </a:rPr>
              <a:t> </a:t>
            </a:r>
            <a:r>
              <a:rPr lang="ru-RU" sz="3600" dirty="0" err="1" smtClean="0">
                <a:latin typeface="Century" pitchFamily="18" charset="0"/>
              </a:rPr>
              <a:t>граємо</a:t>
            </a:r>
            <a:r>
              <a:rPr lang="ru-RU" sz="3600" dirty="0" smtClean="0">
                <a:latin typeface="Century" pitchFamily="18" charset="0"/>
              </a:rPr>
              <a:t>».</a:t>
            </a:r>
            <a:endParaRPr lang="uk-UA" sz="3600" dirty="0">
              <a:latin typeface="Century" pitchFamily="18" charset="0"/>
            </a:endParaRPr>
          </a:p>
        </p:txBody>
      </p:sp>
      <p:pic>
        <p:nvPicPr>
          <p:cNvPr id="5" name="Picture 2" descr="C:\Users\катя\Desktop\Без названия (1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404506"/>
            <a:ext cx="5429256" cy="545349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катя\Desktop\73058332_Scene_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42910" y="1285860"/>
            <a:ext cx="8215370" cy="5286412"/>
          </a:xfrm>
        </p:spPr>
        <p:txBody>
          <a:bodyPr>
            <a:normAutofit fontScale="85000" lnSpcReduction="10000"/>
          </a:bodyPr>
          <a:lstStyle/>
          <a:p>
            <a:r>
              <a:rPr lang="uk-UA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" pitchFamily="18" charset="0"/>
              </a:rPr>
              <a:t>Записи кращих театральних робіт московських і периферійних театрів протягом багатьох років давали слухачам можливість не просто ознайомитися з найцікавішими роботами драматургів, режисерів, акторів, а й простежити розмаїття їх творчих пошуків, складну і, як правило, плідну творчу історію вітчизняної драматичної і музичної </a:t>
            </a:r>
            <a:r>
              <a:rPr lang="uk-UA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" pitchFamily="18" charset="0"/>
              </a:rPr>
              <a:t>сцени.</a:t>
            </a:r>
            <a:endParaRPr lang="uk-UA" dirty="0" smtClean="0">
              <a:solidFill>
                <a:schemeClr val="tx1">
                  <a:lumMod val="95000"/>
                  <a:lumOff val="5000"/>
                </a:schemeClr>
              </a:solidFill>
              <a:latin typeface="Century" pitchFamily="18" charset="0"/>
            </a:endParaRPr>
          </a:p>
          <a:p>
            <a:endParaRPr lang="uk-UA" dirty="0" smtClean="0">
              <a:solidFill>
                <a:schemeClr val="tx1">
                  <a:lumMod val="95000"/>
                  <a:lumOff val="5000"/>
                </a:schemeClr>
              </a:solidFill>
              <a:latin typeface="Century" pitchFamily="18" charset="0"/>
            </a:endParaRPr>
          </a:p>
          <a:p>
            <a:r>
              <a:rPr lang="uk-UA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" pitchFamily="18" charset="0"/>
              </a:rPr>
              <a:t>  Рубрика «Театр біля мікрофона», багато в чому визначає «обличчя» радіоефіру, вже </a:t>
            </a:r>
            <a:r>
              <a:rPr lang="uk-UA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" pitchFamily="18" charset="0"/>
              </a:rPr>
              <a:t>у</a:t>
            </a:r>
            <a:r>
              <a:rPr lang="uk-UA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" pitchFamily="18" charset="0"/>
              </a:rPr>
              <a:t> </a:t>
            </a:r>
            <a:r>
              <a:rPr lang="uk-UA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" pitchFamily="18" charset="0"/>
              </a:rPr>
              <a:t>1935-1936 </a:t>
            </a:r>
            <a:r>
              <a:rPr lang="uk-UA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" pitchFamily="18" charset="0"/>
              </a:rPr>
              <a:t>років, вона </a:t>
            </a:r>
            <a:r>
              <a:rPr lang="uk-UA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" pitchFamily="18" charset="0"/>
              </a:rPr>
              <a:t>зайняла міцне місце в програмах радіо.</a:t>
            </a:r>
            <a:endParaRPr lang="uk-UA" dirty="0">
              <a:solidFill>
                <a:schemeClr val="tx1">
                  <a:lumMod val="95000"/>
                  <a:lumOff val="5000"/>
                </a:schemeClr>
              </a:solidFill>
              <a:latin typeface="Century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катя\Desktop\73058332_Scene_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4097" name="Picture 1" descr="C:\Users\катя\Desktop\ArticleImage_12041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14414" y="1553729"/>
            <a:ext cx="7072362" cy="530427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катя\Desktop\73058332_Scene_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034" y="2071678"/>
            <a:ext cx="8001056" cy="4786322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" pitchFamily="18" charset="0"/>
              </a:rPr>
              <a:t>«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" pitchFamily="18" charset="0"/>
              </a:rPr>
              <a:t>Буратіно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" pitchFamily="18" charset="0"/>
              </a:rPr>
              <a:t>» (1951)</a:t>
            </a:r>
          </a:p>
          <a:p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" pitchFamily="18" charset="0"/>
              </a:rPr>
              <a:t>«Маленький принц» за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" pitchFamily="18" charset="0"/>
              </a:rPr>
              <a:t>Сент-Екзюпері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" pitchFamily="18" charset="0"/>
              </a:rPr>
              <a:t> (1961)</a:t>
            </a:r>
          </a:p>
          <a:p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" pitchFamily="18" charset="0"/>
              </a:rPr>
              <a:t>«Перший учитель» по Айтматову (1962)</a:t>
            </a:r>
          </a:p>
          <a:p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" pitchFamily="18" charset="0"/>
              </a:rPr>
              <a:t>«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" pitchFamily="18" charset="0"/>
              </a:rPr>
              <a:t>Золотий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" pitchFamily="18" charset="0"/>
              </a:rPr>
              <a:t>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" pitchFamily="18" charset="0"/>
              </a:rPr>
              <a:t>гаманець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" pitchFamily="18" charset="0"/>
              </a:rPr>
              <a:t>» (1963, по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" pitchFamily="18" charset="0"/>
              </a:rPr>
              <a:t>нартському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" pitchFamily="18" charset="0"/>
              </a:rPr>
              <a:t>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" pitchFamily="18" charset="0"/>
              </a:rPr>
              <a:t>епосі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" pitchFamily="18" charset="0"/>
              </a:rPr>
              <a:t>)</a:t>
            </a:r>
          </a:p>
          <a:p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" pitchFamily="18" charset="0"/>
              </a:rPr>
              <a:t>«Десять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" pitchFamily="18" charset="0"/>
              </a:rPr>
              <a:t>днів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" pitchFamily="18" charset="0"/>
              </a:rPr>
              <a:t>,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" pitchFamily="18" charset="0"/>
              </a:rPr>
              <a:t>які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" pitchFamily="18" charset="0"/>
              </a:rPr>
              <a:t> потрясли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" pitchFamily="18" charset="0"/>
              </a:rPr>
              <a:t>світ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" pitchFamily="18" charset="0"/>
              </a:rPr>
              <a:t>» по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" pitchFamily="18" charset="0"/>
              </a:rPr>
              <a:t>Ріду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" pitchFamily="18" charset="0"/>
              </a:rPr>
              <a:t> (1963)</a:t>
            </a:r>
          </a:p>
          <a:p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" pitchFamily="18" charset="0"/>
              </a:rPr>
              <a:t>«На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" pitchFamily="18" charset="0"/>
              </a:rPr>
              <a:t>цій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" pitchFamily="18" charset="0"/>
              </a:rPr>
              <a:t>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" pitchFamily="18" charset="0"/>
              </a:rPr>
              <a:t>стороні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" pitchFamily="18" charset="0"/>
              </a:rPr>
              <a:t>» Гонсалеса (1964)</a:t>
            </a:r>
          </a:p>
          <a:p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" pitchFamily="18" charset="0"/>
              </a:rPr>
              <a:t>«Клуб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" pitchFamily="18" charset="0"/>
              </a:rPr>
              <a:t>знаменитих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" pitchFamily="18" charset="0"/>
              </a:rPr>
              <a:t>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" pitchFamily="18" charset="0"/>
              </a:rPr>
              <a:t>капітанів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" pitchFamily="18" charset="0"/>
              </a:rPr>
              <a:t>» (1945)</a:t>
            </a:r>
          </a:p>
          <a:p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" pitchFamily="18" charset="0"/>
              </a:rPr>
              <a:t>«КОАПП» (1943)</a:t>
            </a:r>
          </a:p>
          <a:p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" pitchFamily="18" charset="0"/>
              </a:rPr>
              <a:t>"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" pitchFamily="18" charset="0"/>
              </a:rPr>
              <a:t>Олексій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" pitchFamily="18" charset="0"/>
              </a:rPr>
              <a:t>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" pitchFamily="18" charset="0"/>
              </a:rPr>
              <a:t>Жмакін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" pitchFamily="18" charset="0"/>
              </a:rPr>
              <a:t>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" pitchFamily="18" charset="0"/>
              </a:rPr>
              <a:t>вибирає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" pitchFamily="18" charset="0"/>
              </a:rPr>
              <a:t> дорогу"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" pitchFamily="18" charset="0"/>
              </a:rPr>
              <a:t>Журавина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" pitchFamily="18" charset="0"/>
              </a:rPr>
              <a:t> (за мотивами роману Германа "Один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" pitchFamily="18" charset="0"/>
              </a:rPr>
              <a:t>рік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" pitchFamily="18" charset="0"/>
              </a:rPr>
              <a:t>", 1961)</a:t>
            </a:r>
          </a:p>
          <a:p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" pitchFamily="18" charset="0"/>
              </a:rPr>
              <a:t>"Монолог на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" pitchFamily="18" charset="0"/>
              </a:rPr>
              <a:t>просіці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" pitchFamily="18" charset="0"/>
              </a:rPr>
              <a:t>"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" pitchFamily="18" charset="0"/>
              </a:rPr>
              <a:t>Бірмана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" pitchFamily="18" charset="0"/>
              </a:rPr>
              <a:t> (за мотивами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" pitchFamily="18" charset="0"/>
              </a:rPr>
              <a:t>оповідань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" pitchFamily="18" charset="0"/>
              </a:rPr>
              <a:t>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" pitchFamily="18" charset="0"/>
              </a:rPr>
              <a:t>Лідіна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" pitchFamily="18" charset="0"/>
              </a:rPr>
              <a:t>, 1966).</a:t>
            </a:r>
            <a:endParaRPr lang="uk-UA" dirty="0" smtClean="0">
              <a:solidFill>
                <a:schemeClr val="tx1">
                  <a:lumMod val="95000"/>
                  <a:lumOff val="5000"/>
                </a:schemeClr>
              </a:solidFill>
              <a:latin typeface="Century" pitchFamily="18" charset="0"/>
            </a:endParaRPr>
          </a:p>
          <a:p>
            <a:endParaRPr lang="uk-UA" dirty="0">
              <a:solidFill>
                <a:schemeClr val="tx1">
                  <a:lumMod val="95000"/>
                  <a:lumOff val="5000"/>
                </a:schemeClr>
              </a:solidFill>
              <a:latin typeface="Century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14348" y="1071546"/>
            <a:ext cx="8201891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4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" pitchFamily="18" charset="0"/>
              </a:rPr>
              <a:t>Знамениті   радіопостановки</a:t>
            </a:r>
            <a:endParaRPr lang="uk-UA" sz="4400" dirty="0">
              <a:solidFill>
                <a:schemeClr val="tx1">
                  <a:lumMod val="95000"/>
                  <a:lumOff val="5000"/>
                </a:schemeClr>
              </a:solidFill>
              <a:latin typeface="Century" pitchFamily="18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катя\Desktop\73058332_Scene_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2049" name="Picture 1" descr="C:\Users\катя\Desktop\Без названия (2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43280" y="2000241"/>
            <a:ext cx="7794372" cy="48577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катя\Desktop\73058332_Scene_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00100" y="928670"/>
            <a:ext cx="7500990" cy="2214578"/>
          </a:xfrm>
        </p:spPr>
        <p:txBody>
          <a:bodyPr>
            <a:normAutofit fontScale="92500" lnSpcReduction="10000"/>
          </a:bodyPr>
          <a:lstStyle/>
          <a:p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" pitchFamily="18" charset="0"/>
              </a:rPr>
              <a:t>Радіотеатр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" pitchFamily="18" charset="0"/>
              </a:rPr>
              <a:t> - вид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" pitchFamily="18" charset="0"/>
              </a:rPr>
              <a:t>мистецтва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" pitchFamily="18" charset="0"/>
              </a:rPr>
              <a:t>, передача по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" pitchFamily="18" charset="0"/>
              </a:rPr>
              <a:t>радіо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" pitchFamily="18" charset="0"/>
              </a:rPr>
              <a:t>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" pitchFamily="18" charset="0"/>
              </a:rPr>
              <a:t>запису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" pitchFamily="18" charset="0"/>
              </a:rPr>
              <a:t>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" pitchFamily="18" charset="0"/>
              </a:rPr>
              <a:t>п'єси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" pitchFamily="18" charset="0"/>
              </a:rPr>
              <a:t>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" pitchFamily="18" charset="0"/>
              </a:rPr>
              <a:t>або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" pitchFamily="18" charset="0"/>
              </a:rPr>
              <a:t>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" pitchFamily="18" charset="0"/>
              </a:rPr>
              <a:t>інсценування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" pitchFamily="18" charset="0"/>
              </a:rPr>
              <a:t>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" pitchFamily="18" charset="0"/>
              </a:rPr>
              <a:t>літературних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" pitchFamily="18" charset="0"/>
              </a:rPr>
              <a:t>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" pitchFamily="18" charset="0"/>
              </a:rPr>
              <a:t>творів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" pitchFamily="18" charset="0"/>
              </a:rPr>
              <a:t>,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" pitchFamily="18" charset="0"/>
              </a:rPr>
              <a:t>що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" pitchFamily="18" charset="0"/>
              </a:rPr>
              <a:t>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" pitchFamily="18" charset="0"/>
              </a:rPr>
              <a:t>виник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" pitchFamily="18" charset="0"/>
              </a:rPr>
              <a:t> у 20-і роки ХХ ст. разом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" pitchFamily="18" charset="0"/>
              </a:rPr>
              <a:t>з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" pitchFamily="18" charset="0"/>
              </a:rPr>
              <a:t>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" pitchFamily="18" charset="0"/>
              </a:rPr>
              <a:t>розвитком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" pitchFamily="18" charset="0"/>
              </a:rPr>
              <a:t>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" pitchFamily="18" charset="0"/>
              </a:rPr>
              <a:t>художнього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" pitchFamily="18" charset="0"/>
              </a:rPr>
              <a:t>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" pitchFamily="18" charset="0"/>
              </a:rPr>
              <a:t>радіомовлення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" pitchFamily="18" charset="0"/>
              </a:rPr>
              <a:t>.</a:t>
            </a:r>
            <a:endParaRPr lang="uk-UA" dirty="0">
              <a:solidFill>
                <a:schemeClr val="tx1">
                  <a:lumMod val="95000"/>
                  <a:lumOff val="5000"/>
                </a:schemeClr>
              </a:solidFill>
              <a:latin typeface="Century" pitchFamily="18" charset="0"/>
            </a:endParaRPr>
          </a:p>
        </p:txBody>
      </p:sp>
      <p:pic>
        <p:nvPicPr>
          <p:cNvPr id="19458" name="Picture 2" descr="https://upload.wikimedia.org/wikipedia/commons/5/59/Opname_van_een_hoorspel_Recording_a_radio_play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00232" y="3070934"/>
            <a:ext cx="5214974" cy="378706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катя\Desktop\73058332_Scene_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5720" y="1142984"/>
            <a:ext cx="8501122" cy="5715016"/>
          </a:xfrm>
        </p:spPr>
        <p:txBody>
          <a:bodyPr>
            <a:normAutofit fontScale="85000" lnSpcReduction="10000"/>
          </a:bodyPr>
          <a:lstStyle/>
          <a:p>
            <a:r>
              <a:rPr lang="uk-UA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" pitchFamily="18" charset="0"/>
              </a:rPr>
              <a:t>Свої оригінальні зразки аудіокультури радіо виробляло протягом багатьох десятиліть і досягло в цьому великих успіхів. Практично немає жодного виду або жанру літератури, театру, музичного театру, який не мав би цікавого аналога в мистецтві незримої радіосцени.</a:t>
            </a:r>
          </a:p>
          <a:p>
            <a:r>
              <a:rPr lang="uk-UA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" pitchFamily="18" charset="0"/>
              </a:rPr>
              <a:t> Таким чином, радіо багаторічною і різноманітною практикою свого існування довело, що воно не просто ретранслятор різних видів творчості, </a:t>
            </a:r>
            <a:r>
              <a:rPr lang="uk-UA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" pitchFamily="18" charset="0"/>
              </a:rPr>
              <a:t>але й </a:t>
            </a:r>
            <a:r>
              <a:rPr lang="uk-UA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" pitchFamily="18" charset="0"/>
              </a:rPr>
              <a:t>самостійна і рівноправна з іншими галузями культури.</a:t>
            </a:r>
          </a:p>
          <a:p>
            <a:r>
              <a:rPr lang="uk-UA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" pitchFamily="18" charset="0"/>
              </a:rPr>
              <a:t>Радіо завжди впливало і буде впливати на естетичний розвиток населення, і більш того - певним чином управляти цим процесом.</a:t>
            </a:r>
          </a:p>
          <a:p>
            <a:endParaRPr lang="uk-UA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катя\Desktop\73058332_Scene_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1785926"/>
            <a:ext cx="6400800" cy="4714908"/>
          </a:xfrm>
        </p:spPr>
        <p:txBody>
          <a:bodyPr>
            <a:normAutofit/>
          </a:bodyPr>
          <a:lstStyle/>
          <a:p>
            <a:r>
              <a:rPr lang="uk-UA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" pitchFamily="18" charset="0"/>
              </a:rPr>
              <a:t>Виконала: </a:t>
            </a:r>
          </a:p>
          <a:p>
            <a:r>
              <a:rPr lang="uk-UA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" pitchFamily="18" charset="0"/>
              </a:rPr>
              <a:t>Студентка 5 курсу </a:t>
            </a:r>
          </a:p>
          <a:p>
            <a:r>
              <a:rPr lang="uk-UA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" pitchFamily="18" charset="0"/>
              </a:rPr>
              <a:t>Спеціальності театральне мистецтво </a:t>
            </a:r>
          </a:p>
          <a:p>
            <a:r>
              <a:rPr lang="uk-UA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" pitchFamily="18" charset="0"/>
              </a:rPr>
              <a:t>Кафедри акторської майстерності та дизайну </a:t>
            </a:r>
          </a:p>
          <a:p>
            <a:r>
              <a:rPr lang="uk-UA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" pitchFamily="18" charset="0"/>
              </a:rPr>
              <a:t>Слатвінська</a:t>
            </a:r>
            <a:r>
              <a:rPr lang="uk-UA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" pitchFamily="18" charset="0"/>
              </a:rPr>
              <a:t> Катерина </a:t>
            </a:r>
            <a:endParaRPr lang="uk-UA" dirty="0">
              <a:solidFill>
                <a:schemeClr val="tx1">
                  <a:lumMod val="95000"/>
                  <a:lumOff val="5000"/>
                </a:schemeClr>
              </a:solidFill>
              <a:latin typeface="Century" pitchFamily="18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катя\Desktop\73058332_Scene_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5786" y="1714488"/>
            <a:ext cx="7772400" cy="3500463"/>
          </a:xfrm>
        </p:spPr>
        <p:txBody>
          <a:bodyPr>
            <a:normAutofit/>
          </a:bodyPr>
          <a:lstStyle/>
          <a:p>
            <a:r>
              <a:rPr lang="uk-UA" sz="6000" dirty="0" smtClean="0">
                <a:latin typeface="Century" pitchFamily="18" charset="0"/>
              </a:rPr>
              <a:t>ДЯКУЮ ЗА УВАГУ!!!</a:t>
            </a:r>
            <a:endParaRPr lang="uk-UA" sz="6000" dirty="0">
              <a:latin typeface="Century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катя\Desktop\73058332_Scene_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71472" y="857232"/>
            <a:ext cx="8215370" cy="5786478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" pitchFamily="18" charset="0"/>
              </a:rPr>
              <a:t>У 1920-1930-і роки, до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" pitchFamily="18" charset="0"/>
              </a:rPr>
              <a:t>винаходу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" pitchFamily="18" charset="0"/>
              </a:rPr>
              <a:t>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" pitchFamily="18" charset="0"/>
              </a:rPr>
              <a:t>магнітофонного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" pitchFamily="18" charset="0"/>
              </a:rPr>
              <a:t>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" pitchFamily="18" charset="0"/>
              </a:rPr>
              <a:t>запису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" pitchFamily="18" charset="0"/>
              </a:rPr>
              <a:t>,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" pitchFamily="18" charset="0"/>
              </a:rPr>
              <a:t>радіоспектаклі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" pitchFamily="18" charset="0"/>
              </a:rPr>
              <a:t>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" pitchFamily="18" charset="0"/>
              </a:rPr>
              <a:t>розігрувалися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" pitchFamily="18" charset="0"/>
              </a:rPr>
              <a:t>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" pitchFamily="18" charset="0"/>
              </a:rPr>
              <a:t>безпосередньо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" pitchFamily="18" charset="0"/>
              </a:rPr>
              <a:t> в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" pitchFamily="18" charset="0"/>
              </a:rPr>
              <a:t>ефірі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" pitchFamily="18" charset="0"/>
              </a:rPr>
              <a:t>. В СРСР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" pitchFamily="18" charset="0"/>
              </a:rPr>
              <a:t>радіотрансляції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" pitchFamily="18" charset="0"/>
              </a:rPr>
              <a:t>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" pitchFamily="18" charset="0"/>
              </a:rPr>
              <a:t>театральних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" pitchFamily="18" charset="0"/>
              </a:rPr>
              <a:t> постановок, перш за все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" pitchFamily="18" charset="0"/>
              </a:rPr>
              <a:t>оперних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" pitchFamily="18" charset="0"/>
              </a:rPr>
              <a:t>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" pitchFamily="18" charset="0"/>
              </a:rPr>
              <a:t>вистав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" pitchFamily="18" charset="0"/>
              </a:rPr>
              <a:t> Великого театру,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" pitchFamily="18" charset="0"/>
              </a:rPr>
              <a:t>почалися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" pitchFamily="18" charset="0"/>
              </a:rPr>
              <a:t> ще в 20-і роки,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" pitchFamily="18" charset="0"/>
              </a:rPr>
              <a:t>саме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" pitchFamily="18" charset="0"/>
              </a:rPr>
              <a:t> тому датою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" pitchFamily="18" charset="0"/>
              </a:rPr>
              <a:t>народження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" pitchFamily="18" charset="0"/>
              </a:rPr>
              <a:t>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" pitchFamily="18" charset="0"/>
              </a:rPr>
              <a:t>радіотеатру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" pitchFamily="18" charset="0"/>
              </a:rPr>
              <a:t>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" pitchFamily="18" charset="0"/>
              </a:rPr>
              <a:t>вважається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" pitchFamily="18" charset="0"/>
              </a:rPr>
              <a:t> 25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" pitchFamily="18" charset="0"/>
              </a:rPr>
              <a:t>грудня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" pitchFamily="18" charset="0"/>
              </a:rPr>
              <a:t> 1925 року, коли в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" pitchFamily="18" charset="0"/>
              </a:rPr>
              <a:t>студії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" pitchFamily="18" charset="0"/>
              </a:rPr>
              <a:t>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" pitchFamily="18" charset="0"/>
              </a:rPr>
              <a:t>Московського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" pitchFamily="18" charset="0"/>
              </a:rPr>
              <a:t>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" pitchFamily="18" charset="0"/>
              </a:rPr>
              <a:t>радіо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" pitchFamily="18" charset="0"/>
              </a:rPr>
              <a:t>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" pitchFamily="18" charset="0"/>
              </a:rPr>
              <a:t>відбулася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" pitchFamily="18" charset="0"/>
              </a:rPr>
              <a:t>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" pitchFamily="18" charset="0"/>
              </a:rPr>
              <a:t>прем'єра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" pitchFamily="18" charset="0"/>
              </a:rPr>
              <a:t>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" pitchFamily="18" charset="0"/>
              </a:rPr>
              <a:t>першої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" pitchFamily="18" charset="0"/>
              </a:rPr>
              <a:t>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" pitchFamily="18" charset="0"/>
              </a:rPr>
              <a:t>радянської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" pitchFamily="18" charset="0"/>
              </a:rPr>
              <a:t>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" pitchFamily="18" charset="0"/>
              </a:rPr>
              <a:t>радіоп'єси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" pitchFamily="18" charset="0"/>
              </a:rPr>
              <a:t> - «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" pitchFamily="18" charset="0"/>
              </a:rPr>
              <a:t>Вечір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" pitchFamily="18" charset="0"/>
              </a:rPr>
              <a:t> у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" pitchFamily="18" charset="0"/>
              </a:rPr>
              <a:t>Марії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" pitchFamily="18" charset="0"/>
              </a:rPr>
              <a:t>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" pitchFamily="18" charset="0"/>
              </a:rPr>
              <a:t>Волконської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" pitchFamily="18" charset="0"/>
              </a:rPr>
              <a:t>». Одним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" pitchFamily="18" charset="0"/>
              </a:rPr>
              <a:t>з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" pitchFamily="18" charset="0"/>
              </a:rPr>
              <a:t>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" pitchFamily="18" charset="0"/>
              </a:rPr>
              <a:t>найвідоміших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" pitchFamily="18" charset="0"/>
              </a:rPr>
              <a:t> в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" pitchFamily="18" charset="0"/>
              </a:rPr>
              <a:t>світі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" pitchFamily="18" charset="0"/>
              </a:rPr>
              <a:t>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" pitchFamily="18" charset="0"/>
              </a:rPr>
              <a:t>радіоспектаклей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" pitchFamily="18" charset="0"/>
              </a:rPr>
              <a:t>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" pitchFamily="18" charset="0"/>
              </a:rPr>
              <a:t>є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" pitchFamily="18" charset="0"/>
              </a:rPr>
              <a:t> «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" pitchFamily="18" charset="0"/>
              </a:rPr>
              <a:t>Війна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" pitchFamily="18" charset="0"/>
              </a:rPr>
              <a:t>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" pitchFamily="18" charset="0"/>
              </a:rPr>
              <a:t>світів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" pitchFamily="18" charset="0"/>
              </a:rPr>
              <a:t>»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" pitchFamily="18" charset="0"/>
              </a:rPr>
              <a:t>Орсона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" pitchFamily="18" charset="0"/>
              </a:rPr>
              <a:t>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" pitchFamily="18" charset="0"/>
              </a:rPr>
              <a:t>Уеллса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" pitchFamily="18" charset="0"/>
              </a:rPr>
              <a:t> (за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" pitchFamily="18" charset="0"/>
              </a:rPr>
              <a:t>однойменним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" pitchFamily="18" charset="0"/>
              </a:rPr>
              <a:t> романом Герберта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" pitchFamily="18" charset="0"/>
              </a:rPr>
              <a:t>Уеллса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" pitchFamily="18" charset="0"/>
              </a:rPr>
              <a:t>),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" pitchFamily="18" charset="0"/>
              </a:rPr>
              <a:t>який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" pitchFamily="18" charset="0"/>
              </a:rPr>
              <a:t>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" pitchFamily="18" charset="0"/>
              </a:rPr>
              <a:t>був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" pitchFamily="18" charset="0"/>
              </a:rPr>
              <a:t>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" pitchFamily="18" charset="0"/>
              </a:rPr>
              <a:t>поставлений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" pitchFamily="18" charset="0"/>
              </a:rPr>
              <a:t> в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" pitchFamily="18" charset="0"/>
              </a:rPr>
              <a:t>формі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" pitchFamily="18" charset="0"/>
              </a:rPr>
              <a:t> репортажу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" pitchFamily="18" charset="0"/>
              </a:rPr>
              <a:t>і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" pitchFamily="18" charset="0"/>
              </a:rPr>
              <a:t>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" pitchFamily="18" charset="0"/>
              </a:rPr>
              <a:t>вийшов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" pitchFamily="18" charset="0"/>
              </a:rPr>
              <a:t> в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" pitchFamily="18" charset="0"/>
              </a:rPr>
              <a:t>ефір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" pitchFamily="18" charset="0"/>
              </a:rPr>
              <a:t> 30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" pitchFamily="18" charset="0"/>
              </a:rPr>
              <a:t>жовтня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" pitchFamily="18" charset="0"/>
              </a:rPr>
              <a:t> 1938 року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" pitchFamily="18" charset="0"/>
              </a:rPr>
              <a:t>викликавши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" pitchFamily="18" charset="0"/>
              </a:rPr>
              <a:t>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" pitchFamily="18" charset="0"/>
              </a:rPr>
              <a:t>паніку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" pitchFamily="18" charset="0"/>
              </a:rPr>
              <a:t> в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" pitchFamily="18" charset="0"/>
              </a:rPr>
              <a:t>Сполучених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" pitchFamily="18" charset="0"/>
              </a:rPr>
              <a:t> Штатах.</a:t>
            </a:r>
            <a:endParaRPr lang="uk-UA" dirty="0">
              <a:solidFill>
                <a:schemeClr val="tx1">
                  <a:lumMod val="95000"/>
                  <a:lumOff val="5000"/>
                </a:schemeClr>
              </a:solidFill>
              <a:latin typeface="Century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катя\Desktop\73058332_Scene_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17413" name="Picture 5" descr="C:\Users\катя\Desktop\base_8bc598553a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00100" y="1956364"/>
            <a:ext cx="7358114" cy="49016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катя\Desktop\73058332_Scene_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28662" y="1142984"/>
            <a:ext cx="7929618" cy="1928826"/>
          </a:xfrm>
        </p:spPr>
        <p:txBody>
          <a:bodyPr>
            <a:normAutofit fontScale="70000" lnSpcReduction="20000"/>
          </a:bodyPr>
          <a:lstStyle/>
          <a:p>
            <a:r>
              <a:rPr lang="uk-UA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" pitchFamily="18" charset="0"/>
              </a:rPr>
              <a:t>Радіомовлення безсумнівно психологічно впливає на людей. В системі ЗМІ радіо, орієнтовано передусім на слухове сприйняття, впливає більше за інших на уяву людини. На це звертають увагу багато сучасних фізіологів слідом за великими російськими вченими </a:t>
            </a:r>
          </a:p>
          <a:p>
            <a:r>
              <a:rPr lang="uk-UA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" pitchFamily="18" charset="0"/>
              </a:rPr>
              <a:t>І.М. Сеченовим та І.П. Павловим.</a:t>
            </a:r>
            <a:endParaRPr lang="uk-UA" dirty="0">
              <a:solidFill>
                <a:schemeClr val="tx1">
                  <a:lumMod val="95000"/>
                  <a:lumOff val="5000"/>
                </a:schemeClr>
              </a:solidFill>
              <a:latin typeface="Century" pitchFamily="18" charset="0"/>
            </a:endParaRPr>
          </a:p>
        </p:txBody>
      </p:sp>
      <p:pic>
        <p:nvPicPr>
          <p:cNvPr id="16387" name="Picture 3" descr="C:\Users\катя\Desktop\Sechenov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34" y="2928233"/>
            <a:ext cx="2643206" cy="3929767"/>
          </a:xfrm>
          <a:prstGeom prst="rect">
            <a:avLst/>
          </a:prstGeom>
          <a:noFill/>
        </p:spPr>
      </p:pic>
      <p:pic>
        <p:nvPicPr>
          <p:cNvPr id="16388" name="Picture 4" descr="C:\Users\катя\Desktop\1006716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189649" y="2990967"/>
            <a:ext cx="2740069" cy="386703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катя\Desktop\73058332_Scene_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7158" y="857232"/>
            <a:ext cx="8786842" cy="5786478"/>
          </a:xfrm>
        </p:spPr>
        <p:txBody>
          <a:bodyPr>
            <a:normAutofit fontScale="62500" lnSpcReduction="20000"/>
          </a:bodyPr>
          <a:lstStyle/>
          <a:p>
            <a:endParaRPr lang="uk-UA" dirty="0" smtClean="0">
              <a:solidFill>
                <a:schemeClr val="tx1">
                  <a:lumMod val="95000"/>
                  <a:lumOff val="5000"/>
                </a:schemeClr>
              </a:solidFill>
              <a:latin typeface="Century" pitchFamily="18" charset="0"/>
            </a:endParaRPr>
          </a:p>
          <a:p>
            <a:r>
              <a:rPr lang="uk-UA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" pitchFamily="18" charset="0"/>
              </a:rPr>
              <a:t>Вплив мистецтва радіотеатру заснований на фізіологічному законі сприйняття, згідно з яким людина здатна асоціативно відтворювати в своїй свідомості ціле за даною йому в безпосередньому сприйнятті частини. Радіотеатр збуджує фантазію, стимулює почуття і тим самим дає роботу і мисленню, і неусвідомленим емоціям. Інакше кажучи, воно допомагає вийти людині з тієї емоційної «стабільності», в яку приводять його службові, робочі та побутові обставини, «умови середовища», які регламентують розвиток особистості.  Радіо вивільняє уяву і певним чином компенсує той емоційний і розумовий застій, ті навички автоматизму в поведінці і реакціях, які вироблені «звичним» життєвим досвідом. Художній образ в радіотеатрі, подібно художньому образу в кіно і драматичному театрі, є синтетичним, але природа цього синтезу специфічна. Тому точно знайдений слуховий образ неминуче викликає в свідомості слухача пов'язані з цим образом зорові уявлення, і тоді слухач </a:t>
            </a:r>
            <a:r>
              <a:rPr lang="uk-UA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" pitchFamily="18" charset="0"/>
              </a:rPr>
              <a:t>радіоспектакля</a:t>
            </a:r>
            <a:r>
              <a:rPr lang="uk-UA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" pitchFamily="18" charset="0"/>
              </a:rPr>
              <a:t> як би "бачить" все, що відбувається. Радіотеатр свідомо організовує напрямок, в якому повинна працювати уява слухача. Але так як фантазія кожної людини суб'єктивна, то конкретні зорові образи, що виникають у свідомості тих, хто слухає, будуть завжди різноманітні. У цьому специфіка сприйняття радіотеатру як особливого виду мистецтва.</a:t>
            </a:r>
            <a:endParaRPr lang="uk-UA" dirty="0">
              <a:solidFill>
                <a:schemeClr val="tx1">
                  <a:lumMod val="95000"/>
                  <a:lumOff val="5000"/>
                </a:schemeClr>
              </a:solidFill>
              <a:latin typeface="Century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катя\Desktop\73058332_Scene_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7158" y="785794"/>
            <a:ext cx="8501122" cy="5857916"/>
          </a:xfrm>
        </p:spPr>
        <p:txBody>
          <a:bodyPr>
            <a:normAutofit fontScale="92500" lnSpcReduction="10000"/>
          </a:bodyPr>
          <a:lstStyle/>
          <a:p>
            <a:r>
              <a:rPr lang="uk-UA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" pitchFamily="18" charset="0"/>
              </a:rPr>
              <a:t>У радіопостановках широко застосовуються розповідні і описові елементи; важливе місце займає ведучий (читець, який виступає від імені автора або героя твору). Основними виражальними засобами радіотеатру є слово, шумові ефекти і музика.</a:t>
            </a:r>
          </a:p>
          <a:p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" pitchFamily="18" charset="0"/>
              </a:rPr>
              <a:t>Тому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" pitchFamily="18" charset="0"/>
              </a:rPr>
              <a:t>велике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" pitchFamily="18" charset="0"/>
              </a:rPr>
              <a:t>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" pitchFamily="18" charset="0"/>
              </a:rPr>
              <a:t>значення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" pitchFamily="18" charset="0"/>
              </a:rPr>
              <a:t>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" pitchFamily="18" charset="0"/>
              </a:rPr>
              <a:t>надається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" pitchFamily="18" charset="0"/>
              </a:rPr>
              <a:t> в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" pitchFamily="18" charset="0"/>
              </a:rPr>
              <a:t>радіопостановках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" pitchFamily="18" charset="0"/>
              </a:rPr>
              <a:t>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" pitchFamily="18" charset="0"/>
              </a:rPr>
              <a:t>звуко-голосовій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" pitchFamily="18" charset="0"/>
              </a:rPr>
              <a:t>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" pitchFamily="18" charset="0"/>
              </a:rPr>
              <a:t>характеристиці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" pitchFamily="18" charset="0"/>
              </a:rPr>
              <a:t> образу,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" pitchFamily="18" charset="0"/>
              </a:rPr>
              <a:t>створенню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" pitchFamily="18" charset="0"/>
              </a:rPr>
              <a:t>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" pitchFamily="18" charset="0"/>
              </a:rPr>
              <a:t>звуко-шумової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" pitchFamily="18" charset="0"/>
              </a:rPr>
              <a:t>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" pitchFamily="18" charset="0"/>
              </a:rPr>
              <a:t>атмосфери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" pitchFamily="18" charset="0"/>
              </a:rPr>
              <a:t>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" pitchFamily="18" charset="0"/>
              </a:rPr>
              <a:t>дії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" pitchFamily="18" charset="0"/>
              </a:rPr>
              <a:t> (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" pitchFamily="18" charset="0"/>
              </a:rPr>
              <a:t>вітер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" pitchFamily="18" charset="0"/>
              </a:rPr>
              <a:t>,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" pitchFamily="18" charset="0"/>
              </a:rPr>
              <a:t>гарматні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" pitchFamily="18" charset="0"/>
              </a:rPr>
              <a:t>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" pitchFamily="18" charset="0"/>
              </a:rPr>
              <a:t>залпи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" pitchFamily="18" charset="0"/>
              </a:rPr>
              <a:t>, шум мотора, кроки),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" pitchFamily="18" charset="0"/>
              </a:rPr>
              <a:t>знаходженню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" pitchFamily="18" charset="0"/>
              </a:rPr>
              <a:t>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" pitchFamily="18" charset="0"/>
              </a:rPr>
              <a:t>акустичного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" pitchFamily="18" charset="0"/>
              </a:rPr>
              <a:t>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" pitchFamily="18" charset="0"/>
              </a:rPr>
              <a:t>середовища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" pitchFamily="18" charset="0"/>
              </a:rPr>
              <a:t> (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" pitchFamily="18" charset="0"/>
              </a:rPr>
              <a:t>запис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" pitchFamily="18" charset="0"/>
              </a:rPr>
              <a:t>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" pitchFamily="18" charset="0"/>
              </a:rPr>
              <a:t>зі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" pitchFamily="18" charset="0"/>
              </a:rPr>
              <a:t> щитами,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" pitchFamily="18" charset="0"/>
              </a:rPr>
              <a:t>стереофонія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" pitchFamily="18" charset="0"/>
              </a:rPr>
              <a:t> звуку,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" pitchFamily="18" charset="0"/>
              </a:rPr>
              <a:t>запис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" pitchFamily="18" charset="0"/>
              </a:rPr>
              <a:t>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" pitchFamily="18" charset="0"/>
              </a:rPr>
              <a:t>з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" pitchFamily="18" charset="0"/>
              </a:rPr>
              <a:t> ревербератором).</a:t>
            </a:r>
            <a:endParaRPr lang="uk-UA" dirty="0" smtClean="0">
              <a:solidFill>
                <a:schemeClr val="tx1">
                  <a:lumMod val="95000"/>
                  <a:lumOff val="5000"/>
                </a:schemeClr>
              </a:solidFill>
              <a:latin typeface="Century" pitchFamily="18" charset="0"/>
            </a:endParaRPr>
          </a:p>
          <a:p>
            <a:endParaRPr lang="uk-UA" dirty="0">
              <a:solidFill>
                <a:schemeClr val="tx1">
                  <a:lumMod val="95000"/>
                  <a:lumOff val="5000"/>
                </a:schemeClr>
              </a:solidFill>
              <a:latin typeface="Century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катя\Desktop\73058332_Scene_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13314" name="Picture 2" descr="C:\Users\катя\Desktop\247701506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28662" y="1571612"/>
            <a:ext cx="7670800" cy="5080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катя\Desktop\73058332_Scene_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500034" y="1785926"/>
            <a:ext cx="8358246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" pitchFamily="18" charset="0"/>
              </a:rPr>
              <a:t>Матеріал і характер сприйняття </a:t>
            </a:r>
            <a:r>
              <a:rPr lang="uk-UA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" pitchFamily="18" charset="0"/>
              </a:rPr>
              <a:t>радіомистецтва</a:t>
            </a:r>
            <a:r>
              <a:rPr lang="uk-UA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" pitchFamily="18" charset="0"/>
              </a:rPr>
              <a:t> визначають особливості радіоп'єси, яка представляє собою самостійний рід драматургічного твору, рівноправний з п'єсою для театру, кіносценарієм і телевізійної п'єсою. Підкоряючись загальним законам драматургії, радіоп'єса має і свою специфіку, в силу якої вона може бути поставлена ​​тільки на радіо. Головним предметом радіоп'єси є рух думок і почуттів героїв, їх розвиток та боротьба. Саме тому в радіотеатрі поширений жанр "сповіді" - думки вголос перед мікрофоном. Також особливий розвиток в радіоп'єсі отримав монолог. Діалог і монолог в радіоп'єсі (на відміну від всіх інших родів драматургії) органічно включають в себе інформаційний матеріал, тобто відповідають на питання: "де, хто, коли", і відображають деякі </a:t>
            </a:r>
            <a:r>
              <a:rPr lang="uk-UA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" pitchFamily="18" charset="0"/>
              </a:rPr>
              <a:t>фізічні</a:t>
            </a:r>
            <a:r>
              <a:rPr lang="uk-UA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" pitchFamily="18" charset="0"/>
              </a:rPr>
              <a:t> дії героїв. </a:t>
            </a:r>
            <a:endParaRPr lang="uk-UA" sz="2000" dirty="0">
              <a:solidFill>
                <a:schemeClr val="tx1">
                  <a:lumMod val="95000"/>
                  <a:lumOff val="5000"/>
                </a:schemeClr>
              </a:solidFill>
              <a:latin typeface="Century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279</TotalTime>
  <Words>909</Words>
  <Application>Microsoft Office PowerPoint</Application>
  <PresentationFormat>Экран (4:3)</PresentationFormat>
  <Paragraphs>39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Тема Office</vt:lpstr>
      <vt:lpstr>РАДІОТЕАТР ТА ІСТОРІЯ ЙОГО ВИНИКНЕННЯ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Як говорила  Р. Іоффе:  «слухач повинен побачити те, що ми йому граємо».</vt:lpstr>
      <vt:lpstr>Слайд 16</vt:lpstr>
      <vt:lpstr>Слайд 17</vt:lpstr>
      <vt:lpstr>Слайд 18</vt:lpstr>
      <vt:lpstr>Слайд 19</vt:lpstr>
      <vt:lpstr>Слайд 20</vt:lpstr>
      <vt:lpstr>Слайд 21</vt:lpstr>
      <vt:lpstr>ДЯКУЮ ЗА УВАГУ!!!</vt:lpstr>
    </vt:vector>
  </TitlesOfParts>
  <Company>Krokoz™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РАДІОТЕАТР ТА ІСТОРІЯ ЙОГО ВИНИКНЕННЯ</dc:title>
  <dc:creator>катя</dc:creator>
  <cp:lastModifiedBy>катя</cp:lastModifiedBy>
  <cp:revision>22</cp:revision>
  <dcterms:created xsi:type="dcterms:W3CDTF">2017-02-13T17:54:46Z</dcterms:created>
  <dcterms:modified xsi:type="dcterms:W3CDTF">2017-02-15T15:03:13Z</dcterms:modified>
</cp:coreProperties>
</file>