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56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9AC6CB1-2F2B-4D3C-A8CD-9A7537FE41F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8A048E-F58E-4331-8889-DF6AE4E6237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4%D0%B5%D1%80%D0%BC%D0%B5%D0%BD%D1%82" TargetMode="External"/><Relationship Id="rId2" Type="http://schemas.openxmlformats.org/officeDocument/2006/relationships/hyperlink" Target="https://uk.wikipedia.org/wiki/%D0%A2%D1%80%D0%B8%D0%BF%D1%81%D0%B8%D0%B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1%96%D0%BA%D1%80%D0%BE%D0%BA%D0%BB%D0%BE%D0%BD%D0%B0%D0%BB%D1%8C%D0%BD%D0%B5_%D1%80%D0%BE%D0%B7%D0%BC%D0%BD%D0%BE%D0%B6%D0%B5%D0%BD%D0%BD%D1%8F_%D1%80%D0%BE%D1%81%D0%BB%D0%B8%D0%BD" TargetMode="External"/><Relationship Id="rId13" Type="http://schemas.openxmlformats.org/officeDocument/2006/relationships/hyperlink" Target="https://uk.wikipedia.org/wiki/%D0%9E%D1%80%D1%85%D1%96%D0%B4%D0%BD%D1%96" TargetMode="External"/><Relationship Id="rId3" Type="http://schemas.openxmlformats.org/officeDocument/2006/relationships/hyperlink" Target="https://uk.wikipedia.org/wiki/%D0%A0%D0%BE%D1%81%D0%BB%D0%B8%D0%BD%D0%B0" TargetMode="External"/><Relationship Id="rId7" Type="http://schemas.openxmlformats.org/officeDocument/2006/relationships/hyperlink" Target="https://uk.wikipedia.org/wiki/%D0%A6%D0%B8%D0%B1%D1%83%D0%BB%D0%B8%D0%BD%D0%B0" TargetMode="External"/><Relationship Id="rId12" Type="http://schemas.openxmlformats.org/officeDocument/2006/relationships/hyperlink" Target="https://uk.wikipedia.org/wiki/%D0%91%D1%80%D1%83%D0%BD%D1%8C%D0%BA%D0%B0" TargetMode="External"/><Relationship Id="rId2" Type="http://schemas.openxmlformats.org/officeDocument/2006/relationships/hyperlink" Target="https://uk.wikipedia.org/wiki/%D0%92%D0%B5%D0%B3%D0%B5%D1%82%D0%B0%D1%82%D0%B8%D0%B2%D0%BD%D0%B5_%D1%80%D0%BE%D0%B7%D0%BC%D0%BD%D0%BE%D0%B6%D0%B5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1%D1%83%D0%BB%D1%8C%D0%B1%D0%B0" TargetMode="External"/><Relationship Id="rId11" Type="http://schemas.openxmlformats.org/officeDocument/2006/relationships/hyperlink" Target="https://uk.wikipedia.org/wiki/%D0%97%D0%B0%D1%80%D0%BE%D0%B4%D0%BE%D0%BA" TargetMode="External"/><Relationship Id="rId5" Type="http://schemas.openxmlformats.org/officeDocument/2006/relationships/hyperlink" Target="https://uk.wikipedia.org/wiki/%D0%9F%D0%B0%D0%B3%D1%96%D0%BD" TargetMode="External"/><Relationship Id="rId10" Type="http://schemas.openxmlformats.org/officeDocument/2006/relationships/hyperlink" Target="https://uk.wikipedia.org/wiki/%D0%9C%D0%B5%D1%80%D0%B8%D1%81%D1%82%D0%B5%D0%BC%D0%B0" TargetMode="External"/><Relationship Id="rId4" Type="http://schemas.openxmlformats.org/officeDocument/2006/relationships/hyperlink" Target="https://uk.wikipedia.org/wiki/In_vitro" TargetMode="External"/><Relationship Id="rId9" Type="http://schemas.openxmlformats.org/officeDocument/2006/relationships/hyperlink" Target="https://uk.wikipedia.org/w/index.php?title=%D0%95%D0%BA%D1%81%D0%BF%D0%BB%D0%B0%D0%BD%D1%82%D0%B8&amp;action=edit&amp;redlink=1" TargetMode="External"/><Relationship Id="rId14" Type="http://schemas.openxmlformats.org/officeDocument/2006/relationships/hyperlink" Target="https://uk.wikipedia.org/wiki/%D0%A6%D0%B8%D0%BC%D0%B1%D1%96%D0%B4%D1%96%D1%83%D0%BC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B5%D0%B7%D0%BE%D0%BD" TargetMode="External"/><Relationship Id="rId3" Type="http://schemas.openxmlformats.org/officeDocument/2006/relationships/hyperlink" Target="https://uk.wikipedia.org/wiki/%D0%9A%D0%BB%D0%BE%D0%BD" TargetMode="External"/><Relationship Id="rId7" Type="http://schemas.openxmlformats.org/officeDocument/2006/relationships/hyperlink" Target="https://uk.wikipedia.org/wiki/%D0%91%D1%80%D1%83%D0%BD%D1%8C%D0%BA%D0%B0" TargetMode="External"/><Relationship Id="rId2" Type="http://schemas.openxmlformats.org/officeDocument/2006/relationships/hyperlink" Target="https://uk.wikipedia.org/w/index.php?title=Plumbago_zeylanic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D%D0%B5%D0%BC%D0%B0%D1%82%D0%BE%D0%B4%D0%B8" TargetMode="External"/><Relationship Id="rId5" Type="http://schemas.openxmlformats.org/officeDocument/2006/relationships/hyperlink" Target="https://uk.wikipedia.org/wiki/%D0%92%D1%96%D1%80%D1%83%D1%81%D0%B8" TargetMode="External"/><Relationship Id="rId10" Type="http://schemas.openxmlformats.org/officeDocument/2006/relationships/hyperlink" Target="https://uk.wikipedia.org/wiki/%D0%A1%D0%BE%D1%80%D1%82" TargetMode="External"/><Relationship Id="rId4" Type="http://schemas.openxmlformats.org/officeDocument/2006/relationships/hyperlink" Target="https://uk.wikipedia.org/wiki/%D0%91%D0%B0%D0%BA%D1%82%D0%B5%D1%80%D1%96%D1%8F" TargetMode="External"/><Relationship Id="rId9" Type="http://schemas.openxmlformats.org/officeDocument/2006/relationships/hyperlink" Target="https://uk.wikipedia.org/wiki/%D0%9A%D0%BB%D1%96%D0%BC%D0%B0%D1%8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4%D1%83%D0%BD%D0%B3%D1%96%D1%86%D0%B8%D0%B4%D0%B8" TargetMode="External"/><Relationship Id="rId13" Type="http://schemas.openxmlformats.org/officeDocument/2006/relationships/hyperlink" Target="https://uk.wikipedia.org/wiki/%D0%93%D0%B5%D1%82%D0%B5%D1%80%D0%BE%D0%B0%D1%83%D0%BA%D1%81%D0%B8%D0%BD" TargetMode="External"/><Relationship Id="rId18" Type="http://schemas.openxmlformats.org/officeDocument/2006/relationships/hyperlink" Target="https://uk.wikipedia.org/wiki/%D0%92%D0%BE%D0%BB%D0%BE%D0%B3%D1%96%D1%81%D1%82%D1%8C" TargetMode="External"/><Relationship Id="rId3" Type="http://schemas.openxmlformats.org/officeDocument/2006/relationships/hyperlink" Target="https://uk.wikipedia.org/wiki/In_vitro" TargetMode="External"/><Relationship Id="rId21" Type="http://schemas.openxmlformats.org/officeDocument/2006/relationships/hyperlink" Target="https://uk.wikipedia.org/wiki/%D0%93%D0%B5%D1%82%D0%B5%D1%80%D0%BE%D1%82%D1%80%D0%BE%D1%84%D0%B8" TargetMode="External"/><Relationship Id="rId7" Type="http://schemas.openxmlformats.org/officeDocument/2006/relationships/hyperlink" Target="https://uk.wikipedia.org/wiki/%D0%9F%D0%B5%D1%80%D0%BE%D0%BA%D1%81%D0%B8%D0%B4_%D0%B2%D0%BE%D0%B4%D0%BD%D1%8E" TargetMode="External"/><Relationship Id="rId12" Type="http://schemas.openxmlformats.org/officeDocument/2006/relationships/hyperlink" Target="https://uk.wikipedia.org/wiki/%D0%90%D1%83%D0%BA%D1%81%D0%B8%D0%BD%D0%B8" TargetMode="External"/><Relationship Id="rId17" Type="http://schemas.openxmlformats.org/officeDocument/2006/relationships/hyperlink" Target="https://uk.wikipedia.org/wiki/%D0%A0%D0%BE%D1%81%D0%BB%D0%B8%D0%BD%D0%B0" TargetMode="External"/><Relationship Id="rId2" Type="http://schemas.openxmlformats.org/officeDocument/2006/relationships/hyperlink" Target="https://uk.wikipedia.org/wiki/%D0%9B%D1%96%D1%82%D0%BE%D0%BF%D1%81" TargetMode="External"/><Relationship Id="rId16" Type="http://schemas.openxmlformats.org/officeDocument/2006/relationships/hyperlink" Target="https://uk.wikipedia.org/wiki/%D0%9C%D1%96%D0%BA%D1%80%D0%BE%D1%84%D0%BB%D0%BE%D1%80%D0%B0" TargetMode="External"/><Relationship Id="rId20" Type="http://schemas.openxmlformats.org/officeDocument/2006/relationships/hyperlink" Target="https://uk.wikipedia.org/wiki/%D0%90%D0%B2%D1%82%D0%BE%D1%82%D1%80%D0%BE%D1%84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3%D1%96%D0%BF%D0%BE%D1%85%D0%BB%D0%BE%D1%80%D0%B8%D1%82_%D0%BD%D0%B0%D1%82%D1%80%D1%96%D1%8E" TargetMode="External"/><Relationship Id="rId11" Type="http://schemas.openxmlformats.org/officeDocument/2006/relationships/hyperlink" Target="https://uk.wikipedia.org/wiki/%D0%A2%D0%BE%D1%82%D0%B8%D0%BF%D0%BE%D1%82%D0%B5%D0%BD%D1%82%D0%BD%D1%96%D1%81%D1%82%D1%8C" TargetMode="External"/><Relationship Id="rId5" Type="http://schemas.openxmlformats.org/officeDocument/2006/relationships/hyperlink" Target="https://uk.wikipedia.org/wiki/%D0%91%D1%80%D1%83%D0%BD%D1%8C%D0%BA%D0%B0" TargetMode="External"/><Relationship Id="rId15" Type="http://schemas.openxmlformats.org/officeDocument/2006/relationships/hyperlink" Target="https://uk.wikipedia.org/wiki/%D0%9A%D0%B0%D1%80%D0%B1%D0%BE%D0%BD" TargetMode="External"/><Relationship Id="rId23" Type="http://schemas.openxmlformats.org/officeDocument/2006/relationships/hyperlink" Target="https://uk.wikipedia.org/w/index.php?title=%D0%95%D0%BA%D1%81%D0%BF%D0%BB%D0%B0%D0%BD%D1%82&amp;action=edit&amp;redlink=1" TargetMode="External"/><Relationship Id="rId10" Type="http://schemas.openxmlformats.org/officeDocument/2006/relationships/hyperlink" Target="https://uk.wikipedia.org/wiki/%D0%A4%D1%96%D1%82%D0%BE%D0%B3%D0%BE%D1%80%D0%BC%D0%BE%D0%BD%D0%B8" TargetMode="External"/><Relationship Id="rId19" Type="http://schemas.openxmlformats.org/officeDocument/2006/relationships/hyperlink" Target="https://uk.wikipedia.org/wiki/%D0%9F%D0%BE%D0%B2%D1%96%D1%82%D1%80%D1%8F" TargetMode="External"/><Relationship Id="rId4" Type="http://schemas.openxmlformats.org/officeDocument/2006/relationships/hyperlink" Target="https://uk.wikipedia.org/w/index.php?title=Psoralea_drupaceae&amp;action=edit&amp;redlink=1" TargetMode="External"/><Relationship Id="rId9" Type="http://schemas.openxmlformats.org/officeDocument/2006/relationships/hyperlink" Target="https://uk.wikipedia.org/wiki/%D0%9C%D1%96%D0%BA%D1%80%D0%BE%D0%BA%D0%BB%D0%BE%D0%BD%D0%B0%D0%BB%D1%8C%D0%BD%D0%B5_%D1%80%D0%BE%D0%B7%D0%BC%D0%BD%D0%BE%D0%B6%D0%B5%D0%BD%D0%BD%D1%8F_%D1%80%D0%BE%D1%81%D0%BB%D0%B8%D0%BD" TargetMode="External"/><Relationship Id="rId14" Type="http://schemas.openxmlformats.org/officeDocument/2006/relationships/hyperlink" Target="https://uk.wikipedia.org/wiki/%D0%91%D0%B0%D0%BD%D0%B0%D0%BD" TargetMode="External"/><Relationship Id="rId22" Type="http://schemas.openxmlformats.org/officeDocument/2006/relationships/hyperlink" Target="https://uk.wikipedia.org/wiki/%D0%93%D0%B5%D0%BD%D0%BE%D1%82%D0%B8%D0%B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2%D0%BA%D0%B0%D0%BD%D0%B8%D0%BD%D0%B0_(%D0%B1%D1%96%D0%BE%D0%BB%D0%BE%D0%B3%D1%96%D1%8F)" TargetMode="External"/><Relationship Id="rId3" Type="http://schemas.openxmlformats.org/officeDocument/2006/relationships/hyperlink" Target="https://uk.wikipedia.org/wiki/%D0%9A%D0%BB%D1%96%D1%82%D0%B8%D0%BD%D0%B0" TargetMode="External"/><Relationship Id="rId7" Type="http://schemas.openxmlformats.org/officeDocument/2006/relationships/hyperlink" Target="https://uk.wikipedia.org/wiki/%D0%A0%D0%BE%D1%81%D0%BB%D0%B8%D0%BD%D0%B8" TargetMode="External"/><Relationship Id="rId2" Type="http://schemas.openxmlformats.org/officeDocument/2006/relationships/hyperlink" Target="https://uk.wikipedia.org/wiki/%D0%9F%D0%BE%D0%BF%D1%83%D0%BB%D1%8F%D1%86%D1%96%D1%8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A2%D0%B2%D0%B0%D1%80%D0%B8%D0%BD%D0%B8" TargetMode="External"/><Relationship Id="rId5" Type="http://schemas.openxmlformats.org/officeDocument/2006/relationships/hyperlink" Target="https://uk.wikipedia.org/wiki/%D0%9B%D1%8E%D0%B4%D0%B8%D0%BD%D0%B0" TargetMode="External"/><Relationship Id="rId4" Type="http://schemas.openxmlformats.org/officeDocument/2006/relationships/hyperlink" Target="https://uk.wikipedia.org/wiki/%D0%A8%D1%82%D0%B0%D0%BC" TargetMode="External"/><Relationship Id="rId9" Type="http://schemas.openxmlformats.org/officeDocument/2006/relationships/hyperlink" Target="https://uk.wikipedia.org/wiki/%D0%97%D0%BB%D0%BE%D1%8F%D0%BA%D1%96%D1%81%D0%BD%D0%B0_%D0%BF%D1%83%D1%85%D0%BB%D0%B8%D0%BD%D0%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0%BE%D1%80%D1%84%D0%BE%D0%BB%D0%BE%D0%B3%D1%96%D1%8F_(%D0%B1%D1%96%D0%BE%D0%BB%D0%BE%D0%B3%D1%96%D1%8F)" TargetMode="External"/><Relationship Id="rId2" Type="http://schemas.openxmlformats.org/officeDocument/2006/relationships/hyperlink" Target="https://uk.wikipedia.org/wiki/%D0%9F%D0%BE%D0%B6%D0%B8%D0%B2%D0%BD%D0%B5_%D1%81%D0%B5%D1%80%D0%B5%D0%B4%D0%BE%D0%B2%D0%B8%D1%89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uk.wikipedia.org/wiki/%D0%9F%D0%BE%D0%BF%D1%83%D0%BB%D1%8F%D1%86%D1%96%D1%8F" TargetMode="External"/><Relationship Id="rId4" Type="http://schemas.openxmlformats.org/officeDocument/2006/relationships/hyperlink" Target="https://uk.wikipedia.org/wiki/%D0%91%D1%96%D0%BE%D1%85%D1%96%D0%BC%D1%96%D1%8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0%B5%D0%BD%D0%B5%D1%82%D0%B8%D0%BA%D0%B0" TargetMode="External"/><Relationship Id="rId2" Type="http://schemas.openxmlformats.org/officeDocument/2006/relationships/hyperlink" Target="https://uk.wikipedia.org/wiki/%D0%91%D1%96%D0%BE%D1%82%D0%B5%D1%85%D0%BD%D0%BE%D0%BB%D0%BE%D0%B3%D1%96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9C%D1%83%D1%82%D0%B0%D0%BD%D1%8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2%D1%96%D1%80%D1%83%D1%81" TargetMode="External"/><Relationship Id="rId2" Type="http://schemas.openxmlformats.org/officeDocument/2006/relationships/hyperlink" Target="https://uk.wikipedia.org/wiki/%D0%92%D1%96%D1%80%D1%83%D1%81%D0%BE%D0%BB%D0%BE%D0%B3%D1%96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0%D0%B5%D0%B0%D0%BA%D1%86%D1%96%D1%8F_%D0%BF%D0%B0%D1%81%D0%B8%D0%B2%D0%BD%D0%BE%D1%97_%D0%B3%D0%B5%D0%BC%D0%B0%D0%B3%D0%BB%D1%8E%D1%82%D0%B8%D0%BD%D0%B0%D1%86%D1%96%D1%97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4%D0%B5%D1%80%D0%BC%D0%B5%D0%BD%D1%82" TargetMode="External"/><Relationship Id="rId3" Type="http://schemas.openxmlformats.org/officeDocument/2006/relationships/hyperlink" Target="https://uk.wikipedia.org/wiki/%D0%A0%D0%B0%D0%B4%D1%96%D0%B0%D1%86%D1%96%D1%8F" TargetMode="External"/><Relationship Id="rId7" Type="http://schemas.openxmlformats.org/officeDocument/2006/relationships/hyperlink" Target="https://uk.wikipedia.org/wiki/%D0%9C'%D1%8F%D0%B7%D0%B8" TargetMode="External"/><Relationship Id="rId12" Type="http://schemas.openxmlformats.org/officeDocument/2006/relationships/hyperlink" Target="https://uk.wikipedia.org/wiki/%D0%A0%D0%B5%D0%B3%D0%B5%D0%BD%D0%B5%D1%80%D0%B0%D1%86%D1%96%D1%8F_(%D0%B1%D1%96%D0%BE%D0%BB%D0%BE%D0%B3%D1%96%D1%8F)" TargetMode="External"/><Relationship Id="rId2" Type="http://schemas.openxmlformats.org/officeDocument/2006/relationships/hyperlink" Target="https://uk.wikipedia.org/wiki/%D0%A6%D0%B8%D1%82%D0%BE%D0%BB%D0%BE%D0%B3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D%D0%B8%D1%80%D0%BA%D0%B8" TargetMode="External"/><Relationship Id="rId11" Type="http://schemas.openxmlformats.org/officeDocument/2006/relationships/hyperlink" Target="https://uk.wikipedia.org/wiki/%D0%93%D0%B5%D0%BD" TargetMode="External"/><Relationship Id="rId5" Type="http://schemas.openxmlformats.org/officeDocument/2006/relationships/hyperlink" Target="https://uk.wikipedia.org/wiki/%D0%9F%D0%B5%D1%87%D1%96%D0%BD%D0%BA%D0%B0" TargetMode="External"/><Relationship Id="rId10" Type="http://schemas.openxmlformats.org/officeDocument/2006/relationships/hyperlink" Target="https://uk.wikipedia.org/wiki/%D0%A1%D0%B5%D0%BB%D0%B5%D0%BA%D1%86%D1%96%D1%8F" TargetMode="External"/><Relationship Id="rId4" Type="http://schemas.openxmlformats.org/officeDocument/2006/relationships/hyperlink" Target="https://uk.wikipedia.org/wiki/%D0%93%D0%BE%D1%80%D0%BC%D0%BE%D0%BD%D0%B8" TargetMode="External"/><Relationship Id="rId9" Type="http://schemas.openxmlformats.org/officeDocument/2006/relationships/hyperlink" Target="https://uk.wikipedia.org/wiki/%D0%9F%D1%80%D0%BE%D1%82%D0%BE%D0%BF%D0%BB%D0%B0%D1%81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err="1" smtClean="0"/>
              <a:t>Мікроклональне</a:t>
            </a:r>
            <a:r>
              <a:rPr lang="uk-UA" b="1" dirty="0" smtClean="0"/>
              <a:t> розмноження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928802"/>
            <a:ext cx="421484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Типи</a:t>
            </a:r>
            <a:r>
              <a:rPr lang="ru-RU" b="1" dirty="0" smtClean="0"/>
              <a:t> культур </a:t>
            </a:r>
            <a:r>
              <a:rPr lang="ru-RU" b="1" dirty="0" err="1" smtClean="0"/>
              <a:t>клітин</a:t>
            </a:r>
            <a:endParaRPr lang="ru-RU" b="1" dirty="0" smtClean="0"/>
          </a:p>
          <a:p>
            <a:r>
              <a:rPr lang="ru-RU" dirty="0" smtClean="0"/>
              <a:t>1. </a:t>
            </a:r>
            <a:r>
              <a:rPr lang="ru-RU" dirty="0" err="1" smtClean="0"/>
              <a:t>Первинно-трипсинізовані</a:t>
            </a:r>
            <a:r>
              <a:rPr lang="ru-RU" dirty="0" smtClean="0"/>
              <a:t> —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подрібнених</a:t>
            </a:r>
            <a:r>
              <a:rPr lang="ru-RU" dirty="0" smtClean="0"/>
              <a:t> тканин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тварин</a:t>
            </a:r>
            <a:r>
              <a:rPr lang="ru-RU" dirty="0" smtClean="0"/>
              <a:t> шляхом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smtClean="0">
                <a:hlinkClick r:id="rId2"/>
              </a:rPr>
              <a:t>трипсином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smtClean="0">
                <a:hlinkClick r:id="rId3"/>
              </a:rPr>
              <a:t>ферментами</a:t>
            </a:r>
            <a:r>
              <a:rPr lang="ru-RU" dirty="0" smtClean="0"/>
              <a:t>. </a:t>
            </a:r>
            <a:r>
              <a:rPr lang="ru-RU" dirty="0" err="1" smtClean="0"/>
              <a:t>Витримують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5-10 </a:t>
            </a:r>
            <a:r>
              <a:rPr lang="ru-RU" dirty="0" err="1" smtClean="0"/>
              <a:t>поділів</a:t>
            </a:r>
            <a:r>
              <a:rPr lang="ru-RU" dirty="0" smtClean="0"/>
              <a:t> (</a:t>
            </a:r>
            <a:r>
              <a:rPr lang="ru-RU" dirty="0" err="1" smtClean="0"/>
              <a:t>пасажів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Перещеплювані</a:t>
            </a:r>
            <a:r>
              <a:rPr lang="ru-RU" dirty="0" smtClean="0"/>
              <a:t> —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безмежного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похідними</a:t>
            </a:r>
            <a:r>
              <a:rPr lang="ru-RU" dirty="0" smtClean="0"/>
              <a:t> </a:t>
            </a:r>
            <a:r>
              <a:rPr lang="ru-RU" dirty="0" err="1" smtClean="0"/>
              <a:t>пухлин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Напівперещеплювані</a:t>
            </a:r>
            <a:r>
              <a:rPr lang="ru-RU" dirty="0" smtClean="0"/>
              <a:t> (</a:t>
            </a:r>
            <a:r>
              <a:rPr lang="ru-RU" dirty="0" err="1" smtClean="0"/>
              <a:t>диплоїдні</a:t>
            </a:r>
            <a:r>
              <a:rPr lang="ru-RU" dirty="0" smtClean="0"/>
              <a:t>) —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витримувати</a:t>
            </a:r>
            <a:r>
              <a:rPr lang="ru-RU" dirty="0" smtClean="0"/>
              <a:t> до 100 </a:t>
            </a:r>
            <a:r>
              <a:rPr lang="ru-RU" dirty="0" err="1" smtClean="0"/>
              <a:t>пасажів</a:t>
            </a:r>
            <a:r>
              <a:rPr lang="ru-RU" dirty="0" smtClean="0"/>
              <a:t>, </a:t>
            </a:r>
            <a:r>
              <a:rPr lang="ru-RU" dirty="0" err="1" smtClean="0"/>
              <a:t>зберігаючи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вихідний</a:t>
            </a:r>
            <a:r>
              <a:rPr lang="ru-RU" dirty="0" smtClean="0"/>
              <a:t> </a:t>
            </a:r>
            <a:r>
              <a:rPr lang="ru-RU" dirty="0" err="1" smtClean="0"/>
              <a:t>диплоїдний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Мікроклональне</a:t>
            </a:r>
            <a:r>
              <a:rPr lang="ru-RU" b="1" dirty="0" smtClean="0"/>
              <a:t> </a:t>
            </a:r>
            <a:r>
              <a:rPr lang="ru-RU" b="1" dirty="0" err="1" smtClean="0"/>
              <a:t>розмноження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Мікроклональне</a:t>
            </a:r>
            <a:r>
              <a:rPr lang="ru-RU" b="1" dirty="0" smtClean="0"/>
              <a:t> </a:t>
            </a:r>
            <a:r>
              <a:rPr lang="ru-RU" b="1" dirty="0" err="1" smtClean="0"/>
              <a:t>розмноження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безстатеве</a:t>
            </a:r>
            <a:r>
              <a:rPr lang="ru-RU" dirty="0" smtClean="0"/>
              <a:t> </a:t>
            </a:r>
            <a:r>
              <a:rPr lang="ru-RU" dirty="0" err="1" smtClean="0">
                <a:hlinkClick r:id="rId2"/>
              </a:rPr>
              <a:t>вегетативне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розмноження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рослин</a:t>
            </a:r>
            <a:r>
              <a:rPr lang="ru-RU" dirty="0" smtClean="0"/>
              <a:t> в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en-US" i="1" dirty="0" smtClean="0">
                <a:hlinkClick r:id="rId4"/>
              </a:rPr>
              <a:t>in vitro</a:t>
            </a:r>
            <a:r>
              <a:rPr lang="en-US" dirty="0" smtClean="0"/>
              <a:t> , </a:t>
            </a:r>
            <a:r>
              <a:rPr lang="ru-RU" dirty="0" smtClean="0"/>
              <a:t>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ідентичні</a:t>
            </a:r>
            <a:r>
              <a:rPr lang="ru-RU" dirty="0" smtClean="0"/>
              <a:t> </a:t>
            </a:r>
            <a:r>
              <a:rPr lang="ru-RU" dirty="0" err="1" smtClean="0"/>
              <a:t>вихідній</a:t>
            </a:r>
            <a:r>
              <a:rPr lang="ru-RU" dirty="0" smtClean="0"/>
              <a:t> </a:t>
            </a:r>
            <a:r>
              <a:rPr lang="ru-RU" dirty="0" err="1" smtClean="0"/>
              <a:t>батьківській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збереженню</a:t>
            </a:r>
            <a:r>
              <a:rPr lang="ru-RU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однорідного</a:t>
            </a:r>
            <a:r>
              <a:rPr lang="ru-RU" dirty="0" smtClean="0"/>
              <a:t> </a:t>
            </a:r>
            <a:r>
              <a:rPr lang="ru-RU" dirty="0" err="1" smtClean="0"/>
              <a:t>посадкового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b="1" dirty="0" smtClean="0"/>
              <a:t>клон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el-GR" dirty="0" smtClean="0"/>
              <a:t>Κλών - </a:t>
            </a:r>
            <a:r>
              <a:rPr lang="ru-RU" dirty="0" err="1" smtClean="0"/>
              <a:t>паросток</a:t>
            </a:r>
            <a:r>
              <a:rPr lang="ru-RU" dirty="0" smtClean="0"/>
              <a:t>, </a:t>
            </a:r>
            <a:r>
              <a:rPr lang="ru-RU" dirty="0" err="1" smtClean="0">
                <a:hlinkClick r:id="rId5"/>
              </a:rPr>
              <a:t>пагін</a:t>
            </a:r>
            <a:r>
              <a:rPr lang="ru-RU" dirty="0" smtClean="0"/>
              <a:t>;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запропонований</a:t>
            </a:r>
            <a:r>
              <a:rPr lang="ru-RU" dirty="0" smtClean="0"/>
              <a:t> Гербертом Джоном Вебером у 1903 р. як </a:t>
            </a:r>
            <a:r>
              <a:rPr lang="ru-RU" dirty="0" err="1" smtClean="0"/>
              <a:t>назва</a:t>
            </a:r>
            <a:r>
              <a:rPr lang="ru-RU" dirty="0" smtClean="0"/>
              <a:t> для «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вегетативної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рослини</a:t>
            </a:r>
            <a:r>
              <a:rPr lang="ru-RU" dirty="0" smtClean="0"/>
              <a:t>(</a:t>
            </a:r>
            <a:r>
              <a:rPr lang="ru-RU" dirty="0" err="1" smtClean="0"/>
              <a:t>наприклад</a:t>
            </a:r>
            <a:r>
              <a:rPr lang="ru-RU" dirty="0" smtClean="0"/>
              <a:t> , </a:t>
            </a:r>
            <a:r>
              <a:rPr lang="ru-RU" dirty="0" err="1" smtClean="0">
                <a:hlinkClick r:id="rId6"/>
              </a:rPr>
              <a:t>бульб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>
                <a:hlinkClick r:id="rId7"/>
              </a:rPr>
              <a:t>цибулин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baseline="30000" dirty="0" smtClean="0">
                <a:hlinkClick r:id="rId8"/>
              </a:rPr>
              <a:t>[1]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Для такого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(</a:t>
            </a:r>
            <a:r>
              <a:rPr lang="ru-RU" dirty="0" err="1" smtClean="0">
                <a:hlinkClick r:id="rId9" tooltip="Експланти (ще не написана)"/>
              </a:rPr>
              <a:t>експланти</a:t>
            </a:r>
            <a:r>
              <a:rPr lang="ru-RU" dirty="0" smtClean="0"/>
              <a:t>),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меристемні</a:t>
            </a:r>
            <a:r>
              <a:rPr lang="ru-RU" dirty="0" smtClean="0">
                <a:hlinkClick r:id="rId10"/>
              </a:rPr>
              <a:t> (</a:t>
            </a:r>
            <a:r>
              <a:rPr lang="ru-RU" dirty="0" err="1" smtClean="0">
                <a:hlinkClick r:id="rId10"/>
              </a:rPr>
              <a:t>твірні</a:t>
            </a:r>
            <a:r>
              <a:rPr lang="ru-RU" dirty="0" smtClean="0">
                <a:hlinkClick r:id="rId10"/>
              </a:rPr>
              <a:t>) </a:t>
            </a:r>
            <a:r>
              <a:rPr lang="ru-RU" dirty="0" err="1" smtClean="0">
                <a:hlinkClick r:id="rId10"/>
              </a:rPr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меристемні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– </a:t>
            </a:r>
            <a:r>
              <a:rPr lang="ru-RU" dirty="0" err="1" smtClean="0">
                <a:hlinkClick r:id="rId11"/>
              </a:rPr>
              <a:t>зародок</a:t>
            </a:r>
            <a:r>
              <a:rPr lang="ru-RU" dirty="0" smtClean="0"/>
              <a:t>, </a:t>
            </a:r>
            <a:r>
              <a:rPr lang="ru-RU" dirty="0" err="1" smtClean="0"/>
              <a:t>ембріоїди</a:t>
            </a:r>
            <a:r>
              <a:rPr lang="ru-RU" dirty="0" smtClean="0"/>
              <a:t>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>
                <a:hlinkClick r:id="rId12"/>
              </a:rPr>
              <a:t>бруньок</a:t>
            </a:r>
            <a:r>
              <a:rPr lang="ru-RU" dirty="0" smtClean="0"/>
              <a:t> (</a:t>
            </a:r>
            <a:r>
              <a:rPr lang="ru-RU" dirty="0" err="1" smtClean="0"/>
              <a:t>верхівкові</a:t>
            </a:r>
            <a:r>
              <a:rPr lang="ru-RU" dirty="0" smtClean="0"/>
              <a:t>, </a:t>
            </a:r>
            <a:r>
              <a:rPr lang="ru-RU" dirty="0" err="1" smtClean="0"/>
              <a:t>пазушні</a:t>
            </a:r>
            <a:r>
              <a:rPr lang="ru-RU" dirty="0" smtClean="0"/>
              <a:t>, </a:t>
            </a:r>
            <a:r>
              <a:rPr lang="ru-RU" dirty="0" err="1" smtClean="0"/>
              <a:t>сплячі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осередки</a:t>
            </a:r>
            <a:r>
              <a:rPr lang="ru-RU" dirty="0" smtClean="0"/>
              <a:t> </a:t>
            </a:r>
            <a:r>
              <a:rPr lang="ru-RU" dirty="0" err="1" smtClean="0"/>
              <a:t>індукуються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Вперше</a:t>
            </a:r>
            <a:r>
              <a:rPr lang="ru-RU" dirty="0" smtClean="0"/>
              <a:t> метод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твірних</a:t>
            </a:r>
            <a:r>
              <a:rPr lang="ru-RU" dirty="0" smtClean="0">
                <a:hlinkClick r:id="rId10"/>
              </a:rPr>
              <a:t> тканин</a:t>
            </a:r>
            <a:r>
              <a:rPr lang="ru-RU" dirty="0" smtClean="0"/>
              <a:t> для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застосував</a:t>
            </a:r>
            <a:r>
              <a:rPr lang="ru-RU" dirty="0" smtClean="0"/>
              <a:t>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дослідник</a:t>
            </a:r>
            <a:r>
              <a:rPr lang="ru-RU" dirty="0" smtClean="0"/>
              <a:t> Жан </a:t>
            </a:r>
            <a:r>
              <a:rPr lang="ru-RU" dirty="0" err="1" smtClean="0"/>
              <a:t>Морель</a:t>
            </a:r>
            <a:r>
              <a:rPr lang="ru-RU" dirty="0" smtClean="0"/>
              <a:t> у 1690 </a:t>
            </a:r>
            <a:r>
              <a:rPr lang="ru-RU" dirty="0" err="1" smtClean="0"/>
              <a:t>році</a:t>
            </a:r>
            <a:r>
              <a:rPr lang="ru-RU" dirty="0" smtClean="0"/>
              <a:t> для одного </a:t>
            </a:r>
            <a:r>
              <a:rPr lang="ru-RU" dirty="0" err="1" smtClean="0"/>
              <a:t>з</a:t>
            </a:r>
            <a:r>
              <a:rPr lang="ru-RU" dirty="0" smtClean="0"/>
              <a:t> виду </a:t>
            </a:r>
            <a:r>
              <a:rPr lang="ru-RU" dirty="0" err="1" smtClean="0">
                <a:hlinkClick r:id="rId13"/>
              </a:rPr>
              <a:t>орхідей</a:t>
            </a:r>
            <a:r>
              <a:rPr lang="ru-RU" dirty="0" smtClean="0"/>
              <a:t> – </a:t>
            </a:r>
            <a:r>
              <a:rPr lang="ru-RU" dirty="0" err="1" smtClean="0">
                <a:hlinkClick r:id="rId14"/>
              </a:rPr>
              <a:t>цимбідіума</a:t>
            </a:r>
            <a:r>
              <a:rPr lang="ru-RU" dirty="0" smtClean="0"/>
              <a:t> </a:t>
            </a:r>
            <a:r>
              <a:rPr lang="en-US" i="1" dirty="0" smtClean="0"/>
              <a:t>Cymbidium</a:t>
            </a:r>
            <a:r>
              <a:rPr lang="en-US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року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експланта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4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Переваги</a:t>
            </a:r>
            <a:r>
              <a:rPr lang="ru-RU" b="1" dirty="0" smtClean="0"/>
              <a:t> </a:t>
            </a:r>
            <a:r>
              <a:rPr lang="ru-RU" b="1" dirty="0" err="1" smtClean="0"/>
              <a:t>мікроклонального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розмноження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en-US" dirty="0" err="1" smtClean="0">
                <a:hlinkClick r:id="rId2" tooltip="Plumbago zeylanica (ще не написана)"/>
              </a:rPr>
              <a:t>Plumbago</a:t>
            </a:r>
            <a:r>
              <a:rPr lang="en-US" dirty="0" smtClean="0">
                <a:hlinkClick r:id="rId2" tooltip="Plumbago zeylanica (ще не написана)"/>
              </a:rPr>
              <a:t> </a:t>
            </a:r>
            <a:r>
              <a:rPr lang="en-US" dirty="0" err="1" smtClean="0">
                <a:hlinkClick r:id="rId2" tooltip="Plumbago zeylanica (ще не написана)"/>
              </a:rPr>
              <a:t>zeylanica</a:t>
            </a:r>
            <a:r>
              <a:rPr lang="en-US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культивуються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en-US" i="1" dirty="0" smtClean="0"/>
              <a:t>in vitro</a:t>
            </a:r>
            <a:endParaRPr lang="en-US" dirty="0" smtClean="0"/>
          </a:p>
          <a:p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клонів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. Шляхом </a:t>
            </a:r>
            <a:r>
              <a:rPr lang="ru-RU" dirty="0" err="1" smtClean="0"/>
              <a:t>традиційного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5-100 </a:t>
            </a:r>
            <a:r>
              <a:rPr lang="ru-RU" dirty="0" err="1" smtClean="0">
                <a:hlinkClick r:id="rId3"/>
              </a:rPr>
              <a:t>клонів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шляхом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до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endParaRPr lang="ru-RU" dirty="0" smtClean="0"/>
          </a:p>
          <a:p>
            <a:r>
              <a:rPr lang="ru-RU" dirty="0" err="1" smtClean="0"/>
              <a:t>Оздоровлення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садивного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>
                <a:hlinkClick r:id="rId4"/>
              </a:rPr>
              <a:t>бактерій</a:t>
            </a:r>
            <a:r>
              <a:rPr lang="ru-RU" dirty="0" smtClean="0"/>
              <a:t>, </a:t>
            </a:r>
            <a:r>
              <a:rPr lang="ru-RU" dirty="0" err="1" smtClean="0">
                <a:hlinkClick r:id="rId5"/>
              </a:rPr>
              <a:t>вірусів</a:t>
            </a:r>
            <a:r>
              <a:rPr lang="ru-RU" dirty="0" smtClean="0"/>
              <a:t>, </a:t>
            </a:r>
            <a:r>
              <a:rPr lang="ru-RU" dirty="0" smtClean="0">
                <a:hlinkClick r:id="rId6"/>
              </a:rPr>
              <a:t>нематод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невеликої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– </a:t>
            </a:r>
            <a:r>
              <a:rPr lang="ru-RU" dirty="0" err="1" smtClean="0">
                <a:hlinkClick r:id="rId7"/>
              </a:rPr>
              <a:t>бруньки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(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меристематичних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розмножувати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року,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smtClean="0">
                <a:hlinkClick r:id="rId8"/>
              </a:rPr>
              <a:t>сезону</a:t>
            </a:r>
            <a:endParaRPr lang="ru-RU" dirty="0" smtClean="0"/>
          </a:p>
          <a:p>
            <a:r>
              <a:rPr lang="ru-RU" dirty="0" smtClean="0"/>
              <a:t>невелика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потрібна</a:t>
            </a:r>
            <a:r>
              <a:rPr lang="ru-RU" dirty="0" smtClean="0"/>
              <a:t> для </a:t>
            </a:r>
            <a:r>
              <a:rPr lang="ru-RU" dirty="0" err="1" smtClean="0"/>
              <a:t>ініціації</a:t>
            </a:r>
            <a:r>
              <a:rPr lang="ru-RU" dirty="0" smtClean="0"/>
              <a:t> </a:t>
            </a:r>
            <a:r>
              <a:rPr lang="ru-RU" dirty="0" err="1" smtClean="0"/>
              <a:t>асептичної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endParaRPr lang="ru-RU" dirty="0" smtClean="0"/>
          </a:p>
          <a:p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погодно-</a:t>
            </a:r>
            <a:r>
              <a:rPr lang="ru-RU" dirty="0" err="1" smtClean="0">
                <a:hlinkClick r:id="rId9"/>
              </a:rPr>
              <a:t>кліматичних</a:t>
            </a:r>
            <a:r>
              <a:rPr lang="ru-RU" dirty="0" smtClean="0"/>
              <a:t> умов,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розмножувати</a:t>
            </a:r>
            <a:r>
              <a:rPr lang="ru-RU" dirty="0" smtClean="0"/>
              <a:t> </a:t>
            </a:r>
            <a:r>
              <a:rPr lang="ru-RU" dirty="0" err="1" smtClean="0"/>
              <a:t>екзотичні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розмножувати</a:t>
            </a:r>
            <a:r>
              <a:rPr lang="ru-RU" dirty="0" smtClean="0"/>
              <a:t> в </a:t>
            </a:r>
            <a:r>
              <a:rPr lang="ru-RU" dirty="0" err="1" smtClean="0"/>
              <a:t>чужорідному</a:t>
            </a:r>
            <a:r>
              <a:rPr lang="ru-RU" dirty="0" smtClean="0"/>
              <a:t> для них </a:t>
            </a:r>
            <a:r>
              <a:rPr lang="ru-RU" dirty="0" err="1" smtClean="0">
                <a:hlinkClick r:id="rId9"/>
              </a:rPr>
              <a:t>кліматі</a:t>
            </a:r>
            <a:r>
              <a:rPr lang="ru-RU" dirty="0" smtClean="0"/>
              <a:t> без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endParaRPr lang="ru-RU" dirty="0" smtClean="0"/>
          </a:p>
          <a:p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розмножувати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складно </a:t>
            </a:r>
            <a:r>
              <a:rPr lang="ru-RU" dirty="0" err="1" smtClean="0"/>
              <a:t>розмножуються</a:t>
            </a:r>
            <a:r>
              <a:rPr lang="ru-RU" dirty="0" smtClean="0"/>
              <a:t> в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endParaRPr lang="ru-RU" dirty="0" smtClean="0"/>
          </a:p>
          <a:p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менші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, </a:t>
            </a:r>
            <a:r>
              <a:rPr lang="ru-RU" dirty="0" err="1" smtClean="0"/>
              <a:t>потрібні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, </a:t>
            </a:r>
            <a:r>
              <a:rPr lang="ru-RU" dirty="0" err="1" smtClean="0"/>
              <a:t>відбору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на </a:t>
            </a:r>
            <a:r>
              <a:rPr lang="ru-RU" dirty="0" err="1" smtClean="0"/>
              <a:t>початкових</a:t>
            </a:r>
            <a:r>
              <a:rPr lang="ru-RU" dirty="0" smtClean="0"/>
              <a:t>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endParaRPr lang="ru-RU" dirty="0" smtClean="0"/>
          </a:p>
          <a:p>
            <a:r>
              <a:rPr lang="ru-RU" dirty="0" err="1" smtClean="0"/>
              <a:t>Контрольованість</a:t>
            </a:r>
            <a:r>
              <a:rPr lang="ru-RU" dirty="0" smtClean="0"/>
              <a:t> умов </a:t>
            </a:r>
            <a:r>
              <a:rPr lang="ru-RU" dirty="0" err="1" smtClean="0"/>
              <a:t>вирощування</a:t>
            </a:r>
            <a:r>
              <a:rPr lang="ru-RU" dirty="0" smtClean="0"/>
              <a:t>, легка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та </a:t>
            </a:r>
            <a:r>
              <a:rPr lang="ru-RU" dirty="0" err="1" smtClean="0"/>
              <a:t>оптимізації</a:t>
            </a:r>
            <a:endParaRPr lang="ru-RU" dirty="0" smtClean="0"/>
          </a:p>
          <a:p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ідентичність</a:t>
            </a:r>
            <a:r>
              <a:rPr lang="ru-RU" dirty="0" smtClean="0"/>
              <a:t> </a:t>
            </a:r>
            <a:r>
              <a:rPr lang="ru-RU" dirty="0" err="1" smtClean="0"/>
              <a:t>отриманої</a:t>
            </a:r>
            <a:r>
              <a:rPr lang="ru-RU" dirty="0" smtClean="0"/>
              <a:t> </a:t>
            </a:r>
            <a:r>
              <a:rPr lang="ru-RU" dirty="0" err="1" smtClean="0"/>
              <a:t>розсади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сортових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endParaRPr lang="ru-RU" dirty="0" smtClean="0"/>
          </a:p>
          <a:p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клонального</a:t>
            </a:r>
            <a:r>
              <a:rPr lang="ru-RU" dirty="0" smtClean="0"/>
              <a:t> </a:t>
            </a:r>
            <a:r>
              <a:rPr lang="ru-RU" dirty="0" err="1" smtClean="0"/>
              <a:t>мікророзмноження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в 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розсаду</a:t>
            </a:r>
            <a:r>
              <a:rPr lang="ru-RU" dirty="0" smtClean="0"/>
              <a:t> </a:t>
            </a:r>
            <a:r>
              <a:rPr lang="ru-RU" dirty="0" err="1" smtClean="0"/>
              <a:t>рідкісних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дорогих </a:t>
            </a:r>
            <a:r>
              <a:rPr lang="ru-RU" dirty="0" err="1" smtClean="0">
                <a:hlinkClick r:id="rId10"/>
              </a:rPr>
              <a:t>сортів</a:t>
            </a:r>
            <a:r>
              <a:rPr lang="ru-RU" dirty="0" smtClean="0"/>
              <a:t>, </a:t>
            </a:r>
            <a:r>
              <a:rPr lang="ru-RU" dirty="0" err="1" smtClean="0"/>
              <a:t>саджанців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цінними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сортовими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, </a:t>
            </a:r>
            <a:r>
              <a:rPr lang="ru-RU" dirty="0" err="1" smtClean="0"/>
              <a:t>початкова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садивного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для </a:t>
            </a:r>
            <a:r>
              <a:rPr lang="ru-RU" dirty="0" err="1" smtClean="0"/>
              <a:t>котрих</a:t>
            </a:r>
            <a:r>
              <a:rPr lang="ru-RU" dirty="0" smtClean="0"/>
              <a:t> </a:t>
            </a:r>
            <a:r>
              <a:rPr lang="ru-RU" dirty="0" err="1" smtClean="0"/>
              <a:t>обмежена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етапи</a:t>
            </a:r>
            <a:r>
              <a:rPr lang="ru-RU" b="1" dirty="0" smtClean="0"/>
              <a:t> </a:t>
            </a:r>
            <a:r>
              <a:rPr lang="ru-RU" b="1" dirty="0" err="1" smtClean="0"/>
              <a:t>мікроклонального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розмноження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асептичні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роду </a:t>
            </a:r>
            <a:r>
              <a:rPr lang="ru-RU" dirty="0" err="1" smtClean="0">
                <a:hlinkClick r:id="rId2"/>
              </a:rPr>
              <a:t>Літопс</a:t>
            </a:r>
            <a:r>
              <a:rPr lang="ru-RU" dirty="0" smtClean="0"/>
              <a:t> </a:t>
            </a:r>
            <a:r>
              <a:rPr lang="en-US" i="1" dirty="0" err="1" smtClean="0"/>
              <a:t>Lithops</a:t>
            </a:r>
            <a:r>
              <a:rPr lang="en-US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культивуються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en-US" i="1" dirty="0" smtClean="0">
                <a:hlinkClick r:id="rId3"/>
              </a:rPr>
              <a:t>in vitro</a:t>
            </a:r>
            <a:endParaRPr lang="en-US" dirty="0" smtClean="0"/>
          </a:p>
          <a:p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пагонів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утворились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пазушної</a:t>
            </a:r>
            <a:r>
              <a:rPr lang="ru-RU" dirty="0" smtClean="0"/>
              <a:t> </a:t>
            </a:r>
            <a:r>
              <a:rPr lang="ru-RU" dirty="0" err="1" smtClean="0"/>
              <a:t>бруньки</a:t>
            </a:r>
            <a:r>
              <a:rPr lang="ru-RU" dirty="0" smtClean="0"/>
              <a:t> </a:t>
            </a:r>
            <a:r>
              <a:rPr lang="en-US" dirty="0" err="1" smtClean="0">
                <a:hlinkClick r:id="rId4" tooltip="Psoralea drupaceae (ще не написана)"/>
              </a:rPr>
              <a:t>Psoralea</a:t>
            </a:r>
            <a:r>
              <a:rPr lang="en-US" dirty="0" smtClean="0">
                <a:hlinkClick r:id="rId4" tooltip="Psoralea drupaceae (ще не написана)"/>
              </a:rPr>
              <a:t> </a:t>
            </a:r>
            <a:r>
              <a:rPr lang="en-US" dirty="0" err="1" smtClean="0">
                <a:hlinkClick r:id="rId4" tooltip="Psoralea drupaceae (ще не написана)"/>
              </a:rPr>
              <a:t>drupaceae</a:t>
            </a:r>
            <a:r>
              <a:rPr lang="en-US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середовищі</a:t>
            </a:r>
            <a:r>
              <a:rPr lang="ru-RU" dirty="0" smtClean="0"/>
              <a:t>, </a:t>
            </a:r>
            <a:r>
              <a:rPr lang="ru-RU" dirty="0" err="1" smtClean="0"/>
              <a:t>доповненому</a:t>
            </a:r>
            <a:r>
              <a:rPr lang="ru-RU" dirty="0" smtClean="0"/>
              <a:t> 0,1 мг-л </a:t>
            </a:r>
            <a:r>
              <a:rPr lang="ru-RU" dirty="0" err="1" smtClean="0"/>
              <a:t>бензиламінопурину</a:t>
            </a:r>
            <a:endParaRPr lang="ru-RU" dirty="0" smtClean="0"/>
          </a:p>
          <a:p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в </a:t>
            </a:r>
            <a:r>
              <a:rPr lang="ru-RU" dirty="0" err="1" smtClean="0"/>
              <a:t>асептичну</a:t>
            </a:r>
            <a:r>
              <a:rPr lang="ru-RU" dirty="0" smtClean="0"/>
              <a:t> культуру.</a:t>
            </a:r>
          </a:p>
          <a:p>
            <a:r>
              <a:rPr lang="ru-RU" dirty="0" err="1" smtClean="0"/>
              <a:t>Здійснюється</a:t>
            </a:r>
            <a:r>
              <a:rPr lang="ru-RU" dirty="0" smtClean="0"/>
              <a:t> шляхом </a:t>
            </a:r>
            <a:r>
              <a:rPr lang="ru-RU" dirty="0" err="1" smtClean="0"/>
              <a:t>стерилізації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експлантів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вміщення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штучні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Експлантами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пазушні</a:t>
            </a:r>
            <a:r>
              <a:rPr lang="ru-RU" dirty="0" smtClean="0"/>
              <a:t> та </a:t>
            </a:r>
            <a:r>
              <a:rPr lang="ru-RU" dirty="0" err="1" smtClean="0"/>
              <a:t>верхівкові</a:t>
            </a:r>
            <a:r>
              <a:rPr lang="ru-RU" dirty="0" smtClean="0"/>
              <a:t> </a:t>
            </a:r>
            <a:r>
              <a:rPr lang="ru-RU" dirty="0" err="1" smtClean="0">
                <a:hlinkClick r:id="rId5"/>
              </a:rPr>
              <a:t>бруньки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 </a:t>
            </a:r>
            <a:r>
              <a:rPr lang="ru-RU" dirty="0" err="1" smtClean="0"/>
              <a:t>Стерилізацію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стерилізуючих</a:t>
            </a:r>
            <a:r>
              <a:rPr lang="ru-RU" dirty="0" smtClean="0"/>
              <a:t> </a:t>
            </a:r>
            <a:r>
              <a:rPr lang="ru-RU" dirty="0" err="1" smtClean="0"/>
              <a:t>розчинів</a:t>
            </a:r>
            <a:r>
              <a:rPr lang="ru-RU" dirty="0" smtClean="0"/>
              <a:t> -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  <a:r>
              <a:rPr lang="ru-RU" dirty="0" err="1" smtClean="0">
                <a:hlinkClick r:id="rId6"/>
              </a:rPr>
              <a:t>гіпохлориту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натрію</a:t>
            </a:r>
            <a:r>
              <a:rPr lang="ru-RU" dirty="0" smtClean="0"/>
              <a:t> (</a:t>
            </a:r>
            <a:r>
              <a:rPr lang="ru-RU" dirty="0" err="1" smtClean="0"/>
              <a:t>побутовий</a:t>
            </a:r>
            <a:r>
              <a:rPr lang="ru-RU" dirty="0" smtClean="0"/>
              <a:t> </a:t>
            </a:r>
            <a:r>
              <a:rPr lang="ru-RU" dirty="0" err="1" smtClean="0"/>
              <a:t>відбілюючий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>
                <a:hlinkClick r:id="rId6"/>
              </a:rPr>
              <a:t>Білизна</a:t>
            </a:r>
            <a:r>
              <a:rPr lang="ru-RU" dirty="0" smtClean="0"/>
              <a:t>), </a:t>
            </a:r>
            <a:r>
              <a:rPr lang="ru-RU" dirty="0" err="1" smtClean="0">
                <a:hlinkClick r:id="rId7"/>
              </a:rPr>
              <a:t>пероксиду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водню</a:t>
            </a:r>
            <a:r>
              <a:rPr lang="ru-RU" dirty="0" smtClean="0"/>
              <a:t>, хлориду </a:t>
            </a:r>
            <a:r>
              <a:rPr lang="ru-RU" dirty="0" err="1" smtClean="0"/>
              <a:t>ртуті</a:t>
            </a:r>
            <a:r>
              <a:rPr lang="ru-RU" dirty="0" smtClean="0"/>
              <a:t>; при </a:t>
            </a:r>
            <a:r>
              <a:rPr lang="ru-RU" dirty="0" err="1" smtClean="0"/>
              <a:t>значному</a:t>
            </a:r>
            <a:r>
              <a:rPr lang="ru-RU" dirty="0" smtClean="0"/>
              <a:t> </a:t>
            </a:r>
            <a:r>
              <a:rPr lang="ru-RU" dirty="0" err="1" smtClean="0"/>
              <a:t>зараженні</a:t>
            </a:r>
            <a:r>
              <a:rPr lang="ru-RU" dirty="0" smtClean="0"/>
              <a:t> </a:t>
            </a:r>
            <a:r>
              <a:rPr lang="ru-RU" dirty="0" err="1" smtClean="0"/>
              <a:t>експлантів</a:t>
            </a:r>
            <a:r>
              <a:rPr lang="ru-RU" dirty="0" smtClean="0"/>
              <a:t> грибками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>
                <a:hlinkClick r:id="rId8"/>
              </a:rPr>
              <a:t>фунгіциди</a:t>
            </a:r>
            <a:r>
              <a:rPr lang="ru-RU" dirty="0" smtClean="0"/>
              <a:t> </a:t>
            </a:r>
            <a:r>
              <a:rPr lang="ru-RU" baseline="30000" dirty="0" smtClean="0">
                <a:hlinkClick r:id="rId9"/>
              </a:rPr>
              <a:t>[5]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мікророзмноження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пагонів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>
                <a:hlinkClick r:id="rId10"/>
              </a:rPr>
              <a:t>фітогормони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меристем (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>
                <a:hlinkClick r:id="rId5"/>
              </a:rPr>
              <a:t>бруньок</a:t>
            </a:r>
            <a:r>
              <a:rPr lang="ru-RU" dirty="0" smtClean="0"/>
              <a:t>) </a:t>
            </a:r>
            <a:r>
              <a:rPr lang="ru-RU" dirty="0" err="1" smtClean="0">
                <a:hlinkClick r:id="rId10"/>
              </a:rPr>
              <a:t>фітогормони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меристематичних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початок </a:t>
            </a:r>
            <a:r>
              <a:rPr lang="ru-RU" dirty="0" err="1" smtClean="0"/>
              <a:t>новим</a:t>
            </a:r>
            <a:r>
              <a:rPr lang="ru-RU" dirty="0" smtClean="0"/>
              <a:t> пагонам. У </a:t>
            </a:r>
            <a:r>
              <a:rPr lang="ru-RU" dirty="0" err="1" smtClean="0"/>
              <a:t>разі</a:t>
            </a:r>
            <a:r>
              <a:rPr lang="ru-RU" dirty="0" smtClean="0"/>
              <a:t> ж </a:t>
            </a:r>
            <a:r>
              <a:rPr lang="ru-RU" dirty="0" err="1" smtClean="0"/>
              <a:t>викоирстання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готових</a:t>
            </a:r>
            <a:r>
              <a:rPr lang="ru-RU" dirty="0" smtClean="0"/>
              <a:t> </a:t>
            </a:r>
            <a:r>
              <a:rPr lang="ru-RU" dirty="0" err="1" smtClean="0"/>
              <a:t>твірних</a:t>
            </a:r>
            <a:r>
              <a:rPr lang="ru-RU" dirty="0" smtClean="0"/>
              <a:t> тканин не </a:t>
            </a:r>
            <a:r>
              <a:rPr lang="ru-RU" dirty="0" err="1" smtClean="0"/>
              <a:t>містять</a:t>
            </a:r>
            <a:r>
              <a:rPr lang="ru-RU" dirty="0" smtClean="0"/>
              <a:t> - </a:t>
            </a:r>
            <a:r>
              <a:rPr lang="ru-RU" dirty="0" err="1" smtClean="0">
                <a:hlinkClick r:id="rId10"/>
              </a:rPr>
              <a:t>фітогормональна</a:t>
            </a:r>
            <a:r>
              <a:rPr lang="ru-RU" dirty="0" smtClean="0"/>
              <a:t> </a:t>
            </a:r>
            <a:r>
              <a:rPr lang="ru-RU" dirty="0" err="1" smtClean="0"/>
              <a:t>стимуляція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меристематичні</a:t>
            </a:r>
            <a:r>
              <a:rPr lang="ru-RU" dirty="0" smtClean="0"/>
              <a:t> </a:t>
            </a:r>
            <a:r>
              <a:rPr lang="ru-RU" dirty="0" err="1" smtClean="0"/>
              <a:t>осередки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високоспеціалізованого</a:t>
            </a:r>
            <a:r>
              <a:rPr lang="ru-RU" dirty="0" smtClean="0"/>
              <a:t> до </a:t>
            </a:r>
            <a:r>
              <a:rPr lang="ru-RU" dirty="0" err="1" smtClean="0"/>
              <a:t>низькоспеціалізованого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здатного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перепрограмування</a:t>
            </a:r>
            <a:r>
              <a:rPr lang="ru-RU" dirty="0" smtClean="0"/>
              <a:t> стану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можливим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явищу</a:t>
            </a:r>
            <a:r>
              <a:rPr lang="ru-RU" dirty="0" smtClean="0"/>
              <a:t> </a:t>
            </a:r>
            <a:r>
              <a:rPr lang="ru-RU" dirty="0" err="1" smtClean="0">
                <a:hlinkClick r:id="rId11"/>
              </a:rPr>
              <a:t>тотипотентності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baseline="30000" dirty="0" smtClean="0">
                <a:hlinkClick r:id="rId9"/>
              </a:rPr>
              <a:t>[2]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вкорінення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мікропагонів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шляхом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пагонів</a:t>
            </a:r>
            <a:r>
              <a:rPr lang="ru-RU" dirty="0" smtClean="0"/>
              <a:t> на </a:t>
            </a:r>
            <a:r>
              <a:rPr lang="ru-RU" dirty="0" err="1" smtClean="0"/>
              <a:t>безгормональне</a:t>
            </a:r>
            <a:r>
              <a:rPr lang="ru-RU" dirty="0" smtClean="0"/>
              <a:t> </a:t>
            </a:r>
            <a:r>
              <a:rPr lang="ru-RU" dirty="0" err="1" smtClean="0"/>
              <a:t>поживне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додаванням</a:t>
            </a:r>
            <a:r>
              <a:rPr lang="ru-RU" dirty="0" smtClean="0"/>
              <a:t> </a:t>
            </a:r>
            <a:r>
              <a:rPr lang="ru-RU" dirty="0" err="1" smtClean="0"/>
              <a:t>невисоких</a:t>
            </a:r>
            <a:r>
              <a:rPr lang="ru-RU" dirty="0" smtClean="0"/>
              <a:t> </a:t>
            </a:r>
            <a:r>
              <a:rPr lang="ru-RU" dirty="0" err="1" smtClean="0"/>
              <a:t>концентрацій</a:t>
            </a:r>
            <a:r>
              <a:rPr lang="ru-RU" dirty="0" smtClean="0"/>
              <a:t> </a:t>
            </a:r>
            <a:r>
              <a:rPr lang="ru-RU" dirty="0" err="1" smtClean="0">
                <a:hlinkClick r:id="rId12"/>
              </a:rPr>
              <a:t>ауксинів</a:t>
            </a:r>
            <a:r>
              <a:rPr lang="ru-RU" dirty="0" smtClean="0"/>
              <a:t> (</a:t>
            </a:r>
            <a:r>
              <a:rPr lang="ru-RU" dirty="0" err="1" smtClean="0">
                <a:hlinkClick r:id="rId13"/>
              </a:rPr>
              <a:t>індолілоцтової</a:t>
            </a:r>
            <a:r>
              <a:rPr lang="ru-RU" dirty="0" smtClean="0">
                <a:hlinkClick r:id="rId13"/>
              </a:rPr>
              <a:t> </a:t>
            </a:r>
            <a:r>
              <a:rPr lang="ru-RU" dirty="0" err="1" smtClean="0">
                <a:hlinkClick r:id="rId13"/>
              </a:rPr>
              <a:t>кислоти</a:t>
            </a:r>
            <a:r>
              <a:rPr lang="ru-RU" dirty="0" smtClean="0"/>
              <a:t>, </a:t>
            </a:r>
            <a:r>
              <a:rPr lang="ru-RU" dirty="0" err="1" smtClean="0"/>
              <a:t>нафтилоцтової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індолілмасляної</a:t>
            </a:r>
            <a:r>
              <a:rPr lang="ru-RU" dirty="0" smtClean="0"/>
              <a:t> кислот </a:t>
            </a:r>
            <a:r>
              <a:rPr lang="ru-RU" baseline="30000" dirty="0" smtClean="0">
                <a:hlinkClick r:id="rId9"/>
              </a:rPr>
              <a:t>[6]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переведення</a:t>
            </a:r>
            <a:r>
              <a:rPr lang="ru-RU" dirty="0" smtClean="0"/>
              <a:t> </a:t>
            </a:r>
            <a:r>
              <a:rPr lang="ru-RU" dirty="0" err="1" smtClean="0"/>
              <a:t>асептичних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в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smtClean="0">
                <a:hlinkClick r:id="rId14"/>
              </a:rPr>
              <a:t>банану</a:t>
            </a:r>
            <a:r>
              <a:rPr lang="ru-RU" dirty="0" smtClean="0"/>
              <a:t> </a:t>
            </a:r>
            <a:r>
              <a:rPr lang="en-US" i="1" dirty="0" smtClean="0"/>
              <a:t>Musa</a:t>
            </a:r>
            <a:r>
              <a:rPr lang="en-US" dirty="0" smtClean="0"/>
              <a:t>, </a:t>
            </a:r>
            <a:r>
              <a:rPr lang="ru-RU" dirty="0" err="1" smtClean="0"/>
              <a:t>перенесені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умов </a:t>
            </a:r>
            <a:r>
              <a:rPr lang="en-US" i="1" dirty="0" smtClean="0">
                <a:hlinkClick r:id="rId3"/>
              </a:rPr>
              <a:t>in vitro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ґрунту</a:t>
            </a:r>
            <a:r>
              <a:rPr lang="ru-RU" dirty="0" smtClean="0"/>
              <a:t> для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акліматизації</a:t>
            </a:r>
            <a:endParaRPr lang="ru-RU" dirty="0" smtClean="0"/>
          </a:p>
          <a:p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до умов </a:t>
            </a:r>
            <a:r>
              <a:rPr lang="ru-RU" dirty="0" err="1" smtClean="0"/>
              <a:t>ґрунту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етапом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en-US" i="1" dirty="0" smtClean="0">
                <a:hlinkClick r:id="rId3"/>
              </a:rPr>
              <a:t>in vitro</a:t>
            </a:r>
            <a:r>
              <a:rPr lang="en-US" dirty="0" smtClean="0"/>
              <a:t>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</a:t>
            </a:r>
            <a:r>
              <a:rPr lang="ru-RU" dirty="0" err="1" smtClean="0"/>
              <a:t>підвищеною</a:t>
            </a:r>
            <a:r>
              <a:rPr lang="ru-RU" dirty="0" smtClean="0"/>
              <a:t> (</a:t>
            </a:r>
            <a:r>
              <a:rPr lang="ru-RU" dirty="0" err="1" smtClean="0"/>
              <a:t>більше</a:t>
            </a:r>
            <a:r>
              <a:rPr lang="ru-RU" dirty="0" smtClean="0"/>
              <a:t> 95%) </a:t>
            </a:r>
            <a:r>
              <a:rPr lang="ru-RU" dirty="0" err="1" smtClean="0"/>
              <a:t>вологістю</a:t>
            </a:r>
            <a:r>
              <a:rPr lang="ru-RU" dirty="0" smtClean="0"/>
              <a:t>, </a:t>
            </a:r>
            <a:r>
              <a:rPr lang="ru-RU" dirty="0" err="1" smtClean="0"/>
              <a:t>присутністю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газу)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smtClean="0">
                <a:hlinkClick r:id="rId15"/>
              </a:rPr>
              <a:t>Карбону</a:t>
            </a:r>
            <a:r>
              <a:rPr lang="ru-RU" dirty="0" smtClean="0"/>
              <a:t> та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>
                <a:hlinkClick r:id="rId16"/>
              </a:rPr>
              <a:t>мікрофлори</a:t>
            </a:r>
            <a:r>
              <a:rPr lang="ru-RU" dirty="0" smtClean="0"/>
              <a:t>. Тому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адаптацію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, </a:t>
            </a:r>
            <a:r>
              <a:rPr lang="ru-RU" dirty="0" err="1" smtClean="0"/>
              <a:t>пересаджуючи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в </a:t>
            </a:r>
            <a:r>
              <a:rPr lang="ru-RU" dirty="0" err="1" smtClean="0"/>
              <a:t>стерилізований</a:t>
            </a:r>
            <a:r>
              <a:rPr lang="ru-RU" dirty="0" smtClean="0"/>
              <a:t> </a:t>
            </a:r>
            <a:r>
              <a:rPr lang="ru-RU" dirty="0" err="1" smtClean="0"/>
              <a:t>ґрунт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заселяється</a:t>
            </a:r>
            <a:r>
              <a:rPr lang="ru-RU" dirty="0" smtClean="0"/>
              <a:t> </a:t>
            </a:r>
            <a:r>
              <a:rPr lang="ru-RU" dirty="0" err="1" smtClean="0">
                <a:hlinkClick r:id="rId16"/>
              </a:rPr>
              <a:t>мікрофлорою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 smtClean="0"/>
              <a:t>даючи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>
                <a:hlinkClick r:id="rId17"/>
              </a:rPr>
              <a:t>рослинам</a:t>
            </a:r>
            <a:r>
              <a:rPr lang="ru-RU" dirty="0" smtClean="0"/>
              <a:t> </a:t>
            </a:r>
            <a:r>
              <a:rPr lang="ru-RU" dirty="0" err="1" smtClean="0"/>
              <a:t>звикнути</a:t>
            </a:r>
            <a:r>
              <a:rPr lang="ru-RU" dirty="0" smtClean="0"/>
              <a:t> до такого </a:t>
            </a:r>
            <a:r>
              <a:rPr lang="ru-RU" dirty="0" err="1" smtClean="0"/>
              <a:t>сусідства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 </a:t>
            </a:r>
            <a:r>
              <a:rPr lang="ru-RU" dirty="0" err="1" smtClean="0"/>
              <a:t>зменшуючи</a:t>
            </a:r>
            <a:r>
              <a:rPr lang="ru-RU" dirty="0" smtClean="0"/>
              <a:t> </a:t>
            </a:r>
            <a:r>
              <a:rPr lang="ru-RU" dirty="0" err="1" smtClean="0">
                <a:hlinkClick r:id="rId18"/>
              </a:rPr>
              <a:t>вологість</a:t>
            </a:r>
            <a:r>
              <a:rPr lang="ru-RU" dirty="0" smtClean="0"/>
              <a:t> </a:t>
            </a:r>
            <a:r>
              <a:rPr lang="ru-RU" dirty="0" err="1" smtClean="0">
                <a:hlinkClick r:id="rId19"/>
              </a:rPr>
              <a:t>повітря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адаптаційного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молода </a:t>
            </a:r>
            <a:r>
              <a:rPr lang="ru-RU" dirty="0" err="1" smtClean="0">
                <a:hlinkClick r:id="rId17"/>
              </a:rPr>
              <a:t>рослина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переходить на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>
                <a:hlinkClick r:id="rId20"/>
              </a:rPr>
              <a:t>автотрофний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асептичної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присутності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живильному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smtClean="0">
                <a:hlinkClick r:id="rId15"/>
              </a:rPr>
              <a:t>Карбону</a:t>
            </a:r>
            <a:r>
              <a:rPr lang="ru-RU" dirty="0" smtClean="0"/>
              <a:t>, вона як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живиться </a:t>
            </a:r>
            <a:r>
              <a:rPr lang="ru-RU" dirty="0" err="1" smtClean="0">
                <a:hlinkClick r:id="rId21"/>
              </a:rPr>
              <a:t>гетеротрофно</a:t>
            </a:r>
            <a:r>
              <a:rPr lang="ru-RU" baseline="30000" dirty="0" smtClean="0">
                <a:hlinkClick r:id="rId9"/>
              </a:rPr>
              <a:t>[7]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, </a:t>
            </a:r>
            <a:r>
              <a:rPr lang="ru-RU" dirty="0" err="1" smtClean="0"/>
              <a:t>єдиної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тому для кожного виду (а часто - </a:t>
            </a:r>
            <a:r>
              <a:rPr lang="ru-RU" dirty="0" err="1" smtClean="0"/>
              <a:t>і</a:t>
            </a:r>
            <a:r>
              <a:rPr lang="ru-RU" dirty="0" smtClean="0"/>
              <a:t> сорту) </a:t>
            </a:r>
            <a:r>
              <a:rPr lang="ru-RU" dirty="0" err="1" smtClean="0"/>
              <a:t>оптимальні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кожного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 </a:t>
            </a:r>
            <a:r>
              <a:rPr lang="ru-RU" dirty="0" err="1" smtClean="0"/>
              <a:t>підбираються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індивідуально</a:t>
            </a:r>
            <a:r>
              <a:rPr lang="ru-RU" dirty="0" smtClean="0"/>
              <a:t> </a:t>
            </a:r>
            <a:r>
              <a:rPr lang="ru-RU" baseline="30000" dirty="0" smtClean="0">
                <a:hlinkClick r:id="rId9"/>
              </a:rPr>
              <a:t>[2]</a:t>
            </a:r>
            <a:r>
              <a:rPr lang="ru-RU" dirty="0" smtClean="0"/>
              <a:t>. При </a:t>
            </a:r>
            <a:r>
              <a:rPr lang="ru-RU" dirty="0" err="1" smtClean="0"/>
              <a:t>розробці</a:t>
            </a:r>
            <a:r>
              <a:rPr lang="ru-RU" dirty="0" smtClean="0"/>
              <a:t> протоколу </a:t>
            </a:r>
            <a:r>
              <a:rPr lang="ru-RU" dirty="0" err="1" smtClean="0"/>
              <a:t>розмноження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 </a:t>
            </a:r>
            <a:r>
              <a:rPr lang="ru-RU" dirty="0" smtClean="0">
                <a:hlinkClick r:id="rId22"/>
              </a:rPr>
              <a:t>генотип</a:t>
            </a:r>
            <a:r>
              <a:rPr lang="ru-RU" dirty="0" smtClean="0"/>
              <a:t> </a:t>
            </a:r>
            <a:r>
              <a:rPr lang="ru-RU" dirty="0" err="1" smtClean="0"/>
              <a:t>донорської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фізіологічний</a:t>
            </a:r>
            <a:r>
              <a:rPr lang="ru-RU" dirty="0" smtClean="0"/>
              <a:t> стан,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тип </a:t>
            </a:r>
            <a:r>
              <a:rPr lang="ru-RU" dirty="0" err="1" smtClean="0">
                <a:hlinkClick r:id="rId23" tooltip="Експлант (ще не написана)"/>
              </a:rPr>
              <a:t>експланта</a:t>
            </a:r>
            <a:r>
              <a:rPr lang="ru-RU" dirty="0" smtClean="0"/>
              <a:t> (</a:t>
            </a:r>
            <a:r>
              <a:rPr lang="ru-RU" dirty="0" err="1" smtClean="0"/>
              <a:t>частини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береться</a:t>
            </a:r>
            <a:r>
              <a:rPr lang="ru-RU" dirty="0" smtClean="0"/>
              <a:t> для </a:t>
            </a:r>
            <a:r>
              <a:rPr lang="ru-RU" dirty="0" err="1" smtClean="0"/>
              <a:t>розмноження</a:t>
            </a:r>
            <a:r>
              <a:rPr lang="ru-RU" dirty="0" smtClean="0"/>
              <a:t>), склад </a:t>
            </a:r>
            <a:r>
              <a:rPr lang="ru-RU" dirty="0" err="1" smtClean="0"/>
              <a:t>поживного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низку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</a:t>
            </a:r>
            <a:r>
              <a:rPr lang="ru-RU" baseline="30000" dirty="0" smtClean="0">
                <a:hlinkClick r:id="rId9"/>
              </a:rPr>
              <a:t>[2]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мікроклонального</a:t>
            </a:r>
            <a:r>
              <a:rPr lang="ru-RU" dirty="0" smtClean="0"/>
              <a:t> </a:t>
            </a:r>
            <a:r>
              <a:rPr lang="ru-RU" dirty="0" err="1" smtClean="0"/>
              <a:t>розхмноження</a:t>
            </a:r>
            <a:r>
              <a:rPr lang="ru-RU" dirty="0" smtClean="0"/>
              <a:t> </a:t>
            </a:r>
            <a:r>
              <a:rPr lang="ru-RU" dirty="0" err="1" smtClean="0"/>
              <a:t>відпрацьована</a:t>
            </a:r>
            <a:r>
              <a:rPr lang="ru-RU" dirty="0" smtClean="0"/>
              <a:t> для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uk-UA" b="1" dirty="0" smtClean="0"/>
              <a:t>Культура клітин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143116"/>
            <a:ext cx="7858180" cy="378621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Клітинні</a:t>
            </a:r>
            <a:r>
              <a:rPr lang="ru-RU" b="1" dirty="0" smtClean="0"/>
              <a:t> </a:t>
            </a:r>
            <a:r>
              <a:rPr lang="ru-RU" b="1" dirty="0" err="1" smtClean="0"/>
              <a:t>культ</a:t>
            </a:r>
            <a:r>
              <a:rPr lang="ru-RU" dirty="0" err="1" smtClean="0"/>
              <a:t>ури</a:t>
            </a:r>
            <a:r>
              <a:rPr lang="ru-RU" dirty="0" smtClean="0"/>
              <a:t> —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однорідні</a:t>
            </a:r>
            <a:r>
              <a:rPr lang="ru-RU" dirty="0" smtClean="0"/>
              <a:t> </a:t>
            </a:r>
            <a:r>
              <a:rPr lang="ru-RU" dirty="0" err="1" smtClean="0">
                <a:hlinkClick r:id="rId2"/>
              </a:rPr>
              <a:t>популяції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ростуть</a:t>
            </a:r>
            <a:r>
              <a:rPr lang="ru-RU" dirty="0" smtClean="0"/>
              <a:t> у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оточуючого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>
                <a:hlinkClick r:id="rId4"/>
              </a:rPr>
              <a:t>штами</a:t>
            </a:r>
            <a:r>
              <a:rPr lang="ru-RU" dirty="0" smtClean="0"/>
              <a:t> </a:t>
            </a:r>
            <a:r>
              <a:rPr lang="ru-RU" dirty="0" err="1" smtClean="0"/>
              <a:t>нормальних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>
                <a:hlinkClick r:id="rId5"/>
              </a:rPr>
              <a:t>людини</a:t>
            </a:r>
            <a:r>
              <a:rPr lang="ru-RU" dirty="0" smtClean="0"/>
              <a:t>, </a:t>
            </a:r>
            <a:r>
              <a:rPr lang="ru-RU" dirty="0" err="1" smtClean="0">
                <a:hlinkClick r:id="rId6"/>
              </a:rPr>
              <a:t>тварин</a:t>
            </a:r>
            <a:r>
              <a:rPr lang="ru-RU" dirty="0" smtClean="0"/>
              <a:t>, </a:t>
            </a:r>
            <a:r>
              <a:rPr lang="ru-RU" dirty="0" err="1" smtClean="0">
                <a:hlinkClick r:id="rId7"/>
              </a:rPr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smtClean="0">
                <a:hlinkClick r:id="rId8"/>
              </a:rPr>
              <a:t>тканин</a:t>
            </a:r>
            <a:r>
              <a:rPr lang="ru-RU" dirty="0" smtClean="0"/>
              <a:t> </a:t>
            </a:r>
            <a:r>
              <a:rPr lang="ru-RU" dirty="0" err="1" smtClean="0">
                <a:hlinkClick r:id="rId9"/>
              </a:rPr>
              <a:t>злоякісних</a:t>
            </a:r>
            <a:r>
              <a:rPr lang="ru-RU" dirty="0" smtClean="0">
                <a:hlinkClick r:id="rId9"/>
              </a:rPr>
              <a:t> </a:t>
            </a:r>
            <a:r>
              <a:rPr lang="ru-RU" dirty="0" err="1" smtClean="0">
                <a:hlinkClick r:id="rId9"/>
              </a:rPr>
              <a:t>пухлин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культивування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00750" cy="4525963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культивування</a:t>
            </a:r>
            <a:endParaRPr lang="ru-RU" b="1" dirty="0" smtClean="0"/>
          </a:p>
          <a:p>
            <a:r>
              <a:rPr lang="ru-RU" dirty="0" err="1" smtClean="0"/>
              <a:t>Флакони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культуральним</a:t>
            </a:r>
            <a:r>
              <a:rPr lang="ru-RU" dirty="0" smtClean="0"/>
              <a:t> </a:t>
            </a:r>
            <a:r>
              <a:rPr lang="ru-RU" dirty="0" err="1" smtClean="0"/>
              <a:t>середовищем</a:t>
            </a:r>
            <a:r>
              <a:rPr lang="ru-RU" dirty="0" smtClean="0"/>
              <a:t> для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тваринних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endParaRPr lang="ru-RU" dirty="0" smtClean="0"/>
          </a:p>
          <a:p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поміщають</a:t>
            </a:r>
            <a:r>
              <a:rPr lang="ru-RU" dirty="0" smtClean="0"/>
              <a:t> у </a:t>
            </a:r>
            <a:r>
              <a:rPr lang="ru-RU" dirty="0" err="1" smtClean="0"/>
              <a:t>скляні</a:t>
            </a:r>
            <a:r>
              <a:rPr lang="ru-RU" dirty="0" smtClean="0"/>
              <a:t> </a:t>
            </a:r>
            <a:r>
              <a:rPr lang="ru-RU" dirty="0" err="1" smtClean="0"/>
              <a:t>посудини</a:t>
            </a:r>
            <a:r>
              <a:rPr lang="ru-RU" dirty="0" smtClean="0"/>
              <a:t>,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en-US" dirty="0" smtClean="0"/>
              <a:t>in vitro (</a:t>
            </a: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en-US" dirty="0" smtClean="0"/>
              <a:t>in — </a:t>
            </a:r>
            <a:r>
              <a:rPr lang="ru-RU" dirty="0" smtClean="0"/>
              <a:t>в, </a:t>
            </a:r>
            <a:r>
              <a:rPr lang="en-US" dirty="0" smtClean="0"/>
              <a:t>vitro — </a:t>
            </a:r>
            <a:r>
              <a:rPr lang="ru-RU" dirty="0" err="1" smtClean="0"/>
              <a:t>скло</a:t>
            </a:r>
            <a:r>
              <a:rPr lang="ru-RU" dirty="0" smtClean="0"/>
              <a:t>),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вирощують</a:t>
            </a:r>
            <a:r>
              <a:rPr lang="ru-RU" dirty="0" smtClean="0"/>
              <a:t> у </a:t>
            </a:r>
            <a:r>
              <a:rPr lang="ru-RU" dirty="0" err="1" smtClean="0"/>
              <a:t>пластмасових</a:t>
            </a:r>
            <a:r>
              <a:rPr lang="ru-RU" dirty="0" smtClean="0"/>
              <a:t> посудинах. </a:t>
            </a:r>
            <a:r>
              <a:rPr lang="ru-RU" dirty="0" err="1" smtClean="0"/>
              <a:t>Виділені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тканин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інкубують</a:t>
            </a:r>
            <a:r>
              <a:rPr lang="ru-RU" dirty="0" smtClean="0"/>
              <a:t>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+38 °</a:t>
            </a:r>
            <a:r>
              <a:rPr lang="en-US" dirty="0" smtClean="0"/>
              <a:t>C +39 °C (</a:t>
            </a:r>
            <a:r>
              <a:rPr lang="ru-RU" dirty="0" smtClean="0"/>
              <a:t>для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) та при +22 °</a:t>
            </a:r>
            <a:r>
              <a:rPr lang="en-US" dirty="0" smtClean="0"/>
              <a:t>C +28 °C (</a:t>
            </a:r>
            <a:r>
              <a:rPr lang="ru-RU" dirty="0" smtClean="0"/>
              <a:t>для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) у </a:t>
            </a:r>
            <a:r>
              <a:rPr lang="ru-RU" dirty="0" err="1" smtClean="0">
                <a:hlinkClick r:id="rId2"/>
              </a:rPr>
              <a:t>живильному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складу.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ростуть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суспензії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моношару</a:t>
            </a:r>
            <a:r>
              <a:rPr lang="ru-RU" dirty="0" smtClean="0"/>
              <a:t>. </a:t>
            </a:r>
            <a:r>
              <a:rPr lang="ru-RU" dirty="0" err="1" smtClean="0"/>
              <a:t>Суспензійна</a:t>
            </a:r>
            <a:r>
              <a:rPr lang="ru-RU" dirty="0" smtClean="0"/>
              <a:t> культура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невеликих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у </a:t>
            </a:r>
            <a:r>
              <a:rPr lang="ru-RU" dirty="0" err="1" smtClean="0"/>
              <a:t>завислому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рідкому</a:t>
            </a:r>
            <a:r>
              <a:rPr lang="ru-RU" dirty="0" smtClean="0"/>
              <a:t> </a:t>
            </a:r>
            <a:r>
              <a:rPr lang="ru-RU" dirty="0" err="1" smtClean="0"/>
              <a:t>живильному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апаратури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аерацію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перемішування</a:t>
            </a:r>
            <a:r>
              <a:rPr lang="ru-RU" dirty="0" smtClean="0"/>
              <a:t>. Характерною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суспензійних</a:t>
            </a:r>
            <a:r>
              <a:rPr lang="ru-RU" dirty="0" smtClean="0"/>
              <a:t> культур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морфологічна</a:t>
            </a:r>
            <a:r>
              <a:rPr lang="ru-RU" dirty="0" smtClean="0"/>
              <a:t> та </a:t>
            </a:r>
            <a:r>
              <a:rPr lang="ru-RU" dirty="0" err="1" smtClean="0">
                <a:hlinkClick r:id="rId4"/>
              </a:rPr>
              <a:t>біохімічна</a:t>
            </a:r>
            <a:r>
              <a:rPr lang="ru-RU" dirty="0" smtClean="0"/>
              <a:t> </a:t>
            </a:r>
            <a:r>
              <a:rPr lang="ru-RU" dirty="0" err="1" smtClean="0"/>
              <a:t>гетерогенність</a:t>
            </a:r>
            <a:r>
              <a:rPr lang="ru-RU" dirty="0" smtClean="0"/>
              <a:t>.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>
                <a:hlinkClick r:id="rId5"/>
              </a:rPr>
              <a:t>популяція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формою</a:t>
            </a:r>
          </a:p>
          <a:p>
            <a:endParaRPr lang="ru-RU" dirty="0"/>
          </a:p>
        </p:txBody>
      </p:sp>
      <p:sp>
        <p:nvSpPr>
          <p:cNvPr id="6146" name="AutoShape 2" descr="https://upload.wikimedia.org/wikipedia/commons/thumb/9/97/Tissue_culture_vials_nci-vol-2142-300.jpg/200px-Tissue_culture_vials_nci-vol-2142-300.jpg"/>
          <p:cNvSpPr>
            <a:spLocks noChangeAspect="1" noChangeArrowheads="1"/>
          </p:cNvSpPr>
          <p:nvPr/>
        </p:nvSpPr>
        <p:spPr bwMode="auto">
          <a:xfrm>
            <a:off x="155575" y="-1371600"/>
            <a:ext cx="19050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s://upload.wikimedia.org/wikipedia/commons/thumb/9/97/Tissue_culture_vials_nci-vol-2142-300.jpg/200px-Tissue_culture_vials_nci-vol-2142-300.jpg"/>
          <p:cNvSpPr>
            <a:spLocks noChangeAspect="1" noChangeArrowheads="1"/>
          </p:cNvSpPr>
          <p:nvPr/>
        </p:nvSpPr>
        <p:spPr bwMode="auto">
          <a:xfrm>
            <a:off x="155575" y="-1371600"/>
            <a:ext cx="1905000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24639" y="1428736"/>
            <a:ext cx="2381253" cy="357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Застосування</a:t>
            </a:r>
            <a:r>
              <a:rPr lang="ru-RU" b="1" dirty="0" smtClean="0"/>
              <a:t> у </a:t>
            </a:r>
            <a:r>
              <a:rPr lang="ru-RU" b="1" dirty="0" err="1" smtClean="0">
                <a:hlinkClick r:id="rId2"/>
              </a:rPr>
              <a:t>біотехнології</a:t>
            </a:r>
            <a:endParaRPr lang="ru-RU" b="1" dirty="0" smtClean="0"/>
          </a:p>
          <a:p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цінним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зараз вони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противірусного</a:t>
            </a:r>
            <a:r>
              <a:rPr lang="ru-RU" dirty="0" smtClean="0"/>
              <a:t> </a:t>
            </a:r>
            <a:r>
              <a:rPr lang="ru-RU" dirty="0" err="1" smtClean="0"/>
              <a:t>білку</a:t>
            </a:r>
            <a:r>
              <a:rPr lang="ru-RU" dirty="0" smtClean="0"/>
              <a:t> </a:t>
            </a:r>
            <a:r>
              <a:rPr lang="ru-RU" dirty="0" err="1" smtClean="0"/>
              <a:t>інтерферону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Застосування</a:t>
            </a:r>
            <a:r>
              <a:rPr lang="ru-RU" b="1" dirty="0" smtClean="0"/>
              <a:t> у </a:t>
            </a:r>
            <a:r>
              <a:rPr lang="ru-RU" b="1" dirty="0" err="1" smtClean="0">
                <a:hlinkClick r:id="rId3"/>
              </a:rPr>
              <a:t>генетиці</a:t>
            </a:r>
            <a:endParaRPr lang="ru-RU" b="1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генетиці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до росту у </a:t>
            </a:r>
            <a:r>
              <a:rPr lang="ru-RU" dirty="0" err="1" smtClean="0"/>
              <a:t>культурі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напрямках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Клонування</a:t>
            </a:r>
            <a:endParaRPr lang="ru-RU" dirty="0" smtClean="0"/>
          </a:p>
          <a:p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endParaRPr lang="ru-RU" dirty="0" smtClean="0"/>
          </a:p>
          <a:p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>
                <a:hlinkClick r:id="rId4"/>
              </a:rPr>
              <a:t>мутантних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та робота </a:t>
            </a:r>
            <a:r>
              <a:rPr lang="ru-RU" dirty="0" err="1" smtClean="0"/>
              <a:t>з</a:t>
            </a:r>
            <a:r>
              <a:rPr lang="ru-RU" dirty="0" smtClean="0"/>
              <a:t> ними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Застосування</a:t>
            </a:r>
            <a:r>
              <a:rPr lang="ru-RU" b="1" dirty="0" smtClean="0"/>
              <a:t> у </a:t>
            </a:r>
            <a:r>
              <a:rPr lang="ru-RU" b="1" dirty="0" err="1" smtClean="0">
                <a:hlinkClick r:id="rId2"/>
              </a:rPr>
              <a:t>вірусології</a:t>
            </a:r>
            <a:endParaRPr lang="ru-RU" b="1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вірусології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широко,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порівняно</a:t>
            </a:r>
            <a:r>
              <a:rPr lang="ru-RU" dirty="0" smtClean="0"/>
              <a:t> легко </a:t>
            </a:r>
            <a:r>
              <a:rPr lang="ru-RU" dirty="0" err="1" smtClean="0"/>
              <a:t>працювати</a:t>
            </a:r>
            <a:r>
              <a:rPr lang="ru-RU" dirty="0" smtClean="0"/>
              <a:t> у </a:t>
            </a:r>
            <a:r>
              <a:rPr lang="ru-RU" dirty="0" err="1" smtClean="0"/>
              <a:t>лабораторії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 — </a:t>
            </a:r>
            <a:r>
              <a:rPr lang="ru-RU" dirty="0" err="1" smtClean="0"/>
              <a:t>вирощування</a:t>
            </a:r>
            <a:r>
              <a:rPr lang="ru-RU" dirty="0" smtClean="0"/>
              <a:t> </a:t>
            </a:r>
            <a:r>
              <a:rPr lang="ru-RU" dirty="0" err="1" smtClean="0">
                <a:hlinkClick r:id="rId3"/>
              </a:rPr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курячих</a:t>
            </a:r>
            <a:r>
              <a:rPr lang="ru-RU" dirty="0" smtClean="0"/>
              <a:t> </a:t>
            </a:r>
            <a:r>
              <a:rPr lang="ru-RU" dirty="0" err="1" smtClean="0"/>
              <a:t>ембріонах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у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 на </a:t>
            </a:r>
            <a:r>
              <a:rPr lang="ru-RU" dirty="0" err="1" smtClean="0"/>
              <a:t>моношарі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добре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цитопатичну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, за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внутрішньо-клітинних</a:t>
            </a:r>
            <a:r>
              <a:rPr lang="ru-RU" dirty="0" smtClean="0"/>
              <a:t> </a:t>
            </a:r>
            <a:r>
              <a:rPr lang="ru-RU" dirty="0" err="1" smtClean="0"/>
              <a:t>включень</a:t>
            </a:r>
            <a:r>
              <a:rPr lang="ru-RU" dirty="0" smtClean="0"/>
              <a:t>, </a:t>
            </a:r>
            <a:r>
              <a:rPr lang="ru-RU" dirty="0" err="1" smtClean="0"/>
              <a:t>бляшок</a:t>
            </a:r>
            <a:r>
              <a:rPr lang="ru-RU" dirty="0" smtClean="0"/>
              <a:t>, у </a:t>
            </a:r>
            <a:r>
              <a:rPr lang="ru-RU" dirty="0" err="1" smtClean="0"/>
              <a:t>реакціях</a:t>
            </a:r>
            <a:r>
              <a:rPr lang="ru-RU" dirty="0" smtClean="0"/>
              <a:t> </a:t>
            </a:r>
            <a:r>
              <a:rPr lang="ru-RU" dirty="0" err="1" smtClean="0"/>
              <a:t>гемадсорбції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>
                <a:hlinkClick r:id="rId4"/>
              </a:rPr>
              <a:t>гемаглютинації</a:t>
            </a:r>
            <a:r>
              <a:rPr lang="ru-RU" dirty="0" smtClean="0"/>
              <a:t> та за </a:t>
            </a:r>
            <a:r>
              <a:rPr lang="ru-RU" dirty="0" err="1" smtClean="0"/>
              <a:t>кольоровою</a:t>
            </a:r>
            <a:r>
              <a:rPr lang="ru-RU" dirty="0" smtClean="0"/>
              <a:t> пробою.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культурами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отримані</a:t>
            </a:r>
            <a:r>
              <a:rPr lang="ru-RU" dirty="0" smtClean="0"/>
              <a:t>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культур. </a:t>
            </a:r>
            <a:r>
              <a:rPr lang="ru-RU" dirty="0" err="1" smtClean="0"/>
              <a:t>Експерименти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для </a:t>
            </a:r>
            <a:r>
              <a:rPr lang="ru-RU" dirty="0" err="1" smtClean="0"/>
              <a:t>підтвердження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факту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рівною</a:t>
            </a:r>
            <a:r>
              <a:rPr lang="ru-RU" dirty="0" smtClean="0"/>
              <a:t> </a:t>
            </a:r>
            <a:r>
              <a:rPr lang="ru-RU" dirty="0" err="1" smtClean="0"/>
              <a:t>статистичною</a:t>
            </a:r>
            <a:r>
              <a:rPr lang="ru-RU" dirty="0" smtClean="0"/>
              <a:t> </a:t>
            </a:r>
            <a:r>
              <a:rPr lang="ru-RU" dirty="0" err="1" smtClean="0"/>
              <a:t>достовірністю</a:t>
            </a:r>
            <a:r>
              <a:rPr lang="ru-RU" dirty="0" smtClean="0"/>
              <a:t> </a:t>
            </a:r>
            <a:r>
              <a:rPr lang="ru-RU" dirty="0" err="1" smtClean="0"/>
              <a:t>поставлені</a:t>
            </a:r>
            <a:r>
              <a:rPr lang="ru-RU" dirty="0" smtClean="0"/>
              <a:t> на </a:t>
            </a:r>
            <a:r>
              <a:rPr lang="ru-RU" dirty="0" err="1" smtClean="0"/>
              <a:t>такій</a:t>
            </a:r>
            <a:r>
              <a:rPr lang="ru-RU" dirty="0" smtClean="0"/>
              <a:t> же </a:t>
            </a:r>
            <a:r>
              <a:rPr lang="ru-RU" dirty="0" err="1" smtClean="0"/>
              <a:t>кількості</a:t>
            </a:r>
            <a:r>
              <a:rPr lang="ru-RU" dirty="0" smtClean="0"/>
              <a:t> культур </a:t>
            </a:r>
            <a:r>
              <a:rPr lang="ru-RU" dirty="0" err="1" smtClean="0"/>
              <a:t>клітин</a:t>
            </a:r>
            <a:r>
              <a:rPr lang="ru-RU" dirty="0" smtClean="0"/>
              <a:t>. Таким чином при </a:t>
            </a:r>
            <a:r>
              <a:rPr lang="ru-RU" dirty="0" err="1" smtClean="0"/>
              <a:t>лабораторії</a:t>
            </a:r>
            <a:r>
              <a:rPr lang="ru-RU" dirty="0" smtClean="0"/>
              <a:t> не треба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віварій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 </a:t>
            </a:r>
            <a:r>
              <a:rPr lang="ru-RU" dirty="0" err="1" smtClean="0"/>
              <a:t>етичні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поводження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хворими</a:t>
            </a:r>
            <a:r>
              <a:rPr lang="ru-RU" dirty="0" smtClean="0"/>
              <a:t> </a:t>
            </a:r>
            <a:r>
              <a:rPr lang="ru-RU" dirty="0" err="1" smtClean="0"/>
              <a:t>тваринами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 </a:t>
            </a:r>
            <a:r>
              <a:rPr lang="ru-RU" dirty="0" err="1" smtClean="0"/>
              <a:t>трансформація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вірусами</a:t>
            </a:r>
            <a:r>
              <a:rPr lang="ru-RU" dirty="0" smtClean="0"/>
              <a:t>,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до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злоякісних</a:t>
            </a:r>
            <a:r>
              <a:rPr lang="ru-RU" dirty="0" smtClean="0"/>
              <a:t> </a:t>
            </a:r>
            <a:r>
              <a:rPr lang="ru-RU" dirty="0" err="1" smtClean="0"/>
              <a:t>пухлин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Застосування</a:t>
            </a:r>
            <a:r>
              <a:rPr lang="ru-RU" b="1" dirty="0" smtClean="0"/>
              <a:t> у </a:t>
            </a:r>
            <a:r>
              <a:rPr lang="ru-RU" b="1" dirty="0" err="1" smtClean="0">
                <a:hlinkClick r:id="rId2"/>
              </a:rPr>
              <a:t>цитології</a:t>
            </a:r>
            <a:endParaRPr lang="ru-RU" b="1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цитології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метод </a:t>
            </a:r>
            <a:r>
              <a:rPr lang="ru-RU" dirty="0" err="1" smtClean="0"/>
              <a:t>зручний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в </a:t>
            </a:r>
            <a:r>
              <a:rPr lang="ru-RU" dirty="0" err="1" smtClean="0"/>
              <a:t>культурі</a:t>
            </a:r>
            <a:r>
              <a:rPr lang="ru-RU" dirty="0" smtClean="0"/>
              <a:t> легко </a:t>
            </a:r>
            <a:r>
              <a:rPr lang="ru-RU" dirty="0" err="1" smtClean="0"/>
              <a:t>доступні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маніпуляцій</a:t>
            </a:r>
            <a:r>
              <a:rPr lang="ru-RU" dirty="0" smtClean="0"/>
              <a:t>. При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>
                <a:hlinkClick r:id="rId3"/>
              </a:rPr>
              <a:t>радіоактивні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отрути</a:t>
            </a:r>
            <a:r>
              <a:rPr lang="ru-RU" dirty="0" smtClean="0"/>
              <a:t>, </a:t>
            </a:r>
            <a:r>
              <a:rPr lang="ru-RU" dirty="0" err="1" smtClean="0">
                <a:hlinkClick r:id="rId4"/>
              </a:rPr>
              <a:t>гормони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введені</a:t>
            </a:r>
            <a:r>
              <a:rPr lang="ru-RU" dirty="0" smtClean="0"/>
              <a:t> у </a:t>
            </a:r>
            <a:r>
              <a:rPr lang="ru-RU" dirty="0" err="1" smtClean="0"/>
              <a:t>потрібній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часу.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на порядок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при </a:t>
            </a:r>
            <a:r>
              <a:rPr lang="ru-RU" dirty="0" err="1" smtClean="0"/>
              <a:t>експерименті</a:t>
            </a:r>
            <a:r>
              <a:rPr lang="ru-RU" dirty="0" smtClean="0"/>
              <a:t> на </a:t>
            </a:r>
            <a:r>
              <a:rPr lang="ru-RU" dirty="0" err="1" smtClean="0"/>
              <a:t>тварині</a:t>
            </a:r>
            <a:r>
              <a:rPr lang="ru-RU" dirty="0" smtClean="0"/>
              <a:t>.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буде </a:t>
            </a:r>
            <a:r>
              <a:rPr lang="ru-RU" dirty="0" err="1" smtClean="0"/>
              <a:t>метаболізована</a:t>
            </a:r>
            <a:r>
              <a:rPr lang="ru-RU" dirty="0" smtClean="0"/>
              <a:t> </a:t>
            </a:r>
            <a:r>
              <a:rPr lang="ru-RU" dirty="0" err="1" smtClean="0">
                <a:hlinkClick r:id="rId5"/>
              </a:rPr>
              <a:t>печінкою</a:t>
            </a:r>
            <a:r>
              <a:rPr lang="ru-RU" dirty="0" smtClean="0"/>
              <a:t>, </a:t>
            </a:r>
            <a:r>
              <a:rPr lang="ru-RU" dirty="0" err="1" smtClean="0"/>
              <a:t>екскретована</a:t>
            </a:r>
            <a:r>
              <a:rPr lang="ru-RU" dirty="0" smtClean="0"/>
              <a:t> </a:t>
            </a:r>
            <a:r>
              <a:rPr lang="ru-RU" dirty="0" err="1" smtClean="0">
                <a:hlinkClick r:id="rId6"/>
              </a:rPr>
              <a:t>нирками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відкладеться</a:t>
            </a:r>
            <a:r>
              <a:rPr lang="ru-RU" dirty="0" smtClean="0"/>
              <a:t> у </a:t>
            </a:r>
            <a:r>
              <a:rPr lang="ru-RU" dirty="0" err="1" smtClean="0">
                <a:hlinkClick r:id="rId7"/>
              </a:rPr>
              <a:t>м'язах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реальних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на </a:t>
            </a:r>
            <a:r>
              <a:rPr lang="ru-RU" dirty="0" err="1" smtClean="0"/>
              <a:t>клітину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клітиною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рослинних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культуру </a:t>
            </a:r>
            <a:r>
              <a:rPr lang="ru-RU" dirty="0" err="1" smtClean="0"/>
              <a:t>ізольованих</a:t>
            </a:r>
            <a:r>
              <a:rPr lang="ru-RU" dirty="0" smtClean="0"/>
              <a:t> </a:t>
            </a:r>
            <a:r>
              <a:rPr lang="ru-RU" dirty="0" err="1" smtClean="0"/>
              <a:t>протопластів</a:t>
            </a:r>
            <a:r>
              <a:rPr lang="ru-RU" dirty="0" smtClean="0"/>
              <a:t>. </a:t>
            </a:r>
            <a:r>
              <a:rPr lang="ru-RU" dirty="0" err="1" smtClean="0"/>
              <a:t>Ізольовані</a:t>
            </a:r>
            <a:r>
              <a:rPr lang="ru-RU" dirty="0" smtClean="0"/>
              <a:t> </a:t>
            </a:r>
            <a:r>
              <a:rPr lang="ru-RU" dirty="0" err="1" smtClean="0"/>
              <a:t>протопласти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 «</a:t>
            </a:r>
            <a:r>
              <a:rPr lang="ru-RU" dirty="0" err="1" smtClean="0"/>
              <a:t>голі</a:t>
            </a:r>
            <a:r>
              <a:rPr lang="ru-RU" dirty="0" smtClean="0"/>
              <a:t>»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клітинна</a:t>
            </a:r>
            <a:r>
              <a:rPr lang="ru-RU" dirty="0" smtClean="0"/>
              <a:t> </a:t>
            </a:r>
            <a:r>
              <a:rPr lang="ru-RU" dirty="0" err="1" smtClean="0"/>
              <a:t>стінка</a:t>
            </a:r>
            <a:r>
              <a:rPr lang="ru-RU" dirty="0" smtClean="0"/>
              <a:t> </a:t>
            </a:r>
            <a:r>
              <a:rPr lang="ru-RU" dirty="0" err="1" smtClean="0"/>
              <a:t>видаляється</a:t>
            </a:r>
            <a:r>
              <a:rPr lang="ru-RU" dirty="0" smtClean="0"/>
              <a:t> </a:t>
            </a:r>
            <a:r>
              <a:rPr lang="ru-RU" dirty="0" err="1" smtClean="0"/>
              <a:t>механічним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>
                <a:hlinkClick r:id="rId8"/>
              </a:rPr>
              <a:t>ферментативним</a:t>
            </a:r>
            <a:r>
              <a:rPr lang="ru-RU" dirty="0" smtClean="0"/>
              <a:t> способом. Система </a:t>
            </a:r>
            <a:r>
              <a:rPr lang="ru-RU" dirty="0" err="1" smtClean="0"/>
              <a:t>ізольованих</a:t>
            </a:r>
            <a:r>
              <a:rPr lang="ru-RU" dirty="0" smtClean="0"/>
              <a:t> </a:t>
            </a:r>
            <a:r>
              <a:rPr lang="ru-RU" dirty="0" err="1" smtClean="0">
                <a:hlinkClick r:id="rId9"/>
              </a:rPr>
              <a:t>протопластів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вести </a:t>
            </a:r>
            <a:r>
              <a:rPr lang="ru-RU" dirty="0" err="1" smtClean="0">
                <a:hlinkClick r:id="rId10"/>
              </a:rPr>
              <a:t>селекцію</a:t>
            </a:r>
            <a:r>
              <a:rPr lang="ru-RU" dirty="0" smtClean="0"/>
              <a:t> на 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працювати</a:t>
            </a:r>
            <a:r>
              <a:rPr lang="ru-RU" dirty="0" smtClean="0"/>
              <a:t> у малому </a:t>
            </a:r>
            <a:r>
              <a:rPr lang="ru-RU" dirty="0" err="1" smtClean="0"/>
              <a:t>об'ємі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шляхом прямого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>
                <a:hlinkClick r:id="rId11"/>
              </a:rPr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соматичні</a:t>
            </a:r>
            <a:r>
              <a:rPr lang="ru-RU" dirty="0" smtClean="0"/>
              <a:t> </a:t>
            </a:r>
            <a:r>
              <a:rPr lang="ru-RU" dirty="0" err="1" smtClean="0"/>
              <a:t>гібриди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віддаленими</a:t>
            </a:r>
            <a:r>
              <a:rPr lang="ru-RU" dirty="0" smtClean="0"/>
              <a:t> у систематичному </a:t>
            </a:r>
            <a:r>
              <a:rPr lang="ru-RU" dirty="0" err="1" smtClean="0"/>
              <a:t>відношенні</a:t>
            </a:r>
            <a:r>
              <a:rPr lang="ru-RU" dirty="0" smtClean="0"/>
              <a:t> видами. </a:t>
            </a:r>
            <a:r>
              <a:rPr lang="ru-RU" dirty="0" err="1" smtClean="0"/>
              <a:t>Оскільки</a:t>
            </a:r>
            <a:r>
              <a:rPr lang="ru-RU" dirty="0" smtClean="0"/>
              <a:t> в </a:t>
            </a:r>
            <a:r>
              <a:rPr lang="ru-RU" dirty="0" err="1" smtClean="0"/>
              <a:t>ізольованих</a:t>
            </a:r>
            <a:r>
              <a:rPr lang="ru-RU" dirty="0" smtClean="0"/>
              <a:t> протопластах </a:t>
            </a:r>
            <a:r>
              <a:rPr lang="ru-RU" dirty="0" err="1" smtClean="0"/>
              <a:t>одразу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>
                <a:hlinkClick r:id="rId12"/>
              </a:rPr>
              <a:t>регенерація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, то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зручним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целюлозних</a:t>
            </a:r>
            <a:r>
              <a:rPr lang="ru-RU" dirty="0" smtClean="0"/>
              <a:t> </a:t>
            </a:r>
            <a:r>
              <a:rPr lang="ru-RU" dirty="0" err="1" smtClean="0"/>
              <a:t>мікрофібрил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</TotalTime>
  <Words>1130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Мікроклональне розмноження</vt:lpstr>
      <vt:lpstr>Мікроклональне розмноження </vt:lpstr>
      <vt:lpstr>Переваги мікроклонального розмноження</vt:lpstr>
      <vt:lpstr>Основні етапи мікроклонального розмноження</vt:lpstr>
      <vt:lpstr>Культура клітин</vt:lpstr>
      <vt:lpstr>Умови культивування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Мікроклональне розмноження</dc:title>
  <dc:creator>Q</dc:creator>
  <cp:lastModifiedBy>Home</cp:lastModifiedBy>
  <cp:revision>4</cp:revision>
  <dcterms:created xsi:type="dcterms:W3CDTF">2020-12-07T20:09:18Z</dcterms:created>
  <dcterms:modified xsi:type="dcterms:W3CDTF">2020-12-08T07:29:03Z</dcterms:modified>
</cp:coreProperties>
</file>