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88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vo" panose="020B0604020202020204" charset="0"/>
      <p:regular r:id="rId36"/>
      <p:bold r:id="rId37"/>
      <p:italic r:id="rId38"/>
      <p:boldItalic r:id="rId39"/>
    </p:embeddedFont>
    <p:embeddedFont>
      <p:font typeface="Segoe UI Variable Text Semibold" pitchFamily="2" charset="0"/>
      <p:bold r:id="rId40"/>
    </p:embeddedFont>
    <p:embeddedFont>
      <p:font typeface="Roboto Condensed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566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5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033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51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219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693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1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720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926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100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81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22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500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248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681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505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699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89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71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71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63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39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23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40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6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92607" y="1090750"/>
            <a:ext cx="7615123" cy="10205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800" dirty="0" smtClean="0"/>
              <a:t>Кількісний підхід до дослідження асоціальної поведінки</a:t>
            </a:r>
            <a:endParaRPr sz="2800" dirty="0"/>
          </a:p>
        </p:txBody>
      </p:sp>
      <p:sp>
        <p:nvSpPr>
          <p:cNvPr id="3" name="Google Shape;184;p11"/>
          <p:cNvSpPr txBox="1">
            <a:spLocks/>
          </p:cNvSpPr>
          <p:nvPr/>
        </p:nvSpPr>
        <p:spPr>
          <a:xfrm>
            <a:off x="292608" y="2170771"/>
            <a:ext cx="5910682" cy="181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400" dirty="0" smtClean="0"/>
              <a:t>1. Особливості </a:t>
            </a:r>
            <a:r>
              <a:rPr lang="uk-UA" sz="2400" dirty="0" smtClean="0"/>
              <a:t>якісного </a:t>
            </a:r>
            <a:r>
              <a:rPr lang="uk-UA" sz="2400" dirty="0"/>
              <a:t>підходу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2. Методи </a:t>
            </a:r>
            <a:r>
              <a:rPr lang="uk-UA" sz="2400" dirty="0"/>
              <a:t>збору даних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3. Аналіз </a:t>
            </a:r>
            <a:r>
              <a:rPr lang="uk-UA" sz="2400" dirty="0" smtClean="0"/>
              <a:t>даних.</a:t>
            </a:r>
            <a:endParaRPr lang="uk-U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solidFill>
                  <a:srgbClr val="FFFFFF"/>
                </a:solidFill>
              </a:rPr>
              <a:t>2. Методи збору 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10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501709"/>
          </a:xfrm>
        </p:spPr>
        <p:txBody>
          <a:bodyPr/>
          <a:lstStyle/>
          <a:p>
            <a:pPr marL="101600" indent="0">
              <a:buNone/>
            </a:pPr>
            <a:r>
              <a:rPr lang="uk-UA" sz="1800" b="1" dirty="0"/>
              <a:t>Біографічний метод</a:t>
            </a:r>
          </a:p>
          <a:p>
            <a:r>
              <a:rPr lang="uk-UA" sz="1800" dirty="0"/>
              <a:t>Метод заснований на аналізі життєвих історій людей</a:t>
            </a:r>
            <a:r>
              <a:rPr lang="uk-UA" sz="1800" dirty="0" smtClean="0"/>
              <a:t>.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Вивчення життєвих обставин людей, які стали на шлях асоціальної </a:t>
            </a:r>
            <a:r>
              <a:rPr lang="uk-UA" sz="1800" dirty="0" smtClean="0"/>
              <a:t>поведінки.</a:t>
            </a:r>
            <a:endParaRPr lang="uk-UA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/>
              <a:t>Переваги:</a:t>
            </a:r>
            <a:endParaRPr lang="uk-UA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800" dirty="0"/>
              <a:t>Розкриває тривалий вплив життєвих подій на поведінку.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800" dirty="0"/>
              <a:t>Дозволяє глибше зрозуміти соціальний контекст.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/>
              <a:t>Недоліки:</a:t>
            </a:r>
            <a:endParaRPr lang="uk-UA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800" dirty="0"/>
              <a:t>Можлива упередженість респондентів.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800" dirty="0"/>
              <a:t>Труднощі в узагальненні результатів.</a:t>
            </a:r>
          </a:p>
        </p:txBody>
      </p:sp>
    </p:spTree>
    <p:extLst>
      <p:ext uri="{BB962C8B-B14F-4D97-AF65-F5344CB8AC3E}">
        <p14:creationId xmlns:p14="http://schemas.microsoft.com/office/powerpoint/2010/main" val="218005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solidFill>
                  <a:srgbClr val="FFFFFF"/>
                </a:solidFill>
              </a:rPr>
              <a:t>2. Методи збору 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11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0373" y="1450391"/>
            <a:ext cx="7923042" cy="3501709"/>
          </a:xfrm>
        </p:spPr>
        <p:txBody>
          <a:bodyPr/>
          <a:lstStyle/>
          <a:p>
            <a:pPr marL="101600" indent="0">
              <a:buNone/>
            </a:pPr>
            <a:r>
              <a:rPr lang="uk-UA" sz="1800" b="1" dirty="0"/>
              <a:t>Кейс-стаді (</a:t>
            </a:r>
            <a:r>
              <a:rPr lang="en-GB" sz="1800" b="1" dirty="0"/>
              <a:t>case study)</a:t>
            </a:r>
            <a:r>
              <a:rPr lang="en-GB" sz="1800" dirty="0"/>
              <a:t> — </a:t>
            </a:r>
            <a:r>
              <a:rPr lang="uk-UA" sz="1800" dirty="0"/>
              <a:t>це якісний метод дослідження, який передбачає детальний аналіз одного або декількох конкретних випадків (кейсів) девіантної чи кримінальної поведінки. </a:t>
            </a:r>
            <a:endParaRPr lang="uk-UA" sz="1800" dirty="0" smtClean="0"/>
          </a:p>
          <a:p>
            <a:pPr marL="101600" indent="0">
              <a:buNone/>
            </a:pPr>
            <a:r>
              <a:rPr lang="uk-UA" sz="1800" b="1" dirty="0" smtClean="0"/>
              <a:t>Основна </a:t>
            </a:r>
            <a:r>
              <a:rPr lang="uk-UA" sz="1800" b="1" dirty="0"/>
              <a:t>мета </a:t>
            </a:r>
            <a:r>
              <a:rPr lang="uk-UA" sz="1800" dirty="0"/>
              <a:t>— зрозуміти явище в його реальному контексті, враховуючи всі соціальні, психологічні та економічні аспекти.</a:t>
            </a:r>
          </a:p>
        </p:txBody>
      </p:sp>
    </p:spTree>
    <p:extLst>
      <p:ext uri="{BB962C8B-B14F-4D97-AF65-F5344CB8AC3E}">
        <p14:creationId xmlns:p14="http://schemas.microsoft.com/office/powerpoint/2010/main" val="419227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solidFill>
                  <a:srgbClr val="FFFFFF"/>
                </a:solidFill>
              </a:rPr>
              <a:t>2. Методи збору 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12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0373" y="1450391"/>
            <a:ext cx="7923042" cy="3501709"/>
          </a:xfrm>
        </p:spPr>
        <p:txBody>
          <a:bodyPr/>
          <a:lstStyle/>
          <a:p>
            <a:r>
              <a:rPr lang="uk-UA" sz="1800" b="1" dirty="0"/>
              <a:t>Чому кейс-стаді ефективний у таких дослідженнях?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/>
              <a:t>Глибокий </a:t>
            </a:r>
            <a:r>
              <a:rPr lang="uk-UA" sz="1800" b="1" dirty="0" smtClean="0"/>
              <a:t>аналіз.</a:t>
            </a:r>
            <a:r>
              <a:rPr lang="uk-UA" sz="1800" dirty="0" smtClean="0"/>
              <a:t> </a:t>
            </a:r>
            <a:r>
              <a:rPr lang="uk-UA" sz="1800" dirty="0"/>
              <a:t>Дозволяє дослідити конкретні випадки девіації у всій складності їх соціального контексту.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/>
              <a:t>Індивідуальний </a:t>
            </a:r>
            <a:r>
              <a:rPr lang="uk-UA" sz="1800" b="1" dirty="0" smtClean="0"/>
              <a:t>підхід.</a:t>
            </a:r>
            <a:r>
              <a:rPr lang="uk-UA" sz="1800" dirty="0" smtClean="0"/>
              <a:t> </a:t>
            </a:r>
            <a:r>
              <a:rPr lang="uk-UA" sz="1800" dirty="0"/>
              <a:t>Дає змогу вивчити особливості поведінки окремих осіб або груп, які не враховуються у кількісних дослідженнях.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/>
              <a:t>Фокус на </a:t>
            </a:r>
            <a:r>
              <a:rPr lang="uk-UA" sz="1800" b="1" dirty="0" smtClean="0"/>
              <a:t>процесах.</a:t>
            </a:r>
            <a:r>
              <a:rPr lang="uk-UA" sz="1800" dirty="0" smtClean="0"/>
              <a:t> </a:t>
            </a:r>
            <a:r>
              <a:rPr lang="uk-UA" sz="1800" dirty="0"/>
              <a:t>Дозволяє вивчати динаміку формування кримінальної субкультури чи девіантної поведінки в реальному часі.</a:t>
            </a:r>
          </a:p>
        </p:txBody>
      </p:sp>
    </p:spTree>
    <p:extLst>
      <p:ext uri="{BB962C8B-B14F-4D97-AF65-F5344CB8AC3E}">
        <p14:creationId xmlns:p14="http://schemas.microsoft.com/office/powerpoint/2010/main" val="159199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solidFill>
                  <a:srgbClr val="FFFFFF"/>
                </a:solidFill>
              </a:rPr>
              <a:t>2. Методи збору 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13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0373" y="1450391"/>
            <a:ext cx="7923042" cy="3501709"/>
          </a:xfrm>
        </p:spPr>
        <p:txBody>
          <a:bodyPr/>
          <a:lstStyle/>
          <a:p>
            <a:r>
              <a:rPr lang="uk-UA" b="1" dirty="0"/>
              <a:t>Етапи проведення кейс-стаді</a:t>
            </a:r>
          </a:p>
          <a:p>
            <a:pPr marL="101600" indent="0">
              <a:buNone/>
            </a:pPr>
            <a:r>
              <a:rPr lang="uk-UA" b="1" dirty="0" smtClean="0"/>
              <a:t>1. Вибір </a:t>
            </a:r>
            <a:r>
              <a:rPr lang="uk-UA" b="1" dirty="0"/>
              <a:t>кейсу:</a:t>
            </a:r>
            <a:endParaRPr lang="uk-UA" dirty="0"/>
          </a:p>
          <a:p>
            <a:pPr marL="457200" lvl="1" indent="0">
              <a:buNone/>
            </a:pPr>
            <a:r>
              <a:rPr lang="uk-UA" dirty="0" smtClean="0"/>
              <a:t>1. Обирається </a:t>
            </a:r>
            <a:r>
              <a:rPr lang="uk-UA" dirty="0"/>
              <a:t>типовий, унікальний або критичний приклад (наприклад, поведінка учасників кримінальної банди).</a:t>
            </a:r>
          </a:p>
          <a:p>
            <a:pPr marL="457200" lvl="1" indent="0">
              <a:buNone/>
            </a:pPr>
            <a:r>
              <a:rPr lang="uk-UA" dirty="0" smtClean="0"/>
              <a:t>2. Кейс </a:t>
            </a:r>
            <a:r>
              <a:rPr lang="uk-UA" dirty="0"/>
              <a:t>може бути індивідуальним (історія окремої особи) або груповим (аналіз субкультури).</a:t>
            </a:r>
          </a:p>
        </p:txBody>
      </p:sp>
    </p:spTree>
    <p:extLst>
      <p:ext uri="{BB962C8B-B14F-4D97-AF65-F5344CB8AC3E}">
        <p14:creationId xmlns:p14="http://schemas.microsoft.com/office/powerpoint/2010/main" val="375170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solidFill>
                  <a:srgbClr val="FFFFFF"/>
                </a:solidFill>
              </a:rPr>
              <a:t>2. Методи збору 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14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0373" y="1450391"/>
            <a:ext cx="7923042" cy="3501709"/>
          </a:xfrm>
        </p:spPr>
        <p:txBody>
          <a:bodyPr/>
          <a:lstStyle/>
          <a:p>
            <a:r>
              <a:rPr lang="uk-UA" b="1" dirty="0"/>
              <a:t>Методи збору даних: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Інтерв’ю:</a:t>
            </a:r>
            <a:r>
              <a:rPr lang="uk-UA" dirty="0"/>
              <a:t> З учасниками кримінальних субкультур, соціальними працівниками, поліцією або іншими дотичними особами.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Аналіз документів:</a:t>
            </a:r>
            <a:r>
              <a:rPr lang="uk-UA" dirty="0"/>
              <a:t> Судових справ, поліцейських звітів, медичних карток.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Спостереження:</a:t>
            </a:r>
            <a:r>
              <a:rPr lang="uk-UA" dirty="0"/>
              <a:t> Вивчення поведінки членів субкультури у їхньому середовищі.</a:t>
            </a:r>
          </a:p>
        </p:txBody>
      </p:sp>
    </p:spTree>
    <p:extLst>
      <p:ext uri="{BB962C8B-B14F-4D97-AF65-F5344CB8AC3E}">
        <p14:creationId xmlns:p14="http://schemas.microsoft.com/office/powerpoint/2010/main" val="317381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solidFill>
                  <a:srgbClr val="FFFFFF"/>
                </a:solidFill>
              </a:rPr>
              <a:t>2. Методи збору 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15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0373" y="1450391"/>
            <a:ext cx="7923042" cy="3501709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 smtClean="0"/>
              <a:t>2. Аналіз </a:t>
            </a:r>
            <a:r>
              <a:rPr lang="uk-UA" b="1" dirty="0"/>
              <a:t>даних:</a:t>
            </a:r>
            <a:endParaRPr lang="uk-UA" dirty="0"/>
          </a:p>
          <a:p>
            <a:pPr marL="457200" lvl="1" indent="0">
              <a:buNone/>
            </a:pPr>
            <a:r>
              <a:rPr lang="uk-UA" dirty="0" smtClean="0"/>
              <a:t>1. Виявлення </a:t>
            </a:r>
            <a:r>
              <a:rPr lang="uk-UA" dirty="0"/>
              <a:t>ключових факторів, які спричинили девіантну або кримінальну поведінку.</a:t>
            </a:r>
          </a:p>
          <a:p>
            <a:pPr marL="457200" lvl="1" indent="0">
              <a:buNone/>
            </a:pPr>
            <a:r>
              <a:rPr lang="uk-UA" dirty="0" smtClean="0"/>
              <a:t>2. Вивчення </a:t>
            </a:r>
            <a:r>
              <a:rPr lang="uk-UA" dirty="0"/>
              <a:t>ролі соціального контексту, економічних умов та міжособистісних зв’язків.</a:t>
            </a:r>
          </a:p>
          <a:p>
            <a:pPr marL="101600" indent="0">
              <a:buNone/>
            </a:pPr>
            <a:r>
              <a:rPr lang="uk-UA" b="1" dirty="0" smtClean="0"/>
              <a:t>3. Формування </a:t>
            </a:r>
            <a:r>
              <a:rPr lang="uk-UA" b="1" dirty="0"/>
              <a:t>висновків:</a:t>
            </a:r>
            <a:endParaRPr lang="uk-UA" dirty="0"/>
          </a:p>
          <a:p>
            <a:pPr marL="457200" lvl="1" indent="0">
              <a:buNone/>
            </a:pPr>
            <a:r>
              <a:rPr lang="uk-UA" dirty="0" smtClean="0"/>
              <a:t>1. Інтерпретація </a:t>
            </a:r>
            <a:r>
              <a:rPr lang="uk-UA" dirty="0"/>
              <a:t>даних у контексті теоретичних підходів.</a:t>
            </a:r>
          </a:p>
          <a:p>
            <a:pPr marL="457200" lvl="1" indent="0">
              <a:buNone/>
            </a:pPr>
            <a:r>
              <a:rPr lang="uk-UA" dirty="0" smtClean="0"/>
              <a:t>2. Пропозиції </a:t>
            </a:r>
            <a:r>
              <a:rPr lang="uk-UA" dirty="0"/>
              <a:t>щодо профілактики чи втручання.</a:t>
            </a:r>
          </a:p>
        </p:txBody>
      </p:sp>
    </p:spTree>
    <p:extLst>
      <p:ext uri="{BB962C8B-B14F-4D97-AF65-F5344CB8AC3E}">
        <p14:creationId xmlns:p14="http://schemas.microsoft.com/office/powerpoint/2010/main" val="192269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solidFill>
                  <a:srgbClr val="FFFFFF"/>
                </a:solidFill>
              </a:rPr>
              <a:t>2. Методи збору 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16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0373" y="1450391"/>
            <a:ext cx="7923042" cy="3501709"/>
          </a:xfrm>
        </p:spPr>
        <p:txBody>
          <a:bodyPr/>
          <a:lstStyle/>
          <a:p>
            <a:pPr marL="101600" indent="0">
              <a:buNone/>
            </a:pPr>
            <a:r>
              <a:rPr lang="uk-UA" dirty="0"/>
              <a:t>Кейс-стаді є важливим інструментом для дослідження девіантної поведінки та кримінальних субкультур. Завдяки цьому методу дослідники можуть отримати унікальні </a:t>
            </a:r>
            <a:r>
              <a:rPr lang="uk-UA" dirty="0" err="1"/>
              <a:t>інсайти</a:t>
            </a:r>
            <a:r>
              <a:rPr lang="uk-UA" dirty="0"/>
              <a:t> про динаміку таких явищ, виявити їхні глибинні причини та запропонувати ефективні стратегії профілактики.</a:t>
            </a:r>
          </a:p>
        </p:txBody>
      </p:sp>
    </p:spTree>
    <p:extLst>
      <p:ext uri="{BB962C8B-B14F-4D97-AF65-F5344CB8AC3E}">
        <p14:creationId xmlns:p14="http://schemas.microsoft.com/office/powerpoint/2010/main" val="289404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</a:t>
            </a:r>
            <a:r>
              <a:rPr lang="uk-UA" dirty="0" smtClean="0"/>
              <a:t>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b="1" dirty="0" smtClean="0"/>
              <a:t>Аналіз </a:t>
            </a:r>
            <a:r>
              <a:rPr lang="uk-UA" b="1" dirty="0"/>
              <a:t>даних </a:t>
            </a:r>
            <a:r>
              <a:rPr lang="uk-UA" dirty="0"/>
              <a:t>у якісних дослідженнях асоціальної поведінки є складним і багатогранним процесом, який фокусується на </a:t>
            </a:r>
            <a:r>
              <a:rPr lang="uk-UA" b="1" dirty="0"/>
              <a:t>інтерпретації глибинного змісту, контексту та мотивацій поведінки. </a:t>
            </a:r>
            <a:endParaRPr lang="uk-UA" b="1" dirty="0" smtClean="0"/>
          </a:p>
          <a:p>
            <a:r>
              <a:rPr lang="uk-UA" dirty="0" smtClean="0"/>
              <a:t>Основною </a:t>
            </a:r>
            <a:r>
              <a:rPr lang="uk-UA" dirty="0"/>
              <a:t>метою є зрозуміти не лише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uk-UA" dirty="0"/>
              <a:t> сталося, але й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uk-UA" dirty="0"/>
              <a:t> та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</a:t>
            </a:r>
            <a:r>
              <a:rPr lang="uk-UA" dirty="0"/>
              <a:t> це відбулося.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7677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</a:t>
            </a:r>
            <a:r>
              <a:rPr lang="uk-UA" dirty="0" smtClean="0"/>
              <a:t>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 smtClean="0"/>
              <a:t>Підходи </a:t>
            </a:r>
            <a:r>
              <a:rPr lang="uk-UA" b="1" dirty="0"/>
              <a:t>до аналізу якісних даних</a:t>
            </a:r>
          </a:p>
          <a:p>
            <a:r>
              <a:rPr lang="uk-UA" dirty="0"/>
              <a:t>Для дослідження асоціальної поведінки застосовують такі підходи: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Тематичний аналіз: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Дослідник виокремлює ключові теми, які повторюються в зібраних даних. Наприклад, у вивченні поведінки підлітків із кримінальних субкультур можна виділити теми соціальної ізоляції, пошуку визнання або агресії як засобу самовираження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5291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</a:t>
            </a:r>
            <a:r>
              <a:rPr lang="uk-UA" dirty="0" smtClean="0"/>
              <a:t>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 smtClean="0"/>
              <a:t>Підходи </a:t>
            </a:r>
            <a:r>
              <a:rPr lang="uk-UA" b="1" dirty="0"/>
              <a:t>до аналізу якісних даних</a:t>
            </a:r>
          </a:p>
          <a:p>
            <a:r>
              <a:rPr lang="uk-UA" b="1" dirty="0"/>
              <a:t>Наративний аналіз: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Вивчення життєвих історій учасників для розуміння того, як особистий досвід та обставини призвели до девіантної поведінки. Наприклад, дослідження життєвого шляху </a:t>
            </a:r>
            <a:r>
              <a:rPr lang="uk-UA" dirty="0" err="1"/>
              <a:t>підлітка</a:t>
            </a:r>
            <a:r>
              <a:rPr lang="uk-UA" dirty="0"/>
              <a:t>, який став учасником банди.</a:t>
            </a:r>
          </a:p>
        </p:txBody>
      </p:sp>
    </p:spTree>
    <p:extLst>
      <p:ext uri="{BB962C8B-B14F-4D97-AF65-F5344CB8AC3E}">
        <p14:creationId xmlns:p14="http://schemas.microsoft.com/office/powerpoint/2010/main" val="118302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1. Особливості </a:t>
            </a:r>
            <a:r>
              <a:rPr lang="uk-UA" dirty="0" smtClean="0"/>
              <a:t>якісного </a:t>
            </a:r>
            <a:r>
              <a:rPr lang="uk-UA" dirty="0"/>
              <a:t>підходу.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Якісні методи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соціології дозволяють дослідникам глибоко вивчати суб'єктивний досвід, мотивації та контекст асоціальної поведінки. </a:t>
            </a: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Вони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дають змогу зрозуміти не лише факти, але й значення, які надають люди своїм діям, та механізми, що призводять до девіантної або делінквентної поведінки. </a:t>
            </a: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цій лекції ми розглянемо ключові якісні методи соціології та їх застосування у вивченні асоціальної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поведінки.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</a:t>
            </a:r>
            <a:r>
              <a:rPr lang="uk-UA" dirty="0" smtClean="0"/>
              <a:t>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 smtClean="0"/>
              <a:t>Підходи </a:t>
            </a:r>
            <a:r>
              <a:rPr lang="uk-UA" b="1" dirty="0"/>
              <a:t>до аналізу якісних даних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Контент-аналіз: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Аналіз текстів, аудіо чи відео, пов’язаних із поведінкою. Це може бути вивчення постів у соціальних мережах учасників асоціальних груп, щоб зрозуміти їхні ідеї, цінності чи емоційний стан.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Глибинна інтерпретація: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Використання методів герменевтики чи феноменології для аналізу того, як учасники самі осмислюють свою поведінку.</a:t>
            </a:r>
          </a:p>
        </p:txBody>
      </p:sp>
    </p:spTree>
    <p:extLst>
      <p:ext uri="{BB962C8B-B14F-4D97-AF65-F5344CB8AC3E}">
        <p14:creationId xmlns:p14="http://schemas.microsoft.com/office/powerpoint/2010/main" val="607132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</a:t>
            </a:r>
            <a:r>
              <a:rPr lang="uk-UA" dirty="0" smtClean="0"/>
              <a:t>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/>
              <a:t>Основні кроки аналізу</a:t>
            </a:r>
          </a:p>
          <a:p>
            <a:pPr marL="101600" indent="0">
              <a:buNone/>
            </a:pPr>
            <a:r>
              <a:rPr lang="uk-UA" b="1" dirty="0"/>
              <a:t>(1) Збір та впорядкування даних:</a:t>
            </a:r>
          </a:p>
          <a:p>
            <a:r>
              <a:rPr lang="uk-UA" dirty="0"/>
              <a:t>Дані з інтерв’ю, спостережень або документів організовуються у зручну для аналізу форму. Це можуть бути: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Текстові транскрипти;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Замітки з польового спостереження;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Витяги із соціальних медіа чи звітів.</a:t>
            </a:r>
          </a:p>
        </p:txBody>
      </p:sp>
    </p:spTree>
    <p:extLst>
      <p:ext uri="{BB962C8B-B14F-4D97-AF65-F5344CB8AC3E}">
        <p14:creationId xmlns:p14="http://schemas.microsoft.com/office/powerpoint/2010/main" val="2145063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</a:t>
            </a:r>
            <a:r>
              <a:rPr lang="uk-UA" dirty="0" smtClean="0"/>
              <a:t>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/>
              <a:t>Основні кроки аналізу</a:t>
            </a:r>
          </a:p>
          <a:p>
            <a:r>
              <a:rPr lang="uk-UA" b="1" dirty="0"/>
              <a:t>(2) </a:t>
            </a:r>
            <a:r>
              <a:rPr lang="uk-UA" b="1" dirty="0" smtClean="0"/>
              <a:t>Кодування </a:t>
            </a:r>
            <a:r>
              <a:rPr lang="uk-UA" b="1" dirty="0"/>
              <a:t>даних:</a:t>
            </a:r>
          </a:p>
          <a:p>
            <a:r>
              <a:rPr lang="uk-UA" dirty="0" smtClean="0"/>
              <a:t>Кодування </a:t>
            </a:r>
            <a:r>
              <a:rPr lang="uk-UA" dirty="0"/>
              <a:t>— це процес маркування тексту ключовими словами чи фразами.</a:t>
            </a:r>
            <a:br>
              <a:rPr lang="uk-UA" dirty="0"/>
            </a:br>
            <a:r>
              <a:rPr lang="uk-UA" dirty="0"/>
              <a:t>Наприклад, у дослідженні асоціальної поведінки можна використовувати такі коди: </a:t>
            </a:r>
            <a:r>
              <a:rPr lang="uk-UA" i="1" dirty="0"/>
              <a:t>агресія</a:t>
            </a:r>
            <a:r>
              <a:rPr lang="uk-UA" dirty="0"/>
              <a:t>, </a:t>
            </a:r>
            <a:r>
              <a:rPr lang="uk-UA" i="1" dirty="0"/>
              <a:t>соціальна ізоляція</a:t>
            </a:r>
            <a:r>
              <a:rPr lang="uk-UA" dirty="0"/>
              <a:t>, </a:t>
            </a:r>
            <a:r>
              <a:rPr lang="uk-UA" i="1" dirty="0"/>
              <a:t>брак підтримки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422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</a:t>
            </a:r>
            <a:r>
              <a:rPr lang="uk-UA" dirty="0" smtClean="0"/>
              <a:t>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/>
              <a:t>Основні кроки аналізу</a:t>
            </a:r>
          </a:p>
          <a:p>
            <a:r>
              <a:rPr lang="uk-UA" b="1" dirty="0"/>
              <a:t>(3) Виокремлення патернів та категорій:</a:t>
            </a:r>
          </a:p>
          <a:p>
            <a:r>
              <a:rPr lang="uk-UA" dirty="0"/>
              <a:t>Дослідник аналізує повторювані мотиви чи поведінкові моделі, які дозволяють зрозуміти загальні тенденції в асоціальній поведінці.</a:t>
            </a:r>
          </a:p>
        </p:txBody>
      </p:sp>
    </p:spTree>
    <p:extLst>
      <p:ext uri="{BB962C8B-B14F-4D97-AF65-F5344CB8AC3E}">
        <p14:creationId xmlns:p14="http://schemas.microsoft.com/office/powerpoint/2010/main" val="3062011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</a:t>
            </a:r>
            <a:r>
              <a:rPr lang="uk-UA" dirty="0" smtClean="0"/>
              <a:t>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/>
              <a:t>Основні кроки аналізу</a:t>
            </a:r>
          </a:p>
          <a:p>
            <a:r>
              <a:rPr lang="uk-UA" b="1" dirty="0"/>
              <a:t>(4) Порівняння та контекстуалізація:</a:t>
            </a:r>
          </a:p>
          <a:p>
            <a:r>
              <a:rPr lang="uk-UA" dirty="0"/>
              <a:t>Вивчення зібраних даних у світлі соціального, культурного або економічного контексту. Наприклад, у бідних районах поширення злочинності може бути пов’язане з браком ресурсів, тоді як у привілейованих групах — із нудьгою чи прагненням до влади.</a:t>
            </a:r>
          </a:p>
        </p:txBody>
      </p:sp>
    </p:spTree>
    <p:extLst>
      <p:ext uri="{BB962C8B-B14F-4D97-AF65-F5344CB8AC3E}">
        <p14:creationId xmlns:p14="http://schemas.microsoft.com/office/powerpoint/2010/main" val="1551646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3. Аналіз </a:t>
            </a:r>
            <a:r>
              <a:rPr lang="uk-UA" dirty="0" smtClean="0"/>
              <a:t>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/>
              <a:t>Основні кроки аналізу</a:t>
            </a:r>
          </a:p>
          <a:p>
            <a:r>
              <a:rPr lang="uk-UA" b="1" dirty="0"/>
              <a:t>(5) Формулювання висновків:</a:t>
            </a:r>
          </a:p>
          <a:p>
            <a:r>
              <a:rPr lang="uk-UA" dirty="0"/>
              <a:t>Дослідник узагальнює свої спостереження та пов’язує їх із теоретичними моделями. Наприклад, можна пояснити девіантну поведінку через концепції теорії соціальної напруги Р. Мертона чи теорії аномії.</a:t>
            </a:r>
          </a:p>
        </p:txBody>
      </p:sp>
    </p:spTree>
    <p:extLst>
      <p:ext uri="{BB962C8B-B14F-4D97-AF65-F5344CB8AC3E}">
        <p14:creationId xmlns:p14="http://schemas.microsoft.com/office/powerpoint/2010/main" val="89562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1. Особливості </a:t>
            </a:r>
            <a:r>
              <a:rPr lang="uk-UA" dirty="0" smtClean="0"/>
              <a:t>якісного </a:t>
            </a:r>
            <a:r>
              <a:rPr lang="uk-UA" dirty="0"/>
              <a:t>підходу.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sz="1800" b="1" dirty="0"/>
              <a:t>Що таке якісні методи</a:t>
            </a:r>
            <a:r>
              <a:rPr lang="uk-UA" sz="1800" b="1" dirty="0" smtClean="0"/>
              <a:t>?</a:t>
            </a:r>
          </a:p>
          <a:p>
            <a:r>
              <a:rPr lang="uk-UA" sz="1800" dirty="0" smtClean="0"/>
              <a:t>Якісні </a:t>
            </a:r>
            <a:r>
              <a:rPr lang="uk-UA" sz="1800" dirty="0"/>
              <a:t>методи в соціології спрямовані на вивчення соціальних явищ через детальний аналіз взаємодій, цінностей, норм і смислів. </a:t>
            </a:r>
            <a:endParaRPr lang="uk-UA" sz="1800" dirty="0" smtClean="0"/>
          </a:p>
          <a:p>
            <a:pPr marL="101600" indent="0">
              <a:buNone/>
            </a:pPr>
            <a:r>
              <a:rPr lang="uk-UA" sz="1800" u="sng" dirty="0" smtClean="0"/>
              <a:t>Вони зосереджуються на:</a:t>
            </a:r>
          </a:p>
          <a:p>
            <a:r>
              <a:rPr lang="uk-UA" sz="1800" dirty="0" smtClean="0"/>
              <a:t>Описі особистих переживань та смислах, що індивіди надають своїм діям та діям оточуючих</a:t>
            </a:r>
          </a:p>
          <a:p>
            <a:r>
              <a:rPr lang="uk-UA" sz="1800" dirty="0" smtClean="0"/>
              <a:t>Виявленні </a:t>
            </a:r>
            <a:r>
              <a:rPr lang="uk-UA" sz="1800" dirty="0"/>
              <a:t>індивідуального досвіду респондентів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Глибокому </a:t>
            </a:r>
            <a:r>
              <a:rPr lang="uk-UA" sz="1800" dirty="0"/>
              <a:t>аналізі взаємодій між соціальними групами.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198016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1. Особливості </a:t>
            </a:r>
            <a:r>
              <a:rPr lang="uk-UA" dirty="0" smtClean="0"/>
              <a:t>якісного </a:t>
            </a:r>
            <a:r>
              <a:rPr lang="uk-UA" dirty="0"/>
              <a:t>підходу.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sz="1800" b="1" dirty="0"/>
              <a:t>Чому важливі для дослідження асоціальної поведінки</a:t>
            </a:r>
            <a:r>
              <a:rPr lang="uk-UA" sz="1800" b="1" dirty="0" smtClean="0"/>
              <a:t>?</a:t>
            </a:r>
          </a:p>
          <a:p>
            <a:r>
              <a:rPr lang="uk-UA" sz="1800" dirty="0" smtClean="0"/>
              <a:t>Якісні </a:t>
            </a:r>
            <a:r>
              <a:rPr lang="uk-UA" sz="1800" dirty="0"/>
              <a:t>методи дозволяють досліджувати приховані причини асоціальної поведінки, такі як травматичний досвід або соціальна ізоляція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Вони </a:t>
            </a:r>
            <a:r>
              <a:rPr lang="uk-UA" sz="1800" dirty="0"/>
              <a:t>дають змогу зрозуміти, як особи сприймають і виправдовують власні девіантні дії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Ці </a:t>
            </a:r>
            <a:r>
              <a:rPr lang="uk-UA" sz="1800" dirty="0"/>
              <a:t>методи допомагають виявити роль контексту (наприклад, сім’ї, культури або середовища), який впливає на формування асоціальної поведінки.</a:t>
            </a:r>
            <a:endParaRPr lang="uk-UA" sz="1800" i="1" dirty="0"/>
          </a:p>
        </p:txBody>
      </p:sp>
    </p:spTree>
    <p:extLst>
      <p:ext uri="{BB962C8B-B14F-4D97-AF65-F5344CB8AC3E}">
        <p14:creationId xmlns:p14="http://schemas.microsoft.com/office/powerpoint/2010/main" val="420441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2. Методи збору даних.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r>
              <a:rPr lang="uk-UA" sz="1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Опитувальні методи</a:t>
            </a:r>
            <a:endParaRPr lang="uk-UA" sz="18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endParaRPr lang="uk-UA" sz="1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Глибинне 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інтерв’ю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це персоналізоване спілкування, метою якого є отримання детальної інформації про досвід, мотивації та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світогляд. Цей метод дозволяє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отримати детальні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створює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атмосферу довіри, завдяки чому респонденти можуть ділитися чутливими темами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01600" indent="0" algn="just">
              <a:spcBef>
                <a:spcPts val="0"/>
              </a:spcBef>
              <a:buNone/>
            </a:pPr>
            <a:endParaRPr lang="uk-UA" sz="1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Недоліки: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суб’єктивності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інтерв’юера, труднощі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стандартизації результатів.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2. Методи збору даних.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>
              <a:buNone/>
            </a:pPr>
            <a:r>
              <a:rPr lang="uk-UA" b="1" dirty="0" smtClean="0"/>
              <a:t>Фокус-групи </a:t>
            </a:r>
            <a:r>
              <a:rPr lang="uk-UA" dirty="0"/>
              <a:t>передбачають обговорення теми в невеликій групі людей під керівництвом модератора</a:t>
            </a:r>
            <a:r>
              <a:rPr lang="uk-UA" dirty="0" smtClean="0"/>
              <a:t>.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Переваги:</a:t>
            </a:r>
            <a:endParaRPr lang="uk-U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Можливість вивчення </a:t>
            </a:r>
            <a:r>
              <a:rPr lang="uk-UA" dirty="0" smtClean="0"/>
              <a:t>дуже різних феноменів та процесів.</a:t>
            </a:r>
            <a:endParaRPr lang="uk-U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Отримання різних точок зору на одну тему.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Недоліки:</a:t>
            </a:r>
            <a:endParaRPr lang="uk-U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Вплив домінуючих учасників на інших.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Може не підходити для дуже чутливих тем.</a:t>
            </a:r>
          </a:p>
        </p:txBody>
      </p:sp>
    </p:spTree>
    <p:extLst>
      <p:ext uri="{BB962C8B-B14F-4D97-AF65-F5344CB8AC3E}">
        <p14:creationId xmlns:p14="http://schemas.microsoft.com/office/powerpoint/2010/main" val="231997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2. Методи збору даних.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0762" y="1355107"/>
            <a:ext cx="7550155" cy="3407087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Неструктуроване </a:t>
            </a: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спостереження</a:t>
            </a: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Дослідник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спостерігає за поведінкою людей у природному середовищі, не втручаючись у ситуацію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01600" indent="0" algn="just">
              <a:spcBef>
                <a:spcPts val="0"/>
              </a:spcBef>
              <a:buNone/>
            </a:pPr>
            <a:endParaRPr lang="uk-UA" sz="1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Переваги: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побачити поведінку в реальному часі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Мінімізує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дослідника на об’єкт дослідження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01600" indent="0" algn="just">
              <a:spcBef>
                <a:spcPts val="0"/>
              </a:spcBef>
              <a:buNone/>
            </a:pP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Недоліки: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Етичні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(дозвіл на спостереження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Важко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інтерпретувати мотивацію спостережуваних дій.</a:t>
            </a:r>
            <a:endParaRPr lang="uk-UA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9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solidFill>
                  <a:srgbClr val="FFFFFF"/>
                </a:solidFill>
              </a:rPr>
              <a:t>2. Методи збору 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8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28198" y="1387224"/>
            <a:ext cx="7993967" cy="350170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 smtClean="0">
                <a:latin typeface="Segoe UI Variable Text Semibold" pitchFamily="2" charset="0"/>
                <a:ea typeface="Calibri" panose="020F0502020204030204" pitchFamily="34" charset="0"/>
              </a:rPr>
              <a:t>Класичний </a:t>
            </a:r>
            <a:r>
              <a:rPr lang="uk-UA" sz="1600" dirty="0">
                <a:latin typeface="Segoe UI Variable Text Semibold" pitchFamily="2" charset="0"/>
                <a:ea typeface="Calibri" panose="020F0502020204030204" pitchFamily="34" charset="0"/>
              </a:rPr>
              <a:t>приклад використання включеного спостереження як основного методу збору інформації - робота Вільяма Уайта (1936-1939 рр.), </a:t>
            </a:r>
            <a:r>
              <a:rPr lang="uk-UA" sz="1600" dirty="0" smtClean="0">
                <a:latin typeface="Segoe UI Variable Text Semibold" pitchFamily="2" charset="0"/>
                <a:ea typeface="Calibri" panose="020F0502020204030204" pitchFamily="34" charset="0"/>
              </a:rPr>
              <a:t>який </a:t>
            </a:r>
            <a:r>
              <a:rPr lang="uk-UA" sz="1600" dirty="0">
                <a:latin typeface="Segoe UI Variable Text Semibold" pitchFamily="2" charset="0"/>
                <a:ea typeface="Calibri" panose="020F0502020204030204" pitchFamily="34" charset="0"/>
              </a:rPr>
              <a:t>і ввів цей метод спостереження в наукову практику. </a:t>
            </a:r>
            <a:endParaRPr lang="uk-UA" sz="1600" dirty="0" smtClean="0">
              <a:latin typeface="Segoe UI Variable Text Semibold" pitchFamily="2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 smtClean="0">
                <a:latin typeface="Segoe UI Variable Text Semibold" pitchFamily="2" charset="0"/>
                <a:ea typeface="Calibri" panose="020F0502020204030204" pitchFamily="34" charset="0"/>
              </a:rPr>
              <a:t>Будучи </a:t>
            </a:r>
            <a:r>
              <a:rPr lang="uk-UA" sz="1600" dirty="0">
                <a:latin typeface="Segoe UI Variable Text Semibold" pitchFamily="2" charset="0"/>
                <a:ea typeface="Calibri" panose="020F0502020204030204" pitchFamily="34" charset="0"/>
              </a:rPr>
              <a:t>співробітником Гарвардського університету, Уайт оселився в бідному районі одного з американських міст, щоб вивчити спосіб життя італійських емігрантів, що населяли цей район (він дав йому назву Корневіль). Уайта цікавили звичаї </a:t>
            </a:r>
            <a:r>
              <a:rPr lang="uk-UA" sz="1600" dirty="0" smtClean="0">
                <a:latin typeface="Segoe UI Variable Text Semibold" pitchFamily="2" charset="0"/>
                <a:ea typeface="Calibri" panose="020F0502020204030204" pitchFamily="34" charset="0"/>
              </a:rPr>
              <a:t>італійських емігрантів</a:t>
            </a:r>
            <a:r>
              <a:rPr lang="uk-UA" sz="1600" dirty="0">
                <a:latin typeface="Segoe UI Variable Text Semibold" pitchFamily="2" charset="0"/>
                <a:ea typeface="Calibri" panose="020F0502020204030204" pitchFamily="34" charset="0"/>
              </a:rPr>
              <a:t>, які опинилися в умовах чужої культури, їх </a:t>
            </a:r>
            <a:r>
              <a:rPr lang="uk-UA" sz="1600" dirty="0" smtClean="0">
                <a:latin typeface="Segoe UI Variable Text Semibold" pitchFamily="2" charset="0"/>
                <a:ea typeface="Calibri" panose="020F0502020204030204" pitchFamily="34" charset="0"/>
              </a:rPr>
              <a:t>взаємодії і </a:t>
            </a:r>
            <a:r>
              <a:rPr lang="uk-UA" sz="1600" dirty="0">
                <a:latin typeface="Segoe UI Variable Text Semibold" pitchFamily="2" charset="0"/>
                <a:ea typeface="Calibri" panose="020F0502020204030204" pitchFamily="34" charset="0"/>
              </a:rPr>
              <a:t>взаємовідносини.</a:t>
            </a:r>
            <a:endParaRPr lang="uk-UA" sz="1600" dirty="0">
              <a:effectLst/>
              <a:latin typeface="Segoe UI Variable Text Semibold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1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solidFill>
                  <a:srgbClr val="FFFFFF"/>
                </a:solidFill>
              </a:rPr>
              <a:t>2. Методи збору даних.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9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501709"/>
          </a:xfrm>
        </p:spPr>
        <p:txBody>
          <a:bodyPr/>
          <a:lstStyle/>
          <a:p>
            <a:pPr algn="just"/>
            <a:r>
              <a:rPr lang="uk-UA" sz="1600" dirty="0">
                <a:latin typeface="Segoe UI Variable Text Semibold" pitchFamily="2" charset="0"/>
                <a:ea typeface="Calibri" panose="020F0502020204030204" pitchFamily="34" charset="0"/>
              </a:rPr>
              <a:t>Район Корневіль був відомий як небезпечне для чужинця італійське гетто, до того ж криміналізоване. </a:t>
            </a:r>
            <a:endParaRPr lang="uk-UA" sz="1600" dirty="0" smtClean="0">
              <a:latin typeface="Segoe UI Variable Text Semibold" pitchFamily="2" charset="0"/>
              <a:ea typeface="Calibri" panose="020F0502020204030204" pitchFamily="34" charset="0"/>
            </a:endParaRPr>
          </a:p>
          <a:p>
            <a:pPr algn="just"/>
            <a:r>
              <a:rPr lang="uk-UA" sz="1600" dirty="0" smtClean="0">
                <a:latin typeface="Segoe UI Variable Text Semibold" pitchFamily="2" charset="0"/>
                <a:ea typeface="Calibri" panose="020F0502020204030204" pitchFamily="34" charset="0"/>
              </a:rPr>
              <a:t>Уайт </a:t>
            </a:r>
            <a:r>
              <a:rPr lang="uk-UA" sz="1600" dirty="0">
                <a:latin typeface="Segoe UI Variable Text Semibold" pitchFamily="2" charset="0"/>
                <a:ea typeface="Calibri" panose="020F0502020204030204" pitchFamily="34" charset="0"/>
              </a:rPr>
              <a:t>увійшов в місцеву громаду, під виглядом студента-історика, який має намір описати виникнення </a:t>
            </a:r>
            <a:r>
              <a:rPr lang="uk-UA" sz="1600" dirty="0" smtClean="0">
                <a:latin typeface="Segoe UI Variable Text Semibold" pitchFamily="2" charset="0"/>
                <a:ea typeface="Calibri" panose="020F0502020204030204" pitchFamily="34" charset="0"/>
              </a:rPr>
              <a:t>цього району. </a:t>
            </a:r>
            <a:r>
              <a:rPr lang="uk-UA" sz="1600" dirty="0">
                <a:latin typeface="Segoe UI Variable Text Semibold" pitchFamily="2" charset="0"/>
                <a:ea typeface="Calibri" panose="020F0502020204030204" pitchFamily="34" charset="0"/>
              </a:rPr>
              <a:t>Дослідник вивчив той особливий жаргон італійської мови, яким користувалися в громаді. Три роки він провів пліч-о-пліч з цими людьми, подружився з керівниками двох груп рекетирів, навчився місцевих звичаїв, ігор в карти. 18 місяців він прожив в одній емігрантської сім'ї, так що був остаточно прийнятий як своя людина.</a:t>
            </a:r>
          </a:p>
          <a:p>
            <a:pPr algn="just"/>
            <a:r>
              <a:rPr lang="uk-UA" sz="1600" dirty="0">
                <a:latin typeface="Segoe UI Variable Text Semibold" pitchFamily="2" charset="0"/>
                <a:ea typeface="Calibri" panose="020F0502020204030204" pitchFamily="34" charset="0"/>
              </a:rPr>
              <a:t>Спочатку він вів реєстрацію вражень таємно, але в міру завоювання довіри не соромився робити записи; всі звикли бачити його з блокнотом в руках.</a:t>
            </a:r>
          </a:p>
        </p:txBody>
      </p:sp>
    </p:spTree>
    <p:extLst>
      <p:ext uri="{BB962C8B-B14F-4D97-AF65-F5344CB8AC3E}">
        <p14:creationId xmlns:p14="http://schemas.microsoft.com/office/powerpoint/2010/main" val="1639287506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1240</Words>
  <Application>Microsoft Office PowerPoint</Application>
  <PresentationFormat>Екран (16:9)</PresentationFormat>
  <Paragraphs>149</Paragraphs>
  <Slides>25</Slides>
  <Notes>25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3" baseType="lpstr">
      <vt:lpstr>Roboto Condensed Light</vt:lpstr>
      <vt:lpstr>Calibri</vt:lpstr>
      <vt:lpstr>Arvo</vt:lpstr>
      <vt:lpstr>Times New Roman</vt:lpstr>
      <vt:lpstr>Segoe UI Variable Text Semibold</vt:lpstr>
      <vt:lpstr>Arial</vt:lpstr>
      <vt:lpstr>Roboto Condensed</vt:lpstr>
      <vt:lpstr>Salerio template</vt:lpstr>
      <vt:lpstr>Кількісний підхід до дослідження асоціальної поведінки</vt:lpstr>
      <vt:lpstr>1. Особливості якісного підходу.</vt:lpstr>
      <vt:lpstr>1. Особливості якісного підходу.</vt:lpstr>
      <vt:lpstr>1. Особливості якісного підходу.</vt:lpstr>
      <vt:lpstr>2. Методи збору даних.</vt:lpstr>
      <vt:lpstr>2. Методи збору даних.</vt:lpstr>
      <vt:lpstr>2. Методи збору даних.</vt:lpstr>
      <vt:lpstr>2. Методи збору даних.</vt:lpstr>
      <vt:lpstr>2. Методи збору даних.</vt:lpstr>
      <vt:lpstr>2. Методи збору даних.</vt:lpstr>
      <vt:lpstr>2. Методи збору даних.</vt:lpstr>
      <vt:lpstr>2. Методи збору даних.</vt:lpstr>
      <vt:lpstr>2. Методи збору даних.</vt:lpstr>
      <vt:lpstr>2. Методи збору даних.</vt:lpstr>
      <vt:lpstr>2. Методи збору даних.</vt:lpstr>
      <vt:lpstr>2. Методи збору даних.</vt:lpstr>
      <vt:lpstr>3. Аналіз даних.</vt:lpstr>
      <vt:lpstr>3. Аналіз даних.</vt:lpstr>
      <vt:lpstr>3. Аналіз даних.</vt:lpstr>
      <vt:lpstr>3. Аналіз даних.</vt:lpstr>
      <vt:lpstr>3. Аналіз даних.</vt:lpstr>
      <vt:lpstr>3. Аналіз даних.</vt:lpstr>
      <vt:lpstr>3. Аналіз даних.</vt:lpstr>
      <vt:lpstr>3. Аналіз даних.</vt:lpstr>
      <vt:lpstr>3. Аналіз даних.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Опитування у формі інтерв'ю</dc:title>
  <cp:lastModifiedBy>Taisiia</cp:lastModifiedBy>
  <cp:revision>36</cp:revision>
  <dcterms:modified xsi:type="dcterms:W3CDTF">2024-11-25T22:02:18Z</dcterms:modified>
</cp:coreProperties>
</file>