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3CEDC0-68BB-46BB-B9F3-B8EF31EEB3A0}" type="datetime1">
              <a:rPr lang="ru-RU" smtClean="0"/>
              <a:t>18.03.2021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DEC6E-5116-4821-9AE3-DEE2315992C4}" type="datetime1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ru-RU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ACE57-5B89-4511-8CC6-6079B07633C5}" type="datetime1">
              <a:rPr lang="ru-RU" noProof="0" smtClean="0"/>
              <a:t>18.03.2021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4635A6-ECB3-4AF9-B57C-B106D61DFEDF}" type="datetime1">
              <a:rPr lang="ru-RU" noProof="0" smtClean="0"/>
              <a:t>18.03.2021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64896C-24E8-4D5F-B052-5A1AB0EAF74C}" type="datetime1">
              <a:rPr lang="ru-RU" noProof="0" smtClean="0"/>
              <a:t>18.03.2021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6139EC-77DD-4245-BDAF-747936C0A062}" type="datetime1">
              <a:rPr lang="ru-RU" noProof="0" smtClean="0"/>
              <a:t>18.03.2021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F98FF7-D4AF-4A01-B938-1A7924AE577D}" type="datetime1">
              <a:rPr lang="ru-RU" noProof="0" smtClean="0"/>
              <a:t>18.03.2021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DB762-28BC-4A17-817F-067168240279}" type="datetime1">
              <a:rPr lang="ru-RU" noProof="0" smtClean="0"/>
              <a:t>18.03.2021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5C96E2-989D-481C-AEFC-B953D8B471BD}" type="datetime1">
              <a:rPr lang="ru-RU" noProof="0" smtClean="0"/>
              <a:t>18.03.2021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2602DD-D342-4383-9076-07C03EE82EDD}" type="datetime1">
              <a:rPr lang="ru-RU" noProof="0" smtClean="0"/>
              <a:t>18.03.2021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6670B0-682C-479C-92E5-AB96DE7FDE2B}" type="datetime1">
              <a:rPr lang="ru-RU" noProof="0" smtClean="0"/>
              <a:t>18.03.2021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3E836-8EAB-4C4E-882A-B55263B5151F}" type="datetime1">
              <a:rPr lang="ru-RU" noProof="0" smtClean="0"/>
              <a:t>18.03.2021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84D00-2889-46E0-8C24-54058AF754E0}" type="datetime1">
              <a:rPr lang="ru-RU" noProof="0" smtClean="0"/>
              <a:t>18.03.2021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98DAB2FD-FEEE-4848-9664-614F7FA3E5CB}" type="datetime1">
              <a:rPr lang="ru-RU" noProof="0" smtClean="0"/>
              <a:t>18.03.2021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2339" y="1698172"/>
            <a:ext cx="9144000" cy="277585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Презент</a:t>
            </a:r>
            <a:r>
              <a:rPr lang="uk-UA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ація</a:t>
            </a:r>
            <a:r>
              <a:rPr lang="uk-U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 тему: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</a:t>
            </a:r>
            <a:r>
              <a:rPr lang="uk-U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Музикотерапія з дітьми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6339" y="4757979"/>
            <a:ext cx="1449386" cy="40184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r" rtl="0"/>
            <a:r>
              <a:rPr lang="uk-UA" dirty="0"/>
              <a:t>Лекція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Вправи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регуляцію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 ‘</a:t>
            </a:r>
            <a:r>
              <a:rPr lang="ru-RU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язового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тонусу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6000" y="1956253"/>
            <a:ext cx="589788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dirty="0" err="1"/>
              <a:t>Вправи</a:t>
            </a:r>
            <a:r>
              <a:rPr lang="ru-RU" dirty="0"/>
              <a:t> на </a:t>
            </a:r>
            <a:r>
              <a:rPr lang="ru-RU" dirty="0" err="1"/>
              <a:t>регуляцію</a:t>
            </a:r>
            <a:r>
              <a:rPr lang="ru-RU" dirty="0"/>
              <a:t> м ‘</a:t>
            </a:r>
            <a:r>
              <a:rPr lang="ru-RU" dirty="0" err="1"/>
              <a:t>язового</a:t>
            </a:r>
            <a:r>
              <a:rPr lang="ru-RU" dirty="0"/>
              <a:t> тонусу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тренування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довільно</a:t>
            </a:r>
            <a:r>
              <a:rPr lang="ru-RU" dirty="0"/>
              <a:t> </a:t>
            </a:r>
            <a:r>
              <a:rPr lang="ru-RU" dirty="0" err="1"/>
              <a:t>напружувати</a:t>
            </a:r>
            <a:r>
              <a:rPr lang="ru-RU" dirty="0"/>
              <a:t> й </a:t>
            </a:r>
            <a:r>
              <a:rPr lang="ru-RU" dirty="0" err="1"/>
              <a:t>розслабляти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м’ </a:t>
            </a:r>
            <a:r>
              <a:rPr lang="ru-RU" dirty="0" err="1"/>
              <a:t>язів</a:t>
            </a:r>
            <a:r>
              <a:rPr lang="ru-RU" dirty="0"/>
              <a:t>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При </a:t>
            </a:r>
            <a:r>
              <a:rPr lang="ru-RU" dirty="0" err="1"/>
              <a:t>використанні</a:t>
            </a:r>
            <a:r>
              <a:rPr lang="ru-RU" dirty="0"/>
              <a:t> на </a:t>
            </a:r>
            <a:r>
              <a:rPr lang="ru-RU" dirty="0" err="1"/>
              <a:t>занятті</a:t>
            </a:r>
            <a:r>
              <a:rPr lang="ru-RU" dirty="0"/>
              <a:t> таких </a:t>
            </a:r>
            <a:r>
              <a:rPr lang="ru-RU" dirty="0" err="1"/>
              <a:t>вправ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поліпшується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тілом</a:t>
            </a:r>
            <a:r>
              <a:rPr lang="ru-RU" dirty="0"/>
              <a:t>,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рівновагу</a:t>
            </a:r>
            <a:r>
              <a:rPr lang="ru-RU" dirty="0"/>
              <a:t> й </a:t>
            </a:r>
            <a:r>
              <a:rPr lang="ru-RU" dirty="0" err="1"/>
              <a:t>координувати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8" y="1956253"/>
            <a:ext cx="5181600" cy="389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34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Спів</a:t>
            </a:r>
            <a:r>
              <a:rPr lang="ru-RU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ru-RU" sz="5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вокалотерапія</a:t>
            </a:r>
            <a:r>
              <a:rPr lang="ru-RU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03" y="2353252"/>
            <a:ext cx="5271777" cy="351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22515" y="1881051"/>
            <a:ext cx="6074228" cy="45571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 err="1">
                <a:solidFill>
                  <a:srgbClr val="FF0000"/>
                </a:solidFill>
              </a:rPr>
              <a:t>Спів</a:t>
            </a:r>
            <a:r>
              <a:rPr lang="ru-RU" b="1" i="1" dirty="0">
                <a:solidFill>
                  <a:srgbClr val="FF0000"/>
                </a:solidFill>
              </a:rPr>
              <a:t> (</a:t>
            </a:r>
            <a:r>
              <a:rPr lang="ru-RU" b="1" i="1" dirty="0" err="1">
                <a:solidFill>
                  <a:srgbClr val="FF0000"/>
                </a:solidFill>
              </a:rPr>
              <a:t>вокалотерапія</a:t>
            </a:r>
            <a:r>
              <a:rPr lang="ru-RU" dirty="0"/>
              <a:t>) </a:t>
            </a:r>
            <a:r>
              <a:rPr lang="ru-RU" dirty="0" err="1"/>
              <a:t>справляє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терапевтичний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дитячий </a:t>
            </a:r>
            <a:r>
              <a:rPr lang="ru-RU" dirty="0" err="1"/>
              <a:t>організм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співу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: </a:t>
            </a:r>
            <a:r>
              <a:rPr lang="ru-RU" dirty="0" err="1"/>
              <a:t>акустичний</a:t>
            </a:r>
            <a:r>
              <a:rPr lang="ru-RU" dirty="0"/>
              <a:t> </a:t>
            </a:r>
            <a:r>
              <a:rPr lang="ru-RU" dirty="0" err="1"/>
              <a:t>масаж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; </a:t>
            </a:r>
            <a:r>
              <a:rPr lang="ru-RU" dirty="0" err="1"/>
              <a:t>стимуляція</a:t>
            </a:r>
            <a:r>
              <a:rPr lang="ru-RU" dirty="0"/>
              <a:t> </a:t>
            </a:r>
            <a:r>
              <a:rPr lang="ru-RU" dirty="0" err="1"/>
              <a:t>мозкової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r>
              <a:rPr lang="ru-RU" dirty="0" err="1"/>
              <a:t>стабілізація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Нижньореберне</a:t>
            </a:r>
            <a:r>
              <a:rPr lang="ru-RU" dirty="0"/>
              <a:t> </a:t>
            </a:r>
            <a:r>
              <a:rPr lang="ru-RU" dirty="0" err="1"/>
              <a:t>діафрагматичне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яке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співу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справжня</a:t>
            </a:r>
            <a:r>
              <a:rPr lang="ru-RU" dirty="0"/>
              <a:t> </a:t>
            </a:r>
            <a:r>
              <a:rPr lang="ru-RU" dirty="0" err="1"/>
              <a:t>гімнастика</a:t>
            </a:r>
            <a:r>
              <a:rPr lang="ru-RU" dirty="0"/>
              <a:t> для </a:t>
            </a:r>
            <a:r>
              <a:rPr lang="ru-RU" dirty="0" err="1"/>
              <a:t>дихального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: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опірність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до </a:t>
            </a:r>
            <a:r>
              <a:rPr lang="ru-RU" dirty="0" err="1"/>
              <a:t>застуд</a:t>
            </a:r>
            <a:r>
              <a:rPr lang="ru-RU" dirty="0"/>
              <a:t>;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профілактиці</a:t>
            </a:r>
            <a:r>
              <a:rPr lang="ru-RU" dirty="0"/>
              <a:t> </a:t>
            </a:r>
            <a:r>
              <a:rPr lang="ru-RU" dirty="0" err="1"/>
              <a:t>бронхіально-легеневих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3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205" y="103868"/>
            <a:ext cx="10515600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Пальчикові ігри</a:t>
            </a:r>
            <a:endParaRPr lang="ru-RU" sz="5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5811" cy="435133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b="1" i="1" dirty="0" err="1">
                <a:solidFill>
                  <a:srgbClr val="0070C0"/>
                </a:solidFill>
              </a:rPr>
              <a:t>пальчикових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ігор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розвивають</a:t>
            </a:r>
            <a:r>
              <a:rPr lang="ru-RU" dirty="0"/>
              <a:t> </a:t>
            </a:r>
            <a:r>
              <a:rPr lang="ru-RU" dirty="0" err="1"/>
              <a:t>дрібну</a:t>
            </a:r>
            <a:r>
              <a:rPr lang="ru-RU" dirty="0"/>
              <a:t> моторику, 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позитивно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,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координації</a:t>
            </a:r>
            <a:r>
              <a:rPr lang="ru-RU" dirty="0"/>
              <a:t>. </a:t>
            </a:r>
            <a:r>
              <a:rPr lang="ru-RU" dirty="0" err="1"/>
              <a:t>Кумедні</a:t>
            </a:r>
            <a:r>
              <a:rPr lang="ru-RU" dirty="0"/>
              <a:t> </a:t>
            </a:r>
            <a:r>
              <a:rPr lang="ru-RU" dirty="0" err="1"/>
              <a:t>маніпуляції</a:t>
            </a:r>
            <a:r>
              <a:rPr lang="ru-RU" dirty="0"/>
              <a:t> з </a:t>
            </a:r>
            <a:r>
              <a:rPr lang="ru-RU" dirty="0" err="1"/>
              <a:t>власними</a:t>
            </a:r>
            <a:r>
              <a:rPr lang="ru-RU" dirty="0"/>
              <a:t> пальчиками й </a:t>
            </a:r>
            <a:r>
              <a:rPr lang="ru-RU" dirty="0" err="1"/>
              <a:t>долоньками</a:t>
            </a:r>
            <a:r>
              <a:rPr lang="ru-RU" dirty="0"/>
              <a:t> є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цікавими</a:t>
            </a:r>
            <a:r>
              <a:rPr lang="ru-RU" dirty="0"/>
              <a:t> і </a:t>
            </a:r>
            <a:r>
              <a:rPr lang="ru-RU" dirty="0" err="1"/>
              <a:t>захопливими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" y="2236536"/>
            <a:ext cx="5367421" cy="2857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26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Релаксаційні</a:t>
            </a:r>
            <a:r>
              <a:rPr lang="ru-RU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вправи</a:t>
            </a:r>
            <a:r>
              <a:rPr lang="ru-RU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98" y="2299062"/>
            <a:ext cx="4699604" cy="335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24690" y="2008505"/>
            <a:ext cx="6509658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і </a:t>
            </a:r>
            <a:r>
              <a:rPr lang="ru-RU" dirty="0" err="1"/>
              <a:t>невгамовні</a:t>
            </a:r>
            <a:r>
              <a:rPr lang="ru-RU" dirty="0"/>
              <a:t>,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навчити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довільно</a:t>
            </a:r>
            <a:r>
              <a:rPr lang="ru-RU" dirty="0"/>
              <a:t> </a:t>
            </a:r>
            <a:r>
              <a:rPr lang="ru-RU" dirty="0" err="1"/>
              <a:t>розслаблятися</a:t>
            </a:r>
            <a:r>
              <a:rPr lang="ru-RU" dirty="0"/>
              <a:t>. Слухання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підібраної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: </a:t>
            </a:r>
            <a:r>
              <a:rPr lang="ru-RU" dirty="0" err="1"/>
              <a:t>відволікатися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надмірного</a:t>
            </a:r>
            <a:r>
              <a:rPr lang="ru-RU" dirty="0"/>
              <a:t> та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збудження</a:t>
            </a:r>
            <a:r>
              <a:rPr lang="ru-RU" dirty="0"/>
              <a:t>; </a:t>
            </a:r>
            <a:r>
              <a:rPr lang="ru-RU" dirty="0" err="1"/>
              <a:t>зосередитися</a:t>
            </a:r>
            <a:r>
              <a:rPr lang="ru-RU" dirty="0"/>
              <a:t> на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відчуттях</a:t>
            </a:r>
            <a:r>
              <a:rPr lang="ru-RU" dirty="0"/>
              <a:t>; 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розслабитися</a:t>
            </a:r>
            <a:r>
              <a:rPr lang="ru-RU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Регулярне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релаксаційних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спокійними</a:t>
            </a:r>
            <a:r>
              <a:rPr lang="ru-RU" dirty="0"/>
              <a:t> та </a:t>
            </a:r>
            <a:r>
              <a:rPr lang="ru-RU" dirty="0" err="1"/>
              <a:t>врівноваженими</a:t>
            </a:r>
            <a:r>
              <a:rPr lang="ru-RU" dirty="0"/>
              <a:t>. </a:t>
            </a:r>
            <a:r>
              <a:rPr lang="ru-RU" dirty="0" err="1"/>
              <a:t>Виховує</a:t>
            </a:r>
            <a:r>
              <a:rPr lang="ru-RU" dirty="0"/>
              <a:t> у них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саморегуляції</a:t>
            </a:r>
            <a:r>
              <a:rPr lang="ru-RU" dirty="0"/>
              <a:t>. Особливо </a:t>
            </a:r>
            <a:r>
              <a:rPr lang="ru-RU" dirty="0" err="1"/>
              <a:t>корисною</a:t>
            </a:r>
            <a:r>
              <a:rPr lang="ru-RU" dirty="0"/>
              <a:t> для </a:t>
            </a:r>
            <a:r>
              <a:rPr lang="ru-RU" dirty="0" err="1"/>
              <a:t>релаксаційних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є </a:t>
            </a:r>
            <a:r>
              <a:rPr lang="ru-RU" dirty="0" err="1"/>
              <a:t>класична</a:t>
            </a:r>
            <a:r>
              <a:rPr lang="ru-RU" dirty="0"/>
              <a:t> </a:t>
            </a:r>
            <a:r>
              <a:rPr lang="ru-RU" b="1" i="1" dirty="0" err="1">
                <a:solidFill>
                  <a:srgbClr val="0070C0"/>
                </a:solidFill>
              </a:rPr>
              <a:t>музика</a:t>
            </a:r>
            <a:r>
              <a:rPr lang="ru-RU" b="1" i="1" dirty="0">
                <a:solidFill>
                  <a:srgbClr val="0070C0"/>
                </a:solidFill>
              </a:rPr>
              <a:t> у </a:t>
            </a:r>
            <a:r>
              <a:rPr lang="ru-RU" b="1" i="1" dirty="0" err="1">
                <a:solidFill>
                  <a:srgbClr val="0070C0"/>
                </a:solidFill>
              </a:rPr>
              <a:t>темпі</a:t>
            </a:r>
            <a:r>
              <a:rPr lang="ru-RU" b="1" i="1" dirty="0">
                <a:solidFill>
                  <a:srgbClr val="0070C0"/>
                </a:solidFill>
              </a:rPr>
              <a:t> 60 </a:t>
            </a:r>
            <a:r>
              <a:rPr lang="ru-RU" b="1" i="1" dirty="0" err="1">
                <a:solidFill>
                  <a:srgbClr val="0070C0"/>
                </a:solidFill>
              </a:rPr>
              <a:t>ударів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dirty="0"/>
              <a:t>за </a:t>
            </a:r>
            <a:r>
              <a:rPr lang="ru-RU" dirty="0" err="1"/>
              <a:t>хвилину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1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332" y="0"/>
            <a:ext cx="10515600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ВПЛИВ ЗВУЧАННЯ МУЗИЧНИХ ІНСТРУМЕНТІВ НА ЛІКУВАННЯ І ПРОФІЛАКТИКУ ЗАХВОРЮВАНЬ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96" y="1325563"/>
            <a:ext cx="4029163" cy="536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8794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714309" y="2534194"/>
            <a:ext cx="5029200" cy="407384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b="1" i="1" dirty="0" err="1">
                <a:solidFill>
                  <a:srgbClr val="92D050"/>
                </a:solidFill>
              </a:rPr>
              <a:t>Денний</a:t>
            </a:r>
            <a:r>
              <a:rPr lang="ru-RU" b="1" i="1" dirty="0">
                <a:solidFill>
                  <a:srgbClr val="92D050"/>
                </a:solidFill>
              </a:rPr>
              <a:t> сон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супроводжуватися</a:t>
            </a:r>
            <a:r>
              <a:rPr lang="ru-RU" dirty="0"/>
              <a:t> такими </a:t>
            </a:r>
            <a:r>
              <a:rPr lang="ru-RU" dirty="0" err="1"/>
              <a:t>музичними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:</a:t>
            </a:r>
          </a:p>
          <a:p>
            <a:pPr algn="r"/>
            <a:r>
              <a:rPr lang="ru-RU" dirty="0"/>
              <a:t>1. Соло </a:t>
            </a:r>
            <a:r>
              <a:rPr lang="ru-RU" dirty="0" err="1"/>
              <a:t>фортепіано</a:t>
            </a:r>
            <a:r>
              <a:rPr lang="ru-RU" dirty="0"/>
              <a:t> (</a:t>
            </a:r>
            <a:r>
              <a:rPr lang="ru-RU" dirty="0" err="1"/>
              <a:t>Клейдерман</a:t>
            </a:r>
            <a:r>
              <a:rPr lang="ru-RU" dirty="0"/>
              <a:t> і </a:t>
            </a:r>
            <a:r>
              <a:rPr lang="ru-RU" dirty="0" err="1"/>
              <a:t>симфонічний</a:t>
            </a:r>
            <a:r>
              <a:rPr lang="ru-RU" dirty="0"/>
              <a:t> оркестр) .</a:t>
            </a:r>
          </a:p>
          <a:p>
            <a:pPr algn="r"/>
            <a:r>
              <a:rPr lang="ru-RU" dirty="0"/>
              <a:t>2. «Пори року» </a:t>
            </a:r>
            <a:r>
              <a:rPr lang="ru-RU" dirty="0" err="1"/>
              <a:t>Чайковського</a:t>
            </a:r>
            <a:r>
              <a:rPr lang="ru-RU" dirty="0"/>
              <a:t> П. І..</a:t>
            </a:r>
          </a:p>
          <a:p>
            <a:pPr algn="r"/>
            <a:r>
              <a:rPr lang="ru-RU" dirty="0"/>
              <a:t>3. Бетховен, соната № 14 «</a:t>
            </a:r>
            <a:r>
              <a:rPr lang="ru-RU" dirty="0" err="1"/>
              <a:t>Місячна</a:t>
            </a:r>
            <a:r>
              <a:rPr lang="ru-RU" dirty="0"/>
              <a:t>».</a:t>
            </a:r>
          </a:p>
          <a:p>
            <a:pPr algn="r"/>
            <a:r>
              <a:rPr lang="ru-RU" dirty="0"/>
              <a:t>4. Бах - </a:t>
            </a:r>
            <a:r>
              <a:rPr lang="ru-RU" dirty="0" err="1"/>
              <a:t>Гуно</a:t>
            </a:r>
            <a:r>
              <a:rPr lang="ru-RU" dirty="0"/>
              <a:t> «Аве </a:t>
            </a:r>
            <a:r>
              <a:rPr lang="ru-RU" dirty="0" err="1"/>
              <a:t>Марія</a:t>
            </a:r>
            <a:r>
              <a:rPr lang="ru-RU" dirty="0"/>
              <a:t>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4063" y="388711"/>
            <a:ext cx="5471160" cy="435133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Варіантами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для </a:t>
            </a:r>
            <a:r>
              <a:rPr lang="ru-RU" b="1" i="1" dirty="0" err="1">
                <a:solidFill>
                  <a:srgbClr val="FFC000"/>
                </a:solidFill>
              </a:rPr>
              <a:t>ранкового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прийому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dirty="0" err="1"/>
              <a:t>можуть</a:t>
            </a:r>
            <a:r>
              <a:rPr lang="ru-RU" dirty="0"/>
              <a:t> бути і </a:t>
            </a:r>
            <a:r>
              <a:rPr lang="ru-RU" dirty="0" err="1"/>
              <a:t>наступні</a:t>
            </a:r>
            <a:r>
              <a:rPr lang="ru-RU" dirty="0"/>
              <a:t> твори:</a:t>
            </a:r>
          </a:p>
          <a:p>
            <a:r>
              <a:rPr lang="ru-RU" dirty="0"/>
              <a:t>1. «Ранок» (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Гріга</a:t>
            </a:r>
            <a:r>
              <a:rPr lang="ru-RU" dirty="0"/>
              <a:t> з </a:t>
            </a:r>
            <a:r>
              <a:rPr lang="ru-RU" dirty="0" err="1"/>
              <a:t>сюїти</a:t>
            </a:r>
            <a:r>
              <a:rPr lang="ru-RU" dirty="0"/>
              <a:t> «Пер </a:t>
            </a:r>
            <a:r>
              <a:rPr lang="ru-RU" dirty="0" err="1"/>
              <a:t>Гюнт</a:t>
            </a:r>
            <a:r>
              <a:rPr lang="ru-RU" dirty="0"/>
              <a:t>») .</a:t>
            </a:r>
          </a:p>
          <a:p>
            <a:r>
              <a:rPr lang="ru-RU" dirty="0"/>
              <a:t>2. </a:t>
            </a: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(оркестр Поля </a:t>
            </a:r>
            <a:r>
              <a:rPr lang="ru-RU" dirty="0" err="1"/>
              <a:t>Моріа</a:t>
            </a:r>
            <a:r>
              <a:rPr lang="ru-RU" dirty="0"/>
              <a:t>)</a:t>
            </a:r>
          </a:p>
          <a:p>
            <a:r>
              <a:rPr lang="ru-RU" dirty="0"/>
              <a:t>3. </a:t>
            </a:r>
            <a:r>
              <a:rPr lang="ru-RU" dirty="0" err="1"/>
              <a:t>Обробки</a:t>
            </a:r>
            <a:r>
              <a:rPr lang="ru-RU" dirty="0"/>
              <a:t> для </a:t>
            </a:r>
            <a:r>
              <a:rPr lang="ru-RU" dirty="0" err="1"/>
              <a:t>російського</a:t>
            </a:r>
            <a:r>
              <a:rPr lang="ru-RU" dirty="0"/>
              <a:t> народного оркестру («</a:t>
            </a:r>
            <a:r>
              <a:rPr lang="ru-RU" dirty="0" err="1"/>
              <a:t>Бариня</a:t>
            </a:r>
            <a:r>
              <a:rPr lang="ru-RU" dirty="0"/>
              <a:t>», «Камаринская», «Калинка»)</a:t>
            </a:r>
          </a:p>
          <a:p>
            <a:r>
              <a:rPr lang="ru-RU" dirty="0"/>
              <a:t>4. Сен-Санс «Карнавал </a:t>
            </a:r>
            <a:r>
              <a:rPr lang="ru-RU" dirty="0" err="1"/>
              <a:t>тварин</a:t>
            </a:r>
            <a:r>
              <a:rPr lang="ru-RU" dirty="0"/>
              <a:t>» (</a:t>
            </a:r>
            <a:r>
              <a:rPr lang="ru-RU" dirty="0" err="1"/>
              <a:t>симфонічний</a:t>
            </a:r>
            <a:r>
              <a:rPr lang="ru-RU" dirty="0"/>
              <a:t> оркестр)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2" y="104503"/>
            <a:ext cx="3239588" cy="232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23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8" y="4671934"/>
            <a:ext cx="6531428" cy="206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37309" y="192767"/>
            <a:ext cx="5928360" cy="435133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7030A0"/>
                </a:solidFill>
              </a:rPr>
              <a:t>Музика</a:t>
            </a:r>
            <a:r>
              <a:rPr lang="ru-RU" b="1" i="1" dirty="0">
                <a:solidFill>
                  <a:srgbClr val="7030A0"/>
                </a:solidFill>
              </a:rPr>
              <a:t> для </a:t>
            </a:r>
            <a:r>
              <a:rPr lang="ru-RU" b="1" i="1" dirty="0" err="1">
                <a:solidFill>
                  <a:srgbClr val="7030A0"/>
                </a:solidFill>
              </a:rPr>
              <a:t>вечірнього</a:t>
            </a:r>
            <a:r>
              <a:rPr lang="ru-RU" b="1" i="1" dirty="0">
                <a:solidFill>
                  <a:srgbClr val="7030A0"/>
                </a:solidFill>
              </a:rPr>
              <a:t> часу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зняттю</a:t>
            </a:r>
            <a:r>
              <a:rPr lang="ru-RU" dirty="0"/>
              <a:t> </a:t>
            </a:r>
            <a:r>
              <a:rPr lang="ru-RU" dirty="0" err="1"/>
              <a:t>накопиченої</a:t>
            </a:r>
            <a:r>
              <a:rPr lang="ru-RU" dirty="0"/>
              <a:t> </a:t>
            </a:r>
            <a:r>
              <a:rPr lang="ru-RU" dirty="0" err="1"/>
              <a:t>втоми</a:t>
            </a:r>
            <a:r>
              <a:rPr lang="ru-RU" dirty="0"/>
              <a:t>, </a:t>
            </a:r>
            <a:r>
              <a:rPr lang="ru-RU" dirty="0" err="1"/>
              <a:t>стресових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за день. Вона </a:t>
            </a:r>
            <a:r>
              <a:rPr lang="ru-RU" dirty="0" err="1"/>
              <a:t>заспокоює</a:t>
            </a:r>
            <a:r>
              <a:rPr lang="ru-RU" dirty="0"/>
              <a:t>, </a:t>
            </a:r>
            <a:r>
              <a:rPr lang="ru-RU" dirty="0" err="1"/>
              <a:t>розслаблює</a:t>
            </a:r>
            <a:r>
              <a:rPr lang="ru-RU" dirty="0"/>
              <a:t>, </a:t>
            </a:r>
            <a:r>
              <a:rPr lang="ru-RU" dirty="0" err="1"/>
              <a:t>нормалізує</a:t>
            </a:r>
            <a:r>
              <a:rPr lang="ru-RU" dirty="0"/>
              <a:t> </a:t>
            </a:r>
            <a:r>
              <a:rPr lang="ru-RU" dirty="0" err="1"/>
              <a:t>кров'яний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і роботу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мелодії</a:t>
            </a:r>
            <a:r>
              <a:rPr lang="ru-RU" dirty="0"/>
              <a:t>:</a:t>
            </a:r>
          </a:p>
          <a:p>
            <a:r>
              <a:rPr lang="ru-RU" dirty="0"/>
              <a:t>2. Мендельсон «Концерт для скрипки з оркестром».</a:t>
            </a:r>
          </a:p>
          <a:p>
            <a:r>
              <a:rPr lang="ru-RU" dirty="0"/>
              <a:t>3 Бах «</a:t>
            </a:r>
            <a:r>
              <a:rPr lang="ru-RU" dirty="0" err="1"/>
              <a:t>Органні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».</a:t>
            </a:r>
          </a:p>
          <a:p>
            <a:r>
              <a:rPr lang="ru-RU" dirty="0"/>
              <a:t>5. </a:t>
            </a:r>
            <a:r>
              <a:rPr lang="ru-RU" dirty="0" err="1"/>
              <a:t>Вівальді</a:t>
            </a:r>
            <a:r>
              <a:rPr lang="ru-RU" dirty="0"/>
              <a:t> «Пори року».</a:t>
            </a:r>
          </a:p>
          <a:p>
            <a:r>
              <a:rPr lang="ru-RU" dirty="0"/>
              <a:t>6. «Голоси </a:t>
            </a:r>
            <a:r>
              <a:rPr lang="ru-RU" dirty="0" err="1"/>
              <a:t>природи</a:t>
            </a:r>
            <a:r>
              <a:rPr lang="ru-RU" dirty="0"/>
              <a:t>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83" y="649797"/>
            <a:ext cx="5035674" cy="3138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48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1" y="261257"/>
            <a:ext cx="11652068" cy="369679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B0F0"/>
                </a:solidFill>
              </a:rPr>
              <a:t>Музикотерапія </a:t>
            </a:r>
            <a:r>
              <a:rPr lang="ru-RU" sz="3600" dirty="0"/>
              <a:t> </a:t>
            </a:r>
            <a:r>
              <a:rPr lang="ru-RU" sz="3600" dirty="0" err="1"/>
              <a:t>сприяє</a:t>
            </a:r>
            <a:r>
              <a:rPr lang="ru-RU" sz="3600" dirty="0"/>
              <a:t> </a:t>
            </a:r>
            <a:r>
              <a:rPr lang="ru-RU" sz="3600" dirty="0" err="1"/>
              <a:t>активізації</a:t>
            </a:r>
            <a:r>
              <a:rPr lang="ru-RU" sz="3600" dirty="0"/>
              <a:t> </a:t>
            </a:r>
            <a:r>
              <a:rPr lang="ru-RU" sz="3600" dirty="0" err="1"/>
              <a:t>пізнавальної</a:t>
            </a:r>
            <a:r>
              <a:rPr lang="ru-RU" sz="3600" dirty="0"/>
              <a:t> й </a:t>
            </a:r>
            <a:r>
              <a:rPr lang="ru-RU" sz="3600" dirty="0" err="1"/>
              <a:t>розумової</a:t>
            </a:r>
            <a:r>
              <a:rPr lang="ru-RU" sz="3600" dirty="0"/>
              <a:t> </a:t>
            </a:r>
            <a:r>
              <a:rPr lang="ru-RU" sz="3600" dirty="0" err="1"/>
              <a:t>діяльності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 err="1"/>
              <a:t>Діти</a:t>
            </a:r>
            <a:r>
              <a:rPr lang="ru-RU" sz="3600" dirty="0"/>
              <a:t> </a:t>
            </a:r>
            <a:r>
              <a:rPr lang="ru-RU" sz="3600" dirty="0" err="1"/>
              <a:t>багато</a:t>
            </a:r>
            <a:r>
              <a:rPr lang="ru-RU" sz="3600" dirty="0"/>
              <a:t> про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дізнаються</a:t>
            </a:r>
            <a:r>
              <a:rPr lang="ru-RU" sz="3600" dirty="0"/>
              <a:t>, </a:t>
            </a:r>
            <a:r>
              <a:rPr lang="ru-RU" sz="3600" dirty="0" err="1"/>
              <a:t>уважно</a:t>
            </a:r>
            <a:r>
              <a:rPr lang="ru-RU" sz="3600" dirty="0"/>
              <a:t> </a:t>
            </a:r>
            <a:r>
              <a:rPr lang="ru-RU" sz="3600" dirty="0" err="1"/>
              <a:t>слухаючи</a:t>
            </a:r>
            <a:r>
              <a:rPr lang="ru-RU" sz="3600" dirty="0"/>
              <a:t> </a:t>
            </a:r>
            <a:r>
              <a:rPr lang="ru-RU" sz="3600" dirty="0" err="1"/>
              <a:t>музику</a:t>
            </a:r>
            <a:r>
              <a:rPr lang="ru-RU" sz="3600" dirty="0"/>
              <a:t>. Але </a:t>
            </a:r>
            <a:r>
              <a:rPr lang="ru-RU" sz="3600" dirty="0" err="1"/>
              <a:t>найголовніше</a:t>
            </a:r>
            <a:r>
              <a:rPr lang="ru-RU" sz="3600" dirty="0"/>
              <a:t> —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b="1" i="1" dirty="0">
                <a:solidFill>
                  <a:srgbClr val="00B0F0"/>
                </a:solidFill>
              </a:rPr>
              <a:t>“школа </a:t>
            </a:r>
            <a:r>
              <a:rPr lang="ru-RU" sz="3600" b="1" i="1" dirty="0" err="1">
                <a:solidFill>
                  <a:srgbClr val="00B0F0"/>
                </a:solidFill>
              </a:rPr>
              <a:t>почуттів</a:t>
            </a:r>
            <a:r>
              <a:rPr lang="ru-RU" sz="3600" b="1" i="1" dirty="0">
                <a:solidFill>
                  <a:srgbClr val="00B0F0"/>
                </a:solidFill>
              </a:rPr>
              <a:t>”,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формується</a:t>
            </a:r>
            <a:r>
              <a:rPr lang="ru-RU" sz="3600" dirty="0"/>
              <a:t> </a:t>
            </a:r>
            <a:r>
              <a:rPr lang="ru-RU" sz="3600" dirty="0" err="1"/>
              <a:t>завдяки</a:t>
            </a:r>
            <a:r>
              <a:rPr lang="ru-RU" sz="3600" dirty="0"/>
              <a:t> </a:t>
            </a:r>
            <a:r>
              <a:rPr lang="ru-RU" sz="3600" dirty="0" err="1"/>
              <a:t>особливій</a:t>
            </a:r>
            <a:r>
              <a:rPr lang="ru-RU" sz="3600" dirty="0"/>
              <a:t> </a:t>
            </a:r>
            <a:r>
              <a:rPr lang="ru-RU" sz="3600" dirty="0" err="1"/>
              <a:t>властивості</a:t>
            </a:r>
            <a:r>
              <a:rPr lang="ru-RU" sz="3600" dirty="0"/>
              <a:t> </a:t>
            </a:r>
            <a:r>
              <a:rPr lang="ru-RU" sz="3600" dirty="0" err="1"/>
              <a:t>музики</a:t>
            </a:r>
            <a:r>
              <a:rPr lang="ru-RU" sz="3600" dirty="0"/>
              <a:t> — </a:t>
            </a:r>
            <a:r>
              <a:rPr lang="ru-RU" sz="3600" dirty="0" err="1"/>
              <a:t>викликати</a:t>
            </a:r>
            <a:r>
              <a:rPr lang="ru-RU" sz="3600" dirty="0"/>
              <a:t> </a:t>
            </a:r>
            <a:r>
              <a:rPr lang="ru-RU" sz="3600" dirty="0" err="1"/>
              <a:t>співпереживання</a:t>
            </a:r>
            <a:r>
              <a:rPr lang="ru-RU" sz="3600" dirty="0"/>
              <a:t> </a:t>
            </a:r>
            <a:r>
              <a:rPr lang="ru-RU" sz="3600" dirty="0" err="1"/>
              <a:t>слухачів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16" y="3499310"/>
            <a:ext cx="3487847" cy="333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7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5" y="1175022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7200" dirty="0"/>
              <a:t>Дякую за увагу!</a:t>
            </a:r>
            <a:endParaRPr lang="ru-RU" sz="7200" dirty="0"/>
          </a:p>
        </p:txBody>
      </p:sp>
      <p:pic>
        <p:nvPicPr>
          <p:cNvPr id="3" name="muzykoterapiya-garmoniya-i-spokoystvi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263" y="234497"/>
            <a:ext cx="10515600" cy="29267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ru-RU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Музика</a:t>
            </a: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як будь-яке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мистецтво</a:t>
            </a: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b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допомагає</a:t>
            </a: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дітям</a:t>
            </a: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пізнавати</a:t>
            </a: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світ</a:t>
            </a: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виховує</a:t>
            </a: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дітей</a:t>
            </a: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b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Дмитро</a:t>
            </a: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Кабалевський</a:t>
            </a:r>
            <a:endParaRPr lang="ru-RU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15" y="3284921"/>
            <a:ext cx="4299188" cy="347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uzykoterapiya-garmoniya-i-spokoystvi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830" y="196001"/>
            <a:ext cx="10839995" cy="37366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Музикотерапія</a:t>
            </a:r>
            <a:r>
              <a:rPr lang="ru-RU" sz="3600" dirty="0"/>
              <a:t> - </a:t>
            </a:r>
            <a:r>
              <a:rPr lang="ru-RU" sz="3600" dirty="0" err="1"/>
              <a:t>це</a:t>
            </a:r>
            <a:r>
              <a:rPr lang="ru-RU" sz="3600" dirty="0"/>
              <a:t> метод,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використовує</a:t>
            </a:r>
            <a:r>
              <a:rPr lang="ru-RU" sz="3600" dirty="0"/>
              <a:t> </a:t>
            </a:r>
            <a:r>
              <a:rPr lang="ru-RU" sz="3600" dirty="0" err="1"/>
              <a:t>музику</a:t>
            </a:r>
            <a:r>
              <a:rPr lang="ru-RU" sz="3600" dirty="0"/>
              <a:t> в </a:t>
            </a:r>
            <a:r>
              <a:rPr lang="ru-RU" sz="3600" dirty="0" err="1"/>
              <a:t>якості</a:t>
            </a:r>
            <a:r>
              <a:rPr lang="ru-RU" sz="3600" dirty="0"/>
              <a:t> </a:t>
            </a:r>
            <a:r>
              <a:rPr lang="ru-RU" sz="3600" dirty="0" err="1"/>
              <a:t>засобу</a:t>
            </a:r>
            <a:r>
              <a:rPr lang="ru-RU" sz="3600" dirty="0"/>
              <a:t> </a:t>
            </a:r>
            <a:r>
              <a:rPr lang="ru-RU" sz="3600" dirty="0" err="1"/>
              <a:t>корекції</a:t>
            </a:r>
            <a:r>
              <a:rPr lang="ru-RU" sz="3600" dirty="0"/>
              <a:t> </a:t>
            </a:r>
            <a:r>
              <a:rPr lang="ru-RU" sz="3600" dirty="0" err="1"/>
              <a:t>емоційних</a:t>
            </a:r>
            <a:r>
              <a:rPr lang="ru-RU" sz="3600" dirty="0"/>
              <a:t> </a:t>
            </a:r>
            <a:r>
              <a:rPr lang="ru-RU" sz="3600" dirty="0" err="1"/>
              <a:t>відхилень</a:t>
            </a:r>
            <a:r>
              <a:rPr lang="ru-RU" sz="3600" dirty="0"/>
              <a:t>, </a:t>
            </a:r>
            <a:r>
              <a:rPr lang="ru-RU" sz="3600" dirty="0" err="1"/>
              <a:t>страхів</a:t>
            </a:r>
            <a:r>
              <a:rPr lang="ru-RU" sz="3600" dirty="0"/>
              <a:t>, </a:t>
            </a:r>
            <a:r>
              <a:rPr lang="ru-RU" sz="3600" dirty="0" err="1"/>
              <a:t>рухових</a:t>
            </a:r>
            <a:r>
              <a:rPr lang="ru-RU" sz="3600" dirty="0"/>
              <a:t> і </a:t>
            </a:r>
            <a:r>
              <a:rPr lang="ru-RU" sz="3600" dirty="0" err="1"/>
              <a:t>мовних</a:t>
            </a:r>
            <a:r>
              <a:rPr lang="ru-RU" sz="3600" dirty="0"/>
              <a:t> </a:t>
            </a:r>
            <a:r>
              <a:rPr lang="ru-RU" sz="3600" dirty="0" err="1"/>
              <a:t>розладів</a:t>
            </a:r>
            <a:r>
              <a:rPr lang="ru-RU" sz="3600" dirty="0"/>
              <a:t>, </a:t>
            </a:r>
            <a:r>
              <a:rPr lang="ru-RU" sz="3600" dirty="0" err="1"/>
              <a:t>відхилень</a:t>
            </a:r>
            <a:r>
              <a:rPr lang="ru-RU" sz="3600" dirty="0"/>
              <a:t> у </a:t>
            </a:r>
            <a:r>
              <a:rPr lang="ru-RU" sz="3600" dirty="0" err="1"/>
              <a:t>поведінці</a:t>
            </a:r>
            <a:r>
              <a:rPr lang="ru-RU" sz="3600" dirty="0"/>
              <a:t>, при </a:t>
            </a:r>
            <a:r>
              <a:rPr lang="ru-RU" sz="3600" dirty="0" err="1"/>
              <a:t>комунікативних</a:t>
            </a:r>
            <a:r>
              <a:rPr lang="ru-RU" sz="3600" dirty="0"/>
              <a:t> </a:t>
            </a:r>
            <a:r>
              <a:rPr lang="ru-RU" sz="3600" dirty="0" err="1"/>
              <a:t>труднощів</a:t>
            </a:r>
            <a:r>
              <a:rPr lang="ru-RU" sz="3600" dirty="0"/>
              <a:t>, а </a:t>
            </a:r>
            <a:r>
              <a:rPr lang="ru-RU" sz="3600" dirty="0" err="1"/>
              <a:t>також</a:t>
            </a:r>
            <a:r>
              <a:rPr lang="ru-RU" sz="3600" dirty="0"/>
              <a:t> для </a:t>
            </a:r>
            <a:r>
              <a:rPr lang="ru-RU" sz="3600" dirty="0" err="1"/>
              <a:t>лікування</a:t>
            </a:r>
            <a:r>
              <a:rPr lang="ru-RU" sz="3600" dirty="0"/>
              <a:t> </a:t>
            </a:r>
            <a:r>
              <a:rPr lang="ru-RU" sz="3600" dirty="0" err="1"/>
              <a:t>різних</a:t>
            </a:r>
            <a:r>
              <a:rPr lang="ru-RU" sz="3600" dirty="0"/>
              <a:t> </a:t>
            </a:r>
            <a:r>
              <a:rPr lang="ru-RU" sz="3600" dirty="0" err="1"/>
              <a:t>соматичних</a:t>
            </a:r>
            <a:r>
              <a:rPr lang="ru-RU" sz="3600" dirty="0"/>
              <a:t> і </a:t>
            </a:r>
            <a:r>
              <a:rPr lang="ru-RU" sz="3600" dirty="0" err="1"/>
              <a:t>психосоматичних</a:t>
            </a:r>
            <a:r>
              <a:rPr lang="ru-RU" sz="3600" dirty="0"/>
              <a:t> </a:t>
            </a:r>
            <a:r>
              <a:rPr lang="ru-RU" sz="3600" dirty="0" err="1"/>
              <a:t>захворювань</a:t>
            </a:r>
            <a:r>
              <a:rPr lang="ru-RU" sz="36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11" y="4036423"/>
            <a:ext cx="4610439" cy="2703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muzykoterapiya-garmoniya-i-spokoystvi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2225" y="4778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753"/>
            <a:ext cx="10787743" cy="1463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Музикотерапія</a:t>
            </a:r>
            <a:r>
              <a:rPr lang="ru-RU" sz="3600" dirty="0"/>
              <a:t> є одним </a:t>
            </a:r>
            <a:r>
              <a:rPr lang="ru-RU" sz="3600" dirty="0" err="1"/>
              <a:t>із</a:t>
            </a:r>
            <a:r>
              <a:rPr lang="ru-RU" sz="3600" dirty="0"/>
              <a:t> </a:t>
            </a:r>
            <a:r>
              <a:rPr lang="ru-RU" sz="3600" dirty="0" err="1"/>
              <a:t>перспективних</a:t>
            </a:r>
            <a:r>
              <a:rPr lang="ru-RU" sz="3600" dirty="0"/>
              <a:t> </a:t>
            </a:r>
            <a:r>
              <a:rPr lang="ru-RU" sz="3600" dirty="0" err="1"/>
              <a:t>напрямків</a:t>
            </a:r>
            <a:r>
              <a:rPr lang="ru-RU" sz="3600" dirty="0"/>
              <a:t> </a:t>
            </a:r>
            <a:r>
              <a:rPr lang="ru-RU" sz="3600" dirty="0" err="1"/>
              <a:t>оздоровчої</a:t>
            </a:r>
            <a:r>
              <a:rPr lang="ru-RU" sz="3600" dirty="0"/>
              <a:t> роботи </a:t>
            </a:r>
            <a:r>
              <a:rPr lang="ru-RU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 </a:t>
            </a:r>
            <a:r>
              <a:rPr lang="ru-RU" sz="36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дітьми</a:t>
            </a:r>
            <a:r>
              <a:rPr lang="ru-RU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dirty="0" err="1"/>
              <a:t>дошкільного</a:t>
            </a:r>
            <a:r>
              <a:rPr lang="ru-RU" sz="3600" dirty="0"/>
              <a:t> </a:t>
            </a:r>
            <a:r>
              <a:rPr lang="ru-RU" sz="3600" dirty="0" err="1"/>
              <a:t>віку</a:t>
            </a:r>
            <a:r>
              <a:rPr lang="ru-RU" sz="3600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2379007"/>
            <a:ext cx="5199017" cy="291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760" y="1933303"/>
            <a:ext cx="6309360" cy="42436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Її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використання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дає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змогу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Зміцнити</a:t>
            </a:r>
            <a:r>
              <a:rPr lang="ru-RU" dirty="0"/>
              <a:t> </a:t>
            </a:r>
            <a:r>
              <a:rPr lang="ru-RU" dirty="0" err="1"/>
              <a:t>психофізичне</a:t>
            </a:r>
            <a:r>
              <a:rPr lang="ru-RU" dirty="0"/>
              <a:t> здоров’ я </a:t>
            </a:r>
            <a:r>
              <a:rPr lang="ru-RU" dirty="0" err="1"/>
              <a:t>дітей</a:t>
            </a:r>
            <a:r>
              <a:rPr lang="ru-RU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Корегувати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дітей,зокрема,гіперактивних</a:t>
            </a:r>
            <a:r>
              <a:rPr lang="ru-RU" dirty="0"/>
              <a:t> та </a:t>
            </a:r>
            <a:r>
              <a:rPr lang="ru-RU" dirty="0" err="1"/>
              <a:t>неконтактних</a:t>
            </a:r>
            <a:r>
              <a:rPr lang="ru-RU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Активізувати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емоційну</a:t>
            </a:r>
            <a:r>
              <a:rPr lang="ru-RU" dirty="0"/>
              <a:t> </a:t>
            </a:r>
            <a:r>
              <a:rPr lang="ru-RU" dirty="0" err="1"/>
              <a:t>чуйність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комунікативні,соціальні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Перспективність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музикотерапії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дошкільниками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у </a:t>
            </a:r>
            <a:r>
              <a:rPr lang="ru-RU" dirty="0" err="1"/>
              <a:t>тому,що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вид </a:t>
            </a:r>
            <a:r>
              <a:rPr lang="ru-RU" dirty="0" err="1"/>
              <a:t>діяльності,який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на </a:t>
            </a:r>
            <a:r>
              <a:rPr lang="ru-RU" dirty="0" err="1"/>
              <a:t>музичному</a:t>
            </a:r>
            <a:r>
              <a:rPr lang="ru-RU" dirty="0"/>
              <a:t> </a:t>
            </a:r>
            <a:r>
              <a:rPr lang="ru-RU" dirty="0" err="1"/>
              <a:t>занятті,містить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терапевтичний</a:t>
            </a:r>
            <a:r>
              <a:rPr lang="ru-RU" dirty="0"/>
              <a:t> компонент.</a:t>
            </a:r>
          </a:p>
        </p:txBody>
      </p:sp>
    </p:spTree>
    <p:extLst>
      <p:ext uri="{BB962C8B-B14F-4D97-AF65-F5344CB8AC3E}">
        <p14:creationId xmlns:p14="http://schemas.microsoft.com/office/powerpoint/2010/main" val="29812871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9994"/>
            <a:ext cx="10515600" cy="13255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5400" dirty="0"/>
              <a:t>Форми музикотерапії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05896" y="2371852"/>
            <a:ext cx="5181600" cy="278238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Пассивна </a:t>
            </a:r>
            <a:r>
              <a:rPr lang="ru-RU" dirty="0"/>
              <a:t>(</a:t>
            </a:r>
            <a:r>
              <a:rPr lang="ru-RU" dirty="0" err="1"/>
              <a:t>слухання</a:t>
            </a:r>
            <a:r>
              <a:rPr lang="ru-RU" dirty="0"/>
              <a:t> </a:t>
            </a:r>
            <a:r>
              <a:rPr lang="ru-RU" dirty="0" err="1"/>
              <a:t>різностильової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)</a:t>
            </a:r>
          </a:p>
          <a:p>
            <a:r>
              <a:rPr lang="ru-RU" dirty="0"/>
              <a:t>Суть </a:t>
            </a:r>
            <a:r>
              <a:rPr lang="ru-RU" dirty="0" err="1"/>
              <a:t>пасивної</a:t>
            </a:r>
            <a:r>
              <a:rPr lang="ru-RU" dirty="0"/>
              <a:t> </a:t>
            </a:r>
            <a:r>
              <a:rPr lang="ru-RU" dirty="0" err="1"/>
              <a:t>музикотерапії</a:t>
            </a:r>
            <a:r>
              <a:rPr lang="ru-RU" dirty="0"/>
              <a:t> - </a:t>
            </a:r>
            <a:r>
              <a:rPr lang="ru-RU" dirty="0" err="1"/>
              <a:t>навчити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розрізняти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і </a:t>
            </a:r>
            <a:r>
              <a:rPr lang="ru-RU" dirty="0" err="1"/>
              <a:t>настрій</a:t>
            </a:r>
            <a:r>
              <a:rPr lang="ru-RU" dirty="0"/>
              <a:t> </a:t>
            </a:r>
            <a:r>
              <a:rPr lang="ru-RU" dirty="0" err="1"/>
              <a:t>прослуханої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4245" y="2351315"/>
            <a:ext cx="5181600" cy="278238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Активна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танцетерапія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  <a:p>
            <a:r>
              <a:rPr lang="ru-RU" dirty="0"/>
              <a:t>Суть </a:t>
            </a:r>
            <a:r>
              <a:rPr lang="ru-RU" dirty="0" err="1"/>
              <a:t>танцетерапії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танцювальної</a:t>
            </a:r>
            <a:r>
              <a:rPr lang="ru-RU" dirty="0"/>
              <a:t> </a:t>
            </a:r>
            <a:r>
              <a:rPr lang="ru-RU" dirty="0" err="1"/>
              <a:t>імпровізації</a:t>
            </a:r>
            <a:r>
              <a:rPr lang="ru-RU" dirty="0"/>
              <a:t> </a:t>
            </a:r>
            <a:r>
              <a:rPr lang="ru-RU" dirty="0" err="1"/>
              <a:t>висловити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, стан.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8362407" y="1542724"/>
            <a:ext cx="1238793" cy="80859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231" y="1542724"/>
            <a:ext cx="1286367" cy="829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84" y="4476750"/>
            <a:ext cx="3480511" cy="228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49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41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Прийоми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та </a:t>
            </a:r>
            <a:r>
              <a:rPr lang="ru-RU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форми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/>
              <a:t>музикотерапевтичної</a:t>
            </a:r>
            <a:r>
              <a:rPr lang="ru-RU" dirty="0"/>
              <a:t> роботи, </a:t>
            </a:r>
            <a:r>
              <a:rPr lang="ru-RU" dirty="0" err="1"/>
              <a:t>кожна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є для </a:t>
            </a:r>
            <a:r>
              <a:rPr lang="ru-RU" dirty="0" err="1"/>
              <a:t>дітей</a:t>
            </a:r>
            <a:r>
              <a:rPr lang="ru-RU" dirty="0"/>
              <a:t> простою й </a:t>
            </a:r>
            <a:r>
              <a:rPr lang="ru-RU" dirty="0" err="1"/>
              <a:t>зрозумілою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5851" y="2376033"/>
            <a:ext cx="586740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r>
              <a:rPr lang="ru-RU" dirty="0" err="1"/>
              <a:t>ритмомовленнєва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err="1"/>
              <a:t>запис</a:t>
            </a:r>
            <a:r>
              <a:rPr lang="ru-RU" dirty="0"/>
              <a:t> </a:t>
            </a:r>
            <a:r>
              <a:rPr lang="ru-RU" dirty="0" err="1"/>
              <a:t>звуків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/>
              <a:t>пластична </a:t>
            </a:r>
            <a:r>
              <a:rPr lang="ru-RU" dirty="0" err="1"/>
              <a:t>імпровізація</a:t>
            </a:r>
            <a:r>
              <a:rPr lang="ru-RU" dirty="0"/>
              <a:t>;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/>
              <a:t>вправа</a:t>
            </a:r>
            <a:r>
              <a:rPr lang="ru-RU" dirty="0"/>
              <a:t> на </a:t>
            </a:r>
            <a:r>
              <a:rPr lang="ru-RU" dirty="0" err="1"/>
              <a:t>регуляцію</a:t>
            </a:r>
            <a:r>
              <a:rPr lang="ru-RU" dirty="0"/>
              <a:t> м’ </a:t>
            </a:r>
            <a:r>
              <a:rPr lang="ru-RU" dirty="0" err="1"/>
              <a:t>язового</a:t>
            </a:r>
            <a:r>
              <a:rPr lang="ru-RU" dirty="0"/>
              <a:t> тонусу;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err="1"/>
              <a:t>спів</a:t>
            </a:r>
            <a:r>
              <a:rPr lang="ru-RU" dirty="0"/>
              <a:t>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err="1"/>
              <a:t>пальчикова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err="1"/>
              <a:t>релаксаційна</a:t>
            </a:r>
            <a:r>
              <a:rPr lang="ru-RU" dirty="0"/>
              <a:t> </a:t>
            </a:r>
            <a:r>
              <a:rPr lang="ru-RU" dirty="0" err="1"/>
              <a:t>вправа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" y="2376033"/>
            <a:ext cx="5415099" cy="3481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037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931"/>
            <a:ext cx="10515600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Ритмомовленнєві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вправи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62" y="2024743"/>
            <a:ext cx="5190308" cy="3892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1" y="1825625"/>
            <a:ext cx="6204856" cy="458823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i="1" dirty="0" err="1">
                <a:solidFill>
                  <a:srgbClr val="00B0F0"/>
                </a:solidFill>
              </a:rPr>
              <a:t>Ритмомовленнєві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вправи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музичному</a:t>
            </a:r>
            <a:r>
              <a:rPr lang="ru-RU" dirty="0"/>
              <a:t> </a:t>
            </a:r>
            <a:r>
              <a:rPr lang="ru-RU" dirty="0" err="1"/>
              <a:t>керівнику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: </a:t>
            </a:r>
            <a:r>
              <a:rPr lang="ru-RU" dirty="0" err="1"/>
              <a:t>розвивати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ритму та темпу; </a:t>
            </a:r>
            <a:r>
              <a:rPr lang="ru-RU" dirty="0" err="1"/>
              <a:t>виховувати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чітку</a:t>
            </a:r>
            <a:r>
              <a:rPr lang="ru-RU" dirty="0"/>
              <a:t> </a:t>
            </a:r>
            <a:r>
              <a:rPr lang="ru-RU" dirty="0" err="1"/>
              <a:t>дикцію</a:t>
            </a:r>
            <a:r>
              <a:rPr lang="ru-RU" dirty="0"/>
              <a:t> та </a:t>
            </a:r>
            <a:r>
              <a:rPr lang="ru-RU" dirty="0" err="1"/>
              <a:t>виразне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</a:p>
          <a:p>
            <a:r>
              <a:rPr lang="ru-RU" b="1" i="1" dirty="0" err="1">
                <a:solidFill>
                  <a:srgbClr val="00B0F0"/>
                </a:solidFill>
              </a:rPr>
              <a:t>Ефективність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ритмомовленнєвих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вправ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рухів,які</a:t>
            </a:r>
            <a:r>
              <a:rPr lang="ru-RU" dirty="0"/>
              <a:t> </a:t>
            </a:r>
            <a:r>
              <a:rPr lang="ru-RU" dirty="0" err="1"/>
              <a:t>полегшують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вимовляння</a:t>
            </a:r>
            <a:r>
              <a:rPr lang="ru-RU" dirty="0"/>
              <a:t> складного тексту,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1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9182"/>
            <a:ext cx="10515600" cy="13255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Слухання </a:t>
            </a:r>
            <a:r>
              <a:rPr lang="ru-RU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звуків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природи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64085" y="1709976"/>
            <a:ext cx="5181600" cy="349095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Слухання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звуків</a:t>
            </a:r>
            <a:r>
              <a:rPr lang="ru-RU" dirty="0"/>
              <a:t> </a:t>
            </a:r>
            <a:r>
              <a:rPr lang="ru-RU" dirty="0" err="1"/>
              <a:t>розвиває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та </a:t>
            </a:r>
            <a:r>
              <a:rPr lang="ru-RU" dirty="0" err="1"/>
              <a:t>уяву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заспокоює</a:t>
            </a:r>
            <a:r>
              <a:rPr lang="ru-RU" dirty="0"/>
              <a:t> та </a:t>
            </a:r>
            <a:r>
              <a:rPr lang="ru-RU" dirty="0" err="1"/>
              <a:t>врівноважує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0" y="1612334"/>
            <a:ext cx="4063849" cy="304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49" y="4336894"/>
            <a:ext cx="3611879" cy="240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13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6119"/>
            <a:ext cx="10515600" cy="13255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Пластична </a:t>
            </a:r>
            <a:r>
              <a:rPr lang="ru-RU" sz="5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імпровізація</a:t>
            </a:r>
            <a:r>
              <a:rPr lang="ru-RU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2000" y="1864814"/>
            <a:ext cx="574548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FFC000"/>
                </a:solidFill>
              </a:rPr>
              <a:t>Пластична </a:t>
            </a:r>
            <a:r>
              <a:rPr lang="ru-RU" b="1" i="1" dirty="0" err="1">
                <a:solidFill>
                  <a:srgbClr val="FFC000"/>
                </a:solidFill>
              </a:rPr>
              <a:t>імпровізація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підштовхнути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до </a:t>
            </a:r>
            <a:r>
              <a:rPr lang="ru-RU" dirty="0" err="1"/>
              <a:t>вільного</a:t>
            </a:r>
            <a:r>
              <a:rPr lang="ru-RU" dirty="0"/>
              <a:t>, </a:t>
            </a:r>
            <a:r>
              <a:rPr lang="ru-RU" dirty="0" err="1"/>
              <a:t>невимушеного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у </a:t>
            </a:r>
            <a:r>
              <a:rPr lang="ru-RU" dirty="0" err="1"/>
              <a:t>рухах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вражень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та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. </a:t>
            </a:r>
            <a:r>
              <a:rPr lang="ru-RU" dirty="0" err="1"/>
              <a:t>Спільна</a:t>
            </a:r>
            <a:r>
              <a:rPr lang="ru-RU" dirty="0"/>
              <a:t> пластична </a:t>
            </a:r>
            <a:r>
              <a:rPr lang="ru-RU" dirty="0" err="1"/>
              <a:t>імпровізація</a:t>
            </a:r>
            <a:r>
              <a:rPr lang="ru-RU" dirty="0"/>
              <a:t> </a:t>
            </a:r>
            <a:r>
              <a:rPr lang="ru-RU" dirty="0" err="1"/>
              <a:t>поліпшує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до </a:t>
            </a:r>
            <a:r>
              <a:rPr lang="ru-RU" dirty="0" err="1"/>
              <a:t>взаєморозуміння</a:t>
            </a:r>
            <a:r>
              <a:rPr lang="ru-RU" dirty="0"/>
              <a:t> та </a:t>
            </a:r>
            <a:r>
              <a:rPr lang="ru-RU" dirty="0" err="1"/>
              <a:t>взаємної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81" y="1654199"/>
            <a:ext cx="3275212" cy="504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Шаблон музыкального сопровождения для листа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208412_TF03460577.potx" id="{9354DFB8-C912-44BE-BA93-7BB917EAFDC4}" vid="{84886FB6-E4BC-4769-8BC8-AE977E9F8C73}"/>
    </a:ext>
  </a:extLst>
</a:theme>
</file>

<file path=ppt/theme/theme2.xml><?xml version="1.0" encoding="utf-8"?>
<a:theme xmlns:a="http://schemas.openxmlformats.org/drawingml/2006/main" name="Тема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музыкальным сопровождением</Template>
  <TotalTime>191</TotalTime>
  <Words>805</Words>
  <Application>Microsoft Office PowerPoint</Application>
  <PresentationFormat>Широкоэкранный</PresentationFormat>
  <Paragraphs>61</Paragraphs>
  <Slides>18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Wingdings</vt:lpstr>
      <vt:lpstr>Шаблон музыкального сопровождения для листа</vt:lpstr>
      <vt:lpstr>Презентація на тему:  «Музикотерапія з дітьми»</vt:lpstr>
      <vt:lpstr>“Музика, як будь-яке мистецтво, допомагає дітям пізнавати світ, виховує дітей”                              Дмитро Кабалевський</vt:lpstr>
      <vt:lpstr>Музикотерапія - це метод, що використовує музику в якості засобу корекції емоційних відхилень, страхів, рухових і мовних розладів, відхилень у поведінці, при комунікативних труднощів, а також для лікування різних соматичних і психосоматичних захворювань.</vt:lpstr>
      <vt:lpstr>Музикотерапія є одним із перспективних напрямків оздоровчої роботи з дітьми дошкільного віку. </vt:lpstr>
      <vt:lpstr>Форми музикотерапії</vt:lpstr>
      <vt:lpstr>Прийоми та форми музикотерапевтичної роботи, кожна з яких є для дітей простою й зрозумілою, зокрема: </vt:lpstr>
      <vt:lpstr>Ритмомовленнєві вправи </vt:lpstr>
      <vt:lpstr>Слухання звуків природи </vt:lpstr>
      <vt:lpstr>Пластична імпровізація </vt:lpstr>
      <vt:lpstr>Вправи на регуляцію м ‘язового тонусу </vt:lpstr>
      <vt:lpstr>Спів (вокалотерапія)</vt:lpstr>
      <vt:lpstr>Пальчикові ігри</vt:lpstr>
      <vt:lpstr>Релаксаційні вправи </vt:lpstr>
      <vt:lpstr>ВПЛИВ ЗВУЧАННЯ МУЗИЧНИХ ІНСТРУМЕНТІВ НА ЛІКУВАННЯ І ПРОФІЛАКТИКУ ЗАХВОРЮВАНЬ</vt:lpstr>
      <vt:lpstr>Презентация PowerPoint</vt:lpstr>
      <vt:lpstr>Презентация PowerPoint</vt:lpstr>
      <vt:lpstr>Музикотерапія  сприяє активізації пізнавальної й розумової діяльності. Діти багато про що дізнаються, уважно слухаючи музику. Але найголовніше — це “школа почуттів”, що формується завдяки особливій властивості музики — викликати співпереживання слухачів.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:»Музикотерапія з дітьми»</dc:title>
  <dc:creator>Надюшка</dc:creator>
  <cp:lastModifiedBy>Александр</cp:lastModifiedBy>
  <cp:revision>15</cp:revision>
  <dcterms:created xsi:type="dcterms:W3CDTF">2021-02-12T09:54:29Z</dcterms:created>
  <dcterms:modified xsi:type="dcterms:W3CDTF">2021-03-18T08:36:53Z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