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7" r:id="rId2"/>
    <p:sldId id="258" r:id="rId3"/>
    <p:sldId id="280" r:id="rId4"/>
    <p:sldId id="259" r:id="rId5"/>
    <p:sldId id="284" r:id="rId6"/>
    <p:sldId id="285" r:id="rId7"/>
    <p:sldId id="286" r:id="rId8"/>
    <p:sldId id="261" r:id="rId9"/>
    <p:sldId id="287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6" r:id="rId23"/>
    <p:sldId id="274" r:id="rId24"/>
    <p:sldId id="282" r:id="rId25"/>
    <p:sldId id="275" r:id="rId26"/>
    <p:sldId id="283" r:id="rId27"/>
    <p:sldId id="277" r:id="rId28"/>
    <p:sldId id="278" r:id="rId29"/>
    <p:sldId id="279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653" autoAdjust="0"/>
  </p:normalViewPr>
  <p:slideViewPr>
    <p:cSldViewPr>
      <p:cViewPr varScale="1">
        <p:scale>
          <a:sx n="57" d="100"/>
          <a:sy n="5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fld id="{E0F1DCC1-CF37-43A1-8BEF-A65C9C973437}" type="datetimeFigureOut">
              <a:rPr lang="ru-RU"/>
              <a:pPr>
                <a:defRPr/>
              </a:pPr>
              <a:t>28.11.2022</a:t>
            </a:fld>
            <a:endParaRPr lang="ru-RU"/>
          </a:p>
        </p:txBody>
      </p:sp>
      <p:sp>
        <p:nvSpPr>
          <p:cNvPr id="14340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fld id="{F9F1D46E-37E0-4477-A47B-69DDE91376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B15EADF-77D0-401B-AEA1-C103D72B7023}" type="slidenum">
              <a:rPr kumimoji="1" lang="uk-UA" sz="1200">
                <a:cs typeface="Times New Roman" pitchFamily="18" charset="0"/>
              </a:rPr>
              <a:pPr algn="r"/>
              <a:t>7</a:t>
            </a:fld>
            <a:endParaRPr kumimoji="1" lang="uk-UA" sz="1200">
              <a:cs typeface="Times New Roman" pitchFamily="18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F62F53-AD05-4073-91E3-C434F9880CA1}" type="datetimeFigureOut">
              <a:rPr lang="ru-RU"/>
              <a:pPr>
                <a:defRPr/>
              </a:pPr>
              <a:t>28.11.2022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EE3820-C278-4322-BF6C-09B8F8DF7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7C8A-F854-4777-A7E4-C88476146BD5}" type="datetimeFigureOut">
              <a:rPr lang="ru-RU"/>
              <a:pPr>
                <a:defRPr/>
              </a:pPr>
              <a:t>28.11.2022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D05F2-8A02-40A5-8DC8-A603FEAF2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92D6D-6742-48CA-9289-6ADB6FFA876E}" type="datetimeFigureOut">
              <a:rPr lang="ru-RU"/>
              <a:pPr>
                <a:defRPr/>
              </a:pPr>
              <a:t>28.11.2022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EF21F-8589-454D-B329-0819918094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E49B4-F75A-47BC-9BE4-84C3657CD642}" type="datetimeFigureOut">
              <a:rPr lang="ru-RU"/>
              <a:pPr>
                <a:defRPr/>
              </a:pPr>
              <a:t>28.11.2022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7AB49-900A-4CBE-BBB4-A7BF7CD46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42D24-5F02-481F-8651-F18884A47C2F}" type="datetimeFigureOut">
              <a:rPr lang="ru-RU"/>
              <a:pPr>
                <a:defRPr/>
              </a:pPr>
              <a:t>28.11.2022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5EC97-0ECA-4AFB-9A57-63BC84500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4195A9-4C2F-411A-A10E-3FFF96EB2035}" type="datetimeFigureOut">
              <a:rPr lang="ru-RU"/>
              <a:pPr>
                <a:defRPr/>
              </a:pPr>
              <a:t>28.11.2022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D6D36D-33A0-455A-99B1-867DA54BCE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609FC-1D64-4ADC-A3A8-093A30555F39}" type="datetimeFigureOut">
              <a:rPr lang="ru-RU"/>
              <a:pPr>
                <a:defRPr/>
              </a:pPr>
              <a:t>28.11.2022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6A6A2-E221-48B3-89CE-C4F6EBEFE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72FCC9-6938-4B6C-AACA-049E6299103D}" type="datetimeFigureOut">
              <a:rPr lang="ru-RU"/>
              <a:pPr>
                <a:defRPr/>
              </a:pPr>
              <a:t>28.11.2022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4E2674-71D1-474C-A41F-06E1CEC67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5D9FD-FE34-4AA6-9A41-CB516B0522A1}" type="datetimeFigureOut">
              <a:rPr lang="ru-RU"/>
              <a:pPr>
                <a:defRPr/>
              </a:pPr>
              <a:t>28.11.2022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98F70-9316-4ED2-BCD5-1991E2DAF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709ACA-3A83-423C-9DA6-F3165B311B3B}" type="datetimeFigureOut">
              <a:rPr lang="ru-RU"/>
              <a:pPr>
                <a:defRPr/>
              </a:pPr>
              <a:t>28.11.2022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40852F-7E65-45E6-AEC0-4BAE3B126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9073C5-09D5-470E-888C-8D0313CA13EE}" type="datetimeFigureOut">
              <a:rPr lang="ru-RU"/>
              <a:pPr>
                <a:defRPr/>
              </a:pPr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787A41-F63F-41EC-8807-727ED3380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834052-9CF0-4FF4-BCA2-C9F713ECC8B1}" type="datetimeFigureOut">
              <a:rPr lang="ru-RU"/>
              <a:pPr>
                <a:defRPr/>
              </a:pPr>
              <a:t>28.11.2022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88A53D-39DB-4F1D-AC82-466A5482A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8733DF4-6990-4853-991E-0C12B6819A9B}" type="datetimeFigureOut">
              <a:rPr lang="ru-RU"/>
              <a:pPr>
                <a:defRPr/>
              </a:pPr>
              <a:t>28.11.2022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DAB517F-3424-4575-B768-F9311BF6C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68" r:id="rId11"/>
    <p:sldLayoutId id="214748366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C22EA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7643812" cy="922337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uk-UA" sz="39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Тема. Команди, групи та лідери </a:t>
            </a:r>
            <a:endParaRPr lang="ru-RU" sz="39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1042988" y="1268413"/>
            <a:ext cx="7858125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b="1" smtClean="0"/>
              <a:t> </a:t>
            </a:r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1. Сутність поняття «команда». Переваги командної роботи.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2.Стадії розвитку командита групи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Характеристики ефективної команди.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3. Ролі членів команди. Лідер.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 Управління командами.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smtClean="0"/>
              <a:t> </a:t>
            </a:r>
            <a:endParaRPr lang="ru-RU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 bwMode="auto">
          <a:xfrm>
            <a:off x="1042988" y="0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b="1" i="1" smtClean="0">
                <a:effectLst/>
                <a:latin typeface="Times New Roman" pitchFamily="18" charset="0"/>
                <a:cs typeface="Times New Roman" pitchFamily="18" charset="0"/>
              </a:rPr>
              <a:t>Переваги командної роботи</a:t>
            </a:r>
            <a:r>
              <a:rPr lang="uk-UA" smtClean="0"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ru-RU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088" y="1447800"/>
            <a:ext cx="8316912" cy="5221288"/>
          </a:xfrm>
        </p:spPr>
        <p:txBody>
          <a:bodyPr>
            <a:normAutofit fontScale="850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sz="3300" dirty="0" smtClean="0">
                <a:latin typeface="Times New Roman" pitchFamily="18" charset="0"/>
                <a:cs typeface="Times New Roman" pitchFamily="18" charset="0"/>
              </a:rPr>
              <a:t>стратегічне мислення, 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sz="3300" dirty="0" smtClean="0">
                <a:latin typeface="Times New Roman" pitchFamily="18" charset="0"/>
                <a:cs typeface="Times New Roman" pitchFamily="18" charset="0"/>
              </a:rPr>
              <a:t>підвищення гнучкості,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sz="3300" dirty="0" err="1" smtClean="0">
                <a:latin typeface="Times New Roman" pitchFamily="18" charset="0"/>
                <a:cs typeface="Times New Roman" pitchFamily="18" charset="0"/>
              </a:rPr>
              <a:t>формуванн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uk-UA" sz="3300" dirty="0" smtClean="0">
                <a:latin typeface="Times New Roman" pitchFamily="18" charset="0"/>
                <a:cs typeface="Times New Roman" pitchFamily="18" charset="0"/>
              </a:rPr>
              <a:t> корпоративного духу,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sz="3300" dirty="0" smtClean="0">
                <a:latin typeface="Times New Roman" pitchFamily="18" charset="0"/>
                <a:cs typeface="Times New Roman" pitchFamily="18" charset="0"/>
              </a:rPr>
              <a:t>використання переваг різноманітної робочої сили, 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sz="3300" dirty="0" smtClean="0">
                <a:latin typeface="Times New Roman" pitchFamily="18" charset="0"/>
                <a:cs typeface="Times New Roman" pitchFamily="18" charset="0"/>
              </a:rPr>
              <a:t>розвиток здатності до прийняття рішень, 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sz="3300" dirty="0" smtClean="0">
                <a:latin typeface="Times New Roman" pitchFamily="18" charset="0"/>
                <a:cs typeface="Times New Roman" pitchFamily="18" charset="0"/>
              </a:rPr>
              <a:t>зростання підтримки впровадження ухвалених рішень, 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sz="3300" dirty="0" smtClean="0">
                <a:latin typeface="Times New Roman" pitchFamily="18" charset="0"/>
                <a:cs typeface="Times New Roman" pitchFamily="18" charset="0"/>
              </a:rPr>
              <a:t>посилення контролю (або розвитку автономії), 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sz="3300" dirty="0" smtClean="0">
                <a:latin typeface="Times New Roman" pitchFamily="18" charset="0"/>
                <a:cs typeface="Times New Roman" pitchFamily="18" charset="0"/>
              </a:rPr>
              <a:t>посилення впливу лідера, 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sz="3300" dirty="0" smtClean="0">
                <a:latin typeface="Times New Roman" pitchFamily="18" charset="0"/>
                <a:cs typeface="Times New Roman" pitchFamily="18" charset="0"/>
              </a:rPr>
              <a:t>навчання командній роботі 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sz="3300" dirty="0" smtClean="0">
                <a:latin typeface="Times New Roman" pitchFamily="18" charset="0"/>
                <a:cs typeface="Times New Roman" pitchFamily="18" charset="0"/>
              </a:rPr>
              <a:t>підвищення продуктивності праці.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836613"/>
            <a:ext cx="36099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0"/>
            <a:ext cx="7497763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Фактори, що перешкоджають впровадженню командної роботи</a:t>
            </a:r>
            <a:r>
              <a:rPr lang="uk-UA" dirty="0" smtClean="0">
                <a:solidFill>
                  <a:schemeClr val="tx2">
                    <a:satMod val="130000"/>
                  </a:schemeClr>
                </a:solidFill>
              </a:rPr>
              <a:t>. 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25563" y="1196975"/>
            <a:ext cx="7818437" cy="461962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Страх менеджерів втратити контроль над підлеглими.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Боязнь конфлікту.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Заклопотаність власною вразливістю.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Зростання тиску, що спричиняється членами команди.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Робота з більш складними проблемами.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5157788"/>
            <a:ext cx="3590925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817245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2.    Стадії розвитку команди. Характеристики ефективної команди. 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71550" y="1536700"/>
          <a:ext cx="8137525" cy="5048250"/>
        </p:xfrm>
        <a:graphic>
          <a:graphicData uri="http://schemas.openxmlformats.org/drawingml/2006/table">
            <a:tbl>
              <a:tblPr/>
              <a:tblGrid>
                <a:gridCol w="2786063"/>
                <a:gridCol w="5351462"/>
              </a:tblGrid>
              <a:tr h="668338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1.Формування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Знайомство з членами команди, цілями й межами можливостей. Формування довірчих взаємини.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733" marR="677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2.Упорядкування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Досягнення більшої згуртованості та єдності, визначення ролей, очікувань від співробітників.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733" marR="677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20638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3.Бурління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Розбіжності та необхідність управляти конфліктами. Можливі порушення командних норм і очікувань.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733" marR="677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3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4.Продуктивність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Необхідність постійного вдосконалювання, пошуку нових ідей, прискорення роботи.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7733" marR="677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 bwMode="auto">
          <a:xfrm>
            <a:off x="1042988" y="0"/>
            <a:ext cx="8101012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sz="3600" b="1" smtClean="0">
                <a:effectLst/>
                <a:latin typeface="Times New Roman" pitchFamily="18" charset="0"/>
                <a:cs typeface="Times New Roman" pitchFamily="18" charset="0"/>
              </a:rPr>
              <a:t>Методи організації командної роботи.</a:t>
            </a:r>
            <a:endParaRPr lang="ru-RU" sz="3600" b="1" smtClean="0">
              <a:effectLst/>
            </a:endParaRP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1182688" y="908050"/>
            <a:ext cx="7961312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i="1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Метод експертних оцінок. 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Учасники команди незалежно й анонімно формулюють свою думку щодо вирішення проблеми, узагальнення та прийняття рішення здійснює керівник.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 2" pitchFamily="18" charset="2"/>
              <a:buNone/>
            </a:pPr>
            <a:r>
              <a:rPr lang="uk-UA" i="1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Метод "мозкового штурму".     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     Здійснюється критична оцінка заздалегідь запропонованого варіанту рішення.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5010150"/>
            <a:ext cx="24765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 bwMode="auto">
          <a:xfrm>
            <a:off x="900113" y="274638"/>
            <a:ext cx="8243887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uk-UA" sz="3200" b="1" smtClean="0">
                <a:effectLst/>
                <a:latin typeface="Times New Roman" pitchFamily="18" charset="0"/>
                <a:cs typeface="Times New Roman" pitchFamily="18" charset="0"/>
              </a:rPr>
              <a:t>Показники оцінки</a:t>
            </a:r>
            <a:br>
              <a:rPr lang="uk-UA" sz="3200" b="1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3200" b="1" smtClean="0">
                <a:effectLst/>
                <a:latin typeface="Times New Roman" pitchFamily="18" charset="0"/>
                <a:cs typeface="Times New Roman" pitchFamily="18" charset="0"/>
              </a:rPr>
              <a:t> ефективності командної роботи </a:t>
            </a:r>
            <a:endParaRPr lang="ru-RU" sz="3200" smtClean="0">
              <a:effectLst/>
            </a:endParaRPr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971550" y="1628775"/>
            <a:ext cx="7962900" cy="46196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1)  ефективність кожного з учасників команди у виконанні закріплених за ним функцій і соціальних ролей.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2)  ефективність команди як сукупності індивідів.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3)  ефективність взаємодії команди із зовнішнім середовищем. 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mtClean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471487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7891462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Характеристики ефективної команди</a:t>
            </a:r>
            <a:endParaRPr lang="ru-RU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2988" y="1447800"/>
            <a:ext cx="8101012" cy="5410200"/>
          </a:xfrm>
        </p:spPr>
        <p:txBody>
          <a:bodyPr>
            <a:normAutofit fontScale="77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1. Чіткість поставлених цілей.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2. Наявність в членів команди необхідних навичок і вмінь.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3. Високий ступінь злагодженості її довіри між учасниками команди.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4. Чітка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самоідентифікація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індивідів з командою.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5. Високий рівень комунікації.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6. Вміння домовлятися,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налаштованість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на діалог.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7. Ефективне керівництво.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8. Внутрішня й зовнішня підтримка.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9. Високий ступінь участі та задоволеності від участі в команді.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0"/>
            <a:ext cx="7891462" cy="126841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Фактори підвищення</a:t>
            </a:r>
            <a:br>
              <a:rPr lang="uk-UA" sz="40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ефективності команди</a:t>
            </a:r>
            <a:endParaRPr lang="ru-RU" sz="4000" b="1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>
          <a:xfrm>
            <a:off x="1042988" y="1447800"/>
            <a:ext cx="7891462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b="1" i="1" smtClean="0">
                <a:latin typeface="Times New Roman" pitchFamily="18" charset="0"/>
                <a:cs typeface="Times New Roman" pitchFamily="18" charset="0"/>
              </a:rPr>
              <a:t>1. Турбота один про одного.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b="1" i="1" smtClean="0">
                <a:latin typeface="Times New Roman" pitchFamily="18" charset="0"/>
                <a:cs typeface="Times New Roman" pitchFamily="18" charset="0"/>
              </a:rPr>
              <a:t>2. Відвертість і правдивість.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b="1" i="1" smtClean="0">
                <a:latin typeface="Times New Roman" pitchFamily="18" charset="0"/>
                <a:cs typeface="Times New Roman" pitchFamily="18" charset="0"/>
              </a:rPr>
              <a:t>3. Високий рівень довіри.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b="1" i="1" smtClean="0">
                <a:latin typeface="Times New Roman" pitchFamily="18" charset="0"/>
                <a:cs typeface="Times New Roman" pitchFamily="18" charset="0"/>
              </a:rPr>
              <a:t>4. Спільне прийняття рішень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b="1" i="1" smtClean="0">
                <a:latin typeface="Times New Roman" pitchFamily="18" charset="0"/>
                <a:cs typeface="Times New Roman" pitchFamily="18" charset="0"/>
              </a:rPr>
              <a:t>5. Зобов'язання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b="1" i="1" smtClean="0">
                <a:latin typeface="Times New Roman" pitchFamily="18" charset="0"/>
                <a:cs typeface="Times New Roman" pitchFamily="18" charset="0"/>
              </a:rPr>
              <a:t>6. Конфлікти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b="1" i="1" smtClean="0">
                <a:latin typeface="Times New Roman" pitchFamily="18" charset="0"/>
                <a:cs typeface="Times New Roman" pitchFamily="18" charset="0"/>
              </a:rPr>
              <a:t>7. Уміння слухати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b="1" i="1" smtClean="0">
                <a:latin typeface="Times New Roman" pitchFamily="18" charset="0"/>
                <a:cs typeface="Times New Roman" pitchFamily="18" charset="0"/>
              </a:rPr>
              <a:t>8. Вираження своїх емоцій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3644900"/>
            <a:ext cx="291623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7962900" cy="777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Фактори неефективності команди</a:t>
            </a:r>
            <a:endParaRPr lang="ru-RU" b="1" dirty="0">
              <a:solidFill>
                <a:schemeClr val="tx2">
                  <a:satMod val="13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1116013" y="1447800"/>
            <a:ext cx="7818437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z="3600" b="1" i="1" smtClean="0">
                <a:latin typeface="Times New Roman" pitchFamily="18" charset="0"/>
                <a:cs typeface="Times New Roman" pitchFamily="18" charset="0"/>
              </a:rPr>
              <a:t>1. розмиті цілі; </a:t>
            </a:r>
            <a:endParaRPr lang="ru-RU" sz="3600" b="1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sz="3600" b="1" i="1" smtClean="0">
                <a:latin typeface="Times New Roman" pitchFamily="18" charset="0"/>
                <a:cs typeface="Times New Roman" pitchFamily="18" charset="0"/>
              </a:rPr>
              <a:t>2. нескоординована діяльність; </a:t>
            </a:r>
            <a:endParaRPr lang="ru-RU" sz="3600" b="1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sz="3600" b="1" i="1" smtClean="0">
                <a:latin typeface="Times New Roman" pitchFamily="18" charset="0"/>
                <a:cs typeface="Times New Roman" pitchFamily="18" charset="0"/>
              </a:rPr>
              <a:t>3. зневіра / скепсис; </a:t>
            </a:r>
            <a:endParaRPr lang="ru-RU" sz="3600" b="1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sz="3600" b="1" i="1" smtClean="0">
                <a:latin typeface="Times New Roman" pitchFamily="18" charset="0"/>
                <a:cs typeface="Times New Roman" pitchFamily="18" charset="0"/>
              </a:rPr>
              <a:t>4. комунікаційне перевантаження; </a:t>
            </a:r>
            <a:endParaRPr lang="ru-RU" sz="3600" b="1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sz="3600" b="1" i="1" smtClean="0">
                <a:latin typeface="Times New Roman" pitchFamily="18" charset="0"/>
                <a:cs typeface="Times New Roman" pitchFamily="18" charset="0"/>
              </a:rPr>
              <a:t>5. недостатньо глибокий аналіз ситуації. </a:t>
            </a:r>
            <a:endParaRPr lang="ru-RU" sz="3600" b="1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b="1" i="1" smtClean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4797425"/>
            <a:ext cx="39608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274638"/>
            <a:ext cx="8243887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5 ключових характеристик ефективної команди за версією </a:t>
            </a:r>
            <a:r>
              <a:rPr lang="uk-UA" sz="4000" b="1" dirty="0" err="1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379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z="36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психологічна безпека</a:t>
            </a:r>
            <a:endParaRPr lang="ru-RU" sz="3600" b="1" i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sz="36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надійність</a:t>
            </a:r>
            <a:endParaRPr lang="ru-RU" sz="3600" b="1" i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sz="36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організація</a:t>
            </a:r>
            <a:endParaRPr lang="ru-RU" sz="3600" b="1" i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sz="36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значимість</a:t>
            </a:r>
            <a:endParaRPr lang="ru-RU" sz="3600" b="1" i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sz="36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вплив</a:t>
            </a:r>
            <a:endParaRPr lang="ru-RU" sz="3600" b="1" i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mtClean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4365625"/>
            <a:ext cx="46085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0"/>
            <a:ext cx="7929563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3. Ролі членів команди.</a:t>
            </a:r>
            <a:br>
              <a:rPr lang="uk-UA" sz="40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Управління командами.</a:t>
            </a:r>
            <a:endParaRPr lang="ru-RU" b="1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70583" y="1124740"/>
          <a:ext cx="8100394" cy="5665643"/>
        </p:xfrm>
        <a:graphic>
          <a:graphicData uri="http://schemas.openxmlformats.org/drawingml/2006/table">
            <a:tbl>
              <a:tblPr/>
              <a:tblGrid>
                <a:gridCol w="1275061"/>
                <a:gridCol w="1461243"/>
                <a:gridCol w="2136436"/>
                <a:gridCol w="1319948"/>
                <a:gridCol w="1907706"/>
              </a:tblGrid>
              <a:tr h="76926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Активн</a:t>
                      </a:r>
                      <a:r>
                        <a:rPr lang="uk-UA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01" marR="27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Спец</a:t>
                      </a:r>
                      <a:r>
                        <a:rPr lang="uk-UA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</a:t>
                      </a:r>
                      <a:r>
                        <a:rPr lang="ru-RU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</a:t>
                      </a:r>
                      <a:r>
                        <a:rPr lang="uk-UA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</a:t>
                      </a:r>
                      <a:r>
                        <a:rPr lang="ru-RU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 по р</a:t>
                      </a:r>
                      <a:r>
                        <a:rPr lang="uk-UA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</a:t>
                      </a:r>
                      <a:r>
                        <a:rPr lang="ru-RU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шен</a:t>
                      </a:r>
                      <a:r>
                        <a:rPr lang="uk-UA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ню</a:t>
                      </a:r>
                      <a:r>
                        <a:rPr lang="ru-RU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задач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01" marR="27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Двойная роль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01" marR="27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3890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овед</a:t>
                      </a:r>
                      <a:r>
                        <a:rPr lang="uk-UA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інка н</a:t>
                      </a:r>
                      <a:r>
                        <a:rPr lang="ru-RU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аправленн</a:t>
                      </a:r>
                      <a:r>
                        <a:rPr lang="uk-UA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</a:t>
                      </a:r>
                      <a:r>
                        <a:rPr lang="ru-RU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 р</a:t>
                      </a:r>
                      <a:r>
                        <a:rPr lang="uk-UA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</a:t>
                      </a:r>
                      <a:r>
                        <a:rPr lang="ru-RU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шение задач 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01" marR="2700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Головне - робоче завдання, людські потреби ігноруються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01" marR="27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Головне - цілі і люди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Її виконавець може бути лідером команди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01" marR="27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92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Сторонній спостерігач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01" marR="27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Соціально-емоційна підтримка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01" marR="27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93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докладає особливих зусиль ні до виконання завдань команди, ні до задоволення потреб її членів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01" marR="27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Головне - потреби людей, завдання команди не настільки важливі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01" marR="27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3793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Пассивн</a:t>
                      </a:r>
                      <a:r>
                        <a:rPr lang="uk-UA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01" marR="2700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 marL="27001" marR="27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7001" marR="27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60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01" marR="27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Пассивн</a:t>
                      </a:r>
                      <a:r>
                        <a:rPr lang="uk-UA" sz="2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01" marR="270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Соціально орієнтована поведінка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01" marR="2700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Активн</a:t>
                      </a:r>
                      <a:r>
                        <a:rPr lang="uk-UA" sz="2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01" marR="2700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274638"/>
            <a:ext cx="8027987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1. Сутність поняття «команда». Переваги командної роботи. 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1042988" y="1700213"/>
            <a:ext cx="8101012" cy="51577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z="2800" b="1" i="1" smtClean="0">
                <a:latin typeface="Times New Roman" pitchFamily="18" charset="0"/>
                <a:cs typeface="Times New Roman" pitchFamily="18" charset="0"/>
              </a:rPr>
              <a:t>Команда - </a:t>
            </a:r>
            <a:r>
              <a:rPr lang="uk-UA" sz="2800" smtClean="0">
                <a:latin typeface="Times New Roman" pitchFamily="18" charset="0"/>
                <a:cs typeface="Times New Roman" pitchFamily="18" charset="0"/>
              </a:rPr>
              <a:t>це взаємозалежна група людей, які спільно несуть відповідальність перед організацією за конкретні результати роботи. 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3500438"/>
            <a:ext cx="712946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 bwMode="auto">
          <a:xfrm>
            <a:off x="971550" y="0"/>
            <a:ext cx="7962900" cy="633413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uk-UA" sz="3600" b="1" smtClean="0">
                <a:effectLst/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="1" smtClean="0">
                <a:effectLst/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uk-UA" sz="3600" b="1" smtClean="0">
                <a:effectLst/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b="1" smtClean="0">
                <a:effectLst/>
                <a:latin typeface="Times New Roman" pitchFamily="18" charset="0"/>
                <a:cs typeface="Times New Roman" pitchFamily="18" charset="0"/>
              </a:rPr>
              <a:t> членів команди</a:t>
            </a:r>
            <a:r>
              <a:rPr lang="uk-UA" sz="3600" b="1" smtClean="0">
                <a:effectLst/>
                <a:latin typeface="Times New Roman" pitchFamily="18" charset="0"/>
                <a:cs typeface="Times New Roman" pitchFamily="18" charset="0"/>
              </a:rPr>
              <a:t> (М. Белбін)</a:t>
            </a:r>
            <a:endParaRPr lang="ru-RU" sz="360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880" name="Group 40"/>
          <p:cNvGraphicFramePr>
            <a:graphicFrameLocks noGrp="1"/>
          </p:cNvGraphicFramePr>
          <p:nvPr/>
        </p:nvGraphicFramePr>
        <p:xfrm>
          <a:off x="539750" y="692150"/>
          <a:ext cx="8604250" cy="5911850"/>
        </p:xfrm>
        <a:graphic>
          <a:graphicData uri="http://schemas.openxmlformats.org/drawingml/2006/table">
            <a:tbl>
              <a:tblPr/>
              <a:tblGrid>
                <a:gridCol w="1836738"/>
                <a:gridCol w="6767512"/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Роль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436" marR="45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Характеристика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436" marR="45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Виконавець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436" marR="45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Дисциплінований, надійний, консервативний і ефективний.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436" marR="45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Координатор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436" marR="45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22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Зрілий, упевнений, хороший голова.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436" marR="45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Організатор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436" marR="45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22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Динамічний, кидає виклик, тисне.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436" marR="45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Генератор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436" marR="45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22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Винахідливий, людина з ідеями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436" marR="45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Шукач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436" marR="45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22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Екстраверт, ентузіаст, товариський.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436" marR="45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436" marR="45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22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Розважливий, проникливий, володіє стратегічним мисленням.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436" marR="45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Командний ігрок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436" marR="45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22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М'який, сприйнятливий, дипломатичний. Вміє слухати,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436" marR="45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Фінішер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436" marR="45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22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Шукає помилки та упущення.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436" marR="45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Спеціаліст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436" marR="45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22225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Собі на умі, одинак. Професіонал у вузькій області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5436" marR="4543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260350"/>
            <a:ext cx="8064500" cy="7207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2">
                    <a:satMod val="130000"/>
                  </a:schemeClr>
                </a:solidFill>
              </a:rPr>
              <a:t>Види та розміщення кожної ролі 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6866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836613"/>
            <a:ext cx="7850187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0"/>
            <a:ext cx="8172450" cy="6334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Рол</a:t>
            </a:r>
            <a:r>
              <a:rPr lang="uk-UA" sz="32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2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які сприяють виконанню завдань</a:t>
            </a:r>
            <a:endParaRPr lang="ru-RU" sz="3200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620713"/>
          <a:ext cx="9144000" cy="6003925"/>
        </p:xfrm>
        <a:graphic>
          <a:graphicData uri="http://schemas.openxmlformats.org/drawingml/2006/table">
            <a:tbl>
              <a:tblPr/>
              <a:tblGrid>
                <a:gridCol w="1988476"/>
                <a:gridCol w="7155524"/>
              </a:tblGrid>
              <a:tr h="383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Роль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924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0" dirty="0" smtClean="0">
                          <a:latin typeface="Times New Roman"/>
                          <a:ea typeface="Calibri"/>
                          <a:cs typeface="Times New Roman"/>
                        </a:rPr>
                        <a:t>Приклади </a:t>
                      </a:r>
                      <a:endParaRPr lang="uk-UA" sz="20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39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smtClean="0">
                          <a:latin typeface="Times New Roman"/>
                          <a:ea typeface="Calibri"/>
                          <a:cs typeface="Times New Roman"/>
                        </a:rPr>
                        <a:t>Видача рекомендацій</a:t>
                      </a:r>
                      <a:endParaRPr lang="uk-UA" sz="20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924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smtClean="0">
                          <a:latin typeface="Times New Roman"/>
                          <a:ea typeface="Calibri"/>
                          <a:cs typeface="Times New Roman"/>
                        </a:rPr>
                        <a:t>«Вирішувати</a:t>
                      </a:r>
                      <a:r>
                        <a:rPr lang="uk-UA" sz="2000" baseline="0" noProof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2000" noProof="0" smtClean="0">
                          <a:latin typeface="Times New Roman"/>
                          <a:ea typeface="Calibri"/>
                          <a:cs typeface="Times New Roman"/>
                        </a:rPr>
                        <a:t> подібні завдання</a:t>
                      </a:r>
                      <a:r>
                        <a:rPr lang="uk-UA" sz="2000" baseline="0" noProof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2000" noProof="0" smtClean="0">
                          <a:latin typeface="Times New Roman"/>
                          <a:ea typeface="Calibri"/>
                          <a:cs typeface="Times New Roman"/>
                        </a:rPr>
                        <a:t>нас учили саме так». </a:t>
                      </a:r>
                      <a:endParaRPr lang="uk-UA" sz="20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59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smtClean="0">
                          <a:latin typeface="Times New Roman"/>
                          <a:ea typeface="Calibri"/>
                          <a:cs typeface="Times New Roman"/>
                        </a:rPr>
                        <a:t>Пошук інформації</a:t>
                      </a:r>
                      <a:endParaRPr lang="uk-UA" sz="20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924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«Чи володієте Ви</a:t>
                      </a:r>
                      <a:r>
                        <a:rPr lang="uk-UA" sz="2000" baseline="0" noProof="0" dirty="0" smtClean="0">
                          <a:latin typeface="Times New Roman"/>
                          <a:ea typeface="Calibri"/>
                          <a:cs typeface="Times New Roman"/>
                        </a:rPr>
                        <a:t> якою-небудь додатковою інформацією з цього питання</a:t>
                      </a:r>
                      <a:r>
                        <a:rPr lang="uk-UA" sz="20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?»</a:t>
                      </a:r>
                      <a:endParaRPr lang="uk-UA" sz="20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59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smtClean="0">
                          <a:latin typeface="Times New Roman"/>
                          <a:ea typeface="Calibri"/>
                          <a:cs typeface="Times New Roman"/>
                        </a:rPr>
                        <a:t>Надання інформации</a:t>
                      </a:r>
                      <a:endParaRPr lang="uk-UA" sz="20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924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«Мені хотілось би поділитися с Вами корисною  інформацією»</a:t>
                      </a:r>
                      <a:endParaRPr lang="uk-UA" sz="20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59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Розробка</a:t>
                      </a:r>
                      <a:endParaRPr lang="uk-UA" sz="20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924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«Базуючись на Вашій  ідеї, я прийшов до</a:t>
                      </a:r>
                      <a:r>
                        <a:rPr lang="uk-UA" sz="2000" baseline="0" noProof="0" dirty="0" smtClean="0">
                          <a:latin typeface="Times New Roman"/>
                          <a:ea typeface="Calibri"/>
                          <a:cs typeface="Times New Roman"/>
                        </a:rPr>
                        <a:t> іншої альтернативи</a:t>
                      </a:r>
                      <a:r>
                        <a:rPr lang="uk-UA" sz="20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». </a:t>
                      </a:r>
                      <a:endParaRPr lang="uk-UA" sz="20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59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smtClean="0">
                          <a:latin typeface="Times New Roman"/>
                          <a:ea typeface="Calibri"/>
                          <a:cs typeface="Times New Roman"/>
                        </a:rPr>
                        <a:t>Підштовхування</a:t>
                      </a:r>
                      <a:endParaRPr lang="uk-UA" sz="20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924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«У нас залишилось всього десять хв. Треба прибавити темп». </a:t>
                      </a:r>
                      <a:endParaRPr lang="uk-UA" sz="20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39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smtClean="0">
                          <a:latin typeface="Times New Roman"/>
                          <a:ea typeface="Calibri"/>
                          <a:cs typeface="Times New Roman"/>
                        </a:rPr>
                        <a:t>Моніторинг (контроль)</a:t>
                      </a:r>
                      <a:endParaRPr lang="uk-UA" sz="20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924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«Ви відповідаєте за реалізацію першого</a:t>
                      </a:r>
                      <a:r>
                        <a:rPr lang="uk-UA" sz="2000" baseline="0" noProof="0" dirty="0" smtClean="0">
                          <a:latin typeface="Times New Roman"/>
                          <a:ea typeface="Calibri"/>
                          <a:cs typeface="Times New Roman"/>
                        </a:rPr>
                        <a:t> питання</a:t>
                      </a:r>
                      <a:r>
                        <a:rPr lang="uk-UA" sz="20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, а я – другого». </a:t>
                      </a:r>
                      <a:endParaRPr lang="uk-UA" sz="20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83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smtClean="0">
                          <a:latin typeface="Times New Roman"/>
                          <a:ea typeface="Calibri"/>
                          <a:cs typeface="Times New Roman"/>
                        </a:rPr>
                        <a:t>Аналіз процесу</a:t>
                      </a:r>
                      <a:endParaRPr lang="uk-UA" sz="20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924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«Схоже, що енергія команді пішла на спад». </a:t>
                      </a:r>
                      <a:endParaRPr lang="uk-UA" sz="20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59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smtClean="0">
                          <a:latin typeface="Times New Roman"/>
                          <a:ea typeface="Calibri"/>
                          <a:cs typeface="Times New Roman"/>
                        </a:rPr>
                        <a:t>Перевірка</a:t>
                      </a:r>
                      <a:endParaRPr lang="uk-UA" sz="20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924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«Подивимося</a:t>
                      </a:r>
                      <a:r>
                        <a:rPr lang="uk-UA" sz="2000" baseline="0" noProof="0" dirty="0" smtClean="0">
                          <a:latin typeface="Times New Roman"/>
                          <a:ea typeface="Calibri"/>
                          <a:cs typeface="Times New Roman"/>
                        </a:rPr>
                        <a:t> до чого це</a:t>
                      </a:r>
                      <a:r>
                        <a:rPr lang="uk-UA" sz="20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 приведе на практиці». </a:t>
                      </a:r>
                      <a:endParaRPr lang="uk-UA" sz="20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91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smtClean="0">
                          <a:latin typeface="Times New Roman"/>
                          <a:ea typeface="Calibri"/>
                          <a:cs typeface="Times New Roman"/>
                        </a:rPr>
                        <a:t>Примус</a:t>
                      </a:r>
                      <a:endParaRPr lang="uk-UA" sz="20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924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«Ми ухиляємося від от теми</a:t>
                      </a:r>
                      <a:r>
                        <a:rPr lang="uk-UA" sz="2000" baseline="0" noProof="0" dirty="0" smtClean="0">
                          <a:latin typeface="Times New Roman"/>
                          <a:ea typeface="Calibri"/>
                          <a:cs typeface="Times New Roman"/>
                        </a:rPr>
                        <a:t> розмови</a:t>
                      </a:r>
                      <a:r>
                        <a:rPr lang="uk-UA" sz="20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.»</a:t>
                      </a:r>
                      <a:endParaRPr lang="uk-UA" sz="20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39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smtClean="0">
                          <a:latin typeface="Times New Roman"/>
                          <a:ea typeface="Calibri"/>
                          <a:cs typeface="Times New Roman"/>
                        </a:rPr>
                        <a:t>Підведення підсумків </a:t>
                      </a:r>
                      <a:endParaRPr lang="uk-UA" sz="20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9240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«Мне здається, що ми можемо прийти до наступних висновків..»</a:t>
                      </a:r>
                      <a:endParaRPr lang="uk-UA" sz="20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23" marR="157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60350"/>
            <a:ext cx="8172450" cy="635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900" b="1" smtClean="0">
                <a:effectLst/>
                <a:latin typeface="Times New Roman" pitchFamily="18" charset="0"/>
                <a:cs typeface="Times New Roman" pitchFamily="18" charset="0"/>
              </a:rPr>
              <a:t>Ролі, орієнтовані на взаємовідносини </a:t>
            </a:r>
            <a:r>
              <a:rPr lang="ru-RU" sz="29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9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9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3862" name="Group 70"/>
          <p:cNvGraphicFramePr>
            <a:graphicFrameLocks noGrp="1"/>
          </p:cNvGraphicFramePr>
          <p:nvPr>
            <p:ph idx="1"/>
          </p:nvPr>
        </p:nvGraphicFramePr>
        <p:xfrm>
          <a:off x="1116013" y="765175"/>
          <a:ext cx="8027987" cy="5780088"/>
        </p:xfrm>
        <a:graphic>
          <a:graphicData uri="http://schemas.openxmlformats.org/drawingml/2006/table">
            <a:tbl>
              <a:tblPr/>
              <a:tblGrid>
                <a:gridCol w="2303462"/>
                <a:gridCol w="5724525"/>
              </a:tblGrid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Роль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416" marR="9416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Примеры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416" marR="9416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Піддтримка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416" marR="9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«Я дуже ціную Вашу чісність і відкритість. Це вносить свіжий потік в наше обговорення».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416" marR="94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15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Гармонізація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416" marR="9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«Мені здається, що Ваші озвучені позиції дуже близькі».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«Ціми розбіжностями, на мій погляд, можна знехтувати».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416" marR="94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Зняття напруги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416" marR="9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«Ей, там не вішай нос!»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«Пам’ятай про той новий стіл в кабінеті шефа? За ним може спати чоловік дванадцать».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416" marR="94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15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Протистояння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416" marR="9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«Яке це має відношення до обговорюваної нами теми?» «Мені здається, що Ви не берете на себе таку відповідальність, як інші члени команди».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416" marR="94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Спонукання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416" marR="9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«Кращої команди, зізнаюся, я давно не бачив».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416" marR="94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Розвиток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416" marR="9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«Чим я можу бути Вам корисним?»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«Дозвольте мені Вам допомогти!».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416" marR="94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15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Знаходження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консенсус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416" marR="9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«Вам не здається, що ми розмовляємо про одне і теж?»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«Можемо ж ми, нарешті погодитися з пунктом 1, навіть якщо не згодні з іншими?»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416" marR="94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Співпереживання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416" marR="941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«Я розумію, що ця тема є для Вас хворобливою, враховуючи Ваш життєвий досвід».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416" marR="941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 bwMode="auto">
          <a:xfrm>
            <a:off x="1403350" y="260350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sz="3900" b="1" smtClean="0">
                <a:effectLst/>
                <a:latin typeface="Arial" charset="0"/>
              </a:rPr>
              <a:t>Етапи у</a:t>
            </a:r>
            <a:r>
              <a:rPr lang="uk-UA" sz="3900" b="1" smtClean="0">
                <a:effectLst/>
              </a:rPr>
              <a:t>правління командами</a:t>
            </a:r>
            <a:r>
              <a:rPr lang="uk-UA" sz="3900" b="1" smtClean="0">
                <a:effectLst/>
                <a:latin typeface="Arial" charset="0"/>
              </a:rPr>
              <a:t>:</a:t>
            </a:r>
            <a:r>
              <a:rPr lang="uk-UA" sz="3900" smtClean="0">
                <a:effectLst/>
              </a:rPr>
              <a:t> </a:t>
            </a:r>
            <a:endParaRPr lang="ru-RU" sz="3900" smtClean="0">
              <a:effectLst/>
            </a:endParaRPr>
          </a:p>
        </p:txBody>
      </p:sp>
      <p:sp>
        <p:nvSpPr>
          <p:cNvPr id="399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Планування</a:t>
            </a:r>
          </a:p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Організац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ія</a:t>
            </a:r>
          </a:p>
          <a:p>
            <a:pPr eaLnBrk="1" hangingPunct="1"/>
            <a:r>
              <a:rPr lang="uk-UA" smtClean="0">
                <a:latin typeface="Times New Roman" pitchFamily="18" charset="0"/>
                <a:cs typeface="Times New Roman" pitchFamily="18" charset="0"/>
              </a:rPr>
              <a:t>Керівництво та лідерство</a:t>
            </a:r>
          </a:p>
          <a:p>
            <a:pPr eaLnBrk="1" hangingPunct="1"/>
            <a:r>
              <a:rPr lang="uk-UA" smtClean="0">
                <a:latin typeface="Times New Roman" pitchFamily="18" charset="0"/>
                <a:cs typeface="Times New Roman" pitchFamily="18" charset="0"/>
              </a:rPr>
              <a:t>Контроль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8101012" cy="5619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1258888" y="9525"/>
            <a:ext cx="7885112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800"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Управління ефективними командами передбачає: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uk-UA" sz="28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єдине бачення мети;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uk-UA" sz="28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проведення змін, що забезпечують досягнення мети;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uk-UA" sz="28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культивування відповідальності учасників команди за свої дії; делегування повноважень з виконання завдань;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uk-UA" sz="28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надання команді свободи дій і забезпечення цієї свободи в рамках визначених повноважень;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uk-UA" sz="28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удосконалення організаційної і командної систематизації щодо досягнень і комунікації (з метою підвищення активності організаційної діяльності).</a:t>
            </a:r>
            <a:endParaRPr lang="uk-UA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274638"/>
            <a:ext cx="8316912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Принципи, яких дотримуються лідери: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6013" y="1052513"/>
            <a:ext cx="7818437" cy="5195887"/>
          </a:xfrm>
        </p:spPr>
        <p:txBody>
          <a:bodyPr>
            <a:normAutofit fontScale="85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установлюють ясні і чіткі цілі;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рішення приймають з урахуванням думок членів команди;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заохочують відкритість і щирість;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учаться на помилках, аналізують хід виконання завдань;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роботу розподіляють справедливо між членами команди;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уникають фаворитизму і фамільярності;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особистим ставленням до справи показують приклад для інших;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уміють знайти підхід до колег;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розумно делегують повноваження.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Содержимое 2"/>
          <p:cNvSpPr>
            <a:spLocks noGrp="1"/>
          </p:cNvSpPr>
          <p:nvPr>
            <p:ph idx="1"/>
          </p:nvPr>
        </p:nvSpPr>
        <p:spPr>
          <a:xfrm>
            <a:off x="1042988" y="404813"/>
            <a:ext cx="7891462" cy="58435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z="2400" b="1" smtClean="0">
                <a:latin typeface="Times New Roman" pitchFamily="18" charset="0"/>
                <a:cs typeface="Times New Roman" pitchFamily="18" charset="0"/>
              </a:rPr>
              <a:t>Діяльність керівника з формування й керування командою здійснюється в таких напрямах: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- надання допомоги учасникам команди в переорієнтації їхніх сподівань;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- сприяння учасникам команди в їхньому прагненні усвідомити себе як команду;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- надання допомоги учасникам команди в усвідомленні того, що вони є взаємозалежними в досягненні успіху чи невдачах;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- підвищення ступеня довіри взаєморозуміння між учасниками команди;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- постійне удосконалення комунікації в самій команді .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Содержимое 2"/>
          <p:cNvSpPr>
            <a:spLocks noGrp="1"/>
          </p:cNvSpPr>
          <p:nvPr>
            <p:ph idx="1"/>
          </p:nvPr>
        </p:nvSpPr>
        <p:spPr>
          <a:xfrm>
            <a:off x="1042988" y="549275"/>
            <a:ext cx="8101012" cy="56991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Шість рекомендацій менеджеру, що працює над створенням  довіри</a:t>
            </a:r>
            <a:endParaRPr lang="en-US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b="1" i="1" smtClean="0">
                <a:latin typeface="Times New Roman" pitchFamily="18" charset="0"/>
                <a:cs typeface="Times New Roman" pitchFamily="18" charset="0"/>
              </a:rPr>
              <a:t>1. Спілкуйтеся з людьми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b="1" i="1" smtClean="0">
                <a:latin typeface="Times New Roman" pitchFamily="18" charset="0"/>
                <a:cs typeface="Times New Roman" pitchFamily="18" charset="0"/>
              </a:rPr>
              <a:t>2. Надавайте людям підтримку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b="1" i="1" smtClean="0">
                <a:latin typeface="Times New Roman" pitchFamily="18" charset="0"/>
                <a:cs typeface="Times New Roman" pitchFamily="18" charset="0"/>
              </a:rPr>
              <a:t>3. Поважайте людей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b="1" i="1" smtClean="0">
                <a:latin typeface="Times New Roman" pitchFamily="18" charset="0"/>
                <a:cs typeface="Times New Roman" pitchFamily="18" charset="0"/>
              </a:rPr>
              <a:t>4. Будьте справедливі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b="1" i="1" smtClean="0">
                <a:latin typeface="Times New Roman" pitchFamily="18" charset="0"/>
                <a:cs typeface="Times New Roman" pitchFamily="18" charset="0"/>
              </a:rPr>
              <a:t>5. Будьте передбачувані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6. Проявляйте компетентність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 bwMode="auto">
          <a:xfrm>
            <a:off x="1042988" y="0"/>
            <a:ext cx="8101012" cy="56197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3200" b="1" smtClean="0">
                <a:effectLst/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3200" b="1" smtClean="0">
                <a:effectLst/>
                <a:latin typeface="Times New Roman" pitchFamily="18" charset="0"/>
                <a:cs typeface="Times New Roman" pitchFamily="18" charset="0"/>
              </a:rPr>
              <a:t>ерелік лідерських якостей</a:t>
            </a:r>
            <a:r>
              <a:rPr lang="uk-UA" sz="320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8" name="Содержимое 2"/>
          <p:cNvSpPr>
            <a:spLocks noGrp="1"/>
          </p:cNvSpPr>
          <p:nvPr>
            <p:ph idx="1"/>
          </p:nvPr>
        </p:nvSpPr>
        <p:spPr>
          <a:xfrm>
            <a:off x="1042988" y="692150"/>
            <a:ext cx="8101012" cy="54117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z="3600" i="1" smtClean="0">
                <a:latin typeface="Times New Roman" pitchFamily="18" charset="0"/>
                <a:cs typeface="Times New Roman" pitchFamily="18" charset="0"/>
              </a:rPr>
              <a:t>1. Позитивне ставлення до реальності.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3600" i="1" smtClean="0">
                <a:latin typeface="Times New Roman" pitchFamily="18" charset="0"/>
                <a:cs typeface="Times New Roman" pitchFamily="18" charset="0"/>
              </a:rPr>
              <a:t>2. Лідер не повинен бути егоїстом.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3600" i="1" smtClean="0">
                <a:latin typeface="Times New Roman" pitchFamily="18" charset="0"/>
                <a:cs typeface="Times New Roman" pitchFamily="18" charset="0"/>
              </a:rPr>
              <a:t>3. Прагнення до розвитку своєї особистості.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3600" i="1" smtClean="0">
                <a:latin typeface="Times New Roman" pitchFamily="18" charset="0"/>
                <a:cs typeface="Times New Roman" pitchFamily="18" charset="0"/>
              </a:rPr>
              <a:t>4. Здатність і вміння доводити до кінця будь-яку справу.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3600" i="1" smtClean="0">
                <a:latin typeface="Times New Roman" pitchFamily="18" charset="0"/>
                <a:cs typeface="Times New Roman" pitchFamily="18" charset="0"/>
              </a:rPr>
              <a:t>5. Відданість спільній справі.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3600" i="1" smtClean="0">
                <a:latin typeface="Times New Roman" pitchFamily="18" charset="0"/>
                <a:cs typeface="Times New Roman" pitchFamily="18" charset="0"/>
              </a:rPr>
              <a:t>6. Гнучкість.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3600" i="1" smtClean="0">
                <a:latin typeface="Times New Roman" pitchFamily="18" charset="0"/>
                <a:cs typeface="Times New Roman" pitchFamily="18" charset="0"/>
              </a:rPr>
              <a:t>7. Дисциплінованість. </a:t>
            </a:r>
            <a:endParaRPr lang="ru-RU" sz="3600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sz="3600" i="1" smtClean="0">
                <a:latin typeface="Times New Roman" pitchFamily="18" charset="0"/>
                <a:cs typeface="Times New Roman" pitchFamily="18" charset="0"/>
              </a:rPr>
              <a:t>8. Уміння бути вдячним.</a:t>
            </a:r>
            <a:endParaRPr lang="ru-RU" sz="3600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36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1"/>
          </p:nvPr>
        </p:nvSpPr>
        <p:spPr>
          <a:xfrm>
            <a:off x="1116013" y="404813"/>
            <a:ext cx="7818437" cy="6264275"/>
          </a:xfrm>
        </p:spPr>
        <p:txBody>
          <a:bodyPr/>
          <a:lstStyle/>
          <a:p>
            <a:pPr marL="0" indent="144463" algn="just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uk-UA" sz="4000" b="1" i="1" smtClean="0">
                <a:solidFill>
                  <a:srgbClr val="8A2E4E"/>
                </a:solidFill>
                <a:latin typeface="Times New Roman" pitchFamily="18" charset="0"/>
                <a:cs typeface="Times New Roman" pitchFamily="18" charset="0"/>
              </a:rPr>
              <a:t>Характерні ознаки команди:</a:t>
            </a:r>
            <a:endParaRPr lang="ru-RU" sz="4000" i="1" smtClean="0">
              <a:solidFill>
                <a:srgbClr val="8A2E4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144463" algn="just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uk-UA" sz="3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наявність спільної мети;</a:t>
            </a:r>
            <a:endParaRPr lang="ru-RU" sz="3000" smtClean="0">
              <a:latin typeface="Times New Roman" pitchFamily="18" charset="0"/>
              <a:cs typeface="Times New Roman" pitchFamily="18" charset="0"/>
            </a:endParaRPr>
          </a:p>
          <a:p>
            <a:pPr marL="0" indent="144463" algn="just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uk-UA" sz="3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інтенсивне співробітництво;</a:t>
            </a:r>
            <a:endParaRPr lang="ru-RU" sz="3000" smtClean="0">
              <a:latin typeface="Times New Roman" pitchFamily="18" charset="0"/>
              <a:cs typeface="Times New Roman" pitchFamily="18" charset="0"/>
            </a:endParaRPr>
          </a:p>
          <a:p>
            <a:pPr marL="0" indent="144463" algn="just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uk-UA" sz="3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визначені статусно-рольові відносини;</a:t>
            </a:r>
            <a:endParaRPr lang="ru-RU" sz="3000" smtClean="0">
              <a:latin typeface="Times New Roman" pitchFamily="18" charset="0"/>
              <a:cs typeface="Times New Roman" pitchFamily="18" charset="0"/>
            </a:endParaRPr>
          </a:p>
          <a:p>
            <a:pPr marL="0" indent="144463" algn="just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uk-UA" sz="3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лідерство (формальне чи неформальне);</a:t>
            </a:r>
            <a:endParaRPr lang="ru-RU" sz="3000" smtClean="0">
              <a:latin typeface="Times New Roman" pitchFamily="18" charset="0"/>
              <a:cs typeface="Times New Roman" pitchFamily="18" charset="0"/>
            </a:endParaRPr>
          </a:p>
          <a:p>
            <a:pPr marL="0" indent="144463" algn="just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uk-UA" sz="3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згуртованість колективу;</a:t>
            </a:r>
            <a:endParaRPr lang="ru-RU" sz="3000" smtClean="0">
              <a:latin typeface="Times New Roman" pitchFamily="18" charset="0"/>
              <a:cs typeface="Times New Roman" pitchFamily="18" charset="0"/>
            </a:endParaRPr>
          </a:p>
          <a:p>
            <a:pPr marL="0" indent="144463" algn="just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uk-UA" sz="3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відпрацьовані комунікативні зв'язки;</a:t>
            </a:r>
            <a:endParaRPr lang="ru-RU" sz="3000" smtClean="0">
              <a:latin typeface="Times New Roman" pitchFamily="18" charset="0"/>
              <a:cs typeface="Times New Roman" pitchFamily="18" charset="0"/>
            </a:endParaRPr>
          </a:p>
          <a:p>
            <a:pPr marL="0" indent="144463" algn="just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uk-UA" sz="3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групові норми поведінки, усталені традиції;</a:t>
            </a:r>
            <a:endParaRPr lang="ru-RU" sz="3000" smtClean="0">
              <a:latin typeface="Times New Roman" pitchFamily="18" charset="0"/>
              <a:cs typeface="Times New Roman" pitchFamily="18" charset="0"/>
            </a:endParaRPr>
          </a:p>
          <a:p>
            <a:pPr marL="0" indent="144463" algn="just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uk-UA" sz="3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схожість основних життєвих цінностей, установок;</a:t>
            </a:r>
            <a:endParaRPr lang="ru-RU" sz="3000" smtClean="0">
              <a:latin typeface="Times New Roman" pitchFamily="18" charset="0"/>
              <a:cs typeface="Times New Roman" pitchFamily="18" charset="0"/>
            </a:endParaRPr>
          </a:p>
          <a:p>
            <a:pPr marL="0" indent="144463" algn="just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uk-UA" sz="3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специфічні методи вироблення колективних рішень;</a:t>
            </a:r>
            <a:endParaRPr lang="ru-RU" sz="3000" smtClean="0">
              <a:latin typeface="Times New Roman" pitchFamily="18" charset="0"/>
              <a:cs typeface="Times New Roman" pitchFamily="18" charset="0"/>
            </a:endParaRPr>
          </a:p>
          <a:p>
            <a:pPr marL="0" indent="144463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uk-UA" sz="3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сприятлива соціально-психологічна атмосфера.</a:t>
            </a:r>
            <a:endParaRPr lang="uk-UA" sz="3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0"/>
            <a:ext cx="817245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chemeClr val="tx2">
                    <a:satMod val="13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Відмінності між групами й командами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71550" y="620713"/>
          <a:ext cx="8172450" cy="6240462"/>
        </p:xfrm>
        <a:graphic>
          <a:graphicData uri="http://schemas.openxmlformats.org/drawingml/2006/table">
            <a:tbl>
              <a:tblPr/>
              <a:tblGrid>
                <a:gridCol w="2528501"/>
                <a:gridCol w="2892021"/>
                <a:gridCol w="2751878"/>
              </a:tblGrid>
              <a:tr h="653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Параметр, що порівнюється 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Група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Команда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3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Лідер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Яскраво виражений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Лідерство поділене між членами команди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3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Відповідальність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Особиста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Особиста і взаємна групова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3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Місія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Збігається з місією </a:t>
                      </a:r>
                      <a:r>
                        <a:rPr lang="uk-UA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організації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Власна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7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Форми спільного вирішення проблем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Збори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Вільні зустрічі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1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Активність під час проведення нарад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Наради проводить лідер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Лідер заохочує відкрите </a:t>
                      </a:r>
                      <a:r>
                        <a:rPr lang="uk-UA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обговорення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3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Оцінка ефективності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Непряма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Безпосередньо з виготовленого продукту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79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Процес роботи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Обговорення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Рішення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Делегування повноважень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Обговорення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Рішення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Спільне виконання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3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Складається із працівників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Одного рівня управління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Всіх рівнів і підрозділів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758" marR="237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Oval 1029"/>
          <p:cNvSpPr>
            <a:spLocks noChangeArrowheads="1"/>
          </p:cNvSpPr>
          <p:nvPr/>
        </p:nvSpPr>
        <p:spPr bwMode="auto">
          <a:xfrm>
            <a:off x="7620000" y="4495800"/>
            <a:ext cx="10668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1"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Oval 1030"/>
          <p:cNvSpPr>
            <a:spLocks noChangeArrowheads="1"/>
          </p:cNvSpPr>
          <p:nvPr/>
        </p:nvSpPr>
        <p:spPr bwMode="auto">
          <a:xfrm>
            <a:off x="4800600" y="4572000"/>
            <a:ext cx="10668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1"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Oval 1031"/>
          <p:cNvSpPr>
            <a:spLocks noChangeArrowheads="1"/>
          </p:cNvSpPr>
          <p:nvPr/>
        </p:nvSpPr>
        <p:spPr bwMode="auto">
          <a:xfrm>
            <a:off x="6248400" y="4495800"/>
            <a:ext cx="10668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1"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Oval 1032"/>
          <p:cNvSpPr>
            <a:spLocks noChangeArrowheads="1"/>
          </p:cNvSpPr>
          <p:nvPr/>
        </p:nvSpPr>
        <p:spPr bwMode="auto">
          <a:xfrm>
            <a:off x="3200400" y="4495800"/>
            <a:ext cx="10668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1"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1" name="Oval 1033"/>
          <p:cNvSpPr>
            <a:spLocks noChangeArrowheads="1"/>
          </p:cNvSpPr>
          <p:nvPr/>
        </p:nvSpPr>
        <p:spPr bwMode="auto">
          <a:xfrm>
            <a:off x="1752600" y="4495800"/>
            <a:ext cx="10668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1"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2" name="Oval 1034"/>
          <p:cNvSpPr>
            <a:spLocks noChangeArrowheads="1"/>
          </p:cNvSpPr>
          <p:nvPr/>
        </p:nvSpPr>
        <p:spPr bwMode="auto">
          <a:xfrm>
            <a:off x="304800" y="4495800"/>
            <a:ext cx="10668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1"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3" name="Oval 1035"/>
          <p:cNvSpPr>
            <a:spLocks noChangeArrowheads="1"/>
          </p:cNvSpPr>
          <p:nvPr/>
        </p:nvSpPr>
        <p:spPr bwMode="auto">
          <a:xfrm>
            <a:off x="1371600" y="2895600"/>
            <a:ext cx="18288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1"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4" name="Line 1039"/>
          <p:cNvSpPr>
            <a:spLocks noChangeShapeType="1"/>
          </p:cNvSpPr>
          <p:nvPr/>
        </p:nvSpPr>
        <p:spPr bwMode="auto">
          <a:xfrm flipH="1">
            <a:off x="2819400" y="24384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5" name="Oval 1041"/>
          <p:cNvSpPr>
            <a:spLocks noChangeArrowheads="1"/>
          </p:cNvSpPr>
          <p:nvPr/>
        </p:nvSpPr>
        <p:spPr bwMode="auto">
          <a:xfrm>
            <a:off x="3581400" y="1676400"/>
            <a:ext cx="1828800" cy="990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1"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6" name="Oval 1042"/>
          <p:cNvSpPr>
            <a:spLocks noChangeArrowheads="1"/>
          </p:cNvSpPr>
          <p:nvPr/>
        </p:nvSpPr>
        <p:spPr bwMode="auto">
          <a:xfrm>
            <a:off x="5791200" y="2895600"/>
            <a:ext cx="18288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1"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7" name="Line 1043"/>
          <p:cNvSpPr>
            <a:spLocks noChangeShapeType="1"/>
          </p:cNvSpPr>
          <p:nvPr/>
        </p:nvSpPr>
        <p:spPr bwMode="auto">
          <a:xfrm>
            <a:off x="5410200" y="2438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8" name="Line 1044"/>
          <p:cNvSpPr>
            <a:spLocks noChangeShapeType="1"/>
          </p:cNvSpPr>
          <p:nvPr/>
        </p:nvSpPr>
        <p:spPr bwMode="auto">
          <a:xfrm flipH="1">
            <a:off x="1066800" y="38862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9" name="Line 1045"/>
          <p:cNvSpPr>
            <a:spLocks noChangeShapeType="1"/>
          </p:cNvSpPr>
          <p:nvPr/>
        </p:nvSpPr>
        <p:spPr bwMode="auto">
          <a:xfrm>
            <a:off x="2362200" y="3962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70" name="Line 1046"/>
          <p:cNvSpPr>
            <a:spLocks noChangeShapeType="1"/>
          </p:cNvSpPr>
          <p:nvPr/>
        </p:nvSpPr>
        <p:spPr bwMode="auto">
          <a:xfrm>
            <a:off x="6781800" y="3962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71" name="Line 1047"/>
          <p:cNvSpPr>
            <a:spLocks noChangeShapeType="1"/>
          </p:cNvSpPr>
          <p:nvPr/>
        </p:nvSpPr>
        <p:spPr bwMode="auto">
          <a:xfrm>
            <a:off x="2971800" y="38862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72" name="Line 1048"/>
          <p:cNvSpPr>
            <a:spLocks noChangeShapeType="1"/>
          </p:cNvSpPr>
          <p:nvPr/>
        </p:nvSpPr>
        <p:spPr bwMode="auto">
          <a:xfrm>
            <a:off x="7391400" y="38862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73" name="Line 1049"/>
          <p:cNvSpPr>
            <a:spLocks noChangeShapeType="1"/>
          </p:cNvSpPr>
          <p:nvPr/>
        </p:nvSpPr>
        <p:spPr bwMode="auto">
          <a:xfrm flipH="1">
            <a:off x="5562600" y="38862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74" name="Text Box 1050"/>
          <p:cNvSpPr txBox="1">
            <a:spLocks noChangeArrowheads="1"/>
          </p:cNvSpPr>
          <p:nvPr/>
        </p:nvSpPr>
        <p:spPr bwMode="auto">
          <a:xfrm>
            <a:off x="3657600" y="19050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>
                <a:latin typeface="Times New Roman" pitchFamily="18" charset="0"/>
                <a:cs typeface="Times New Roman" pitchFamily="18" charset="0"/>
              </a:rPr>
              <a:t>Керівник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5" name="Text Box 1051"/>
          <p:cNvSpPr txBox="1">
            <a:spLocks noChangeArrowheads="1"/>
          </p:cNvSpPr>
          <p:nvPr/>
        </p:nvSpPr>
        <p:spPr bwMode="auto">
          <a:xfrm>
            <a:off x="1524000" y="3200400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Заступник</a:t>
            </a:r>
          </a:p>
        </p:txBody>
      </p:sp>
      <p:sp>
        <p:nvSpPr>
          <p:cNvPr id="19476" name="Text Box 1052"/>
          <p:cNvSpPr txBox="1">
            <a:spLocks noChangeArrowheads="1"/>
          </p:cNvSpPr>
          <p:nvPr/>
        </p:nvSpPr>
        <p:spPr bwMode="auto">
          <a:xfrm>
            <a:off x="5943600" y="3200400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Заступник</a:t>
            </a:r>
          </a:p>
        </p:txBody>
      </p:sp>
      <p:sp>
        <p:nvSpPr>
          <p:cNvPr id="19477" name="Text Box 1053"/>
          <p:cNvSpPr txBox="1">
            <a:spLocks noChangeArrowheads="1"/>
          </p:cNvSpPr>
          <p:nvPr/>
        </p:nvSpPr>
        <p:spPr bwMode="auto">
          <a:xfrm>
            <a:off x="381000" y="48006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8" name="Text Box 1054"/>
          <p:cNvSpPr txBox="1">
            <a:spLocks noChangeArrowheads="1"/>
          </p:cNvSpPr>
          <p:nvPr/>
        </p:nvSpPr>
        <p:spPr bwMode="auto">
          <a:xfrm>
            <a:off x="381000" y="4724400"/>
            <a:ext cx="914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Співробітник</a:t>
            </a:r>
          </a:p>
        </p:txBody>
      </p:sp>
      <p:sp>
        <p:nvSpPr>
          <p:cNvPr id="19479" name="Text Box 1055"/>
          <p:cNvSpPr txBox="1">
            <a:spLocks noChangeArrowheads="1"/>
          </p:cNvSpPr>
          <p:nvPr/>
        </p:nvSpPr>
        <p:spPr bwMode="auto">
          <a:xfrm>
            <a:off x="1828800" y="46482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Співробітник</a:t>
            </a:r>
          </a:p>
        </p:txBody>
      </p:sp>
      <p:sp>
        <p:nvSpPr>
          <p:cNvPr id="19480" name="Text Box 1056"/>
          <p:cNvSpPr txBox="1">
            <a:spLocks noChangeArrowheads="1"/>
          </p:cNvSpPr>
          <p:nvPr/>
        </p:nvSpPr>
        <p:spPr bwMode="auto">
          <a:xfrm>
            <a:off x="3276600" y="46482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Співробітник</a:t>
            </a:r>
          </a:p>
        </p:txBody>
      </p:sp>
      <p:sp>
        <p:nvSpPr>
          <p:cNvPr id="19481" name="Text Box 1057"/>
          <p:cNvSpPr txBox="1">
            <a:spLocks noChangeArrowheads="1"/>
          </p:cNvSpPr>
          <p:nvPr/>
        </p:nvSpPr>
        <p:spPr bwMode="auto">
          <a:xfrm>
            <a:off x="4876800" y="47244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Співробітник</a:t>
            </a:r>
          </a:p>
        </p:txBody>
      </p:sp>
      <p:sp>
        <p:nvSpPr>
          <p:cNvPr id="19482" name="Text Box 1058"/>
          <p:cNvSpPr txBox="1">
            <a:spLocks noChangeArrowheads="1"/>
          </p:cNvSpPr>
          <p:nvPr/>
        </p:nvSpPr>
        <p:spPr bwMode="auto">
          <a:xfrm>
            <a:off x="6324600" y="46482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Співробітник</a:t>
            </a:r>
          </a:p>
        </p:txBody>
      </p:sp>
      <p:sp>
        <p:nvSpPr>
          <p:cNvPr id="19483" name="Text Box 1059"/>
          <p:cNvSpPr txBox="1">
            <a:spLocks noChangeArrowheads="1"/>
          </p:cNvSpPr>
          <p:nvPr/>
        </p:nvSpPr>
        <p:spPr bwMode="auto">
          <a:xfrm>
            <a:off x="7696200" y="47244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Співробітник</a:t>
            </a:r>
          </a:p>
        </p:txBody>
      </p:sp>
      <p:pic>
        <p:nvPicPr>
          <p:cNvPr id="19484" name="Picture 1060" descr="C:\Program Files\Common Files\Microsoft Shared\Clipart\cagcat50\BD05515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24098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2190750" y="228600"/>
            <a:ext cx="6591300" cy="954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kumimoji="1" lang="ru-RU" sz="2800" b="1" dirty="0">
                <a:solidFill>
                  <a:srgbClr val="C00000"/>
                </a:solidFill>
              </a:rPr>
              <a:t>Структура </a:t>
            </a:r>
            <a:r>
              <a:rPr kumimoji="1" lang="ru-RU" sz="2800" b="1" dirty="0" err="1">
                <a:solidFill>
                  <a:srgbClr val="C00000"/>
                </a:solidFill>
              </a:rPr>
              <a:t>групи</a:t>
            </a:r>
            <a:endParaRPr kumimoji="1" lang="ru-RU" sz="2800" b="1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kumimoji="1" lang="ru-RU" sz="2800" b="1" dirty="0">
                <a:solidFill>
                  <a:srgbClr val="002060"/>
                </a:solidFill>
              </a:rPr>
              <a:t>1. Принцип «</a:t>
            </a:r>
            <a:r>
              <a:rPr kumimoji="1" lang="ru-RU" sz="2800" b="1" dirty="0" err="1">
                <a:solidFill>
                  <a:srgbClr val="002060"/>
                </a:solidFill>
              </a:rPr>
              <a:t>Пірамиди</a:t>
            </a:r>
            <a:r>
              <a:rPr kumimoji="1" lang="ru-RU" sz="2800" b="1" dirty="0">
                <a:solidFill>
                  <a:srgbClr val="002060"/>
                </a:solidFill>
              </a:rPr>
              <a:t>»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Oval 4"/>
          <p:cNvSpPr>
            <a:spLocks noChangeArrowheads="1"/>
          </p:cNvSpPr>
          <p:nvPr/>
        </p:nvSpPr>
        <p:spPr bwMode="auto">
          <a:xfrm>
            <a:off x="3657600" y="31242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1"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Oval 5"/>
          <p:cNvSpPr>
            <a:spLocks noChangeArrowheads="1"/>
          </p:cNvSpPr>
          <p:nvPr/>
        </p:nvSpPr>
        <p:spPr bwMode="auto">
          <a:xfrm>
            <a:off x="4953000" y="45720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1"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Oval 6"/>
          <p:cNvSpPr>
            <a:spLocks noChangeArrowheads="1"/>
          </p:cNvSpPr>
          <p:nvPr/>
        </p:nvSpPr>
        <p:spPr bwMode="auto">
          <a:xfrm>
            <a:off x="2667000" y="45720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1"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Oval 7"/>
          <p:cNvSpPr>
            <a:spLocks noChangeArrowheads="1"/>
          </p:cNvSpPr>
          <p:nvPr/>
        </p:nvSpPr>
        <p:spPr bwMode="auto">
          <a:xfrm>
            <a:off x="1905000" y="27432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1"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5" name="Oval 8"/>
          <p:cNvSpPr>
            <a:spLocks noChangeArrowheads="1"/>
          </p:cNvSpPr>
          <p:nvPr/>
        </p:nvSpPr>
        <p:spPr bwMode="auto">
          <a:xfrm>
            <a:off x="5562600" y="27432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1"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Oval 9"/>
          <p:cNvSpPr>
            <a:spLocks noChangeArrowheads="1"/>
          </p:cNvSpPr>
          <p:nvPr/>
        </p:nvSpPr>
        <p:spPr bwMode="auto">
          <a:xfrm>
            <a:off x="3657600" y="16764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1"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7" name="Line 10"/>
          <p:cNvSpPr>
            <a:spLocks noChangeShapeType="1"/>
          </p:cNvSpPr>
          <p:nvPr/>
        </p:nvSpPr>
        <p:spPr bwMode="auto">
          <a:xfrm flipV="1">
            <a:off x="3429000" y="41148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Line 11"/>
          <p:cNvSpPr>
            <a:spLocks noChangeShapeType="1"/>
          </p:cNvSpPr>
          <p:nvPr/>
        </p:nvSpPr>
        <p:spPr bwMode="auto">
          <a:xfrm flipV="1">
            <a:off x="2895600" y="23622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9" name="Line 12"/>
          <p:cNvSpPr>
            <a:spLocks noChangeShapeType="1"/>
          </p:cNvSpPr>
          <p:nvPr/>
        </p:nvSpPr>
        <p:spPr bwMode="auto">
          <a:xfrm flipV="1">
            <a:off x="5715000" y="3810000"/>
            <a:ext cx="381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0" name="Line 13"/>
          <p:cNvSpPr>
            <a:spLocks noChangeShapeType="1"/>
          </p:cNvSpPr>
          <p:nvPr/>
        </p:nvSpPr>
        <p:spPr bwMode="auto">
          <a:xfrm flipH="1">
            <a:off x="3810000" y="5181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1" name="Line 14"/>
          <p:cNvSpPr>
            <a:spLocks noChangeShapeType="1"/>
          </p:cNvSpPr>
          <p:nvPr/>
        </p:nvSpPr>
        <p:spPr bwMode="auto">
          <a:xfrm flipH="1" flipV="1">
            <a:off x="2590800" y="38100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2" name="Line 15"/>
          <p:cNvSpPr>
            <a:spLocks noChangeShapeType="1"/>
          </p:cNvSpPr>
          <p:nvPr/>
        </p:nvSpPr>
        <p:spPr bwMode="auto">
          <a:xfrm flipH="1" flipV="1">
            <a:off x="4800600" y="22098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3" name="Line 16"/>
          <p:cNvSpPr>
            <a:spLocks noChangeShapeType="1"/>
          </p:cNvSpPr>
          <p:nvPr/>
        </p:nvSpPr>
        <p:spPr bwMode="auto">
          <a:xfrm>
            <a:off x="4648200" y="40386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4" name="Line 17"/>
          <p:cNvSpPr>
            <a:spLocks noChangeShapeType="1"/>
          </p:cNvSpPr>
          <p:nvPr/>
        </p:nvSpPr>
        <p:spPr bwMode="auto">
          <a:xfrm flipH="1" flipV="1">
            <a:off x="3048000" y="33528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5" name="Line 18"/>
          <p:cNvSpPr>
            <a:spLocks noChangeShapeType="1"/>
          </p:cNvSpPr>
          <p:nvPr/>
        </p:nvSpPr>
        <p:spPr bwMode="auto">
          <a:xfrm flipV="1">
            <a:off x="4191000" y="2743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6" name="Line 19"/>
          <p:cNvSpPr>
            <a:spLocks noChangeShapeType="1"/>
          </p:cNvSpPr>
          <p:nvPr/>
        </p:nvSpPr>
        <p:spPr bwMode="auto">
          <a:xfrm flipV="1">
            <a:off x="4800600" y="3352800"/>
            <a:ext cx="762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7" name="Text Box 20"/>
          <p:cNvSpPr txBox="1">
            <a:spLocks noChangeArrowheads="1"/>
          </p:cNvSpPr>
          <p:nvPr/>
        </p:nvSpPr>
        <p:spPr bwMode="auto">
          <a:xfrm>
            <a:off x="3810000" y="3429000"/>
            <a:ext cx="91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Лідер</a:t>
            </a:r>
          </a:p>
        </p:txBody>
      </p:sp>
      <p:sp>
        <p:nvSpPr>
          <p:cNvPr id="20498" name="Text Box 21"/>
          <p:cNvSpPr txBox="1">
            <a:spLocks noChangeArrowheads="1"/>
          </p:cNvSpPr>
          <p:nvPr/>
        </p:nvSpPr>
        <p:spPr bwMode="auto">
          <a:xfrm>
            <a:off x="3810000" y="2057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9" name="Text Box 22"/>
          <p:cNvSpPr txBox="1">
            <a:spLocks noChangeArrowheads="1"/>
          </p:cNvSpPr>
          <p:nvPr/>
        </p:nvSpPr>
        <p:spPr bwMode="auto">
          <a:xfrm>
            <a:off x="3733800" y="1905000"/>
            <a:ext cx="990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500" b="1">
                <a:latin typeface="Times New Roman" pitchFamily="18" charset="0"/>
                <a:cs typeface="Times New Roman" pitchFamily="18" charset="0"/>
              </a:rPr>
              <a:t>Член команди</a:t>
            </a:r>
          </a:p>
        </p:txBody>
      </p:sp>
      <p:sp>
        <p:nvSpPr>
          <p:cNvPr id="20500" name="Text Box 23"/>
          <p:cNvSpPr txBox="1">
            <a:spLocks noChangeArrowheads="1"/>
          </p:cNvSpPr>
          <p:nvPr/>
        </p:nvSpPr>
        <p:spPr bwMode="auto">
          <a:xfrm>
            <a:off x="1981200" y="2971800"/>
            <a:ext cx="990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500" b="1">
                <a:latin typeface="Times New Roman" pitchFamily="18" charset="0"/>
                <a:cs typeface="Times New Roman" pitchFamily="18" charset="0"/>
              </a:rPr>
              <a:t>Член команди</a:t>
            </a:r>
          </a:p>
        </p:txBody>
      </p:sp>
      <p:sp>
        <p:nvSpPr>
          <p:cNvPr id="20501" name="Text Box 26"/>
          <p:cNvSpPr txBox="1">
            <a:spLocks noChangeArrowheads="1"/>
          </p:cNvSpPr>
          <p:nvPr/>
        </p:nvSpPr>
        <p:spPr bwMode="auto">
          <a:xfrm>
            <a:off x="5029200" y="4876800"/>
            <a:ext cx="990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500" b="1">
                <a:latin typeface="Times New Roman" pitchFamily="18" charset="0"/>
                <a:cs typeface="Times New Roman" pitchFamily="18" charset="0"/>
              </a:rPr>
              <a:t>Член команди</a:t>
            </a:r>
          </a:p>
        </p:txBody>
      </p:sp>
      <p:sp>
        <p:nvSpPr>
          <p:cNvPr id="20502" name="Text Box 27"/>
          <p:cNvSpPr txBox="1">
            <a:spLocks noChangeArrowheads="1"/>
          </p:cNvSpPr>
          <p:nvPr/>
        </p:nvSpPr>
        <p:spPr bwMode="auto">
          <a:xfrm>
            <a:off x="2743200" y="4876800"/>
            <a:ext cx="990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500" b="1">
                <a:latin typeface="Times New Roman" pitchFamily="18" charset="0"/>
                <a:cs typeface="Times New Roman" pitchFamily="18" charset="0"/>
              </a:rPr>
              <a:t>Член команди</a:t>
            </a:r>
          </a:p>
        </p:txBody>
      </p:sp>
      <p:sp>
        <p:nvSpPr>
          <p:cNvPr id="20503" name="Text Box 28"/>
          <p:cNvSpPr txBox="1">
            <a:spLocks noChangeArrowheads="1"/>
          </p:cNvSpPr>
          <p:nvPr/>
        </p:nvSpPr>
        <p:spPr bwMode="auto">
          <a:xfrm>
            <a:off x="5638800" y="2971800"/>
            <a:ext cx="990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500" b="1">
                <a:latin typeface="Times New Roman" pitchFamily="18" charset="0"/>
                <a:cs typeface="Times New Roman" pitchFamily="18" charset="0"/>
              </a:rPr>
              <a:t>Член команди</a:t>
            </a:r>
          </a:p>
        </p:txBody>
      </p:sp>
      <p:pic>
        <p:nvPicPr>
          <p:cNvPr id="20504" name="Picture 29" descr="C:\Program Files\Common Files\Microsoft Shared\Clipart\cagcat50\BD06662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3657600"/>
            <a:ext cx="25908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323850" y="404813"/>
            <a:ext cx="8569325" cy="9540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kumimoji="1" lang="ru-RU" sz="2800" b="1">
                <a:solidFill>
                  <a:srgbClr val="C00000"/>
                </a:solidFill>
                <a:latin typeface="Trebuchet MS" pitchFamily="34" charset="0"/>
                <a:cs typeface="Times New Roman" pitchFamily="18" charset="0"/>
              </a:rPr>
              <a:t>Структура </a:t>
            </a:r>
            <a:r>
              <a:rPr kumimoji="1" lang="ru-RU" sz="2800" b="1">
                <a:solidFill>
                  <a:srgbClr val="C00000"/>
                </a:solidFill>
                <a:latin typeface="Arial" charset="0"/>
                <a:cs typeface="Times New Roman" pitchFamily="18" charset="0"/>
              </a:rPr>
              <a:t>команди</a:t>
            </a:r>
          </a:p>
          <a:p>
            <a:pPr algn="ctr">
              <a:defRPr/>
            </a:pPr>
            <a:r>
              <a:rPr kumimoji="1" lang="ru-RU" sz="2800" b="1">
                <a:solidFill>
                  <a:srgbClr val="002060"/>
                </a:solidFill>
                <a:latin typeface="Trebuchet MS" pitchFamily="34" charset="0"/>
                <a:cs typeface="Times New Roman" pitchFamily="18" charset="0"/>
              </a:rPr>
              <a:t>2. Принцип «Колеса» - КОМАНДА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539750" y="1052513"/>
            <a:ext cx="8229600" cy="5073650"/>
          </a:xfrm>
          <a:solidFill>
            <a:srgbClr val="CCFF99"/>
          </a:solidFill>
        </p:spPr>
        <p:txBody>
          <a:bodyPr/>
          <a:lstStyle/>
          <a:p>
            <a:pPr marL="228600" indent="-182563" eaLnBrk="1" hangingPunct="1"/>
            <a:r>
              <a:rPr lang="uk-UA" sz="3000" b="1" smtClean="0">
                <a:solidFill>
                  <a:schemeClr val="tx2"/>
                </a:solidFill>
                <a:latin typeface="Times New Roman" pitchFamily="18" charset="0"/>
              </a:rPr>
              <a:t>Відповідність кількісного і якісного складу команди цілям проекту</a:t>
            </a:r>
          </a:p>
          <a:p>
            <a:pPr marL="228600" indent="-182563" eaLnBrk="1" hangingPunct="1"/>
            <a:r>
              <a:rPr lang="uk-UA" sz="3000" b="1" smtClean="0">
                <a:solidFill>
                  <a:schemeClr val="tx2"/>
                </a:solidFill>
                <a:latin typeface="Times New Roman" pitchFamily="18" charset="0"/>
              </a:rPr>
              <a:t>Ефективна командна робота з управління проектом </a:t>
            </a:r>
          </a:p>
          <a:p>
            <a:pPr marL="228600" indent="-182563" eaLnBrk="1" hangingPunct="1"/>
            <a:r>
              <a:rPr lang="uk-UA" sz="3000" b="1" smtClean="0">
                <a:solidFill>
                  <a:schemeClr val="tx2"/>
                </a:solidFill>
                <a:latin typeface="Times New Roman" pitchFamily="18" charset="0"/>
              </a:rPr>
              <a:t>Психологічна сумісність членів команди та формування єдиної «внутрішньо</a:t>
            </a:r>
            <a:r>
              <a:rPr lang="en-US" sz="3000" b="1" smtClean="0">
                <a:solidFill>
                  <a:schemeClr val="tx2"/>
                </a:solidFill>
                <a:latin typeface="Times New Roman" pitchFamily="18" charset="0"/>
              </a:rPr>
              <a:t>-</a:t>
            </a:r>
            <a:r>
              <a:rPr lang="uk-UA" sz="3000" b="1" smtClean="0">
                <a:solidFill>
                  <a:schemeClr val="tx2"/>
                </a:solidFill>
                <a:latin typeface="Times New Roman" pitchFamily="18" charset="0"/>
              </a:rPr>
              <a:t>проектної» культури</a:t>
            </a:r>
          </a:p>
          <a:p>
            <a:pPr marL="228600" indent="-182563" eaLnBrk="1" hangingPunct="1"/>
            <a:r>
              <a:rPr lang="uk-UA" sz="3000" b="1" smtClean="0">
                <a:solidFill>
                  <a:schemeClr val="tx2"/>
                </a:solidFill>
                <a:latin typeface="Times New Roman" pitchFamily="18" charset="0"/>
              </a:rPr>
              <a:t>Вільне спілкування в середині команди і напрацювання оптимальних колективних способів вирішення проблем, що виникають</a:t>
            </a:r>
            <a:endParaRPr lang="uk-UA" sz="300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975" y="333375"/>
            <a:ext cx="8567738" cy="522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kumimoji="1" lang="ru-RU" sz="2800" b="1" dirty="0" err="1">
                <a:solidFill>
                  <a:srgbClr val="C00000"/>
                </a:solidFill>
              </a:rPr>
              <a:t>Формування</a:t>
            </a:r>
            <a:r>
              <a:rPr kumimoji="1" lang="ru-RU" sz="2800" b="1" dirty="0">
                <a:solidFill>
                  <a:srgbClr val="C00000"/>
                </a:solidFill>
              </a:rPr>
              <a:t> </a:t>
            </a:r>
            <a:r>
              <a:rPr kumimoji="1" lang="ru-RU" sz="2800" b="1" dirty="0" err="1">
                <a:solidFill>
                  <a:srgbClr val="C00000"/>
                </a:solidFill>
              </a:rPr>
              <a:t>команди</a:t>
            </a:r>
            <a:r>
              <a:rPr kumimoji="1" lang="ru-RU" sz="2800" b="1" dirty="0">
                <a:solidFill>
                  <a:srgbClr val="C00000"/>
                </a:solidFill>
              </a:rPr>
              <a:t> проекту</a:t>
            </a:r>
            <a:endParaRPr kumimoji="1"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 bwMode="auto">
          <a:xfrm>
            <a:off x="1476375" y="0"/>
            <a:ext cx="7497763" cy="706438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uk-UA" sz="3200" b="1" smtClean="0">
                <a:effectLst/>
                <a:latin typeface="Times New Roman" pitchFamily="18" charset="0"/>
                <a:cs typeface="Times New Roman" pitchFamily="18" charset="0"/>
              </a:rPr>
              <a:t>Правила створення команди</a:t>
            </a:r>
            <a:endParaRPr lang="ru-RU" sz="320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971550" y="549275"/>
            <a:ext cx="7962900" cy="60928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кількісний склад - від 2 до 12 учасників;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залучення різних учасників (за профілем знань, віком, стажем …). 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правильне розуміння всіма членами команди суті проблеми;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надання учасникам команди всієї інформації та документації;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розподіл завдань учасників під час обговорення в команді;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визначення ліміту часу на кожний етап ,дотриманням термінів;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вміння слухати партнерів по команді;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оволодіння навичками розв'язання конфліктів;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вміння подолати пасивну поведінку окремих учасників команди;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дотримання правил і норм, вироблених командою;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незадоволення досягнутим.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ru-RU" sz="240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2"/>
          <p:cNvSpPr txBox="1">
            <a:spLocks noChangeArrowheads="1"/>
          </p:cNvSpPr>
          <p:nvPr/>
        </p:nvSpPr>
        <p:spPr bwMode="auto">
          <a:xfrm>
            <a:off x="304800" y="836613"/>
            <a:ext cx="85344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5663" y="333375"/>
            <a:ext cx="7245350" cy="3754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Ролі</a:t>
            </a:r>
            <a:r>
              <a:rPr lang="ru-RU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членів</a:t>
            </a:r>
            <a:r>
              <a:rPr lang="ru-RU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команди</a:t>
            </a:r>
            <a:endParaRPr lang="uk-UA" sz="2800" b="1" u="sng" dirty="0">
              <a:solidFill>
                <a:srgbClr val="21274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buFontTx/>
              <a:buAutoNum type="arabicPeriod"/>
              <a:defRPr/>
            </a:pPr>
            <a:r>
              <a:rPr kumimoji="1" lang="uk-UA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Координатор </a:t>
            </a:r>
            <a:endParaRPr kumimoji="1"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buFontTx/>
              <a:buAutoNum type="arabicPeriod"/>
              <a:defRPr/>
            </a:pPr>
            <a:r>
              <a:rPr kumimoji="1" lang="uk-UA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Виконавець</a:t>
            </a:r>
          </a:p>
          <a:p>
            <a:pPr algn="ctr">
              <a:spcBef>
                <a:spcPct val="50000"/>
              </a:spcBef>
              <a:buFontTx/>
              <a:buAutoNum type="arabicPeriod"/>
              <a:defRPr/>
            </a:pPr>
            <a:r>
              <a:rPr kumimoji="1" lang="uk-UA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Аналітик</a:t>
            </a:r>
          </a:p>
          <a:p>
            <a:pPr algn="ctr">
              <a:spcBef>
                <a:spcPct val="50000"/>
              </a:spcBef>
              <a:buFontTx/>
              <a:buAutoNum type="arabicPeriod"/>
              <a:defRPr/>
            </a:pPr>
            <a:r>
              <a:rPr kumimoji="1" lang="uk-UA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Критик</a:t>
            </a:r>
          </a:p>
          <a:p>
            <a:pPr algn="ctr">
              <a:spcBef>
                <a:spcPct val="50000"/>
              </a:spcBef>
              <a:buFontTx/>
              <a:buAutoNum type="arabicPeriod"/>
              <a:defRPr/>
            </a:pPr>
            <a:r>
              <a:rPr kumimoji="1" lang="uk-UA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Рятівник</a:t>
            </a:r>
            <a:endParaRPr kumimoji="1"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1" name="Picture 3" descr="D:\Танюша\проект Сила\2018\2\motivation-at-wo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5663" y="4132263"/>
            <a:ext cx="72453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189</TotalTime>
  <Words>1192</Words>
  <Application>Microsoft Office PowerPoint</Application>
  <PresentationFormat>Экран (4:3)</PresentationFormat>
  <Paragraphs>275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29</vt:i4>
      </vt:variant>
    </vt:vector>
  </HeadingPairs>
  <TitlesOfParts>
    <vt:vector size="44" baseType="lpstr">
      <vt:lpstr>Arial</vt:lpstr>
      <vt:lpstr>Corbel</vt:lpstr>
      <vt:lpstr>Wingdings 2</vt:lpstr>
      <vt:lpstr>Verdana</vt:lpstr>
      <vt:lpstr>Calibri</vt:lpstr>
      <vt:lpstr>Gill Sans MT</vt:lpstr>
      <vt:lpstr>Times New Roman</vt:lpstr>
      <vt:lpstr>Trebuchet MS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Тема. Команди, групи та лідери </vt:lpstr>
      <vt:lpstr>1. Сутність поняття «команда». Переваги командної роботи.  </vt:lpstr>
      <vt:lpstr>Слайд 3</vt:lpstr>
      <vt:lpstr>Відмінності між групами й командами </vt:lpstr>
      <vt:lpstr>Слайд 5</vt:lpstr>
      <vt:lpstr>Слайд 6</vt:lpstr>
      <vt:lpstr>Слайд 7</vt:lpstr>
      <vt:lpstr>Правила створення команди</vt:lpstr>
      <vt:lpstr>Слайд 9</vt:lpstr>
      <vt:lpstr>Переваги командної роботи:</vt:lpstr>
      <vt:lpstr>Фактори, що перешкоджають впровадженню командної роботи. </vt:lpstr>
      <vt:lpstr>2.    Стадії розвитку команди. Характеристики ефективної команди. </vt:lpstr>
      <vt:lpstr>Методи організації командної роботи.</vt:lpstr>
      <vt:lpstr>Показники оцінки  ефективності командної роботи </vt:lpstr>
      <vt:lpstr>Характеристики ефективної команди</vt:lpstr>
      <vt:lpstr>Фактори підвищення  ефективності команди</vt:lpstr>
      <vt:lpstr>Фактори неефективності команди</vt:lpstr>
      <vt:lpstr>5 ключових характеристик ефективної команди за версією Google </vt:lpstr>
      <vt:lpstr>3. Ролі членів команди.  Управління командами.</vt:lpstr>
      <vt:lpstr>Ролі членів команди (М. Белбін)</vt:lpstr>
      <vt:lpstr>Види та розміщення кожної ролі </vt:lpstr>
      <vt:lpstr>Ролі,  які сприяють виконанню завдань</vt:lpstr>
      <vt:lpstr>Ролі, орієнтовані на взаємовідносини  </vt:lpstr>
      <vt:lpstr>Етапи управління командами: </vt:lpstr>
      <vt:lpstr> </vt:lpstr>
      <vt:lpstr>Принципи, яких дотримуються лідери: </vt:lpstr>
      <vt:lpstr>Слайд 27</vt:lpstr>
      <vt:lpstr>Слайд 28</vt:lpstr>
      <vt:lpstr>Перелік лідерських якостей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5. Робочі команди (2 год.)</dc:title>
  <dc:creator>Natala</dc:creator>
  <cp:lastModifiedBy>acer5551User</cp:lastModifiedBy>
  <cp:revision>13</cp:revision>
  <dcterms:created xsi:type="dcterms:W3CDTF">2018-01-30T07:48:51Z</dcterms:created>
  <dcterms:modified xsi:type="dcterms:W3CDTF">2022-11-27T23:35:36Z</dcterms:modified>
</cp:coreProperties>
</file>