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3" r:id="rId3"/>
    <p:sldId id="272" r:id="rId4"/>
    <p:sldId id="271" r:id="rId5"/>
    <p:sldId id="267" r:id="rId6"/>
    <p:sldId id="264" r:id="rId7"/>
    <p:sldId id="269" r:id="rId8"/>
    <p:sldId id="270" r:id="rId9"/>
    <p:sldId id="257" r:id="rId10"/>
    <p:sldId id="258" r:id="rId11"/>
    <p:sldId id="259" r:id="rId12"/>
    <p:sldId id="260" r:id="rId13"/>
    <p:sldId id="261" r:id="rId14"/>
    <p:sldId id="262" r:id="rId15"/>
    <p:sldId id="268" r:id="rId16"/>
    <p:sldId id="265" r:id="rId17"/>
    <p:sldId id="274" r:id="rId18"/>
    <p:sldId id="275" r:id="rId19"/>
    <p:sldId id="273"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CFF28E-FEA6-4DE0-B24F-C889E162B5AE}" type="datetimeFigureOut">
              <a:rPr lang="ru-RU" smtClean="0"/>
              <a:t>13.07.2020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8AD2DE-7630-4FAD-A7CD-DEB98DD50B85}" type="slidenum">
              <a:rPr lang="ru-RU" smtClean="0"/>
              <a:t>‹#›</a:t>
            </a:fld>
            <a:endParaRPr lang="ru-RU"/>
          </a:p>
        </p:txBody>
      </p:sp>
    </p:spTree>
    <p:extLst>
      <p:ext uri="{BB962C8B-B14F-4D97-AF65-F5344CB8AC3E}">
        <p14:creationId xmlns:p14="http://schemas.microsoft.com/office/powerpoint/2010/main" val="148242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78AD2DE-7630-4FAD-A7CD-DEB98DD50B85}" type="slidenum">
              <a:rPr lang="ru-RU" smtClean="0"/>
              <a:t>15</a:t>
            </a:fld>
            <a:endParaRPr lang="ru-RU"/>
          </a:p>
        </p:txBody>
      </p:sp>
    </p:spTree>
    <p:extLst>
      <p:ext uri="{BB962C8B-B14F-4D97-AF65-F5344CB8AC3E}">
        <p14:creationId xmlns:p14="http://schemas.microsoft.com/office/powerpoint/2010/main" val="165921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CD20E8A-7BBD-43B3-B9B9-45902EC80B72}" type="datetimeFigureOut">
              <a:rPr lang="ru-RU" smtClean="0"/>
              <a:t>13.07.2020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1715500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D20E8A-7BBD-43B3-B9B9-45902EC80B72}" type="datetimeFigureOut">
              <a:rPr lang="ru-RU" smtClean="0"/>
              <a:t>13.07.2020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3866910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D20E8A-7BBD-43B3-B9B9-45902EC80B72}" type="datetimeFigureOut">
              <a:rPr lang="ru-RU" smtClean="0"/>
              <a:t>13.07.2020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C5E503-7E03-4678-AF85-494B2921DD53}"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34448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CD20E8A-7BBD-43B3-B9B9-45902EC80B72}" type="datetimeFigureOut">
              <a:rPr lang="ru-RU" smtClean="0"/>
              <a:t>13.07.2020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3481328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CD20E8A-7BBD-43B3-B9B9-45902EC80B72}" type="datetimeFigureOut">
              <a:rPr lang="ru-RU" smtClean="0"/>
              <a:t>13.07.2020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C5E503-7E03-4678-AF85-494B2921DD53}"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10075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CD20E8A-7BBD-43B3-B9B9-45902EC80B72}" type="datetimeFigureOut">
              <a:rPr lang="ru-RU" smtClean="0"/>
              <a:t>13.07.2020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886050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CD20E8A-7BBD-43B3-B9B9-45902EC80B72}" type="datetimeFigureOut">
              <a:rPr lang="ru-RU" smtClean="0"/>
              <a:t>13.07.2020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2548487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CD20E8A-7BBD-43B3-B9B9-45902EC80B72}" type="datetimeFigureOut">
              <a:rPr lang="ru-RU" smtClean="0"/>
              <a:t>13.07.2020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1854845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CD20E8A-7BBD-43B3-B9B9-45902EC80B72}" type="datetimeFigureOut">
              <a:rPr lang="ru-RU" smtClean="0"/>
              <a:t>13.07.2020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167539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D20E8A-7BBD-43B3-B9B9-45902EC80B72}" type="datetimeFigureOut">
              <a:rPr lang="ru-RU" smtClean="0"/>
              <a:t>13.07.2020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436633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CD20E8A-7BBD-43B3-B9B9-45902EC80B72}" type="datetimeFigureOut">
              <a:rPr lang="ru-RU" smtClean="0"/>
              <a:t>13.07.2020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3927862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CD20E8A-7BBD-43B3-B9B9-45902EC80B72}" type="datetimeFigureOut">
              <a:rPr lang="ru-RU" smtClean="0"/>
              <a:t>13.07.2020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3626952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CD20E8A-7BBD-43B3-B9B9-45902EC80B72}" type="datetimeFigureOut">
              <a:rPr lang="ru-RU" smtClean="0"/>
              <a:t>13.07.2020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237741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20E8A-7BBD-43B3-B9B9-45902EC80B72}" type="datetimeFigureOut">
              <a:rPr lang="ru-RU" smtClean="0"/>
              <a:t>13.07.2020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139827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CD20E8A-7BBD-43B3-B9B9-45902EC80B72}" type="datetimeFigureOut">
              <a:rPr lang="ru-RU" smtClean="0"/>
              <a:t>13.07.2020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3955169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CD20E8A-7BBD-43B3-B9B9-45902EC80B72}" type="datetimeFigureOut">
              <a:rPr lang="ru-RU" smtClean="0"/>
              <a:t>13.07.2020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C5E503-7E03-4678-AF85-494B2921DD53}" type="slidenum">
              <a:rPr lang="ru-RU" smtClean="0"/>
              <a:t>‹#›</a:t>
            </a:fld>
            <a:endParaRPr lang="ru-RU"/>
          </a:p>
        </p:txBody>
      </p:sp>
    </p:spTree>
    <p:extLst>
      <p:ext uri="{BB962C8B-B14F-4D97-AF65-F5344CB8AC3E}">
        <p14:creationId xmlns:p14="http://schemas.microsoft.com/office/powerpoint/2010/main" val="3897431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CD20E8A-7BBD-43B3-B9B9-45902EC80B72}" type="datetimeFigureOut">
              <a:rPr lang="ru-RU" smtClean="0"/>
              <a:t>13.07.2020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8C5E503-7E03-4678-AF85-494B2921DD53}" type="slidenum">
              <a:rPr lang="ru-RU" smtClean="0"/>
              <a:t>‹#›</a:t>
            </a:fld>
            <a:endParaRPr lang="ru-RU"/>
          </a:p>
        </p:txBody>
      </p:sp>
    </p:spTree>
    <p:extLst>
      <p:ext uri="{BB962C8B-B14F-4D97-AF65-F5344CB8AC3E}">
        <p14:creationId xmlns:p14="http://schemas.microsoft.com/office/powerpoint/2010/main" val="85350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a:bodyPr>
          <a:lstStyle/>
          <a:p>
            <a:r>
              <a:rPr lang="uk-UA" sz="3600" b="1" dirty="0" smtClean="0"/>
              <a:t>Тема 2.</a:t>
            </a:r>
            <a:br>
              <a:rPr lang="uk-UA" sz="3600" b="1" dirty="0" smtClean="0"/>
            </a:br>
            <a:r>
              <a:rPr lang="uk-UA" sz="3600" b="1" dirty="0" smtClean="0"/>
              <a:t>ІНФОРМАЦІЙНІ </a:t>
            </a:r>
            <a:r>
              <a:rPr lang="uk-UA" sz="3600" b="1" dirty="0"/>
              <a:t>СИСТЕМИ ТА ЇХ РОЛЬ В УПРАВЛІННІ ЕКОНОМІКОЮ. </a:t>
            </a:r>
            <a:endParaRPr lang="ru-RU" sz="3600" dirty="0"/>
          </a:p>
        </p:txBody>
      </p:sp>
      <p:sp>
        <p:nvSpPr>
          <p:cNvPr id="5" name="Подзаголовок 4"/>
          <p:cNvSpPr>
            <a:spLocks noGrp="1"/>
          </p:cNvSpPr>
          <p:nvPr>
            <p:ph type="subTitle" idx="1"/>
          </p:nvPr>
        </p:nvSpPr>
        <p:spPr/>
        <p:txBody>
          <a:bodyPr/>
          <a:lstStyle/>
          <a:p>
            <a:endParaRPr lang="ru-RU"/>
          </a:p>
        </p:txBody>
      </p:sp>
    </p:spTree>
    <p:extLst>
      <p:ext uri="{BB962C8B-B14F-4D97-AF65-F5344CB8AC3E}">
        <p14:creationId xmlns:p14="http://schemas.microsoft.com/office/powerpoint/2010/main" val="2795624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grpSp>
        <p:nvGrpSpPr>
          <p:cNvPr id="4" name="Группа 3"/>
          <p:cNvGrpSpPr/>
          <p:nvPr/>
        </p:nvGrpSpPr>
        <p:grpSpPr>
          <a:xfrm>
            <a:off x="1082162" y="507760"/>
            <a:ext cx="3251201" cy="2324444"/>
            <a:chOff x="623515" y="823134"/>
            <a:chExt cx="2475309" cy="2163731"/>
          </a:xfrm>
        </p:grpSpPr>
        <p:sp>
          <p:nvSpPr>
            <p:cNvPr id="14" name="Стрелка вправо 13" title="Step 1 - task description"/>
            <p:cNvSpPr/>
            <p:nvPr/>
          </p:nvSpPr>
          <p:spPr>
            <a:xfrm>
              <a:off x="623515" y="823134"/>
              <a:ext cx="2475309" cy="2163731"/>
            </a:xfrm>
            <a:prstGeom prst="rightArrow">
              <a:avLst>
                <a:gd name="adj1" fmla="val 70000"/>
                <a:gd name="adj2" fmla="val 50000"/>
              </a:avLst>
            </a:prstGeom>
            <a:ln w="28575"/>
          </p:spPr>
          <p:style>
            <a:lnRef idx="2">
              <a:schemeClr val="accent1">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5" name="Стрелка вправо 4"/>
            <p:cNvSpPr txBox="1"/>
            <p:nvPr/>
          </p:nvSpPr>
          <p:spPr>
            <a:xfrm>
              <a:off x="1234537" y="1081810"/>
              <a:ext cx="1717381" cy="1514611"/>
            </a:xfrm>
            <a:prstGeom prst="rect">
              <a:avLst/>
            </a:prstGeom>
            <a:ln w="28575"/>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260" tIns="12065" rIns="24130" bIns="12065"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844550" rtl="0">
                <a:lnSpc>
                  <a:spcPct val="90000"/>
                </a:lnSpc>
                <a:spcBef>
                  <a:spcPct val="0"/>
                </a:spcBef>
                <a:spcAft>
                  <a:spcPct val="35000"/>
                </a:spcAft>
              </a:pPr>
              <a:r>
                <a:rPr lang="uk-UA" sz="2400" kern="1200" noProof="0" dirty="0"/>
                <a:t>Інформаційне забезпечення</a:t>
              </a:r>
              <a:endParaRPr lang="ru-RU" sz="2400" kern="1200" noProof="0" dirty="0"/>
            </a:p>
          </p:txBody>
        </p:sp>
      </p:grpSp>
      <p:sp>
        <p:nvSpPr>
          <p:cNvPr id="5" name="Овал 4" title="Step 1 title"/>
          <p:cNvSpPr/>
          <p:nvPr/>
        </p:nvSpPr>
        <p:spPr>
          <a:xfrm>
            <a:off x="364067" y="785649"/>
            <a:ext cx="1625600" cy="1673309"/>
          </a:xfrm>
          <a:prstGeom prst="ellipse">
            <a:avLst/>
          </a:prstGeom>
          <a:solidFill>
            <a:schemeClr val="accent1">
              <a:lumMod val="40000"/>
              <a:lumOff val="60000"/>
            </a:schemeClr>
          </a:solidFill>
          <a:ln w="76200">
            <a:solidFill>
              <a:schemeClr val="accent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6" name="Овал 6"/>
          <p:cNvSpPr txBox="1"/>
          <p:nvPr/>
        </p:nvSpPr>
        <p:spPr>
          <a:xfrm>
            <a:off x="364068" y="1030699"/>
            <a:ext cx="1625599" cy="11832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890" tIns="8890" rIns="8890" bIns="8890"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22300" rtl="0">
              <a:lnSpc>
                <a:spcPct val="90000"/>
              </a:lnSpc>
              <a:spcBef>
                <a:spcPct val="0"/>
              </a:spcBef>
              <a:spcAft>
                <a:spcPct val="35000"/>
              </a:spcAft>
            </a:pPr>
            <a:r>
              <a:rPr lang="ru-RU" sz="1600" kern="1200" noProof="0" dirty="0" err="1"/>
              <a:t>Забезпечуючі</a:t>
            </a:r>
            <a:r>
              <a:rPr lang="ru-RU" sz="1600" kern="1200" noProof="0" dirty="0"/>
              <a:t> </a:t>
            </a:r>
            <a:r>
              <a:rPr lang="ru-RU" sz="1600" kern="1200" noProof="0" dirty="0" err="1"/>
              <a:t>підсистеми</a:t>
            </a:r>
            <a:endParaRPr lang="ru-RU" sz="1600" kern="1200" noProof="0" dirty="0"/>
          </a:p>
        </p:txBody>
      </p:sp>
      <p:sp>
        <p:nvSpPr>
          <p:cNvPr id="7" name="Прямоугольник 6"/>
          <p:cNvSpPr/>
          <p:nvPr/>
        </p:nvSpPr>
        <p:spPr>
          <a:xfrm>
            <a:off x="4487334" y="785649"/>
            <a:ext cx="7340600" cy="2246769"/>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55600" algn="just"/>
            <a:r>
              <a:rPr lang="ru-RU" sz="2000" b="1" dirty="0" err="1"/>
              <a:t>Інформаційне</a:t>
            </a:r>
            <a:r>
              <a:rPr lang="ru-RU" sz="2000" b="1" dirty="0"/>
              <a:t> </a:t>
            </a:r>
            <a:r>
              <a:rPr lang="ru-RU" sz="2000" b="1" dirty="0" err="1"/>
              <a:t>забезпечення</a:t>
            </a:r>
            <a:r>
              <a:rPr lang="ru-RU" sz="2000" b="1" dirty="0"/>
              <a:t> </a:t>
            </a:r>
            <a:r>
              <a:rPr lang="ru-RU" sz="2000" dirty="0"/>
              <a:t>(</a:t>
            </a:r>
            <a:r>
              <a:rPr lang="ru-RU" sz="2000" dirty="0" err="1"/>
              <a:t>позамашинне</a:t>
            </a:r>
            <a:r>
              <a:rPr lang="ru-RU" sz="2000" dirty="0"/>
              <a:t> та </a:t>
            </a:r>
            <a:r>
              <a:rPr lang="ru-RU" sz="2000" dirty="0" err="1"/>
              <a:t>внутрімашинне</a:t>
            </a:r>
            <a:r>
              <a:rPr lang="ru-RU" sz="2000" dirty="0"/>
              <a:t>) – </a:t>
            </a:r>
            <a:r>
              <a:rPr lang="ru-RU" sz="2000" dirty="0" err="1"/>
              <a:t>це</a:t>
            </a:r>
            <a:r>
              <a:rPr lang="ru-RU" sz="2000" dirty="0"/>
              <a:t> </a:t>
            </a:r>
            <a:r>
              <a:rPr lang="ru-RU" sz="2000" dirty="0" err="1"/>
              <a:t>сукупність</a:t>
            </a:r>
            <a:r>
              <a:rPr lang="ru-RU" sz="2000" dirty="0"/>
              <a:t> </a:t>
            </a:r>
            <a:r>
              <a:rPr lang="ru-RU" sz="2000" dirty="0" err="1"/>
              <a:t>уніфікованих</a:t>
            </a:r>
            <a:r>
              <a:rPr lang="ru-RU" sz="2000" dirty="0"/>
              <a:t> форм </a:t>
            </a:r>
            <a:r>
              <a:rPr lang="ru-RU" sz="2000" dirty="0" err="1"/>
              <a:t>первинних</a:t>
            </a:r>
            <a:r>
              <a:rPr lang="ru-RU" sz="2000" dirty="0"/>
              <a:t> </a:t>
            </a:r>
            <a:r>
              <a:rPr lang="ru-RU" sz="2000" dirty="0" err="1"/>
              <a:t>документів</a:t>
            </a:r>
            <a:r>
              <a:rPr lang="ru-RU" sz="2000" dirty="0"/>
              <a:t>, систем </a:t>
            </a:r>
            <a:r>
              <a:rPr lang="ru-RU" sz="2000" dirty="0" err="1"/>
              <a:t>класифікації</a:t>
            </a:r>
            <a:r>
              <a:rPr lang="ru-RU" sz="2000" dirty="0"/>
              <a:t> і </a:t>
            </a:r>
            <a:r>
              <a:rPr lang="ru-RU" sz="2000" dirty="0" err="1"/>
              <a:t>кодування</a:t>
            </a:r>
            <a:r>
              <a:rPr lang="ru-RU" sz="2000" dirty="0"/>
              <a:t> та </a:t>
            </a:r>
            <a:r>
              <a:rPr lang="ru-RU" sz="2000" dirty="0" err="1"/>
              <a:t>методів</a:t>
            </a:r>
            <a:r>
              <a:rPr lang="ru-RU" sz="2000" dirty="0"/>
              <a:t> </a:t>
            </a:r>
            <a:r>
              <a:rPr lang="ru-RU" sz="2000" dirty="0" err="1"/>
              <a:t>їх</a:t>
            </a:r>
            <a:r>
              <a:rPr lang="ru-RU" sz="2000" dirty="0"/>
              <a:t> </a:t>
            </a:r>
            <a:r>
              <a:rPr lang="ru-RU" sz="2000" dirty="0" err="1"/>
              <a:t>застосування</a:t>
            </a:r>
            <a:r>
              <a:rPr lang="ru-RU" sz="2000" dirty="0"/>
              <a:t> у </a:t>
            </a:r>
            <a:r>
              <a:rPr lang="ru-RU" sz="2000" dirty="0" err="1"/>
              <a:t>банківській</a:t>
            </a:r>
            <a:r>
              <a:rPr lang="ru-RU" sz="2000" dirty="0"/>
              <a:t> </a:t>
            </a:r>
            <a:r>
              <a:rPr lang="ru-RU" sz="2000" dirty="0" err="1"/>
              <a:t>діяльності</a:t>
            </a:r>
            <a:r>
              <a:rPr lang="ru-RU" sz="2000" dirty="0"/>
              <a:t>, а </a:t>
            </a:r>
            <a:r>
              <a:rPr lang="ru-RU" sz="2000" dirty="0" err="1"/>
              <a:t>також</a:t>
            </a:r>
            <a:r>
              <a:rPr lang="ru-RU" sz="2000" dirty="0"/>
              <a:t> </a:t>
            </a:r>
            <a:r>
              <a:rPr lang="ru-RU" sz="2000" dirty="0" err="1"/>
              <a:t>файли</a:t>
            </a:r>
            <a:r>
              <a:rPr lang="ru-RU" sz="2000" dirty="0"/>
              <a:t> </a:t>
            </a:r>
            <a:r>
              <a:rPr lang="ru-RU" sz="2000" dirty="0" err="1"/>
              <a:t>даних</a:t>
            </a:r>
            <a:r>
              <a:rPr lang="ru-RU" sz="2000" dirty="0"/>
              <a:t>, </a:t>
            </a:r>
            <a:r>
              <a:rPr lang="ru-RU" sz="2000" dirty="0" err="1"/>
              <a:t>що</a:t>
            </a:r>
            <a:r>
              <a:rPr lang="ru-RU" sz="2000" dirty="0"/>
              <a:t> </a:t>
            </a:r>
            <a:r>
              <a:rPr lang="ru-RU" sz="2000" dirty="0" err="1"/>
              <a:t>зберігаються</a:t>
            </a:r>
            <a:r>
              <a:rPr lang="ru-RU" sz="2000" dirty="0"/>
              <a:t> у </a:t>
            </a:r>
            <a:r>
              <a:rPr lang="ru-RU" sz="2000" dirty="0" err="1"/>
              <a:t>базі</a:t>
            </a:r>
            <a:r>
              <a:rPr lang="ru-RU" sz="2000" dirty="0"/>
              <a:t> </a:t>
            </a:r>
            <a:r>
              <a:rPr lang="ru-RU" sz="2000" dirty="0" err="1"/>
              <a:t>даних</a:t>
            </a:r>
            <a:r>
              <a:rPr lang="ru-RU" sz="2000" dirty="0"/>
              <a:t> і </a:t>
            </a:r>
            <a:r>
              <a:rPr lang="ru-RU" sz="2000" dirty="0" err="1"/>
              <a:t>використовуються</a:t>
            </a:r>
            <a:r>
              <a:rPr lang="ru-RU" sz="2000" dirty="0"/>
              <a:t> для </a:t>
            </a:r>
            <a:r>
              <a:rPr lang="ru-RU" sz="2000" dirty="0" err="1"/>
              <a:t>автоматизованого</a:t>
            </a:r>
            <a:r>
              <a:rPr lang="ru-RU" sz="2000" dirty="0"/>
              <a:t> </a:t>
            </a:r>
            <a:r>
              <a:rPr lang="ru-RU" sz="2000" dirty="0" err="1"/>
              <a:t>вирішення</a:t>
            </a:r>
            <a:r>
              <a:rPr lang="ru-RU" sz="2000" dirty="0"/>
              <a:t> </a:t>
            </a:r>
            <a:r>
              <a:rPr lang="ru-RU" sz="2000" dirty="0" err="1"/>
              <a:t>функціональних</a:t>
            </a:r>
            <a:r>
              <a:rPr lang="ru-RU" sz="2000" dirty="0"/>
              <a:t> задач.</a:t>
            </a:r>
          </a:p>
        </p:txBody>
      </p:sp>
      <p:grpSp>
        <p:nvGrpSpPr>
          <p:cNvPr id="8" name="Группа 7"/>
          <p:cNvGrpSpPr>
            <a:grpSpLocks/>
          </p:cNvGrpSpPr>
          <p:nvPr/>
        </p:nvGrpSpPr>
        <p:grpSpPr>
          <a:xfrm rot="10800000">
            <a:off x="7707848" y="4188198"/>
            <a:ext cx="3251201" cy="2162041"/>
            <a:chOff x="623515" y="823134"/>
            <a:chExt cx="2475309" cy="2163731"/>
          </a:xfrm>
        </p:grpSpPr>
        <p:sp>
          <p:nvSpPr>
            <p:cNvPr id="12" name="Стрелка вправо 11" title="Step 1 - task description"/>
            <p:cNvSpPr/>
            <p:nvPr/>
          </p:nvSpPr>
          <p:spPr>
            <a:xfrm>
              <a:off x="623515" y="823134"/>
              <a:ext cx="2475309" cy="2163731"/>
            </a:xfrm>
            <a:prstGeom prst="rightArrow">
              <a:avLst>
                <a:gd name="adj1" fmla="val 70000"/>
                <a:gd name="adj2" fmla="val 50000"/>
              </a:avLst>
            </a:prstGeom>
            <a:ln w="28575"/>
          </p:spPr>
          <p:style>
            <a:lnRef idx="2">
              <a:schemeClr val="accent1">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3" name="Стрелка вправо 4"/>
            <p:cNvSpPr txBox="1"/>
            <p:nvPr/>
          </p:nvSpPr>
          <p:spPr>
            <a:xfrm rot="10800000">
              <a:off x="1234537" y="1081810"/>
              <a:ext cx="1717381" cy="1514611"/>
            </a:xfrm>
            <a:prstGeom prst="rect">
              <a:avLst/>
            </a:prstGeom>
            <a:ln w="28575"/>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260" tIns="12065" rIns="24130" bIns="12065"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844550" rtl="0">
                <a:lnSpc>
                  <a:spcPct val="90000"/>
                </a:lnSpc>
                <a:spcBef>
                  <a:spcPct val="0"/>
                </a:spcBef>
                <a:spcAft>
                  <a:spcPct val="35000"/>
                </a:spcAft>
              </a:pPr>
              <a:r>
                <a:rPr lang="uk-UA" sz="2400" kern="1200" noProof="0" dirty="0"/>
                <a:t>Технічне забезпечення</a:t>
              </a:r>
              <a:endParaRPr lang="ru-RU" sz="2400" kern="1200" noProof="0" dirty="0"/>
            </a:p>
          </p:txBody>
        </p:sp>
      </p:grpSp>
      <p:sp>
        <p:nvSpPr>
          <p:cNvPr id="9" name="Овал 8" title="Step 1 title"/>
          <p:cNvSpPr/>
          <p:nvPr/>
        </p:nvSpPr>
        <p:spPr>
          <a:xfrm>
            <a:off x="9992047" y="4351364"/>
            <a:ext cx="1625600" cy="1673309"/>
          </a:xfrm>
          <a:prstGeom prst="ellipse">
            <a:avLst/>
          </a:prstGeom>
          <a:solidFill>
            <a:schemeClr val="accent1">
              <a:lumMod val="40000"/>
              <a:lumOff val="60000"/>
            </a:schemeClr>
          </a:solidFill>
          <a:ln w="76200">
            <a:solidFill>
              <a:schemeClr val="accent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0" name="Прямоугольник 9"/>
          <p:cNvSpPr/>
          <p:nvPr/>
        </p:nvSpPr>
        <p:spPr>
          <a:xfrm>
            <a:off x="469750" y="4351364"/>
            <a:ext cx="6096000" cy="1938992"/>
          </a:xfrm>
          <a:prstGeom prst="rect">
            <a:avLst/>
          </a:prstGeom>
        </p:spPr>
        <p:txBody>
          <a:bodyPr>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60363" algn="just"/>
            <a:r>
              <a:rPr lang="ru-RU" sz="2000" b="1" dirty="0" err="1"/>
              <a:t>Технічне</a:t>
            </a:r>
            <a:r>
              <a:rPr lang="ru-RU" sz="2000" b="1" dirty="0"/>
              <a:t> </a:t>
            </a:r>
            <a:r>
              <a:rPr lang="ru-RU" sz="2000" b="1" dirty="0" err="1"/>
              <a:t>забезпечення</a:t>
            </a:r>
            <a:r>
              <a:rPr lang="ru-RU" sz="2000" b="1" dirty="0"/>
              <a:t> </a:t>
            </a:r>
            <a:r>
              <a:rPr lang="ru-RU" sz="2000" dirty="0"/>
              <a:t>– </a:t>
            </a:r>
            <a:r>
              <a:rPr lang="ru-RU" sz="2000" dirty="0" err="1"/>
              <a:t>це</a:t>
            </a:r>
            <a:r>
              <a:rPr lang="ru-RU" sz="2000" dirty="0"/>
              <a:t> комплекс </a:t>
            </a:r>
            <a:r>
              <a:rPr lang="ru-RU" sz="2000" dirty="0" err="1"/>
              <a:t>технічних</a:t>
            </a:r>
            <a:r>
              <a:rPr lang="ru-RU" sz="2000" dirty="0"/>
              <a:t> </a:t>
            </a:r>
            <a:r>
              <a:rPr lang="ru-RU" sz="2000" dirty="0" err="1"/>
              <a:t>засобів</a:t>
            </a:r>
            <a:r>
              <a:rPr lang="ru-RU" sz="2000" dirty="0"/>
              <a:t>, </a:t>
            </a:r>
            <a:r>
              <a:rPr lang="ru-RU" sz="2000" dirty="0" err="1"/>
              <a:t>який</a:t>
            </a:r>
            <a:r>
              <a:rPr lang="ru-RU" sz="2000" dirty="0"/>
              <a:t> </a:t>
            </a:r>
            <a:r>
              <a:rPr lang="ru-RU" sz="2000" dirty="0" err="1"/>
              <a:t>включає</a:t>
            </a:r>
            <a:r>
              <a:rPr lang="ru-RU" sz="2000" dirty="0"/>
              <a:t> до </a:t>
            </a:r>
            <a:r>
              <a:rPr lang="ru-RU" sz="2000" dirty="0" err="1"/>
              <a:t>свого</a:t>
            </a:r>
            <a:r>
              <a:rPr lang="ru-RU" sz="2000" dirty="0"/>
              <a:t> складу </a:t>
            </a:r>
            <a:r>
              <a:rPr lang="ru-RU" sz="2000" dirty="0" err="1"/>
              <a:t>обчислювальну</a:t>
            </a:r>
            <a:r>
              <a:rPr lang="ru-RU" sz="2000" dirty="0"/>
              <a:t> </a:t>
            </a:r>
            <a:r>
              <a:rPr lang="ru-RU" sz="2000" dirty="0" err="1"/>
              <a:t>техніку</a:t>
            </a:r>
            <a:r>
              <a:rPr lang="ru-RU" sz="2000" dirty="0"/>
              <a:t> та </a:t>
            </a:r>
            <a:r>
              <a:rPr lang="ru-RU" sz="2000" dirty="0" err="1"/>
              <a:t>засоби</a:t>
            </a:r>
            <a:r>
              <a:rPr lang="ru-RU" sz="2000" dirty="0"/>
              <a:t> </a:t>
            </a:r>
            <a:r>
              <a:rPr lang="ru-RU" sz="2000" dirty="0" err="1"/>
              <a:t>збору</a:t>
            </a:r>
            <a:r>
              <a:rPr lang="ru-RU" sz="2000" dirty="0"/>
              <a:t> і </a:t>
            </a:r>
            <a:r>
              <a:rPr lang="ru-RU" sz="2000" dirty="0" err="1"/>
              <a:t>передачі</a:t>
            </a:r>
            <a:r>
              <a:rPr lang="ru-RU" sz="2000" dirty="0"/>
              <a:t> </a:t>
            </a:r>
            <a:r>
              <a:rPr lang="ru-RU" sz="2000" dirty="0" err="1"/>
              <a:t>даних</a:t>
            </a:r>
            <a:r>
              <a:rPr lang="ru-RU" sz="2000" dirty="0"/>
              <a:t> для </a:t>
            </a:r>
            <a:r>
              <a:rPr lang="ru-RU" sz="2000" dirty="0" err="1"/>
              <a:t>інформаційного</a:t>
            </a:r>
            <a:r>
              <a:rPr lang="ru-RU" sz="2000" dirty="0"/>
              <a:t> </a:t>
            </a:r>
            <a:r>
              <a:rPr lang="ru-RU" sz="2000" dirty="0" err="1"/>
              <a:t>обміну</a:t>
            </a:r>
            <a:r>
              <a:rPr lang="ru-RU" sz="2000" dirty="0"/>
              <a:t> як </a:t>
            </a:r>
            <a:r>
              <a:rPr lang="ru-RU" sz="2000" dirty="0" err="1"/>
              <a:t>всередині</a:t>
            </a:r>
            <a:r>
              <a:rPr lang="ru-RU" sz="2000" dirty="0"/>
              <a:t> банку, так і при </a:t>
            </a:r>
            <a:r>
              <a:rPr lang="ru-RU" sz="2000" dirty="0" err="1"/>
              <a:t>взаємодії</a:t>
            </a:r>
            <a:r>
              <a:rPr lang="ru-RU" sz="2000" dirty="0"/>
              <a:t> з </a:t>
            </a:r>
            <a:r>
              <a:rPr lang="ru-RU" sz="2000" dirty="0" err="1"/>
              <a:t>іншими</a:t>
            </a:r>
            <a:r>
              <a:rPr lang="ru-RU" sz="2000" dirty="0"/>
              <a:t> банками та </a:t>
            </a:r>
            <a:r>
              <a:rPr lang="ru-RU" sz="2000" dirty="0" err="1"/>
              <a:t>клієнтами</a:t>
            </a:r>
            <a:endParaRPr lang="ru-RU" sz="2000" dirty="0"/>
          </a:p>
        </p:txBody>
      </p:sp>
      <p:sp>
        <p:nvSpPr>
          <p:cNvPr id="11" name="Овал 6"/>
          <p:cNvSpPr txBox="1"/>
          <p:nvPr/>
        </p:nvSpPr>
        <p:spPr>
          <a:xfrm>
            <a:off x="9992048" y="4599267"/>
            <a:ext cx="1625599" cy="11832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890" tIns="8890" rIns="8890" bIns="8890"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22300" rtl="0">
              <a:lnSpc>
                <a:spcPct val="90000"/>
              </a:lnSpc>
              <a:spcBef>
                <a:spcPct val="0"/>
              </a:spcBef>
              <a:spcAft>
                <a:spcPct val="35000"/>
              </a:spcAft>
            </a:pPr>
            <a:r>
              <a:rPr lang="ru-RU" sz="1600" kern="1200" noProof="0" dirty="0" err="1"/>
              <a:t>Забезпечуючі</a:t>
            </a:r>
            <a:r>
              <a:rPr lang="ru-RU" sz="1600" kern="1200" noProof="0" dirty="0"/>
              <a:t> </a:t>
            </a:r>
            <a:r>
              <a:rPr lang="ru-RU" sz="1600" kern="1200" noProof="0" dirty="0" err="1"/>
              <a:t>підсистеми</a:t>
            </a:r>
            <a:endParaRPr lang="ru-RU" sz="1600" kern="1200" noProof="0" dirty="0"/>
          </a:p>
        </p:txBody>
      </p:sp>
    </p:spTree>
    <p:extLst>
      <p:ext uri="{BB962C8B-B14F-4D97-AF65-F5344CB8AC3E}">
        <p14:creationId xmlns:p14="http://schemas.microsoft.com/office/powerpoint/2010/main" val="340302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
        <p:nvSpPr>
          <p:cNvPr id="4" name="Овал 3" title="Step 1 title"/>
          <p:cNvSpPr/>
          <p:nvPr/>
        </p:nvSpPr>
        <p:spPr>
          <a:xfrm>
            <a:off x="483375" y="460914"/>
            <a:ext cx="1485306" cy="1384721"/>
          </a:xfrm>
          <a:prstGeom prst="ellipse">
            <a:avLst/>
          </a:prstGeom>
          <a:solidFill>
            <a:schemeClr val="accent1">
              <a:lumMod val="40000"/>
              <a:lumOff val="60000"/>
            </a:schemeClr>
          </a:solidFill>
          <a:ln w="76200">
            <a:solidFill>
              <a:schemeClr val="accent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5" name="Овал 6"/>
          <p:cNvSpPr txBox="1"/>
          <p:nvPr/>
        </p:nvSpPr>
        <p:spPr>
          <a:xfrm>
            <a:off x="413228" y="619347"/>
            <a:ext cx="1625599" cy="11832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890" tIns="8890" rIns="8890" bIns="8890"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22300" rtl="0">
              <a:lnSpc>
                <a:spcPct val="90000"/>
              </a:lnSpc>
              <a:spcBef>
                <a:spcPct val="0"/>
              </a:spcBef>
              <a:spcAft>
                <a:spcPct val="35000"/>
              </a:spcAft>
            </a:pPr>
            <a:r>
              <a:rPr lang="ru-RU" sz="1600" kern="1200" noProof="0" dirty="0" err="1"/>
              <a:t>Забезпечуючі</a:t>
            </a:r>
            <a:r>
              <a:rPr lang="ru-RU" sz="1600" kern="1200" noProof="0" dirty="0"/>
              <a:t> </a:t>
            </a:r>
            <a:r>
              <a:rPr lang="ru-RU" sz="1600" kern="1200" noProof="0" dirty="0" err="1"/>
              <a:t>підсистеми</a:t>
            </a:r>
            <a:endParaRPr lang="ru-RU" sz="1600" kern="1200" noProof="0" dirty="0"/>
          </a:p>
        </p:txBody>
      </p:sp>
      <p:sp>
        <p:nvSpPr>
          <p:cNvPr id="6" name="Прямоугольник 5"/>
          <p:cNvSpPr/>
          <p:nvPr/>
        </p:nvSpPr>
        <p:spPr>
          <a:xfrm>
            <a:off x="5019650" y="520906"/>
            <a:ext cx="6089531" cy="1323439"/>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55600" algn="just"/>
            <a:r>
              <a:rPr lang="ru-RU" sz="2000" b="1" dirty="0" err="1"/>
              <a:t>Програмне</a:t>
            </a:r>
            <a:r>
              <a:rPr lang="ru-RU" sz="2000" b="1" dirty="0"/>
              <a:t> </a:t>
            </a:r>
            <a:r>
              <a:rPr lang="ru-RU" sz="2000" b="1" dirty="0" err="1"/>
              <a:t>забезпечення</a:t>
            </a:r>
            <a:r>
              <a:rPr lang="ru-RU" sz="2000" b="1" dirty="0"/>
              <a:t> </a:t>
            </a:r>
            <a:r>
              <a:rPr lang="ru-RU" sz="2000" dirty="0"/>
              <a:t>– </a:t>
            </a:r>
            <a:r>
              <a:rPr lang="ru-RU" sz="2000" dirty="0" err="1"/>
              <a:t>сукупність</a:t>
            </a:r>
            <a:r>
              <a:rPr lang="ru-RU" sz="2000" dirty="0"/>
              <a:t> </a:t>
            </a:r>
            <a:r>
              <a:rPr lang="ru-RU" sz="2000" dirty="0" err="1"/>
              <a:t>програм</a:t>
            </a:r>
            <a:r>
              <a:rPr lang="ru-RU" sz="2000" dirty="0"/>
              <a:t>, </a:t>
            </a:r>
            <a:r>
              <a:rPr lang="ru-RU" sz="2000" dirty="0" err="1"/>
              <a:t>які</a:t>
            </a:r>
            <a:r>
              <a:rPr lang="ru-RU" sz="2000" dirty="0"/>
              <a:t> </a:t>
            </a:r>
            <a:r>
              <a:rPr lang="ru-RU" sz="2000" dirty="0" err="1"/>
              <a:t>реалізують</a:t>
            </a:r>
            <a:r>
              <a:rPr lang="ru-RU" sz="2000" dirty="0"/>
              <a:t> мету та </a:t>
            </a:r>
            <a:r>
              <a:rPr lang="ru-RU" sz="2000" dirty="0" err="1"/>
              <a:t>задачі</a:t>
            </a:r>
            <a:r>
              <a:rPr lang="ru-RU" sz="2000" dirty="0"/>
              <a:t> АІС і </a:t>
            </a:r>
            <a:r>
              <a:rPr lang="ru-RU" sz="2000" dirty="0" err="1"/>
              <a:t>забезпечують</a:t>
            </a:r>
            <a:r>
              <a:rPr lang="ru-RU" sz="2000" dirty="0"/>
              <a:t> </a:t>
            </a:r>
            <a:r>
              <a:rPr lang="ru-RU" sz="2000" dirty="0" err="1"/>
              <a:t>функціонування</a:t>
            </a:r>
            <a:r>
              <a:rPr lang="ru-RU" sz="2000" dirty="0"/>
              <a:t> </a:t>
            </a:r>
            <a:r>
              <a:rPr lang="ru-RU" sz="2000" dirty="0" err="1"/>
              <a:t>технічних</a:t>
            </a:r>
            <a:r>
              <a:rPr lang="ru-RU" sz="2000" dirty="0"/>
              <a:t> </a:t>
            </a:r>
            <a:r>
              <a:rPr lang="ru-RU" sz="2000" dirty="0" err="1"/>
              <a:t>засобів</a:t>
            </a:r>
            <a:r>
              <a:rPr lang="ru-RU" sz="2000" dirty="0"/>
              <a:t> (</a:t>
            </a:r>
            <a:r>
              <a:rPr lang="ru-RU" sz="2000" dirty="0" err="1"/>
              <a:t>загальне</a:t>
            </a:r>
            <a:r>
              <a:rPr lang="ru-RU" sz="2000" dirty="0"/>
              <a:t> і </a:t>
            </a:r>
            <a:r>
              <a:rPr lang="ru-RU" sz="2000" dirty="0" err="1"/>
              <a:t>спеціальне</a:t>
            </a:r>
            <a:r>
              <a:rPr lang="ru-RU" sz="2000" dirty="0"/>
              <a:t>).</a:t>
            </a:r>
          </a:p>
        </p:txBody>
      </p:sp>
      <p:grpSp>
        <p:nvGrpSpPr>
          <p:cNvPr id="7" name="Группа 6"/>
          <p:cNvGrpSpPr>
            <a:grpSpLocks/>
          </p:cNvGrpSpPr>
          <p:nvPr/>
        </p:nvGrpSpPr>
        <p:grpSpPr>
          <a:xfrm rot="10800000">
            <a:off x="7809133" y="2155049"/>
            <a:ext cx="3125386" cy="2052848"/>
            <a:chOff x="623515" y="823134"/>
            <a:chExt cx="2475309" cy="2163731"/>
          </a:xfrm>
        </p:grpSpPr>
        <p:sp>
          <p:nvSpPr>
            <p:cNvPr id="17" name="Стрелка вправо 16" title="Step 1 - task description"/>
            <p:cNvSpPr/>
            <p:nvPr/>
          </p:nvSpPr>
          <p:spPr>
            <a:xfrm>
              <a:off x="623515" y="823134"/>
              <a:ext cx="2475309" cy="2163731"/>
            </a:xfrm>
            <a:prstGeom prst="rightArrow">
              <a:avLst>
                <a:gd name="adj1" fmla="val 70000"/>
                <a:gd name="adj2" fmla="val 50000"/>
              </a:avLst>
            </a:prstGeom>
            <a:ln w="28575"/>
          </p:spPr>
          <p:style>
            <a:lnRef idx="2">
              <a:schemeClr val="accent1">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8" name="Стрелка вправо 4"/>
            <p:cNvSpPr txBox="1"/>
            <p:nvPr/>
          </p:nvSpPr>
          <p:spPr>
            <a:xfrm rot="10800000">
              <a:off x="1234537" y="1081810"/>
              <a:ext cx="1717381" cy="1514611"/>
            </a:xfrm>
            <a:prstGeom prst="rect">
              <a:avLst/>
            </a:prstGeom>
            <a:ln w="28575"/>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260" tIns="12065" rIns="24130" bIns="12065"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844550" rtl="0">
                <a:lnSpc>
                  <a:spcPct val="90000"/>
                </a:lnSpc>
                <a:spcBef>
                  <a:spcPct val="0"/>
                </a:spcBef>
                <a:spcAft>
                  <a:spcPct val="35000"/>
                </a:spcAft>
              </a:pPr>
              <a:r>
                <a:rPr lang="uk-UA" sz="2400" kern="1200" noProof="0" dirty="0"/>
                <a:t>математичне забезпечення</a:t>
              </a:r>
              <a:endParaRPr lang="ru-RU" sz="2400" kern="1200" noProof="0" dirty="0"/>
            </a:p>
          </p:txBody>
        </p:sp>
      </p:grpSp>
      <p:sp>
        <p:nvSpPr>
          <p:cNvPr id="8" name="Овал 7" title="Step 1 title"/>
          <p:cNvSpPr/>
          <p:nvPr/>
        </p:nvSpPr>
        <p:spPr>
          <a:xfrm>
            <a:off x="10153172" y="2410035"/>
            <a:ext cx="1562693" cy="1477794"/>
          </a:xfrm>
          <a:prstGeom prst="ellipse">
            <a:avLst/>
          </a:prstGeom>
          <a:solidFill>
            <a:schemeClr val="accent1">
              <a:lumMod val="40000"/>
              <a:lumOff val="60000"/>
            </a:schemeClr>
          </a:solidFill>
          <a:ln w="76200">
            <a:solidFill>
              <a:schemeClr val="accent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9" name="Прямоугольник 8"/>
          <p:cNvSpPr/>
          <p:nvPr/>
        </p:nvSpPr>
        <p:spPr>
          <a:xfrm>
            <a:off x="819344" y="2599270"/>
            <a:ext cx="6096000" cy="1631216"/>
          </a:xfrm>
          <a:prstGeom prst="rect">
            <a:avLst/>
          </a:prstGeom>
        </p:spPr>
        <p:txBody>
          <a:bodyPr>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60363" algn="just"/>
            <a:r>
              <a:rPr lang="ru-RU" sz="2000" b="1" dirty="0" err="1"/>
              <a:t>Математичне</a:t>
            </a:r>
            <a:r>
              <a:rPr lang="ru-RU" sz="2000" b="1" dirty="0"/>
              <a:t> </a:t>
            </a:r>
            <a:r>
              <a:rPr lang="ru-RU" sz="2000" b="1" dirty="0" err="1"/>
              <a:t>забезпечення</a:t>
            </a:r>
            <a:r>
              <a:rPr lang="ru-RU" sz="2000" b="1" dirty="0"/>
              <a:t> </a:t>
            </a:r>
            <a:r>
              <a:rPr lang="ru-RU" sz="2000" dirty="0" err="1"/>
              <a:t>являє</a:t>
            </a:r>
            <a:r>
              <a:rPr lang="ru-RU" sz="2000" dirty="0"/>
              <a:t> собою </a:t>
            </a:r>
            <a:r>
              <a:rPr lang="ru-RU" sz="2000" dirty="0" err="1"/>
              <a:t>сукупність</a:t>
            </a:r>
            <a:r>
              <a:rPr lang="ru-RU" sz="2000" dirty="0"/>
              <a:t> </a:t>
            </a:r>
            <a:r>
              <a:rPr lang="ru-RU" sz="2000" dirty="0" err="1"/>
              <a:t>алгоритмів</a:t>
            </a:r>
            <a:r>
              <a:rPr lang="ru-RU" sz="2000" dirty="0"/>
              <a:t> та </a:t>
            </a:r>
            <a:r>
              <a:rPr lang="ru-RU" sz="2000" dirty="0" err="1"/>
              <a:t>економіко-математичних</a:t>
            </a:r>
            <a:r>
              <a:rPr lang="ru-RU" sz="2000" dirty="0"/>
              <a:t> моделей, </a:t>
            </a:r>
            <a:r>
              <a:rPr lang="ru-RU" sz="2000" dirty="0" err="1"/>
              <a:t>які</a:t>
            </a:r>
            <a:r>
              <a:rPr lang="ru-RU" sz="2000" dirty="0"/>
              <a:t> </a:t>
            </a:r>
            <a:r>
              <a:rPr lang="ru-RU" sz="2000" dirty="0" err="1"/>
              <a:t>характеризують</a:t>
            </a:r>
            <a:r>
              <a:rPr lang="ru-RU" sz="2000" dirty="0"/>
              <a:t> </a:t>
            </a:r>
            <a:r>
              <a:rPr lang="ru-RU" sz="2000" dirty="0" err="1"/>
              <a:t>процедури</a:t>
            </a:r>
            <a:r>
              <a:rPr lang="ru-RU" sz="2000" dirty="0"/>
              <a:t> </a:t>
            </a:r>
            <a:r>
              <a:rPr lang="ru-RU" sz="2000" dirty="0" err="1"/>
              <a:t>обробки</a:t>
            </a:r>
            <a:r>
              <a:rPr lang="ru-RU" sz="2000" dirty="0"/>
              <a:t> </a:t>
            </a:r>
            <a:r>
              <a:rPr lang="ru-RU" sz="2000" dirty="0" err="1"/>
              <a:t>даних</a:t>
            </a:r>
            <a:r>
              <a:rPr lang="ru-RU" sz="2000" dirty="0"/>
              <a:t> та </a:t>
            </a:r>
            <a:r>
              <a:rPr lang="ru-RU" sz="2000" dirty="0" err="1"/>
              <a:t>формування</a:t>
            </a:r>
            <a:r>
              <a:rPr lang="ru-RU" sz="2000" dirty="0"/>
              <a:t> </a:t>
            </a:r>
            <a:r>
              <a:rPr lang="ru-RU" sz="2000" dirty="0" err="1"/>
              <a:t>бухгалтерської</a:t>
            </a:r>
            <a:r>
              <a:rPr lang="ru-RU" sz="2000" dirty="0"/>
              <a:t> </a:t>
            </a:r>
            <a:r>
              <a:rPr lang="ru-RU" sz="2000" dirty="0" err="1"/>
              <a:t>статистичної</a:t>
            </a:r>
            <a:r>
              <a:rPr lang="ru-RU" sz="2000" dirty="0"/>
              <a:t> </a:t>
            </a:r>
            <a:r>
              <a:rPr lang="ru-RU" sz="2000" dirty="0" err="1"/>
              <a:t>звітності</a:t>
            </a:r>
            <a:r>
              <a:rPr lang="ru-RU" sz="2000" dirty="0"/>
              <a:t>. </a:t>
            </a:r>
          </a:p>
        </p:txBody>
      </p:sp>
      <p:sp>
        <p:nvSpPr>
          <p:cNvPr id="10" name="Овал 6"/>
          <p:cNvSpPr txBox="1"/>
          <p:nvPr/>
        </p:nvSpPr>
        <p:spPr>
          <a:xfrm>
            <a:off x="10153172" y="2576388"/>
            <a:ext cx="1625599" cy="11832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890" tIns="8890" rIns="8890" bIns="8890"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22300" rtl="0">
              <a:lnSpc>
                <a:spcPct val="90000"/>
              </a:lnSpc>
              <a:spcBef>
                <a:spcPct val="0"/>
              </a:spcBef>
              <a:spcAft>
                <a:spcPct val="35000"/>
              </a:spcAft>
            </a:pPr>
            <a:r>
              <a:rPr lang="ru-RU" sz="1600" kern="1200" noProof="0" dirty="0" err="1"/>
              <a:t>Забезпечуючі</a:t>
            </a:r>
            <a:r>
              <a:rPr lang="ru-RU" sz="1600" kern="1200" noProof="0" dirty="0"/>
              <a:t> </a:t>
            </a:r>
            <a:r>
              <a:rPr lang="ru-RU" sz="1600" kern="1200" noProof="0" dirty="0" err="1"/>
              <a:t>підсистеми</a:t>
            </a:r>
            <a:endParaRPr lang="ru-RU" sz="1600" kern="1200" noProof="0" dirty="0"/>
          </a:p>
        </p:txBody>
      </p:sp>
      <p:grpSp>
        <p:nvGrpSpPr>
          <p:cNvPr id="11" name="Группа 10"/>
          <p:cNvGrpSpPr/>
          <p:nvPr/>
        </p:nvGrpSpPr>
        <p:grpSpPr>
          <a:xfrm>
            <a:off x="1271617" y="4473528"/>
            <a:ext cx="2970613" cy="1923558"/>
            <a:chOff x="623515" y="823134"/>
            <a:chExt cx="2475309" cy="2163731"/>
          </a:xfrm>
        </p:grpSpPr>
        <p:sp>
          <p:nvSpPr>
            <p:cNvPr id="15" name="Стрелка вправо 14" title="Step 1 - task description"/>
            <p:cNvSpPr/>
            <p:nvPr/>
          </p:nvSpPr>
          <p:spPr>
            <a:xfrm>
              <a:off x="623515" y="823134"/>
              <a:ext cx="2475309" cy="2163731"/>
            </a:xfrm>
            <a:prstGeom prst="rightArrow">
              <a:avLst>
                <a:gd name="adj1" fmla="val 70000"/>
                <a:gd name="adj2" fmla="val 50000"/>
              </a:avLst>
            </a:prstGeom>
            <a:ln w="28575"/>
          </p:spPr>
          <p:style>
            <a:lnRef idx="2">
              <a:schemeClr val="accent1">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6" name="Стрелка вправо 4"/>
            <p:cNvSpPr txBox="1"/>
            <p:nvPr/>
          </p:nvSpPr>
          <p:spPr>
            <a:xfrm>
              <a:off x="1234537" y="1081810"/>
              <a:ext cx="1717381" cy="1514611"/>
            </a:xfrm>
            <a:prstGeom prst="rect">
              <a:avLst/>
            </a:prstGeom>
            <a:ln w="28575"/>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260" tIns="12065" rIns="24130" bIns="12065"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844550" rtl="0">
                <a:lnSpc>
                  <a:spcPct val="90000"/>
                </a:lnSpc>
                <a:spcBef>
                  <a:spcPct val="0"/>
                </a:spcBef>
                <a:spcAft>
                  <a:spcPct val="35000"/>
                </a:spcAft>
              </a:pPr>
              <a:r>
                <a:rPr lang="uk-UA" sz="2400" kern="1200" noProof="0" dirty="0"/>
                <a:t>програмне забезпечення</a:t>
              </a:r>
              <a:endParaRPr lang="ru-RU" sz="2400" kern="1200" noProof="0" dirty="0"/>
            </a:p>
          </p:txBody>
        </p:sp>
      </p:grpSp>
      <p:sp>
        <p:nvSpPr>
          <p:cNvPr id="12" name="Овал 11" title="Step 1 title"/>
          <p:cNvSpPr/>
          <p:nvPr/>
        </p:nvSpPr>
        <p:spPr>
          <a:xfrm>
            <a:off x="553522" y="4751417"/>
            <a:ext cx="1485306" cy="1384721"/>
          </a:xfrm>
          <a:prstGeom prst="ellipse">
            <a:avLst/>
          </a:prstGeom>
          <a:solidFill>
            <a:schemeClr val="accent1">
              <a:lumMod val="40000"/>
              <a:lumOff val="60000"/>
            </a:schemeClr>
          </a:solidFill>
          <a:ln w="76200">
            <a:solidFill>
              <a:schemeClr val="accent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3" name="Овал 6"/>
          <p:cNvSpPr txBox="1"/>
          <p:nvPr/>
        </p:nvSpPr>
        <p:spPr>
          <a:xfrm>
            <a:off x="483375" y="4909850"/>
            <a:ext cx="1625599" cy="11832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890" tIns="8890" rIns="8890" bIns="8890"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22300" rtl="0">
              <a:lnSpc>
                <a:spcPct val="90000"/>
              </a:lnSpc>
              <a:spcBef>
                <a:spcPct val="0"/>
              </a:spcBef>
              <a:spcAft>
                <a:spcPct val="35000"/>
              </a:spcAft>
            </a:pPr>
            <a:r>
              <a:rPr lang="ru-RU" sz="1600" kern="1200" noProof="0" dirty="0" err="1"/>
              <a:t>Забезпечуючі</a:t>
            </a:r>
            <a:r>
              <a:rPr lang="ru-RU" sz="1600" kern="1200" noProof="0" dirty="0"/>
              <a:t> </a:t>
            </a:r>
            <a:r>
              <a:rPr lang="ru-RU" sz="1600" kern="1200" noProof="0" dirty="0" err="1"/>
              <a:t>підсистеми</a:t>
            </a:r>
            <a:endParaRPr lang="ru-RU" sz="1600" kern="1200" noProof="0" dirty="0"/>
          </a:p>
        </p:txBody>
      </p:sp>
      <p:sp>
        <p:nvSpPr>
          <p:cNvPr id="14" name="Прямоугольник 13"/>
          <p:cNvSpPr/>
          <p:nvPr/>
        </p:nvSpPr>
        <p:spPr>
          <a:xfrm>
            <a:off x="5019650" y="4773588"/>
            <a:ext cx="6096000" cy="1323439"/>
          </a:xfrm>
          <a:prstGeom prst="rect">
            <a:avLst/>
          </a:prstGeom>
        </p:spPr>
        <p:txBody>
          <a:bodyPr>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60363" algn="just"/>
            <a:r>
              <a:rPr lang="ru-RU" sz="2000" b="1" dirty="0" err="1"/>
              <a:t>Ергономічне</a:t>
            </a:r>
            <a:r>
              <a:rPr lang="ru-RU" sz="2000" b="1" dirty="0"/>
              <a:t> </a:t>
            </a:r>
            <a:r>
              <a:rPr lang="ru-RU" sz="2000" b="1" dirty="0" err="1"/>
              <a:t>забезпечення</a:t>
            </a:r>
            <a:r>
              <a:rPr lang="ru-RU" sz="2000" b="1" dirty="0"/>
              <a:t> </a:t>
            </a:r>
            <a:r>
              <a:rPr lang="ru-RU" sz="2000" dirty="0"/>
              <a:t>– </a:t>
            </a:r>
            <a:r>
              <a:rPr lang="ru-RU" sz="2000" dirty="0" err="1"/>
              <a:t>сукупність</a:t>
            </a:r>
            <a:r>
              <a:rPr lang="ru-RU" sz="2000" dirty="0"/>
              <a:t> </a:t>
            </a:r>
            <a:r>
              <a:rPr lang="ru-RU" sz="2000" dirty="0" err="1"/>
              <a:t>методів</a:t>
            </a:r>
            <a:r>
              <a:rPr lang="ru-RU" sz="2000" dirty="0"/>
              <a:t> і </a:t>
            </a:r>
            <a:r>
              <a:rPr lang="ru-RU" sz="2000" dirty="0" err="1"/>
              <a:t>засобів</a:t>
            </a:r>
            <a:r>
              <a:rPr lang="ru-RU" sz="2000" dirty="0"/>
              <a:t> для </a:t>
            </a:r>
            <a:r>
              <a:rPr lang="ru-RU" sz="2000" dirty="0" err="1"/>
              <a:t>створення</a:t>
            </a:r>
            <a:r>
              <a:rPr lang="ru-RU" sz="2000" dirty="0"/>
              <a:t> </a:t>
            </a:r>
            <a:r>
              <a:rPr lang="ru-RU" sz="2000" dirty="0" err="1"/>
              <a:t>оптимальних</a:t>
            </a:r>
            <a:r>
              <a:rPr lang="ru-RU" sz="2000" dirty="0"/>
              <a:t> умов </a:t>
            </a:r>
            <a:r>
              <a:rPr lang="ru-RU" sz="2000" dirty="0" err="1"/>
              <a:t>високоефективної</a:t>
            </a:r>
            <a:r>
              <a:rPr lang="ru-RU" sz="2000" dirty="0"/>
              <a:t> </a:t>
            </a:r>
            <a:r>
              <a:rPr lang="ru-RU" sz="2000" dirty="0" err="1"/>
              <a:t>роботи</a:t>
            </a:r>
            <a:r>
              <a:rPr lang="ru-RU" sz="2000" dirty="0"/>
              <a:t> в </a:t>
            </a:r>
            <a:r>
              <a:rPr lang="ru-RU" sz="2000" dirty="0" err="1"/>
              <a:t>умовах</a:t>
            </a:r>
            <a:r>
              <a:rPr lang="ru-RU" sz="2000" dirty="0"/>
              <a:t> АІС для людей. </a:t>
            </a:r>
            <a:r>
              <a:rPr lang="ru-RU" sz="2000" dirty="0" err="1"/>
              <a:t>Найсприятливіші</a:t>
            </a:r>
            <a:r>
              <a:rPr lang="ru-RU" sz="2000" dirty="0"/>
              <a:t> </a:t>
            </a:r>
            <a:r>
              <a:rPr lang="ru-RU" sz="2000" dirty="0" err="1"/>
              <a:t>умови</a:t>
            </a:r>
            <a:r>
              <a:rPr lang="ru-RU" sz="2000" dirty="0"/>
              <a:t> </a:t>
            </a:r>
            <a:r>
              <a:rPr lang="ru-RU" sz="2000" dirty="0" err="1"/>
              <a:t>праці</a:t>
            </a:r>
            <a:r>
              <a:rPr lang="ru-RU" sz="2000" dirty="0"/>
              <a:t>. </a:t>
            </a:r>
          </a:p>
        </p:txBody>
      </p:sp>
    </p:spTree>
    <p:extLst>
      <p:ext uri="{BB962C8B-B14F-4D97-AF65-F5344CB8AC3E}">
        <p14:creationId xmlns:p14="http://schemas.microsoft.com/office/powerpoint/2010/main" val="3293066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grpSp>
        <p:nvGrpSpPr>
          <p:cNvPr id="4" name="Группа 3"/>
          <p:cNvGrpSpPr/>
          <p:nvPr/>
        </p:nvGrpSpPr>
        <p:grpSpPr>
          <a:xfrm>
            <a:off x="1082162" y="507760"/>
            <a:ext cx="3251201" cy="2324444"/>
            <a:chOff x="623515" y="823134"/>
            <a:chExt cx="2475309" cy="2163731"/>
          </a:xfrm>
        </p:grpSpPr>
        <p:sp>
          <p:nvSpPr>
            <p:cNvPr id="14" name="Стрелка вправо 13" title="Step 1 - task description"/>
            <p:cNvSpPr/>
            <p:nvPr/>
          </p:nvSpPr>
          <p:spPr>
            <a:xfrm>
              <a:off x="623515" y="823134"/>
              <a:ext cx="2475309" cy="2163731"/>
            </a:xfrm>
            <a:prstGeom prst="rightArrow">
              <a:avLst>
                <a:gd name="adj1" fmla="val 70000"/>
                <a:gd name="adj2" fmla="val 50000"/>
              </a:avLst>
            </a:prstGeom>
            <a:ln w="28575"/>
          </p:spPr>
          <p:style>
            <a:lnRef idx="2">
              <a:schemeClr val="accent1">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5" name="Стрелка вправо 4"/>
            <p:cNvSpPr txBox="1"/>
            <p:nvPr/>
          </p:nvSpPr>
          <p:spPr>
            <a:xfrm>
              <a:off x="1234537" y="1081810"/>
              <a:ext cx="1717381" cy="1514611"/>
            </a:xfrm>
            <a:prstGeom prst="rect">
              <a:avLst/>
            </a:prstGeom>
            <a:ln w="28575"/>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260" tIns="12065" rIns="24130" bIns="12065"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844550" rtl="0">
                <a:lnSpc>
                  <a:spcPct val="90000"/>
                </a:lnSpc>
                <a:spcBef>
                  <a:spcPct val="0"/>
                </a:spcBef>
                <a:spcAft>
                  <a:spcPct val="35000"/>
                </a:spcAft>
              </a:pPr>
              <a:r>
                <a:rPr lang="uk-UA" sz="2400" kern="1200" noProof="0" dirty="0"/>
                <a:t>Лінгвістичне забезпечення</a:t>
              </a:r>
              <a:endParaRPr lang="ru-RU" sz="2400" kern="1200" noProof="0" dirty="0"/>
            </a:p>
          </p:txBody>
        </p:sp>
      </p:grpSp>
      <p:sp>
        <p:nvSpPr>
          <p:cNvPr id="5" name="Овал 4" title="Step 1 title"/>
          <p:cNvSpPr/>
          <p:nvPr/>
        </p:nvSpPr>
        <p:spPr>
          <a:xfrm>
            <a:off x="364067" y="785649"/>
            <a:ext cx="1625600" cy="1673309"/>
          </a:xfrm>
          <a:prstGeom prst="ellipse">
            <a:avLst/>
          </a:prstGeom>
          <a:solidFill>
            <a:schemeClr val="accent1">
              <a:lumMod val="40000"/>
              <a:lumOff val="60000"/>
            </a:schemeClr>
          </a:solidFill>
          <a:ln w="76200">
            <a:solidFill>
              <a:schemeClr val="accent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6" name="Овал 6"/>
          <p:cNvSpPr txBox="1"/>
          <p:nvPr/>
        </p:nvSpPr>
        <p:spPr>
          <a:xfrm>
            <a:off x="364068" y="1030699"/>
            <a:ext cx="1625599" cy="11832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890" tIns="8890" rIns="8890" bIns="8890"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22300" rtl="0">
              <a:lnSpc>
                <a:spcPct val="90000"/>
              </a:lnSpc>
              <a:spcBef>
                <a:spcPct val="0"/>
              </a:spcBef>
              <a:spcAft>
                <a:spcPct val="35000"/>
              </a:spcAft>
            </a:pPr>
            <a:r>
              <a:rPr lang="ru-RU" sz="1600" kern="1200" noProof="0" dirty="0" err="1"/>
              <a:t>Забезпечуючі</a:t>
            </a:r>
            <a:r>
              <a:rPr lang="ru-RU" sz="1600" kern="1200" noProof="0" dirty="0"/>
              <a:t> </a:t>
            </a:r>
            <a:r>
              <a:rPr lang="ru-RU" sz="1600" kern="1200" noProof="0" dirty="0" err="1"/>
              <a:t>підсистеми</a:t>
            </a:r>
            <a:endParaRPr lang="ru-RU" sz="1600" kern="1200" noProof="0" dirty="0"/>
          </a:p>
        </p:txBody>
      </p:sp>
      <p:sp>
        <p:nvSpPr>
          <p:cNvPr id="7" name="Прямоугольник 6"/>
          <p:cNvSpPr/>
          <p:nvPr/>
        </p:nvSpPr>
        <p:spPr>
          <a:xfrm>
            <a:off x="4487334" y="785649"/>
            <a:ext cx="7340600" cy="1631216"/>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55600" algn="just"/>
            <a:r>
              <a:rPr lang="ru-RU" sz="2000" b="1" dirty="0" err="1"/>
              <a:t>Лінгвістичне</a:t>
            </a:r>
            <a:r>
              <a:rPr lang="ru-RU" sz="2000" b="1" dirty="0"/>
              <a:t> </a:t>
            </a:r>
            <a:r>
              <a:rPr lang="ru-RU" sz="2000" b="1" dirty="0" err="1"/>
              <a:t>забезпечення</a:t>
            </a:r>
            <a:r>
              <a:rPr lang="ru-RU" sz="2000" b="1" dirty="0"/>
              <a:t> </a:t>
            </a:r>
            <a:r>
              <a:rPr lang="ru-RU" sz="2000" dirty="0" err="1"/>
              <a:t>включає</a:t>
            </a:r>
            <a:r>
              <a:rPr lang="ru-RU" sz="2000" dirty="0"/>
              <a:t> до </a:t>
            </a:r>
            <a:r>
              <a:rPr lang="ru-RU" sz="2000" dirty="0" err="1"/>
              <a:t>свого</a:t>
            </a:r>
            <a:r>
              <a:rPr lang="ru-RU" sz="2000" dirty="0"/>
              <a:t> складу </a:t>
            </a:r>
            <a:r>
              <a:rPr lang="ru-RU" sz="2000" dirty="0" err="1"/>
              <a:t>мовні</a:t>
            </a:r>
            <a:r>
              <a:rPr lang="ru-RU" sz="2000" dirty="0"/>
              <a:t> </a:t>
            </a:r>
            <a:r>
              <a:rPr lang="ru-RU" sz="2000" dirty="0" err="1"/>
              <a:t>засоби</a:t>
            </a:r>
            <a:r>
              <a:rPr lang="ru-RU" sz="2000" dirty="0"/>
              <a:t>, </a:t>
            </a:r>
            <a:r>
              <a:rPr lang="ru-RU" sz="2000" dirty="0" err="1"/>
              <a:t>що</a:t>
            </a:r>
            <a:r>
              <a:rPr lang="ru-RU" sz="2000" dirty="0"/>
              <a:t> </a:t>
            </a:r>
            <a:r>
              <a:rPr lang="ru-RU" sz="2000" dirty="0" err="1"/>
              <a:t>використовуються</a:t>
            </a:r>
            <a:r>
              <a:rPr lang="ru-RU" sz="2000" dirty="0"/>
              <a:t> у </a:t>
            </a:r>
            <a:r>
              <a:rPr lang="ru-RU" sz="2000" dirty="0" err="1"/>
              <a:t>системі</a:t>
            </a:r>
            <a:r>
              <a:rPr lang="ru-RU" sz="2000" dirty="0"/>
              <a:t>: </a:t>
            </a:r>
            <a:r>
              <a:rPr lang="ru-RU" sz="2000" dirty="0" err="1"/>
              <a:t>мови</a:t>
            </a:r>
            <a:r>
              <a:rPr lang="ru-RU" sz="2000" dirty="0"/>
              <a:t> </a:t>
            </a:r>
            <a:r>
              <a:rPr lang="ru-RU" sz="2000" dirty="0" err="1"/>
              <a:t>програмування</a:t>
            </a:r>
            <a:r>
              <a:rPr lang="ru-RU" sz="2000" dirty="0"/>
              <a:t>, </a:t>
            </a:r>
            <a:r>
              <a:rPr lang="ru-RU" sz="2000" dirty="0" err="1"/>
              <a:t>інформаційно-пошукові</a:t>
            </a:r>
            <a:r>
              <a:rPr lang="ru-RU" sz="2000" dirty="0"/>
              <a:t> </a:t>
            </a:r>
            <a:r>
              <a:rPr lang="ru-RU" sz="2000" dirty="0" err="1"/>
              <a:t>мови</a:t>
            </a:r>
            <a:r>
              <a:rPr lang="ru-RU" sz="2000" dirty="0"/>
              <a:t>, </a:t>
            </a:r>
            <a:r>
              <a:rPr lang="ru-RU" sz="2000" dirty="0" err="1"/>
              <a:t>мови</a:t>
            </a:r>
            <a:r>
              <a:rPr lang="ru-RU" sz="2000" dirty="0"/>
              <a:t> </a:t>
            </a:r>
            <a:r>
              <a:rPr lang="ru-RU" sz="2000" dirty="0" err="1"/>
              <a:t>опису</a:t>
            </a:r>
            <a:r>
              <a:rPr lang="ru-RU" sz="2000" dirty="0"/>
              <a:t> </a:t>
            </a:r>
            <a:r>
              <a:rPr lang="ru-RU" sz="2000" dirty="0" err="1"/>
              <a:t>метаданих</a:t>
            </a:r>
            <a:r>
              <a:rPr lang="ru-RU" sz="2000" dirty="0"/>
              <a:t>, </a:t>
            </a:r>
            <a:r>
              <a:rPr lang="ru-RU" sz="2000" dirty="0" err="1"/>
              <a:t>мови</a:t>
            </a:r>
            <a:r>
              <a:rPr lang="ru-RU" sz="2000" dirty="0"/>
              <a:t> </a:t>
            </a:r>
            <a:r>
              <a:rPr lang="ru-RU" sz="2000" dirty="0" err="1"/>
              <a:t>запитів</a:t>
            </a:r>
            <a:r>
              <a:rPr lang="ru-RU" sz="2000" dirty="0"/>
              <a:t> і </a:t>
            </a:r>
            <a:r>
              <a:rPr lang="ru-RU" sz="2000" dirty="0" err="1"/>
              <a:t>спілкування</a:t>
            </a:r>
            <a:r>
              <a:rPr lang="ru-RU" sz="2000" dirty="0"/>
              <a:t> </a:t>
            </a:r>
            <a:r>
              <a:rPr lang="ru-RU" sz="2000" dirty="0" err="1"/>
              <a:t>користувачів</a:t>
            </a:r>
            <a:r>
              <a:rPr lang="ru-RU" sz="2000" dirty="0"/>
              <a:t> з системою й </a:t>
            </a:r>
            <a:r>
              <a:rPr lang="ru-RU" sz="2000" dirty="0" err="1"/>
              <a:t>інші</a:t>
            </a:r>
            <a:r>
              <a:rPr lang="ru-RU" sz="2000" dirty="0"/>
              <a:t> </a:t>
            </a:r>
            <a:r>
              <a:rPr lang="ru-RU" sz="2000" dirty="0" err="1"/>
              <a:t>мовні</a:t>
            </a:r>
            <a:r>
              <a:rPr lang="ru-RU" sz="2000" dirty="0"/>
              <a:t> </a:t>
            </a:r>
            <a:r>
              <a:rPr lang="ru-RU" sz="2000" dirty="0" err="1"/>
              <a:t>засоби</a:t>
            </a:r>
            <a:r>
              <a:rPr lang="ru-RU" sz="2000" dirty="0"/>
              <a:t>.</a:t>
            </a:r>
          </a:p>
        </p:txBody>
      </p:sp>
      <p:grpSp>
        <p:nvGrpSpPr>
          <p:cNvPr id="8" name="Группа 7"/>
          <p:cNvGrpSpPr>
            <a:grpSpLocks/>
          </p:cNvGrpSpPr>
          <p:nvPr/>
        </p:nvGrpSpPr>
        <p:grpSpPr>
          <a:xfrm rot="10800000">
            <a:off x="7707848" y="4136828"/>
            <a:ext cx="3251201" cy="2213412"/>
            <a:chOff x="623515" y="823134"/>
            <a:chExt cx="2475309" cy="2163731"/>
          </a:xfrm>
        </p:grpSpPr>
        <p:sp>
          <p:nvSpPr>
            <p:cNvPr id="12" name="Стрелка вправо 11" title="Step 1 - task description"/>
            <p:cNvSpPr/>
            <p:nvPr/>
          </p:nvSpPr>
          <p:spPr>
            <a:xfrm>
              <a:off x="623515" y="823134"/>
              <a:ext cx="2475309" cy="2163731"/>
            </a:xfrm>
            <a:prstGeom prst="rightArrow">
              <a:avLst>
                <a:gd name="adj1" fmla="val 70000"/>
                <a:gd name="adj2" fmla="val 50000"/>
              </a:avLst>
            </a:prstGeom>
            <a:ln w="28575"/>
          </p:spPr>
          <p:style>
            <a:lnRef idx="2">
              <a:schemeClr val="accent1">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3" name="Стрелка вправо 4"/>
            <p:cNvSpPr txBox="1"/>
            <p:nvPr/>
          </p:nvSpPr>
          <p:spPr>
            <a:xfrm rot="10800000">
              <a:off x="1234537" y="1081810"/>
              <a:ext cx="1717381" cy="1514611"/>
            </a:xfrm>
            <a:prstGeom prst="rect">
              <a:avLst/>
            </a:prstGeom>
            <a:ln w="28575"/>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260" tIns="12065" rIns="24130" bIns="12065"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844550" rtl="0">
                <a:lnSpc>
                  <a:spcPct val="90000"/>
                </a:lnSpc>
                <a:spcBef>
                  <a:spcPct val="0"/>
                </a:spcBef>
                <a:spcAft>
                  <a:spcPct val="35000"/>
                </a:spcAft>
              </a:pPr>
              <a:r>
                <a:rPr lang="uk-UA" sz="2400" kern="1200" noProof="0" dirty="0"/>
                <a:t>Правове забезпечення</a:t>
              </a:r>
              <a:endParaRPr lang="ru-RU" sz="2400" kern="1200" noProof="0" dirty="0"/>
            </a:p>
          </p:txBody>
        </p:sp>
      </p:grpSp>
      <p:sp>
        <p:nvSpPr>
          <p:cNvPr id="9" name="Овал 8" title="Step 1 title"/>
          <p:cNvSpPr/>
          <p:nvPr/>
        </p:nvSpPr>
        <p:spPr>
          <a:xfrm>
            <a:off x="9992047" y="4351364"/>
            <a:ext cx="1625600" cy="1673309"/>
          </a:xfrm>
          <a:prstGeom prst="ellipse">
            <a:avLst/>
          </a:prstGeom>
          <a:solidFill>
            <a:schemeClr val="accent1">
              <a:lumMod val="40000"/>
              <a:lumOff val="60000"/>
            </a:schemeClr>
          </a:solidFill>
          <a:ln w="76200">
            <a:solidFill>
              <a:schemeClr val="accent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0" name="Прямоугольник 9"/>
          <p:cNvSpPr/>
          <p:nvPr/>
        </p:nvSpPr>
        <p:spPr>
          <a:xfrm>
            <a:off x="469750" y="3919850"/>
            <a:ext cx="6096000" cy="2246769"/>
          </a:xfrm>
          <a:prstGeom prst="rect">
            <a:avLst/>
          </a:prstGeom>
        </p:spPr>
        <p:txBody>
          <a:bodyPr>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60363" algn="just"/>
            <a:r>
              <a:rPr lang="ru-RU" sz="2000" b="1" dirty="0" err="1"/>
              <a:t>Правове</a:t>
            </a:r>
            <a:r>
              <a:rPr lang="ru-RU" sz="2000" b="1" dirty="0"/>
              <a:t> </a:t>
            </a:r>
            <a:r>
              <a:rPr lang="ru-RU" sz="2000" b="1" dirty="0" err="1"/>
              <a:t>забезпечення</a:t>
            </a:r>
            <a:r>
              <a:rPr lang="ru-RU" sz="2000" b="1" dirty="0"/>
              <a:t> </a:t>
            </a:r>
            <a:r>
              <a:rPr lang="ru-RU" sz="2000" dirty="0"/>
              <a:t>– </a:t>
            </a:r>
            <a:r>
              <a:rPr lang="ru-RU" sz="2000" dirty="0" err="1"/>
              <a:t>це</a:t>
            </a:r>
            <a:r>
              <a:rPr lang="ru-RU" sz="2000" dirty="0"/>
              <a:t> </a:t>
            </a:r>
            <a:r>
              <a:rPr lang="ru-RU" sz="2000" dirty="0" err="1"/>
              <a:t>сукупність</a:t>
            </a:r>
            <a:r>
              <a:rPr lang="ru-RU" sz="2000" dirty="0"/>
              <a:t> нормативно-</a:t>
            </a:r>
            <a:r>
              <a:rPr lang="ru-RU" sz="2000" dirty="0" err="1"/>
              <a:t>правових</a:t>
            </a:r>
            <a:r>
              <a:rPr lang="ru-RU" sz="2000" dirty="0"/>
              <a:t> </a:t>
            </a:r>
            <a:r>
              <a:rPr lang="ru-RU" sz="2000" dirty="0" err="1"/>
              <a:t>документів</a:t>
            </a:r>
            <a:r>
              <a:rPr lang="ru-RU" sz="2000" dirty="0"/>
              <a:t> та </a:t>
            </a:r>
            <a:r>
              <a:rPr lang="ru-RU" sz="2000" dirty="0" err="1"/>
              <a:t>інструктивних</a:t>
            </a:r>
            <a:r>
              <a:rPr lang="ru-RU" sz="2000" dirty="0"/>
              <a:t> і </a:t>
            </a:r>
            <a:r>
              <a:rPr lang="ru-RU" sz="2000" dirty="0" err="1"/>
              <a:t>методичних</a:t>
            </a:r>
            <a:r>
              <a:rPr lang="ru-RU" sz="2000" dirty="0"/>
              <a:t> </a:t>
            </a:r>
            <a:r>
              <a:rPr lang="ru-RU" sz="2000" dirty="0" err="1"/>
              <a:t>матеріалів</a:t>
            </a:r>
            <a:r>
              <a:rPr lang="ru-RU" sz="2000" dirty="0"/>
              <a:t>, </a:t>
            </a:r>
            <a:r>
              <a:rPr lang="ru-RU" sz="2000" dirty="0" err="1"/>
              <a:t>які</a:t>
            </a:r>
            <a:r>
              <a:rPr lang="ru-RU" sz="2000" dirty="0"/>
              <a:t> </a:t>
            </a:r>
            <a:r>
              <a:rPr lang="ru-RU" sz="2000" dirty="0" err="1"/>
              <a:t>регламентують</a:t>
            </a:r>
            <a:r>
              <a:rPr lang="ru-RU" sz="2000" dirty="0"/>
              <a:t> права й </a:t>
            </a:r>
            <a:r>
              <a:rPr lang="ru-RU" sz="2000" dirty="0" err="1"/>
              <a:t>обов’язки</a:t>
            </a:r>
            <a:r>
              <a:rPr lang="ru-RU" sz="2000" dirty="0"/>
              <a:t> </a:t>
            </a:r>
            <a:r>
              <a:rPr lang="ru-RU" sz="2000" dirty="0" err="1"/>
              <a:t>спеціалістів</a:t>
            </a:r>
            <a:r>
              <a:rPr lang="ru-RU" sz="2000" dirty="0"/>
              <a:t> та </a:t>
            </a:r>
            <a:r>
              <a:rPr lang="ru-RU" sz="2000" dirty="0" err="1"/>
              <a:t>визначають</a:t>
            </a:r>
            <a:r>
              <a:rPr lang="ru-RU" sz="2000" dirty="0"/>
              <a:t> </a:t>
            </a:r>
            <a:r>
              <a:rPr lang="ru-RU" sz="2000" dirty="0" err="1"/>
              <a:t>технологічний</a:t>
            </a:r>
            <a:r>
              <a:rPr lang="ru-RU" sz="2000" dirty="0"/>
              <a:t> порядок </a:t>
            </a:r>
            <a:r>
              <a:rPr lang="ru-RU" sz="2000" dirty="0" err="1"/>
              <a:t>функціонування</a:t>
            </a:r>
            <a:r>
              <a:rPr lang="ru-RU" sz="2000" dirty="0"/>
              <a:t> БАІС і </a:t>
            </a:r>
            <a:r>
              <a:rPr lang="ru-RU" sz="2000" dirty="0" err="1"/>
              <a:t>юридичний</a:t>
            </a:r>
            <a:r>
              <a:rPr lang="ru-RU" sz="2000" dirty="0"/>
              <a:t> статус </a:t>
            </a:r>
            <a:r>
              <a:rPr lang="ru-RU" sz="2000" dirty="0" err="1"/>
              <a:t>результатів</a:t>
            </a:r>
            <a:r>
              <a:rPr lang="ru-RU" sz="2000" dirty="0"/>
              <a:t> такого </a:t>
            </a:r>
            <a:r>
              <a:rPr lang="ru-RU" sz="2000" dirty="0" err="1"/>
              <a:t>функціонування</a:t>
            </a:r>
            <a:endParaRPr lang="ru-RU" sz="2000" dirty="0"/>
          </a:p>
        </p:txBody>
      </p:sp>
      <p:sp>
        <p:nvSpPr>
          <p:cNvPr id="11" name="Овал 6"/>
          <p:cNvSpPr txBox="1"/>
          <p:nvPr/>
        </p:nvSpPr>
        <p:spPr>
          <a:xfrm>
            <a:off x="9992048" y="4599267"/>
            <a:ext cx="1625599" cy="11832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890" tIns="8890" rIns="8890" bIns="8890"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22300" rtl="0">
              <a:lnSpc>
                <a:spcPct val="90000"/>
              </a:lnSpc>
              <a:spcBef>
                <a:spcPct val="0"/>
              </a:spcBef>
              <a:spcAft>
                <a:spcPct val="35000"/>
              </a:spcAft>
            </a:pPr>
            <a:r>
              <a:rPr lang="ru-RU" sz="1600" kern="1200" noProof="0" dirty="0" err="1"/>
              <a:t>Забезпечуючі</a:t>
            </a:r>
            <a:r>
              <a:rPr lang="ru-RU" sz="1600" kern="1200" noProof="0" dirty="0"/>
              <a:t> </a:t>
            </a:r>
            <a:r>
              <a:rPr lang="ru-RU" sz="1600" kern="1200" noProof="0" dirty="0" err="1"/>
              <a:t>підсистеми</a:t>
            </a:r>
            <a:endParaRPr lang="ru-RU" sz="1600" kern="1200" noProof="0" dirty="0"/>
          </a:p>
        </p:txBody>
      </p:sp>
    </p:spTree>
    <p:extLst>
      <p:ext uri="{BB962C8B-B14F-4D97-AF65-F5344CB8AC3E}">
        <p14:creationId xmlns:p14="http://schemas.microsoft.com/office/powerpoint/2010/main" val="285457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grpSp>
        <p:nvGrpSpPr>
          <p:cNvPr id="4" name="Группа 3"/>
          <p:cNvGrpSpPr/>
          <p:nvPr/>
        </p:nvGrpSpPr>
        <p:grpSpPr>
          <a:xfrm>
            <a:off x="1082162" y="723517"/>
            <a:ext cx="3251201" cy="2324444"/>
            <a:chOff x="623515" y="823134"/>
            <a:chExt cx="2475309" cy="2163731"/>
          </a:xfrm>
        </p:grpSpPr>
        <p:sp>
          <p:nvSpPr>
            <p:cNvPr id="14" name="Стрелка вправо 13" title="Step 1 - task description"/>
            <p:cNvSpPr/>
            <p:nvPr/>
          </p:nvSpPr>
          <p:spPr>
            <a:xfrm>
              <a:off x="623515" y="823134"/>
              <a:ext cx="2475309" cy="2163731"/>
            </a:xfrm>
            <a:prstGeom prst="rightArrow">
              <a:avLst>
                <a:gd name="adj1" fmla="val 70000"/>
                <a:gd name="adj2" fmla="val 50000"/>
              </a:avLst>
            </a:prstGeom>
            <a:ln w="28575"/>
          </p:spPr>
          <p:style>
            <a:lnRef idx="2">
              <a:schemeClr val="accent1">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5" name="Стрелка вправо 4"/>
            <p:cNvSpPr txBox="1"/>
            <p:nvPr/>
          </p:nvSpPr>
          <p:spPr>
            <a:xfrm>
              <a:off x="1234537" y="1081810"/>
              <a:ext cx="1717381" cy="1514611"/>
            </a:xfrm>
            <a:prstGeom prst="rect">
              <a:avLst/>
            </a:prstGeom>
            <a:ln w="28575"/>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260" tIns="12065" rIns="24130" bIns="12065"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844550" rtl="0">
                <a:lnSpc>
                  <a:spcPct val="90000"/>
                </a:lnSpc>
                <a:spcBef>
                  <a:spcPct val="0"/>
                </a:spcBef>
                <a:spcAft>
                  <a:spcPct val="35000"/>
                </a:spcAft>
              </a:pPr>
              <a:r>
                <a:rPr lang="uk-UA" sz="2400" kern="1200" noProof="0" dirty="0"/>
                <a:t>Організаційне забезпечення</a:t>
              </a:r>
              <a:endParaRPr lang="ru-RU" sz="2400" kern="1200" noProof="0" dirty="0"/>
            </a:p>
          </p:txBody>
        </p:sp>
      </p:grpSp>
      <p:sp>
        <p:nvSpPr>
          <p:cNvPr id="5" name="Овал 4" title="Step 1 title"/>
          <p:cNvSpPr/>
          <p:nvPr/>
        </p:nvSpPr>
        <p:spPr>
          <a:xfrm>
            <a:off x="364067" y="1001406"/>
            <a:ext cx="1625600" cy="1673309"/>
          </a:xfrm>
          <a:prstGeom prst="ellipse">
            <a:avLst/>
          </a:prstGeom>
          <a:solidFill>
            <a:schemeClr val="accent1">
              <a:lumMod val="40000"/>
              <a:lumOff val="60000"/>
            </a:schemeClr>
          </a:solidFill>
          <a:ln w="76200">
            <a:solidFill>
              <a:schemeClr val="accent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6" name="Овал 6"/>
          <p:cNvSpPr txBox="1"/>
          <p:nvPr/>
        </p:nvSpPr>
        <p:spPr>
          <a:xfrm>
            <a:off x="364068" y="1246456"/>
            <a:ext cx="1625599" cy="11832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890" tIns="8890" rIns="8890" bIns="8890"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22300" rtl="0">
              <a:lnSpc>
                <a:spcPct val="90000"/>
              </a:lnSpc>
              <a:spcBef>
                <a:spcPct val="0"/>
              </a:spcBef>
              <a:spcAft>
                <a:spcPct val="35000"/>
              </a:spcAft>
            </a:pPr>
            <a:r>
              <a:rPr lang="ru-RU" sz="1600" kern="1200" noProof="0" dirty="0" err="1"/>
              <a:t>Забезпечуючі</a:t>
            </a:r>
            <a:r>
              <a:rPr lang="ru-RU" sz="1600" kern="1200" noProof="0" dirty="0"/>
              <a:t> </a:t>
            </a:r>
            <a:r>
              <a:rPr lang="ru-RU" sz="1600" kern="1200" noProof="0" dirty="0" err="1"/>
              <a:t>підсистеми</a:t>
            </a:r>
            <a:endParaRPr lang="ru-RU" sz="1600" kern="1200" noProof="0" dirty="0"/>
          </a:p>
        </p:txBody>
      </p:sp>
      <p:sp>
        <p:nvSpPr>
          <p:cNvPr id="7" name="Прямоугольник 6"/>
          <p:cNvSpPr/>
          <p:nvPr/>
        </p:nvSpPr>
        <p:spPr>
          <a:xfrm>
            <a:off x="4487334" y="1001406"/>
            <a:ext cx="7340600" cy="1938992"/>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55600" algn="just"/>
            <a:r>
              <a:rPr lang="ru-RU" sz="2000" b="1" dirty="0" err="1"/>
              <a:t>Організаційне</a:t>
            </a:r>
            <a:r>
              <a:rPr lang="ru-RU" sz="2000" b="1" dirty="0"/>
              <a:t> </a:t>
            </a:r>
            <a:r>
              <a:rPr lang="ru-RU" sz="2000" b="1" dirty="0" err="1"/>
              <a:t>забезпечення</a:t>
            </a:r>
            <a:r>
              <a:rPr lang="ru-RU" sz="2000" b="1" dirty="0"/>
              <a:t> </a:t>
            </a:r>
            <a:r>
              <a:rPr lang="ru-RU" sz="2000" dirty="0"/>
              <a:t>– </a:t>
            </a:r>
            <a:r>
              <a:rPr lang="ru-RU" sz="2000" dirty="0" err="1"/>
              <a:t>це</a:t>
            </a:r>
            <a:r>
              <a:rPr lang="ru-RU" sz="2000" dirty="0"/>
              <a:t> </a:t>
            </a:r>
            <a:r>
              <a:rPr lang="ru-RU" sz="2000" dirty="0" err="1"/>
              <a:t>сукупність</a:t>
            </a:r>
            <a:r>
              <a:rPr lang="ru-RU" sz="2000" dirty="0"/>
              <a:t> </a:t>
            </a:r>
            <a:r>
              <a:rPr lang="ru-RU" sz="2000" dirty="0" err="1"/>
              <a:t>методів</a:t>
            </a:r>
            <a:r>
              <a:rPr lang="ru-RU" sz="2000" dirty="0"/>
              <a:t> і </a:t>
            </a:r>
            <a:r>
              <a:rPr lang="ru-RU" sz="2000" dirty="0" err="1"/>
              <a:t>засобів</a:t>
            </a:r>
            <a:r>
              <a:rPr lang="ru-RU" sz="2000" dirty="0"/>
              <a:t>, </a:t>
            </a:r>
            <a:r>
              <a:rPr lang="ru-RU" sz="2000" dirty="0" err="1"/>
              <a:t>що</a:t>
            </a:r>
            <a:r>
              <a:rPr lang="ru-RU" sz="2000" dirty="0"/>
              <a:t> </a:t>
            </a:r>
            <a:r>
              <a:rPr lang="ru-RU" sz="2000" dirty="0" err="1"/>
              <a:t>дозволяють</a:t>
            </a:r>
            <a:r>
              <a:rPr lang="ru-RU" sz="2000" dirty="0"/>
              <a:t> </a:t>
            </a:r>
            <a:r>
              <a:rPr lang="ru-RU" sz="2000" dirty="0" err="1"/>
              <a:t>удосконалювати</a:t>
            </a:r>
            <a:r>
              <a:rPr lang="ru-RU" sz="2000" dirty="0"/>
              <a:t> </a:t>
            </a:r>
            <a:r>
              <a:rPr lang="ru-RU" sz="2000" dirty="0" err="1"/>
              <a:t>організаційну</a:t>
            </a:r>
            <a:r>
              <a:rPr lang="ru-RU" sz="2000" dirty="0"/>
              <a:t> структуру </a:t>
            </a:r>
            <a:r>
              <a:rPr lang="ru-RU" sz="2000" dirty="0" err="1"/>
              <a:t>об’єктів</a:t>
            </a:r>
            <a:r>
              <a:rPr lang="ru-RU" sz="2000" dirty="0"/>
              <a:t>, </a:t>
            </a:r>
            <a:r>
              <a:rPr lang="ru-RU" sz="2000" dirty="0" err="1"/>
              <a:t>управління</a:t>
            </a:r>
            <a:r>
              <a:rPr lang="ru-RU" sz="2000" dirty="0"/>
              <a:t> та </a:t>
            </a:r>
            <a:r>
              <a:rPr lang="ru-RU" sz="2000" dirty="0" err="1"/>
              <a:t>функції</a:t>
            </a:r>
            <a:r>
              <a:rPr lang="ru-RU" sz="2000" dirty="0"/>
              <a:t>, яка </a:t>
            </a:r>
            <a:r>
              <a:rPr lang="ru-RU" sz="2000" dirty="0" err="1"/>
              <a:t>визначає</a:t>
            </a:r>
            <a:r>
              <a:rPr lang="ru-RU" sz="2000" dirty="0"/>
              <a:t> </a:t>
            </a:r>
            <a:r>
              <a:rPr lang="ru-RU" sz="2000" dirty="0" err="1"/>
              <a:t>штатний</a:t>
            </a:r>
            <a:r>
              <a:rPr lang="ru-RU" sz="2000" dirty="0"/>
              <a:t> </a:t>
            </a:r>
            <a:r>
              <a:rPr lang="ru-RU" sz="2000" dirty="0" err="1"/>
              <a:t>розмір</a:t>
            </a:r>
            <a:r>
              <a:rPr lang="ru-RU" sz="2000" dirty="0"/>
              <a:t> та </a:t>
            </a:r>
            <a:r>
              <a:rPr lang="ru-RU" sz="2000" dirty="0" err="1"/>
              <a:t>чисельність</a:t>
            </a:r>
            <a:r>
              <a:rPr lang="ru-RU" sz="2000" dirty="0"/>
              <a:t> кожного </a:t>
            </a:r>
            <a:r>
              <a:rPr lang="ru-RU" sz="2000" dirty="0" err="1"/>
              <a:t>підрозділу</a:t>
            </a:r>
            <a:r>
              <a:rPr lang="ru-RU" sz="2000" dirty="0"/>
              <a:t>, </a:t>
            </a:r>
            <a:r>
              <a:rPr lang="ru-RU" sz="2000" dirty="0" err="1"/>
              <a:t>розробити</a:t>
            </a:r>
            <a:r>
              <a:rPr lang="ru-RU" sz="2000" dirty="0"/>
              <a:t> </a:t>
            </a:r>
            <a:r>
              <a:rPr lang="ru-RU" sz="2000" dirty="0" err="1"/>
              <a:t>посадові</a:t>
            </a:r>
            <a:r>
              <a:rPr lang="ru-RU" sz="2000" dirty="0"/>
              <a:t> </a:t>
            </a:r>
            <a:r>
              <a:rPr lang="ru-RU" sz="2000" dirty="0" err="1"/>
              <a:t>інструкції</a:t>
            </a:r>
            <a:r>
              <a:rPr lang="ru-RU" sz="2000" dirty="0"/>
              <a:t> персоналу </a:t>
            </a:r>
            <a:r>
              <a:rPr lang="ru-RU" sz="2000" dirty="0" err="1"/>
              <a:t>управління</a:t>
            </a:r>
            <a:r>
              <a:rPr lang="ru-RU" sz="2000" dirty="0"/>
              <a:t> в </a:t>
            </a:r>
            <a:r>
              <a:rPr lang="ru-RU" sz="2000" dirty="0" err="1"/>
              <a:t>умовах</a:t>
            </a:r>
            <a:r>
              <a:rPr lang="ru-RU" sz="2000" dirty="0"/>
              <a:t> </a:t>
            </a:r>
            <a:r>
              <a:rPr lang="ru-RU" sz="2000" dirty="0" err="1"/>
              <a:t>функціонування</a:t>
            </a:r>
            <a:r>
              <a:rPr lang="ru-RU" sz="2000" dirty="0"/>
              <a:t> </a:t>
            </a:r>
            <a:r>
              <a:rPr lang="ru-RU" sz="2000" dirty="0" err="1"/>
              <a:t>системи</a:t>
            </a:r>
            <a:r>
              <a:rPr lang="ru-RU" sz="2000" dirty="0"/>
              <a:t> </a:t>
            </a:r>
            <a:r>
              <a:rPr lang="ru-RU" sz="2000" dirty="0" err="1"/>
              <a:t>обробки</a:t>
            </a:r>
            <a:r>
              <a:rPr lang="ru-RU" sz="2000" dirty="0"/>
              <a:t> </a:t>
            </a:r>
            <a:r>
              <a:rPr lang="ru-RU" sz="2000" dirty="0" err="1"/>
              <a:t>даних</a:t>
            </a:r>
            <a:r>
              <a:rPr lang="ru-RU" sz="2000" dirty="0"/>
              <a:t>.</a:t>
            </a:r>
          </a:p>
        </p:txBody>
      </p:sp>
      <p:grpSp>
        <p:nvGrpSpPr>
          <p:cNvPr id="8" name="Группа 7"/>
          <p:cNvGrpSpPr>
            <a:grpSpLocks/>
          </p:cNvGrpSpPr>
          <p:nvPr/>
        </p:nvGrpSpPr>
        <p:grpSpPr>
          <a:xfrm rot="10800000">
            <a:off x="7707848" y="3951893"/>
            <a:ext cx="3251201" cy="2182590"/>
            <a:chOff x="623515" y="823134"/>
            <a:chExt cx="2475309" cy="2163731"/>
          </a:xfrm>
        </p:grpSpPr>
        <p:sp>
          <p:nvSpPr>
            <p:cNvPr id="12" name="Стрелка вправо 11" title="Step 1 - task description"/>
            <p:cNvSpPr/>
            <p:nvPr/>
          </p:nvSpPr>
          <p:spPr>
            <a:xfrm>
              <a:off x="623515" y="823134"/>
              <a:ext cx="2475309" cy="2163731"/>
            </a:xfrm>
            <a:prstGeom prst="rightArrow">
              <a:avLst>
                <a:gd name="adj1" fmla="val 70000"/>
                <a:gd name="adj2" fmla="val 50000"/>
              </a:avLst>
            </a:prstGeom>
            <a:ln w="28575"/>
          </p:spPr>
          <p:style>
            <a:lnRef idx="2">
              <a:schemeClr val="accent1">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3" name="Стрелка вправо 4"/>
            <p:cNvSpPr txBox="1"/>
            <p:nvPr/>
          </p:nvSpPr>
          <p:spPr>
            <a:xfrm rot="10800000">
              <a:off x="1234537" y="1081810"/>
              <a:ext cx="1717381" cy="1514611"/>
            </a:xfrm>
            <a:prstGeom prst="rect">
              <a:avLst/>
            </a:prstGeom>
            <a:ln w="28575"/>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260" tIns="12065" rIns="24130" bIns="12065"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844550" rtl="0">
                <a:lnSpc>
                  <a:spcPct val="90000"/>
                </a:lnSpc>
                <a:spcBef>
                  <a:spcPct val="0"/>
                </a:spcBef>
                <a:spcAft>
                  <a:spcPct val="35000"/>
                </a:spcAft>
              </a:pPr>
              <a:r>
                <a:rPr lang="uk-UA" sz="2400" kern="1200" noProof="0" dirty="0"/>
                <a:t>Методичне забезпечення</a:t>
              </a:r>
              <a:endParaRPr lang="ru-RU" sz="2400" kern="1200" noProof="0" dirty="0"/>
            </a:p>
          </p:txBody>
        </p:sp>
      </p:grpSp>
      <p:sp>
        <p:nvSpPr>
          <p:cNvPr id="9" name="Овал 8" title="Step 1 title"/>
          <p:cNvSpPr/>
          <p:nvPr/>
        </p:nvSpPr>
        <p:spPr>
          <a:xfrm>
            <a:off x="9992047" y="4135607"/>
            <a:ext cx="1625600" cy="1673309"/>
          </a:xfrm>
          <a:prstGeom prst="ellipse">
            <a:avLst/>
          </a:prstGeom>
          <a:solidFill>
            <a:schemeClr val="accent1">
              <a:lumMod val="40000"/>
              <a:lumOff val="60000"/>
            </a:schemeClr>
          </a:solidFill>
          <a:ln w="76200">
            <a:solidFill>
              <a:schemeClr val="accent1"/>
            </a:solidFill>
          </a:ln>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ru-RU"/>
          </a:p>
        </p:txBody>
      </p:sp>
      <p:sp>
        <p:nvSpPr>
          <p:cNvPr id="10" name="Прямоугольник 9"/>
          <p:cNvSpPr/>
          <p:nvPr/>
        </p:nvSpPr>
        <p:spPr>
          <a:xfrm>
            <a:off x="469750" y="4135607"/>
            <a:ext cx="6096000" cy="1631216"/>
          </a:xfrm>
          <a:prstGeom prst="rect">
            <a:avLst/>
          </a:prstGeom>
        </p:spPr>
        <p:txBody>
          <a:bodyPr>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60363" algn="just"/>
            <a:r>
              <a:rPr lang="ru-RU" sz="2000" b="1" dirty="0" err="1"/>
              <a:t>Методичне</a:t>
            </a:r>
            <a:r>
              <a:rPr lang="ru-RU" sz="2000" b="1" dirty="0"/>
              <a:t> </a:t>
            </a:r>
            <a:r>
              <a:rPr lang="ru-RU" sz="2000" b="1" dirty="0" err="1"/>
              <a:t>забезпечення</a:t>
            </a:r>
            <a:r>
              <a:rPr lang="ru-RU" sz="2000" dirty="0"/>
              <a:t> – </a:t>
            </a:r>
            <a:r>
              <a:rPr lang="ru-RU" sz="2000" dirty="0" err="1"/>
              <a:t>містить</a:t>
            </a:r>
            <a:r>
              <a:rPr lang="ru-RU" sz="2000" dirty="0"/>
              <a:t> </a:t>
            </a:r>
            <a:r>
              <a:rPr lang="ru-RU" sz="2000" dirty="0" err="1"/>
              <a:t>сукупність</a:t>
            </a:r>
            <a:r>
              <a:rPr lang="ru-RU" sz="2000" dirty="0"/>
              <a:t> </a:t>
            </a:r>
            <a:r>
              <a:rPr lang="ru-RU" sz="2000" dirty="0" err="1"/>
              <a:t>документів</a:t>
            </a:r>
            <a:r>
              <a:rPr lang="ru-RU" sz="2000" dirty="0"/>
              <a:t>, </a:t>
            </a:r>
            <a:r>
              <a:rPr lang="ru-RU" sz="2000" dirty="0" err="1"/>
              <a:t>які</a:t>
            </a:r>
            <a:r>
              <a:rPr lang="ru-RU" sz="2000" dirty="0"/>
              <a:t> </a:t>
            </a:r>
            <a:r>
              <a:rPr lang="ru-RU" sz="2000" dirty="0" err="1"/>
              <a:t>описують</a:t>
            </a:r>
            <a:r>
              <a:rPr lang="ru-RU" sz="2000" dirty="0"/>
              <a:t> </a:t>
            </a:r>
            <a:r>
              <a:rPr lang="ru-RU" sz="2000" dirty="0" err="1"/>
              <a:t>технологію</a:t>
            </a:r>
            <a:r>
              <a:rPr lang="ru-RU" sz="2000" dirty="0"/>
              <a:t> </a:t>
            </a:r>
            <a:r>
              <a:rPr lang="ru-RU" sz="2000" dirty="0" err="1"/>
              <a:t>функціонування</a:t>
            </a:r>
            <a:r>
              <a:rPr lang="ru-RU" sz="2000" dirty="0"/>
              <a:t> ІС, </a:t>
            </a:r>
            <a:r>
              <a:rPr lang="ru-RU" sz="2000" dirty="0" err="1"/>
              <a:t>методи</a:t>
            </a:r>
            <a:r>
              <a:rPr lang="ru-RU" sz="2000" dirty="0"/>
              <a:t> </a:t>
            </a:r>
            <a:r>
              <a:rPr lang="ru-RU" sz="2000" dirty="0" err="1"/>
              <a:t>вибору</a:t>
            </a:r>
            <a:r>
              <a:rPr lang="ru-RU" sz="2000" dirty="0"/>
              <a:t> і </a:t>
            </a:r>
            <a:r>
              <a:rPr lang="ru-RU" sz="2000" dirty="0" err="1"/>
              <a:t>застосування</a:t>
            </a:r>
            <a:r>
              <a:rPr lang="ru-RU" sz="2000" dirty="0"/>
              <a:t> </a:t>
            </a:r>
            <a:r>
              <a:rPr lang="ru-RU" sz="2000" dirty="0" err="1"/>
              <a:t>технологічних</a:t>
            </a:r>
            <a:r>
              <a:rPr lang="ru-RU" sz="2000" dirty="0"/>
              <a:t> </a:t>
            </a:r>
            <a:r>
              <a:rPr lang="ru-RU" sz="2000" dirty="0" err="1"/>
              <a:t>прийомів</a:t>
            </a:r>
            <a:r>
              <a:rPr lang="ru-RU" sz="2000" dirty="0"/>
              <a:t> (</a:t>
            </a:r>
            <a:r>
              <a:rPr lang="ru-RU" sz="2000" dirty="0" err="1"/>
              <a:t>технологічне</a:t>
            </a:r>
            <a:r>
              <a:rPr lang="ru-RU" sz="2000" dirty="0"/>
              <a:t> </a:t>
            </a:r>
            <a:r>
              <a:rPr lang="ru-RU" sz="2000" dirty="0" err="1"/>
              <a:t>забезпечення</a:t>
            </a:r>
            <a:r>
              <a:rPr lang="ru-RU" sz="2000" dirty="0"/>
              <a:t>).</a:t>
            </a:r>
          </a:p>
        </p:txBody>
      </p:sp>
      <p:sp>
        <p:nvSpPr>
          <p:cNvPr id="11" name="Овал 6"/>
          <p:cNvSpPr txBox="1"/>
          <p:nvPr/>
        </p:nvSpPr>
        <p:spPr>
          <a:xfrm>
            <a:off x="9992047" y="4490137"/>
            <a:ext cx="1625599" cy="118320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890" tIns="8890" rIns="8890" bIns="8890" numCol="1" spcCol="1270" rtlCol="0" anchor="ctr" anchorCtr="0">
            <a:noAutofit/>
          </a:bodyPr>
          <a:lstStyle>
            <a:defPPr rtl="0">
              <a:defRPr lang="ru-RU"/>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22300" rtl="0">
              <a:lnSpc>
                <a:spcPct val="90000"/>
              </a:lnSpc>
              <a:spcBef>
                <a:spcPct val="0"/>
              </a:spcBef>
              <a:spcAft>
                <a:spcPct val="35000"/>
              </a:spcAft>
            </a:pPr>
            <a:r>
              <a:rPr lang="ru-RU" sz="1600" kern="1200" noProof="0" dirty="0" err="1"/>
              <a:t>Забезпечуючі</a:t>
            </a:r>
            <a:r>
              <a:rPr lang="ru-RU" sz="1600" kern="1200" noProof="0" dirty="0"/>
              <a:t> </a:t>
            </a:r>
            <a:r>
              <a:rPr lang="ru-RU" sz="1600" kern="1200" noProof="0" dirty="0" err="1"/>
              <a:t>підсистеми</a:t>
            </a:r>
            <a:endParaRPr lang="ru-RU" sz="1600" kern="1200" noProof="0" dirty="0"/>
          </a:p>
        </p:txBody>
      </p:sp>
    </p:spTree>
    <p:extLst>
      <p:ext uri="{BB962C8B-B14F-4D97-AF65-F5344CB8AC3E}">
        <p14:creationId xmlns:p14="http://schemas.microsoft.com/office/powerpoint/2010/main" val="3166963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
        <p:nvSpPr>
          <p:cNvPr id="4" name="Объект 2"/>
          <p:cNvSpPr>
            <a:spLocks noGrp="1"/>
          </p:cNvSpPr>
          <p:nvPr/>
        </p:nvSpPr>
        <p:spPr>
          <a:xfrm>
            <a:off x="2946971" y="958542"/>
            <a:ext cx="6298058" cy="49409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algn="just"/>
            <a:r>
              <a:rPr lang="ru-RU" b="1" dirty="0" err="1"/>
              <a:t>Функціональна</a:t>
            </a:r>
            <a:r>
              <a:rPr lang="ru-RU" b="1" dirty="0"/>
              <a:t> </a:t>
            </a:r>
            <a:r>
              <a:rPr lang="ru-RU" b="1" dirty="0" err="1"/>
              <a:t>підсистема</a:t>
            </a:r>
            <a:r>
              <a:rPr lang="ru-RU" b="1" dirty="0"/>
              <a:t> </a:t>
            </a:r>
            <a:r>
              <a:rPr lang="ru-RU" dirty="0"/>
              <a:t>– </a:t>
            </a:r>
            <a:r>
              <a:rPr lang="ru-RU" dirty="0" err="1"/>
              <a:t>це</a:t>
            </a:r>
            <a:r>
              <a:rPr lang="ru-RU" dirty="0"/>
              <a:t> </a:t>
            </a:r>
            <a:r>
              <a:rPr lang="ru-RU" dirty="0" err="1"/>
              <a:t>певна</a:t>
            </a:r>
            <a:r>
              <a:rPr lang="ru-RU" dirty="0"/>
              <a:t> </a:t>
            </a:r>
            <a:r>
              <a:rPr lang="ru-RU" dirty="0" err="1"/>
              <a:t>частина</a:t>
            </a:r>
            <a:r>
              <a:rPr lang="ru-RU" dirty="0"/>
              <a:t> </a:t>
            </a:r>
            <a:r>
              <a:rPr lang="ru-RU" dirty="0" err="1"/>
              <a:t>загальної</a:t>
            </a:r>
            <a:r>
              <a:rPr lang="ru-RU" dirty="0"/>
              <a:t> </a:t>
            </a:r>
            <a:r>
              <a:rPr lang="ru-RU" dirty="0" err="1"/>
              <a:t>системи</a:t>
            </a:r>
            <a:r>
              <a:rPr lang="ru-RU" dirty="0"/>
              <a:t> </a:t>
            </a:r>
            <a:r>
              <a:rPr lang="ru-RU" dirty="0" err="1"/>
              <a:t>управління</a:t>
            </a:r>
            <a:r>
              <a:rPr lang="ru-RU" dirty="0"/>
              <a:t>, яка </a:t>
            </a:r>
            <a:r>
              <a:rPr lang="ru-RU" dirty="0" err="1"/>
              <a:t>виділена</a:t>
            </a:r>
            <a:r>
              <a:rPr lang="ru-RU" dirty="0"/>
              <a:t> </a:t>
            </a:r>
            <a:r>
              <a:rPr lang="ru-RU" dirty="0" err="1"/>
              <a:t>відповідно</a:t>
            </a:r>
            <a:r>
              <a:rPr lang="ru-RU" dirty="0"/>
              <a:t> до </a:t>
            </a:r>
            <a:r>
              <a:rPr lang="ru-RU" dirty="0" err="1"/>
              <a:t>спільності</a:t>
            </a:r>
            <a:r>
              <a:rPr lang="ru-RU" dirty="0"/>
              <a:t> </a:t>
            </a:r>
            <a:r>
              <a:rPr lang="ru-RU" dirty="0" err="1"/>
              <a:t>функціональних</a:t>
            </a:r>
            <a:r>
              <a:rPr lang="ru-RU" dirty="0"/>
              <a:t> </a:t>
            </a:r>
            <a:r>
              <a:rPr lang="ru-RU" dirty="0" err="1"/>
              <a:t>ознак</a:t>
            </a:r>
            <a:r>
              <a:rPr lang="ru-RU" dirty="0"/>
              <a:t> </a:t>
            </a:r>
            <a:r>
              <a:rPr lang="ru-RU" dirty="0" err="1"/>
              <a:t>управління</a:t>
            </a:r>
            <a:r>
              <a:rPr lang="ru-RU" dirty="0"/>
              <a:t>. Основою для </a:t>
            </a:r>
            <a:r>
              <a:rPr lang="ru-RU" dirty="0" err="1"/>
              <a:t>функціональної</a:t>
            </a:r>
            <a:r>
              <a:rPr lang="ru-RU" dirty="0"/>
              <a:t> </a:t>
            </a:r>
            <a:r>
              <a:rPr lang="ru-RU" dirty="0" err="1"/>
              <a:t>декомпозиції</a:t>
            </a:r>
            <a:r>
              <a:rPr lang="ru-RU" dirty="0"/>
              <a:t> </a:t>
            </a:r>
            <a:r>
              <a:rPr lang="ru-RU" dirty="0" err="1"/>
              <a:t>можуть</a:t>
            </a:r>
            <a:r>
              <a:rPr lang="ru-RU" dirty="0"/>
              <a:t> бути </a:t>
            </a:r>
            <a:r>
              <a:rPr lang="ru-RU" dirty="0" err="1"/>
              <a:t>такі</a:t>
            </a:r>
            <a:r>
              <a:rPr lang="ru-RU" dirty="0"/>
              <a:t> характеристики: </a:t>
            </a:r>
            <a:r>
              <a:rPr lang="ru-RU" dirty="0" err="1"/>
              <a:t>функція</a:t>
            </a:r>
            <a:r>
              <a:rPr lang="ru-RU" dirty="0"/>
              <a:t>, </a:t>
            </a:r>
            <a:r>
              <a:rPr lang="ru-RU" dirty="0" err="1"/>
              <a:t>період</a:t>
            </a:r>
            <a:r>
              <a:rPr lang="ru-RU" dirty="0"/>
              <a:t> і </a:t>
            </a:r>
            <a:r>
              <a:rPr lang="ru-RU" dirty="0" err="1"/>
              <a:t>об’єкт</a:t>
            </a:r>
            <a:r>
              <a:rPr lang="ru-RU" dirty="0"/>
              <a:t> </a:t>
            </a:r>
            <a:r>
              <a:rPr lang="ru-RU" dirty="0" err="1"/>
              <a:t>управління</a:t>
            </a:r>
            <a:r>
              <a:rPr lang="ru-RU" dirty="0"/>
              <a:t>. </a:t>
            </a:r>
          </a:p>
          <a:p>
            <a:pPr algn="just"/>
            <a:endParaRPr lang="ru-RU" dirty="0"/>
          </a:p>
          <a:p>
            <a:pPr algn="just"/>
            <a:r>
              <a:rPr lang="ru-RU" dirty="0" err="1"/>
              <a:t>Функціональну</a:t>
            </a:r>
            <a:r>
              <a:rPr lang="ru-RU" dirty="0"/>
              <a:t> </a:t>
            </a:r>
            <a:r>
              <a:rPr lang="ru-RU" dirty="0" err="1"/>
              <a:t>частину</a:t>
            </a:r>
            <a:r>
              <a:rPr lang="ru-RU" dirty="0"/>
              <a:t> </a:t>
            </a:r>
            <a:r>
              <a:rPr lang="ru-RU" dirty="0" err="1"/>
              <a:t>розглядають</a:t>
            </a:r>
            <a:r>
              <a:rPr lang="ru-RU" dirty="0"/>
              <a:t> як </a:t>
            </a:r>
            <a:r>
              <a:rPr lang="ru-RU" dirty="0" err="1"/>
              <a:t>самостійну</a:t>
            </a:r>
            <a:r>
              <a:rPr lang="ru-RU" dirty="0"/>
              <a:t> систему, </a:t>
            </a:r>
            <a:r>
              <a:rPr lang="ru-RU" dirty="0" err="1"/>
              <a:t>що</a:t>
            </a:r>
            <a:r>
              <a:rPr lang="ru-RU" dirty="0"/>
              <a:t> </a:t>
            </a:r>
            <a:r>
              <a:rPr lang="ru-RU" dirty="0" err="1"/>
              <a:t>характеризується</a:t>
            </a:r>
            <a:r>
              <a:rPr lang="ru-RU" dirty="0"/>
              <a:t> </a:t>
            </a:r>
            <a:r>
              <a:rPr lang="ru-RU" dirty="0" err="1"/>
              <a:t>певним</a:t>
            </a:r>
            <a:r>
              <a:rPr lang="ru-RU" dirty="0"/>
              <a:t> </a:t>
            </a:r>
            <a:r>
              <a:rPr lang="ru-RU" dirty="0" err="1"/>
              <a:t>цільовим</a:t>
            </a:r>
            <a:r>
              <a:rPr lang="ru-RU" dirty="0"/>
              <a:t> </a:t>
            </a:r>
            <a:r>
              <a:rPr lang="ru-RU" dirty="0" err="1"/>
              <a:t>призначенням</a:t>
            </a:r>
            <a:r>
              <a:rPr lang="ru-RU" dirty="0"/>
              <a:t>, </a:t>
            </a:r>
            <a:r>
              <a:rPr lang="ru-RU" dirty="0" err="1"/>
              <a:t>підпорядкованістю</a:t>
            </a:r>
            <a:r>
              <a:rPr lang="ru-RU" dirty="0"/>
              <a:t>, </a:t>
            </a:r>
            <a:r>
              <a:rPr lang="ru-RU" dirty="0" err="1"/>
              <a:t>відокремленістю</a:t>
            </a:r>
            <a:r>
              <a:rPr lang="ru-RU" dirty="0"/>
              <a:t> </a:t>
            </a:r>
            <a:r>
              <a:rPr lang="ru-RU" dirty="0" err="1"/>
              <a:t>інформаційної</a:t>
            </a:r>
            <a:r>
              <a:rPr lang="ru-RU" dirty="0"/>
              <a:t> </a:t>
            </a:r>
            <a:r>
              <a:rPr lang="ru-RU" dirty="0" err="1"/>
              <a:t>бази</a:t>
            </a:r>
            <a:r>
              <a:rPr lang="ru-RU" dirty="0"/>
              <a:t>, методичною </a:t>
            </a:r>
            <a:r>
              <a:rPr lang="ru-RU" dirty="0" err="1"/>
              <a:t>спрямованістю</a:t>
            </a:r>
            <a:r>
              <a:rPr lang="ru-RU" dirty="0"/>
              <a:t> </a:t>
            </a:r>
            <a:r>
              <a:rPr lang="ru-RU" dirty="0" err="1"/>
              <a:t>обчислень</a:t>
            </a:r>
            <a:r>
              <a:rPr lang="ru-RU" dirty="0"/>
              <a:t> </a:t>
            </a:r>
            <a:r>
              <a:rPr lang="ru-RU" dirty="0" err="1"/>
              <a:t>економічних</a:t>
            </a:r>
            <a:r>
              <a:rPr lang="ru-RU" dirty="0"/>
              <a:t> </a:t>
            </a:r>
            <a:r>
              <a:rPr lang="ru-RU" dirty="0" err="1"/>
              <a:t>показників</a:t>
            </a:r>
            <a:r>
              <a:rPr lang="ru-RU" dirty="0"/>
              <a:t> і </a:t>
            </a:r>
            <a:r>
              <a:rPr lang="ru-RU" dirty="0" err="1"/>
              <a:t>спеціалізацією</a:t>
            </a:r>
            <a:r>
              <a:rPr lang="ru-RU" dirty="0"/>
              <a:t> </a:t>
            </a:r>
            <a:r>
              <a:rPr lang="ru-RU" dirty="0" err="1"/>
              <a:t>робіт</a:t>
            </a:r>
            <a:r>
              <a:rPr lang="ru-RU" dirty="0"/>
              <a:t>. </a:t>
            </a:r>
          </a:p>
        </p:txBody>
      </p:sp>
    </p:spTree>
    <p:extLst>
      <p:ext uri="{BB962C8B-B14F-4D97-AF65-F5344CB8AC3E}">
        <p14:creationId xmlns:p14="http://schemas.microsoft.com/office/powerpoint/2010/main" val="2825821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1696" y="282916"/>
            <a:ext cx="10617508" cy="1280890"/>
          </a:xfrm>
        </p:spPr>
        <p:txBody>
          <a:bodyPr>
            <a:normAutofit/>
          </a:bodyPr>
          <a:lstStyle/>
          <a:p>
            <a:pPr algn="ctr"/>
            <a:r>
              <a:rPr lang="ru-RU" sz="3200" b="1" dirty="0" err="1" smtClean="0">
                <a:solidFill>
                  <a:schemeClr val="accent1"/>
                </a:solidFill>
              </a:rPr>
              <a:t>Класифікація</a:t>
            </a:r>
            <a:r>
              <a:rPr lang="ru-RU" sz="3200" b="1" dirty="0" smtClean="0">
                <a:solidFill>
                  <a:schemeClr val="accent1"/>
                </a:solidFill>
              </a:rPr>
              <a:t> </a:t>
            </a:r>
            <a:r>
              <a:rPr lang="ru-RU" sz="3200" b="1" dirty="0" err="1" smtClean="0">
                <a:solidFill>
                  <a:schemeClr val="accent1"/>
                </a:solidFill>
              </a:rPr>
              <a:t>інформаційних</a:t>
            </a:r>
            <a:r>
              <a:rPr lang="ru-RU" sz="3200" b="1" dirty="0" smtClean="0">
                <a:solidFill>
                  <a:schemeClr val="accent1"/>
                </a:solidFill>
              </a:rPr>
              <a:t> систем</a:t>
            </a:r>
            <a:endParaRPr lang="ru-RU" sz="3200" b="1" dirty="0">
              <a:solidFill>
                <a:schemeClr val="accent1"/>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959746877"/>
              </p:ext>
            </p:extLst>
          </p:nvPr>
        </p:nvGraphicFramePr>
        <p:xfrm>
          <a:off x="941696" y="1013209"/>
          <a:ext cx="10577015" cy="5734974"/>
        </p:xfrm>
        <a:graphic>
          <a:graphicData uri="http://schemas.openxmlformats.org/drawingml/2006/table">
            <a:tbl>
              <a:tblPr firstRow="1" firstCol="1" bandRow="1">
                <a:tableStyleId>{5C22544A-7EE6-4342-B048-85BDC9FD1C3A}</a:tableStyleId>
              </a:tblPr>
              <a:tblGrid>
                <a:gridCol w="2671922"/>
                <a:gridCol w="7905093"/>
              </a:tblGrid>
              <a:tr h="341193">
                <a:tc>
                  <a:txBody>
                    <a:bodyPr/>
                    <a:lstStyle/>
                    <a:p>
                      <a:pPr algn="just">
                        <a:spcAft>
                          <a:spcPts val="0"/>
                        </a:spcAft>
                        <a:tabLst>
                          <a:tab pos="180340" algn="l"/>
                        </a:tabLst>
                      </a:pPr>
                      <a:r>
                        <a:rPr lang="uk-UA" sz="1200" b="0" dirty="0" smtClean="0">
                          <a:solidFill>
                            <a:schemeClr val="tx1"/>
                          </a:solidFill>
                          <a:effectLst/>
                        </a:rPr>
                        <a:t>За масштабністю</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lvl="0" indent="0" algn="just">
                        <a:spcAft>
                          <a:spcPts val="0"/>
                        </a:spcAft>
                        <a:buSzPts val="1000"/>
                        <a:buFont typeface="Symbol" panose="05050102010706020507" pitchFamily="18" charset="2"/>
                        <a:buNone/>
                        <a:tabLst>
                          <a:tab pos="457200" algn="l"/>
                        </a:tabLst>
                      </a:pPr>
                      <a:r>
                        <a:rPr lang="uk-UA" sz="1200" b="0" dirty="0">
                          <a:solidFill>
                            <a:schemeClr val="tx1"/>
                          </a:solidFill>
                          <a:effectLst/>
                        </a:rPr>
                        <a:t>одиничні</a:t>
                      </a:r>
                      <a:r>
                        <a:rPr lang="uk-UA" sz="1200" b="0" dirty="0" smtClean="0">
                          <a:solidFill>
                            <a:schemeClr val="tx1"/>
                          </a:solidFill>
                          <a:effectLst/>
                        </a:rPr>
                        <a:t>;  </a:t>
                      </a:r>
                      <a:r>
                        <a:rPr lang="uk-UA" sz="1200" b="0" dirty="0">
                          <a:solidFill>
                            <a:schemeClr val="tx1"/>
                          </a:solidFill>
                          <a:effectLst/>
                        </a:rPr>
                        <a:t>групові</a:t>
                      </a:r>
                      <a:r>
                        <a:rPr lang="uk-UA" sz="1200" b="0" dirty="0" smtClean="0">
                          <a:solidFill>
                            <a:schemeClr val="tx1"/>
                          </a:solidFill>
                          <a:effectLst/>
                        </a:rPr>
                        <a:t>;  </a:t>
                      </a:r>
                      <a:r>
                        <a:rPr lang="uk-UA" sz="1200" b="0" dirty="0">
                          <a:solidFill>
                            <a:schemeClr val="tx1"/>
                          </a:solidFill>
                          <a:effectLst/>
                        </a:rPr>
                        <a:t>корпоративні</a:t>
                      </a:r>
                      <a:r>
                        <a:rPr lang="uk-UA" sz="1200" b="0" dirty="0" smtClean="0">
                          <a:solidFill>
                            <a:schemeClr val="tx1"/>
                          </a:solidFill>
                          <a:effectLst/>
                        </a:rPr>
                        <a:t>;  </a:t>
                      </a:r>
                      <a:r>
                        <a:rPr lang="uk-UA" sz="1200" b="0" dirty="0">
                          <a:solidFill>
                            <a:schemeClr val="tx1"/>
                          </a:solidFill>
                          <a:effectLst/>
                        </a:rPr>
                        <a:t>глобальні.</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09683">
                <a:tc>
                  <a:txBody>
                    <a:bodyPr/>
                    <a:lstStyle/>
                    <a:p>
                      <a:pPr algn="just">
                        <a:spcAft>
                          <a:spcPts val="0"/>
                        </a:spcAft>
                        <a:tabLst>
                          <a:tab pos="180340" algn="l"/>
                        </a:tabLst>
                      </a:pPr>
                      <a:r>
                        <a:rPr lang="uk-UA" sz="1200" b="0" dirty="0" smtClean="0">
                          <a:solidFill>
                            <a:schemeClr val="tx1"/>
                          </a:solidFill>
                          <a:effectLst/>
                        </a:rPr>
                        <a:t>За сферою застосування</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lvl="0" indent="0" algn="just">
                        <a:spcAft>
                          <a:spcPts val="0"/>
                        </a:spcAft>
                        <a:buSzPts val="1000"/>
                        <a:buFont typeface="Symbol" panose="05050102010706020507" pitchFamily="18" charset="2"/>
                        <a:buNone/>
                        <a:tabLst>
                          <a:tab pos="457200" algn="l"/>
                        </a:tabLst>
                      </a:pPr>
                      <a:r>
                        <a:rPr lang="ru-RU" sz="1200" b="0" dirty="0">
                          <a:solidFill>
                            <a:schemeClr val="tx1"/>
                          </a:solidFill>
                          <a:effectLst/>
                        </a:rPr>
                        <a:t> </a:t>
                      </a:r>
                      <a:r>
                        <a:rPr lang="uk-UA" sz="1200" b="0" dirty="0">
                          <a:solidFill>
                            <a:schemeClr val="tx1"/>
                          </a:solidFill>
                          <a:effectLst/>
                        </a:rPr>
                        <a:t>системи обробки трансакцій (операцій з базою даних) (OLTP - </a:t>
                      </a:r>
                      <a:r>
                        <a:rPr lang="uk-UA" sz="1200" b="0" dirty="0" err="1">
                          <a:solidFill>
                            <a:schemeClr val="tx1"/>
                          </a:solidFill>
                          <a:effectLst/>
                        </a:rPr>
                        <a:t>online</a:t>
                      </a:r>
                      <a:r>
                        <a:rPr lang="uk-UA" sz="1200" b="0" dirty="0">
                          <a:solidFill>
                            <a:schemeClr val="tx1"/>
                          </a:solidFill>
                          <a:effectLst/>
                        </a:rPr>
                        <a:t> </a:t>
                      </a:r>
                      <a:r>
                        <a:rPr lang="uk-UA" sz="1200" b="0" dirty="0" err="1">
                          <a:solidFill>
                            <a:schemeClr val="tx1"/>
                          </a:solidFill>
                          <a:effectLst/>
                        </a:rPr>
                        <a:t>Transaction</a:t>
                      </a:r>
                      <a:r>
                        <a:rPr lang="uk-UA" sz="1200" b="0" dirty="0">
                          <a:solidFill>
                            <a:schemeClr val="tx1"/>
                          </a:solidFill>
                          <a:effectLst/>
                        </a:rPr>
                        <a:t> </a:t>
                      </a:r>
                      <a:r>
                        <a:rPr lang="uk-UA" sz="1200" b="0" dirty="0" err="1">
                          <a:solidFill>
                            <a:schemeClr val="tx1"/>
                          </a:solidFill>
                          <a:effectLst/>
                        </a:rPr>
                        <a:t>Processing</a:t>
                      </a:r>
                      <a:r>
                        <a:rPr lang="uk-UA" sz="1200" b="0" dirty="0" smtClean="0">
                          <a:solidFill>
                            <a:schemeClr val="tx1"/>
                          </a:solidFill>
                          <a:effectLst/>
                        </a:rPr>
                        <a:t>);  </a:t>
                      </a:r>
                      <a:r>
                        <a:rPr lang="uk-UA" sz="1200" b="0" dirty="0">
                          <a:solidFill>
                            <a:schemeClr val="tx1"/>
                          </a:solidFill>
                          <a:effectLst/>
                        </a:rPr>
                        <a:t>системи підтримки прийняття </a:t>
                      </a:r>
                      <a:r>
                        <a:rPr lang="uk-UA" sz="1200" b="0" dirty="0" smtClean="0">
                          <a:solidFill>
                            <a:schemeClr val="tx1"/>
                          </a:solidFill>
                          <a:effectLst/>
                        </a:rPr>
                        <a:t>рішень;  </a:t>
                      </a:r>
                      <a:r>
                        <a:rPr lang="uk-UA" sz="1200" b="0" dirty="0">
                          <a:solidFill>
                            <a:schemeClr val="tx1"/>
                          </a:solidFill>
                          <a:effectLst/>
                        </a:rPr>
                        <a:t>інформаційно-довідкові системи </a:t>
                      </a:r>
                      <a:r>
                        <a:rPr lang="uk-UA" sz="1200" b="0" dirty="0" smtClean="0">
                          <a:solidFill>
                            <a:schemeClr val="tx1"/>
                          </a:solidFill>
                          <a:effectLst/>
                        </a:rPr>
                        <a:t>;  </a:t>
                      </a:r>
                      <a:r>
                        <a:rPr lang="uk-UA" sz="1200" b="0" dirty="0">
                          <a:solidFill>
                            <a:schemeClr val="tx1"/>
                          </a:solidFill>
                          <a:effectLst/>
                        </a:rPr>
                        <a:t>офісні інформаційні системи -.</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4513">
                <a:tc>
                  <a:txBody>
                    <a:bodyPr/>
                    <a:lstStyle/>
                    <a:p>
                      <a:pPr algn="just">
                        <a:spcAft>
                          <a:spcPts val="0"/>
                        </a:spcAft>
                        <a:tabLst>
                          <a:tab pos="180340" algn="l"/>
                        </a:tabLst>
                      </a:pPr>
                      <a:r>
                        <a:rPr lang="uk-UA" sz="1200" b="0" dirty="0" smtClean="0">
                          <a:solidFill>
                            <a:schemeClr val="tx1"/>
                          </a:solidFill>
                          <a:effectLst/>
                        </a:rPr>
                        <a:t>За способом організації</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indent="0" algn="just">
                        <a:buFont typeface="Arial" panose="020B0604020202020204" pitchFamily="34" charset="0"/>
                        <a:buNone/>
                      </a:pPr>
                      <a:r>
                        <a:rPr lang="ru-RU" sz="1200" b="0" dirty="0">
                          <a:solidFill>
                            <a:schemeClr val="tx1"/>
                          </a:solidFill>
                          <a:effectLst/>
                        </a:rPr>
                        <a:t>На </a:t>
                      </a:r>
                      <a:r>
                        <a:rPr lang="ru-RU" sz="1200" b="0" dirty="0" err="1">
                          <a:solidFill>
                            <a:schemeClr val="tx1"/>
                          </a:solidFill>
                          <a:effectLst/>
                        </a:rPr>
                        <a:t>основі</a:t>
                      </a:r>
                      <a:r>
                        <a:rPr lang="ru-RU" sz="1200" b="0" dirty="0">
                          <a:solidFill>
                            <a:schemeClr val="tx1"/>
                          </a:solidFill>
                          <a:effectLst/>
                        </a:rPr>
                        <a:t> </a:t>
                      </a:r>
                      <a:r>
                        <a:rPr lang="ru-RU" sz="1200" b="0" dirty="0" err="1">
                          <a:solidFill>
                            <a:schemeClr val="tx1"/>
                          </a:solidFill>
                          <a:effectLst/>
                        </a:rPr>
                        <a:t>архітектури</a:t>
                      </a:r>
                      <a:r>
                        <a:rPr lang="ru-RU" sz="1200" b="0" dirty="0">
                          <a:solidFill>
                            <a:schemeClr val="tx1"/>
                          </a:solidFill>
                          <a:effectLst/>
                        </a:rPr>
                        <a:t> файл-сервер; на </a:t>
                      </a:r>
                      <a:r>
                        <a:rPr lang="ru-RU" sz="1200" b="0" dirty="0" err="1">
                          <a:solidFill>
                            <a:schemeClr val="tx1"/>
                          </a:solidFill>
                          <a:effectLst/>
                        </a:rPr>
                        <a:t>основі</a:t>
                      </a:r>
                      <a:r>
                        <a:rPr lang="ru-RU" sz="1200" b="0" dirty="0">
                          <a:solidFill>
                            <a:schemeClr val="tx1"/>
                          </a:solidFill>
                          <a:effectLst/>
                        </a:rPr>
                        <a:t> </a:t>
                      </a:r>
                      <a:r>
                        <a:rPr lang="ru-RU" sz="1200" b="0" dirty="0" err="1">
                          <a:solidFill>
                            <a:schemeClr val="tx1"/>
                          </a:solidFill>
                          <a:effectLst/>
                        </a:rPr>
                        <a:t>архітектури</a:t>
                      </a:r>
                      <a:r>
                        <a:rPr lang="ru-RU" sz="1200" b="0" dirty="0">
                          <a:solidFill>
                            <a:schemeClr val="tx1"/>
                          </a:solidFill>
                          <a:effectLst/>
                        </a:rPr>
                        <a:t> </a:t>
                      </a:r>
                      <a:r>
                        <a:rPr lang="ru-RU" sz="1200" b="0" dirty="0" err="1">
                          <a:solidFill>
                            <a:schemeClr val="tx1"/>
                          </a:solidFill>
                          <a:effectLst/>
                        </a:rPr>
                        <a:t>клієнт</a:t>
                      </a:r>
                      <a:r>
                        <a:rPr lang="ru-RU" sz="1200" b="0" dirty="0">
                          <a:solidFill>
                            <a:schemeClr val="tx1"/>
                          </a:solidFill>
                          <a:effectLst/>
                        </a:rPr>
                        <a:t>-сервер; на </a:t>
                      </a:r>
                      <a:r>
                        <a:rPr lang="ru-RU" sz="1200" b="0" dirty="0" err="1">
                          <a:solidFill>
                            <a:schemeClr val="tx1"/>
                          </a:solidFill>
                          <a:effectLst/>
                        </a:rPr>
                        <a:t>основі</a:t>
                      </a:r>
                      <a:r>
                        <a:rPr lang="ru-RU" sz="1200" b="0" dirty="0">
                          <a:solidFill>
                            <a:schemeClr val="tx1"/>
                          </a:solidFill>
                          <a:effectLst/>
                        </a:rPr>
                        <a:t> </a:t>
                      </a:r>
                      <a:r>
                        <a:rPr lang="ru-RU" sz="1200" b="0" dirty="0" err="1">
                          <a:solidFill>
                            <a:schemeClr val="tx1"/>
                          </a:solidFill>
                          <a:effectLst/>
                        </a:rPr>
                        <a:t>багаторівневої</a:t>
                      </a:r>
                      <a:r>
                        <a:rPr lang="ru-RU" sz="1200" b="0" dirty="0">
                          <a:solidFill>
                            <a:schemeClr val="tx1"/>
                          </a:solidFill>
                          <a:effectLst/>
                        </a:rPr>
                        <a:t> </a:t>
                      </a:r>
                      <a:r>
                        <a:rPr lang="ru-RU" sz="1200" b="0" dirty="0" err="1">
                          <a:solidFill>
                            <a:schemeClr val="tx1"/>
                          </a:solidFill>
                          <a:effectLst/>
                        </a:rPr>
                        <a:t>архітектури</a:t>
                      </a:r>
                      <a:r>
                        <a:rPr lang="ru-RU" sz="1200" b="0" dirty="0">
                          <a:solidFill>
                            <a:schemeClr val="tx1"/>
                          </a:solidFill>
                          <a:effectLst/>
                        </a:rPr>
                        <a:t>; на </a:t>
                      </a:r>
                      <a:r>
                        <a:rPr lang="ru-RU" sz="1200" b="0" dirty="0" err="1">
                          <a:solidFill>
                            <a:schemeClr val="tx1"/>
                          </a:solidFill>
                          <a:effectLst/>
                        </a:rPr>
                        <a:t>основі</a:t>
                      </a:r>
                      <a:r>
                        <a:rPr lang="ru-RU" sz="1200" b="0" dirty="0">
                          <a:solidFill>
                            <a:schemeClr val="tx1"/>
                          </a:solidFill>
                          <a:effectLst/>
                        </a:rPr>
                        <a:t> </a:t>
                      </a:r>
                      <a:r>
                        <a:rPr lang="ru-RU" sz="1200" b="0" dirty="0" err="1">
                          <a:solidFill>
                            <a:schemeClr val="tx1"/>
                          </a:solidFill>
                          <a:effectLst/>
                        </a:rPr>
                        <a:t>Інтранет-технологій</a:t>
                      </a:r>
                      <a:r>
                        <a:rPr lang="ru-RU" sz="1200" b="0" dirty="0">
                          <a:solidFill>
                            <a:schemeClr val="tx1"/>
                          </a:solidFill>
                          <a:effectLst/>
                        </a:rPr>
                        <a:t>.</a:t>
                      </a:r>
                    </a:p>
                    <a:p>
                      <a:pPr marL="0" indent="0" algn="just">
                        <a:spcAft>
                          <a:spcPts val="0"/>
                        </a:spcAft>
                        <a:buFont typeface="Arial" panose="020B0604020202020204" pitchFamily="34" charset="0"/>
                        <a:buNone/>
                        <a:tabLst>
                          <a:tab pos="180340" algn="l"/>
                        </a:tabLst>
                      </a:pPr>
                      <a:r>
                        <a:rPr lang="ru-RU" sz="1200" b="0" dirty="0">
                          <a:solidFill>
                            <a:schemeClr val="tx1"/>
                          </a:solidFill>
                          <a:effectLst/>
                        </a:rPr>
                        <a:t> </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9162">
                <a:tc>
                  <a:txBody>
                    <a:bodyPr/>
                    <a:lstStyle/>
                    <a:p>
                      <a:pPr algn="just">
                        <a:spcAft>
                          <a:spcPts val="0"/>
                        </a:spcAft>
                        <a:tabLst>
                          <a:tab pos="180340" algn="l"/>
                        </a:tabLst>
                      </a:pPr>
                      <a:r>
                        <a:rPr lang="uk-UA" sz="1200" b="0" dirty="0" smtClean="0">
                          <a:solidFill>
                            <a:schemeClr val="tx1"/>
                          </a:solidFill>
                          <a:effectLst/>
                        </a:rPr>
                        <a:t>За типом підтримки, яку вони забезпечують в організації управління</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lvl="0" indent="0" algn="just">
                        <a:spcAft>
                          <a:spcPts val="0"/>
                        </a:spcAft>
                        <a:buSzPts val="1000"/>
                        <a:buFont typeface="Symbol" panose="05050102010706020507" pitchFamily="18" charset="2"/>
                        <a:buNone/>
                        <a:tabLst>
                          <a:tab pos="457200" algn="l"/>
                        </a:tabLst>
                      </a:pPr>
                      <a:r>
                        <a:rPr lang="ru-RU" sz="1200" b="0" dirty="0">
                          <a:solidFill>
                            <a:schemeClr val="tx1"/>
                          </a:solidFill>
                          <a:effectLst/>
                        </a:rPr>
                        <a:t> </a:t>
                      </a:r>
                      <a:r>
                        <a:rPr lang="uk-UA" sz="1200" b="0" dirty="0">
                          <a:solidFill>
                            <a:schemeClr val="tx1"/>
                          </a:solidFill>
                          <a:effectLst/>
                        </a:rPr>
                        <a:t>системи обробки операцій</a:t>
                      </a:r>
                      <a:r>
                        <a:rPr lang="uk-UA" sz="1200" b="0" dirty="0" smtClean="0">
                          <a:solidFill>
                            <a:schemeClr val="tx1"/>
                          </a:solidFill>
                          <a:effectLst/>
                        </a:rPr>
                        <a:t>,; автоматизовані </a:t>
                      </a:r>
                      <a:r>
                        <a:rPr lang="uk-UA" sz="1200" b="0" dirty="0">
                          <a:solidFill>
                            <a:schemeClr val="tx1"/>
                          </a:solidFill>
                          <a:effectLst/>
                        </a:rPr>
                        <a:t>системи управління технологічними процесами (АСУТП</a:t>
                      </a:r>
                      <a:r>
                        <a:rPr lang="uk-UA" sz="1200" b="0" dirty="0" smtClean="0">
                          <a:solidFill>
                            <a:schemeClr val="tx1"/>
                          </a:solidFill>
                          <a:effectLst/>
                        </a:rPr>
                        <a:t>),;  </a:t>
                      </a:r>
                      <a:r>
                        <a:rPr lang="uk-UA" sz="1200" b="0" dirty="0">
                          <a:solidFill>
                            <a:schemeClr val="tx1"/>
                          </a:solidFill>
                          <a:effectLst/>
                        </a:rPr>
                        <a:t>системи співробітництва на підприємстві, </a:t>
                      </a:r>
                      <a:r>
                        <a:rPr lang="uk-UA" sz="1200" b="0" dirty="0" smtClean="0">
                          <a:solidFill>
                            <a:schemeClr val="tx1"/>
                          </a:solidFill>
                          <a:effectLst/>
                        </a:rPr>
                        <a:t> інформаційні </a:t>
                      </a:r>
                      <a:r>
                        <a:rPr lang="uk-UA" sz="1200" b="0" dirty="0">
                          <a:solidFill>
                            <a:schemeClr val="tx1"/>
                          </a:solidFill>
                          <a:effectLst/>
                        </a:rPr>
                        <a:t>менеджерські системи </a:t>
                      </a:r>
                      <a:r>
                        <a:rPr lang="uk-UA" sz="1200" b="0" dirty="0" smtClean="0">
                          <a:solidFill>
                            <a:schemeClr val="tx1"/>
                          </a:solidFill>
                          <a:effectLst/>
                        </a:rPr>
                        <a:t>, системи </a:t>
                      </a:r>
                      <a:r>
                        <a:rPr lang="uk-UA" sz="1200" b="0" dirty="0">
                          <a:solidFill>
                            <a:schemeClr val="tx1"/>
                          </a:solidFill>
                          <a:effectLst/>
                        </a:rPr>
                        <a:t>підтримки прийняття рішень </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943">
                <a:tc>
                  <a:txBody>
                    <a:bodyPr/>
                    <a:lstStyle/>
                    <a:p>
                      <a:pPr algn="just">
                        <a:spcAft>
                          <a:spcPts val="0"/>
                        </a:spcAft>
                        <a:tabLst>
                          <a:tab pos="180340" algn="l"/>
                        </a:tabLst>
                      </a:pPr>
                      <a:r>
                        <a:rPr lang="uk-UA" sz="1200" b="0" dirty="0" smtClean="0">
                          <a:solidFill>
                            <a:schemeClr val="tx1"/>
                          </a:solidFill>
                          <a:effectLst/>
                        </a:rPr>
                        <a:t>За рівнем автоматизації процесів управління</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19050" indent="0" algn="just">
                        <a:spcAft>
                          <a:spcPts val="600"/>
                        </a:spcAft>
                        <a:buFont typeface="Arial" panose="020B0604020202020204" pitchFamily="34" charset="0"/>
                        <a:buNone/>
                      </a:pPr>
                      <a:r>
                        <a:rPr lang="uk-UA" sz="1200" b="0" dirty="0">
                          <a:solidFill>
                            <a:schemeClr val="tx1"/>
                          </a:solidFill>
                          <a:effectLst/>
                        </a:rPr>
                        <a:t>Інформаційно-пошукові, інформаційно-довідкові, інформаційно-керівні, системи підтримки прийняття рішень, інтелектуальні АС.</a:t>
                      </a:r>
                      <a:endParaRPr lang="ru-RU" sz="1200" b="0" dirty="0">
                        <a:solidFill>
                          <a:schemeClr val="tx1"/>
                        </a:solidFill>
                        <a:effectLst/>
                      </a:endParaRPr>
                    </a:p>
                    <a:p>
                      <a:pPr marL="0" indent="0" algn="just">
                        <a:spcAft>
                          <a:spcPts val="0"/>
                        </a:spcAft>
                        <a:buFont typeface="Arial" panose="020B0604020202020204" pitchFamily="34" charset="0"/>
                        <a:buNone/>
                        <a:tabLst>
                          <a:tab pos="180340" algn="l"/>
                        </a:tabLst>
                      </a:pPr>
                      <a:r>
                        <a:rPr lang="uk-UA" sz="1200" b="0" dirty="0">
                          <a:solidFill>
                            <a:schemeClr val="tx1"/>
                          </a:solidFill>
                          <a:effectLst/>
                        </a:rPr>
                        <a:t> </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7287">
                <a:tc>
                  <a:txBody>
                    <a:bodyPr/>
                    <a:lstStyle/>
                    <a:p>
                      <a:pPr algn="just">
                        <a:spcAft>
                          <a:spcPts val="0"/>
                        </a:spcAft>
                        <a:tabLst>
                          <a:tab pos="180340" algn="l"/>
                        </a:tabLst>
                      </a:pPr>
                      <a:r>
                        <a:rPr lang="uk-UA" sz="1200" b="0" dirty="0" smtClean="0">
                          <a:solidFill>
                            <a:schemeClr val="tx1"/>
                          </a:solidFill>
                          <a:effectLst/>
                        </a:rPr>
                        <a:t>За ступенем централізації обробки </a:t>
                      </a:r>
                      <a:r>
                        <a:rPr lang="uk-UA" sz="1200" b="0" dirty="0" err="1" smtClean="0">
                          <a:solidFill>
                            <a:schemeClr val="tx1"/>
                          </a:solidFill>
                          <a:effectLst/>
                        </a:rPr>
                        <a:t>інформ</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just">
                        <a:spcAft>
                          <a:spcPts val="0"/>
                        </a:spcAft>
                        <a:tabLst>
                          <a:tab pos="180340" algn="l"/>
                        </a:tabLst>
                      </a:pPr>
                      <a:r>
                        <a:rPr lang="uk-UA" sz="1200" b="0">
                          <a:solidFill>
                            <a:schemeClr val="tx1"/>
                          </a:solidFill>
                          <a:effectLst/>
                        </a:rPr>
                        <a:t>Централізовані АС, децентралізовані АС, інформаційні системи колективного використання.</a:t>
                      </a:r>
                      <a:endParaRPr lang="ru-RU" sz="1200" b="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0913">
                <a:tc>
                  <a:txBody>
                    <a:bodyPr/>
                    <a:lstStyle/>
                    <a:p>
                      <a:pPr algn="just">
                        <a:spcAft>
                          <a:spcPts val="0"/>
                        </a:spcAft>
                        <a:tabLst>
                          <a:tab pos="180340" algn="l"/>
                        </a:tabLst>
                      </a:pPr>
                      <a:r>
                        <a:rPr lang="uk-UA" sz="1200" b="0" dirty="0" smtClean="0">
                          <a:solidFill>
                            <a:schemeClr val="tx1"/>
                          </a:solidFill>
                          <a:effectLst/>
                        </a:rPr>
                        <a:t>За ступенем інтеграції функцій</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just">
                        <a:spcAft>
                          <a:spcPts val="0"/>
                        </a:spcAft>
                        <a:tabLst>
                          <a:tab pos="180340" algn="l"/>
                        </a:tabLst>
                      </a:pPr>
                      <a:r>
                        <a:rPr lang="uk-UA" sz="1200" b="0">
                          <a:solidFill>
                            <a:schemeClr val="tx1"/>
                          </a:solidFill>
                          <a:effectLst/>
                        </a:rPr>
                        <a:t>Багаторівневі АС з інтеграцією за рівнями управління (підприємство — об’єднання, об’єднання — галузь і т. Ін.), багаторівневі АС з інтеграцією за рівнями планування і т. Ін</a:t>
                      </a:r>
                      <a:endParaRPr lang="ru-RU" sz="1200" b="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6548">
                <a:tc>
                  <a:txBody>
                    <a:bodyPr/>
                    <a:lstStyle/>
                    <a:p>
                      <a:pPr algn="just">
                        <a:spcAft>
                          <a:spcPts val="0"/>
                        </a:spcAft>
                        <a:tabLst>
                          <a:tab pos="180340" algn="l"/>
                        </a:tabLst>
                      </a:pPr>
                      <a:r>
                        <a:rPr lang="ru-RU" sz="1200" b="0" dirty="0" smtClean="0">
                          <a:solidFill>
                            <a:schemeClr val="tx1"/>
                          </a:solidFill>
                          <a:effectLst/>
                        </a:rPr>
                        <a:t>За </a:t>
                      </a:r>
                      <a:r>
                        <a:rPr lang="ru-RU" sz="1200" b="0" dirty="0" err="1" smtClean="0">
                          <a:solidFill>
                            <a:schemeClr val="tx1"/>
                          </a:solidFill>
                          <a:effectLst/>
                        </a:rPr>
                        <a:t>галузевою</a:t>
                      </a:r>
                      <a:r>
                        <a:rPr lang="ru-RU" sz="1200" b="0" dirty="0" smtClean="0">
                          <a:solidFill>
                            <a:schemeClr val="tx1"/>
                          </a:solidFill>
                          <a:effectLst/>
                        </a:rPr>
                        <a:t> </a:t>
                      </a:r>
                      <a:r>
                        <a:rPr lang="ru-RU" sz="1200" b="0" dirty="0" err="1" smtClean="0">
                          <a:solidFill>
                            <a:schemeClr val="tx1"/>
                          </a:solidFill>
                          <a:effectLst/>
                        </a:rPr>
                        <a:t>ознакою</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just"/>
                      <a:r>
                        <a:rPr lang="ru-RU" sz="1200" b="0" i="0" u="none" strike="noStrike" kern="1200" baseline="0" dirty="0" smtClean="0">
                          <a:solidFill>
                            <a:schemeClr val="tx1"/>
                          </a:solidFill>
                          <a:latin typeface="+mn-lt"/>
                          <a:ea typeface="+mn-ea"/>
                          <a:cs typeface="+mn-cs"/>
                        </a:rPr>
                        <a:t>С </a:t>
                      </a:r>
                      <a:r>
                        <a:rPr lang="ru-RU" sz="1200" b="0" i="0" u="none" strike="noStrike" kern="1200" baseline="0" dirty="0" err="1" smtClean="0">
                          <a:solidFill>
                            <a:schemeClr val="tx1"/>
                          </a:solidFill>
                          <a:latin typeface="+mn-lt"/>
                          <a:ea typeface="+mn-ea"/>
                          <a:cs typeface="+mn-cs"/>
                        </a:rPr>
                        <a:t>банків</a:t>
                      </a:r>
                      <a:r>
                        <a:rPr lang="ru-RU" sz="1200" b="0" i="0" u="none" strike="noStrike" kern="1200" baseline="0" dirty="0" smtClean="0">
                          <a:solidFill>
                            <a:schemeClr val="tx1"/>
                          </a:solidFill>
                          <a:latin typeface="+mn-lt"/>
                          <a:ea typeface="+mn-ea"/>
                          <a:cs typeface="+mn-cs"/>
                        </a:rPr>
                        <a:t>, ІС </a:t>
                      </a:r>
                      <a:r>
                        <a:rPr lang="ru-RU" sz="1200" b="0" i="0" u="none" strike="noStrike" kern="1200" baseline="0" dirty="0" err="1" smtClean="0">
                          <a:solidFill>
                            <a:schemeClr val="tx1"/>
                          </a:solidFill>
                          <a:latin typeface="+mn-lt"/>
                          <a:ea typeface="+mn-ea"/>
                          <a:cs typeface="+mn-cs"/>
                        </a:rPr>
                        <a:t>фінансових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органів</a:t>
                      </a:r>
                      <a:r>
                        <a:rPr lang="ru-RU" sz="1200" b="0" i="0" u="none" strike="noStrike" kern="1200" baseline="0" dirty="0" smtClean="0">
                          <a:solidFill>
                            <a:schemeClr val="tx1"/>
                          </a:solidFill>
                          <a:latin typeface="+mn-lt"/>
                          <a:ea typeface="+mn-ea"/>
                          <a:cs typeface="+mn-cs"/>
                        </a:rPr>
                        <a:t>, ІС </a:t>
                      </a:r>
                      <a:r>
                        <a:rPr lang="ru-RU" sz="1200" b="0" i="0" u="none" strike="noStrike" kern="1200" baseline="0" dirty="0" err="1" smtClean="0">
                          <a:solidFill>
                            <a:schemeClr val="tx1"/>
                          </a:solidFill>
                          <a:latin typeface="+mn-lt"/>
                          <a:ea typeface="+mn-ea"/>
                          <a:cs typeface="+mn-cs"/>
                        </a:rPr>
                        <a:t>промисловості</a:t>
                      </a:r>
                      <a:r>
                        <a:rPr lang="ru-RU" sz="1200" b="0" i="0" u="none" strike="noStrike" kern="1200" baseline="0" dirty="0" smtClean="0">
                          <a:solidFill>
                            <a:schemeClr val="tx1"/>
                          </a:solidFill>
                          <a:latin typeface="+mn-lt"/>
                          <a:ea typeface="+mn-ea"/>
                          <a:cs typeface="+mn-cs"/>
                        </a:rPr>
                        <a:t>, ІС </a:t>
                      </a:r>
                      <a:r>
                        <a:rPr lang="ru-RU" sz="1200" b="0" i="0" u="none" strike="noStrike" kern="1200" baseline="0" dirty="0" err="1" smtClean="0">
                          <a:solidFill>
                            <a:schemeClr val="tx1"/>
                          </a:solidFill>
                          <a:latin typeface="+mn-lt"/>
                          <a:ea typeface="+mn-ea"/>
                          <a:cs typeface="+mn-cs"/>
                        </a:rPr>
                        <a:t>сільського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господарства</a:t>
                      </a:r>
                      <a:r>
                        <a:rPr lang="ru-RU" sz="1200" b="0" i="0" u="none" strike="noStrike" kern="1200" baseline="0" dirty="0" smtClean="0">
                          <a:solidFill>
                            <a:schemeClr val="tx1"/>
                          </a:solidFill>
                          <a:latin typeface="+mn-lt"/>
                          <a:ea typeface="+mn-ea"/>
                          <a:cs typeface="+mn-cs"/>
                        </a:rPr>
                        <a:t>, ІС </a:t>
                      </a:r>
                      <a:r>
                        <a:rPr lang="ru-RU" sz="1200" b="0" i="0" u="none" strike="noStrike" kern="1200" baseline="0" dirty="0" err="1" smtClean="0">
                          <a:solidFill>
                            <a:schemeClr val="tx1"/>
                          </a:solidFill>
                          <a:latin typeface="+mn-lt"/>
                          <a:ea typeface="+mn-ea"/>
                          <a:cs typeface="+mn-cs"/>
                        </a:rPr>
                        <a:t>зв’язку</a:t>
                      </a:r>
                      <a:r>
                        <a:rPr lang="ru-RU" sz="1200" b="0" i="0" u="none" strike="noStrike" kern="1200" baseline="0" dirty="0" smtClean="0">
                          <a:solidFill>
                            <a:schemeClr val="tx1"/>
                          </a:solidFill>
                          <a:latin typeface="+mn-lt"/>
                          <a:ea typeface="+mn-ea"/>
                          <a:cs typeface="+mn-cs"/>
                        </a:rPr>
                        <a:t>, ІС  статистики </a:t>
                      </a:r>
                      <a:r>
                        <a:rPr lang="ru-RU" sz="1200" b="0" i="0" u="none" strike="noStrike" kern="1200" baseline="0" dirty="0" err="1" smtClean="0">
                          <a:solidFill>
                            <a:schemeClr val="tx1"/>
                          </a:solidFill>
                          <a:latin typeface="+mn-lt"/>
                          <a:ea typeface="+mn-ea"/>
                          <a:cs typeface="+mn-cs"/>
                        </a:rPr>
                        <a:t>тощо</a:t>
                      </a:r>
                      <a:r>
                        <a:rPr lang="ru-RU" sz="1200" b="0" i="0" u="none" strike="noStrike" kern="1200" baseline="0" dirty="0" smtClean="0">
                          <a:solidFill>
                            <a:schemeClr val="tx1"/>
                          </a:solidFill>
                          <a:latin typeface="+mn-lt"/>
                          <a:ea typeface="+mn-ea"/>
                          <a:cs typeface="+mn-cs"/>
                        </a:rPr>
                        <a:t>.</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6548">
                <a:tc>
                  <a:txBody>
                    <a:bodyPr/>
                    <a:lstStyle/>
                    <a:p>
                      <a:pPr algn="just">
                        <a:spcAft>
                          <a:spcPts val="0"/>
                        </a:spcAft>
                        <a:tabLst>
                          <a:tab pos="180340" algn="l"/>
                        </a:tabLst>
                      </a:pPr>
                      <a:r>
                        <a:rPr lang="ru-RU" sz="1200" b="0" i="1" u="none" strike="noStrike" kern="1200" baseline="0" dirty="0" smtClean="0">
                          <a:solidFill>
                            <a:schemeClr val="tx1"/>
                          </a:solidFill>
                          <a:latin typeface="+mn-lt"/>
                          <a:ea typeface="+mn-ea"/>
                          <a:cs typeface="+mn-cs"/>
                        </a:rPr>
                        <a:t>За </a:t>
                      </a:r>
                      <a:r>
                        <a:rPr lang="ru-RU" sz="1200" b="0" i="1" u="none" strike="noStrike" kern="1200" baseline="0" dirty="0" err="1" smtClean="0">
                          <a:solidFill>
                            <a:schemeClr val="tx1"/>
                          </a:solidFill>
                          <a:latin typeface="+mn-lt"/>
                          <a:ea typeface="+mn-ea"/>
                          <a:cs typeface="+mn-cs"/>
                        </a:rPr>
                        <a:t>рівнем</a:t>
                      </a:r>
                      <a:r>
                        <a:rPr lang="ru-RU" sz="1200" b="0" i="1" u="none" strike="noStrike" kern="1200" baseline="0" dirty="0" smtClean="0">
                          <a:solidFill>
                            <a:schemeClr val="tx1"/>
                          </a:solidFill>
                          <a:latin typeface="+mn-lt"/>
                          <a:ea typeface="+mn-ea"/>
                          <a:cs typeface="+mn-cs"/>
                        </a:rPr>
                        <a:t> </a:t>
                      </a:r>
                      <a:r>
                        <a:rPr lang="ru-RU" sz="1200" b="0" i="1" u="none" strike="noStrike" kern="1200" baseline="0" dirty="0" err="1" smtClean="0">
                          <a:solidFill>
                            <a:schemeClr val="tx1"/>
                          </a:solidFill>
                          <a:latin typeface="+mn-lt"/>
                          <a:ea typeface="+mn-ea"/>
                          <a:cs typeface="+mn-cs"/>
                        </a:rPr>
                        <a:t>безпеки</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just"/>
                      <a:r>
                        <a:rPr lang="ru-RU" sz="1200" b="0" i="0" u="none" strike="noStrike" kern="1200" baseline="0" dirty="0" smtClean="0">
                          <a:solidFill>
                            <a:schemeClr val="tx1"/>
                          </a:solidFill>
                          <a:latin typeface="+mn-lt"/>
                          <a:ea typeface="+mn-ea"/>
                          <a:cs typeface="+mn-cs"/>
                        </a:rPr>
                        <a:t>ІС з </a:t>
                      </a:r>
                      <a:r>
                        <a:rPr lang="ru-RU" sz="1200" b="0" i="0" u="none" strike="noStrike" kern="1200" baseline="0" dirty="0" err="1" smtClean="0">
                          <a:solidFill>
                            <a:schemeClr val="tx1"/>
                          </a:solidFill>
                          <a:latin typeface="+mn-lt"/>
                          <a:ea typeface="+mn-ea"/>
                          <a:cs typeface="+mn-cs"/>
                        </a:rPr>
                        <a:t>найвищим</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рівнем</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безпеки</a:t>
                      </a:r>
                      <a:r>
                        <a:rPr lang="ru-RU" sz="1200" b="0" i="0" u="none" strike="noStrike" kern="1200" baseline="0" dirty="0" smtClean="0">
                          <a:solidFill>
                            <a:schemeClr val="tx1"/>
                          </a:solidFill>
                          <a:latin typeface="+mn-lt"/>
                          <a:ea typeface="+mn-ea"/>
                          <a:cs typeface="+mn-cs"/>
                        </a:rPr>
                        <a:t>, ІС з </a:t>
                      </a:r>
                      <a:r>
                        <a:rPr lang="ru-RU" sz="1200" b="0" i="0" u="none" strike="noStrike" kern="1200" baseline="0" dirty="0" err="1" smtClean="0">
                          <a:solidFill>
                            <a:schemeClr val="tx1"/>
                          </a:solidFill>
                          <a:latin typeface="+mn-lt"/>
                          <a:ea typeface="+mn-ea"/>
                          <a:cs typeface="+mn-cs"/>
                        </a:rPr>
                        <a:t>високим</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рівнем</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безпеки</a:t>
                      </a:r>
                      <a:r>
                        <a:rPr lang="ru-RU" sz="1200" b="0" i="0" u="none" strike="noStrike" kern="1200" baseline="0" dirty="0" smtClean="0">
                          <a:solidFill>
                            <a:schemeClr val="tx1"/>
                          </a:solidFill>
                          <a:latin typeface="+mn-lt"/>
                          <a:ea typeface="+mn-ea"/>
                          <a:cs typeface="+mn-cs"/>
                        </a:rPr>
                        <a:t>, ІС з </a:t>
                      </a:r>
                      <a:r>
                        <a:rPr lang="ru-RU" sz="1200" b="0" i="0" u="none" strike="noStrike" kern="1200" baseline="0" dirty="0" err="1" smtClean="0">
                          <a:solidFill>
                            <a:schemeClr val="tx1"/>
                          </a:solidFill>
                          <a:latin typeface="+mn-lt"/>
                          <a:ea typeface="+mn-ea"/>
                          <a:cs typeface="+mn-cs"/>
                        </a:rPr>
                        <a:t>низьким</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рівнем</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безпеки</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6548">
                <a:tc>
                  <a:txBody>
                    <a:bodyPr/>
                    <a:lstStyle/>
                    <a:p>
                      <a:pPr algn="just">
                        <a:spcAft>
                          <a:spcPts val="0"/>
                        </a:spcAft>
                        <a:tabLst>
                          <a:tab pos="180340" algn="l"/>
                        </a:tabLst>
                      </a:pPr>
                      <a:r>
                        <a:rPr lang="ru-RU" sz="1200" b="0" i="1" u="none" strike="noStrike" kern="1200" baseline="0" dirty="0" smtClean="0">
                          <a:solidFill>
                            <a:schemeClr val="tx1"/>
                          </a:solidFill>
                          <a:latin typeface="+mn-lt"/>
                          <a:ea typeface="+mn-ea"/>
                          <a:cs typeface="+mn-cs"/>
                        </a:rPr>
                        <a:t>За </a:t>
                      </a:r>
                      <a:r>
                        <a:rPr lang="ru-RU" sz="1200" b="0" i="1" u="none" strike="noStrike" kern="1200" baseline="0" dirty="0" err="1" smtClean="0">
                          <a:solidFill>
                            <a:schemeClr val="tx1"/>
                          </a:solidFill>
                          <a:latin typeface="+mn-lt"/>
                          <a:ea typeface="+mn-ea"/>
                          <a:cs typeface="+mn-cs"/>
                        </a:rPr>
                        <a:t>вартістю</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just"/>
                      <a:r>
                        <a:rPr lang="ru-RU" sz="1200" b="0" i="0" u="none" strike="noStrike" kern="1200" baseline="0" dirty="0" smtClean="0">
                          <a:solidFill>
                            <a:schemeClr val="tx1"/>
                          </a:solidFill>
                          <a:latin typeface="+mn-lt"/>
                          <a:ea typeface="+mn-ea"/>
                          <a:cs typeface="+mn-cs"/>
                        </a:rPr>
                        <a:t>ІС </a:t>
                      </a:r>
                      <a:r>
                        <a:rPr lang="ru-RU" sz="1200" b="0" i="0" u="none" strike="noStrike" kern="1200" baseline="0" dirty="0" err="1" smtClean="0">
                          <a:solidFill>
                            <a:schemeClr val="tx1"/>
                          </a:solidFill>
                          <a:latin typeface="+mn-lt"/>
                          <a:ea typeface="+mn-ea"/>
                          <a:cs typeface="+mn-cs"/>
                        </a:rPr>
                        <a:t>безкоштовні</a:t>
                      </a:r>
                      <a:r>
                        <a:rPr lang="ru-RU" sz="1200" b="0" i="0" u="none" strike="noStrike" kern="1200" baseline="0" dirty="0" smtClean="0">
                          <a:solidFill>
                            <a:schemeClr val="tx1"/>
                          </a:solidFill>
                          <a:latin typeface="+mn-lt"/>
                          <a:ea typeface="+mn-ea"/>
                          <a:cs typeface="+mn-cs"/>
                        </a:rPr>
                        <a:t> (як правило, рекламного характеру), ІС </a:t>
                      </a:r>
                      <a:r>
                        <a:rPr lang="ru-RU" sz="1200" b="0" i="0" u="none" strike="noStrike" kern="1200" baseline="0" dirty="0" err="1" smtClean="0">
                          <a:solidFill>
                            <a:schemeClr val="tx1"/>
                          </a:solidFill>
                          <a:latin typeface="+mn-lt"/>
                          <a:ea typeface="+mn-ea"/>
                          <a:cs typeface="+mn-cs"/>
                        </a:rPr>
                        <a:t>загального</a:t>
                      </a:r>
                      <a:r>
                        <a:rPr lang="ru-RU" sz="1200" b="0" i="0" u="none" strike="noStrike" kern="1200" baseline="0" dirty="0" smtClean="0">
                          <a:solidFill>
                            <a:schemeClr val="tx1"/>
                          </a:solidFill>
                          <a:latin typeface="+mn-lt"/>
                          <a:ea typeface="+mn-ea"/>
                          <a:cs typeface="+mn-cs"/>
                        </a:rPr>
                        <a:t> доступу (невелика </a:t>
                      </a:r>
                      <a:r>
                        <a:rPr lang="ru-RU" sz="1200" b="0" i="0" u="none" strike="noStrike" kern="1200" baseline="0" dirty="0" err="1" smtClean="0">
                          <a:solidFill>
                            <a:schemeClr val="tx1"/>
                          </a:solidFill>
                          <a:latin typeface="+mn-lt"/>
                          <a:ea typeface="+mn-ea"/>
                          <a:cs typeface="+mn-cs"/>
                        </a:rPr>
                        <a:t>вартість</a:t>
                      </a:r>
                      <a:r>
                        <a:rPr lang="ru-RU" sz="1200" b="0" i="0" u="none" strike="noStrike" kern="1200" baseline="0" dirty="0" smtClean="0">
                          <a:solidFill>
                            <a:schemeClr val="tx1"/>
                          </a:solidFill>
                          <a:latin typeface="+mn-lt"/>
                          <a:ea typeface="+mn-ea"/>
                          <a:cs typeface="+mn-cs"/>
                        </a:rPr>
                        <a:t> оплати при </a:t>
                      </a:r>
                      <a:r>
                        <a:rPr lang="ru-RU" sz="1200" b="0" i="0" u="none" strike="noStrike" kern="1200" baseline="0" dirty="0" err="1" smtClean="0">
                          <a:solidFill>
                            <a:schemeClr val="tx1"/>
                          </a:solidFill>
                          <a:latin typeface="+mn-lt"/>
                          <a:ea typeface="+mn-ea"/>
                          <a:cs typeface="+mn-cs"/>
                        </a:rPr>
                        <a:t>використанні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професійні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наприклад</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банківські</a:t>
                      </a:r>
                      <a:r>
                        <a:rPr lang="ru-RU" sz="1200" b="0" i="0" u="none" strike="noStrike" kern="1200" baseline="0" dirty="0" smtClean="0">
                          <a:solidFill>
                            <a:schemeClr val="tx1"/>
                          </a:solidFill>
                          <a:latin typeface="+mn-lt"/>
                          <a:ea typeface="+mn-ea"/>
                          <a:cs typeface="+mn-cs"/>
                        </a:rPr>
                        <a:t>).</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6548">
                <a:tc>
                  <a:txBody>
                    <a:bodyPr/>
                    <a:lstStyle/>
                    <a:p>
                      <a:pPr algn="just">
                        <a:spcAft>
                          <a:spcPts val="0"/>
                        </a:spcAft>
                        <a:tabLst>
                          <a:tab pos="180340" algn="l"/>
                        </a:tabLst>
                      </a:pPr>
                      <a:r>
                        <a:rPr lang="ru-RU" sz="1200" b="0" dirty="0" smtClean="0">
                          <a:solidFill>
                            <a:schemeClr val="tx1"/>
                          </a:solidFill>
                        </a:rPr>
                        <a:t>За </a:t>
                      </a:r>
                      <a:r>
                        <a:rPr lang="ru-RU" sz="1200" b="0" dirty="0" err="1" smtClean="0">
                          <a:solidFill>
                            <a:schemeClr val="tx1"/>
                          </a:solidFill>
                        </a:rPr>
                        <a:t>функціональною</a:t>
                      </a:r>
                      <a:r>
                        <a:rPr lang="ru-RU" sz="1200" b="0" dirty="0" smtClean="0">
                          <a:solidFill>
                            <a:schemeClr val="tx1"/>
                          </a:solidFill>
                        </a:rPr>
                        <a:t> </a:t>
                      </a:r>
                      <a:r>
                        <a:rPr lang="ru-RU" sz="1200" b="0" dirty="0" err="1" smtClean="0">
                          <a:solidFill>
                            <a:schemeClr val="tx1"/>
                          </a:solidFill>
                        </a:rPr>
                        <a:t>ознакою</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228600" algn="just">
                        <a:spcAft>
                          <a:spcPts val="0"/>
                        </a:spcAft>
                        <a:tabLst>
                          <a:tab pos="180340" algn="l"/>
                        </a:tabLst>
                      </a:pPr>
                      <a:r>
                        <a:rPr lang="ru-RU" sz="1200" b="0" dirty="0" err="1" smtClean="0">
                          <a:solidFill>
                            <a:schemeClr val="tx1"/>
                          </a:solidFill>
                        </a:rPr>
                        <a:t>однофункціональні</a:t>
                      </a:r>
                      <a:r>
                        <a:rPr lang="ru-RU" sz="1200" b="0" dirty="0" smtClean="0">
                          <a:solidFill>
                            <a:schemeClr val="tx1"/>
                          </a:solidFill>
                        </a:rPr>
                        <a:t>, </a:t>
                      </a:r>
                      <a:r>
                        <a:rPr lang="ru-RU" sz="1200" b="0" dirty="0" err="1" smtClean="0">
                          <a:solidFill>
                            <a:schemeClr val="tx1"/>
                          </a:solidFill>
                        </a:rPr>
                        <a:t>багатофункціональні</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6548">
                <a:tc>
                  <a:txBody>
                    <a:bodyPr/>
                    <a:lstStyle/>
                    <a:p>
                      <a:pPr marL="0" marR="0" indent="0" algn="just" defTabSz="457200" rtl="0" eaLnBrk="1" fontAlgn="auto" latinLnBrk="0" hangingPunct="1">
                        <a:lnSpc>
                          <a:spcPct val="100000"/>
                        </a:lnSpc>
                        <a:spcBef>
                          <a:spcPts val="0"/>
                        </a:spcBef>
                        <a:spcAft>
                          <a:spcPts val="0"/>
                        </a:spcAft>
                        <a:buClrTx/>
                        <a:buSzTx/>
                        <a:buFontTx/>
                        <a:buNone/>
                        <a:tabLst>
                          <a:tab pos="180340" algn="l"/>
                        </a:tabLst>
                        <a:defRPr/>
                      </a:pPr>
                      <a:r>
                        <a:rPr lang="ru-RU" sz="1200" b="0" kern="1200" dirty="0" err="1" smtClean="0">
                          <a:solidFill>
                            <a:schemeClr val="tx1"/>
                          </a:solidFill>
                          <a:effectLst/>
                          <a:latin typeface="+mn-lt"/>
                          <a:ea typeface="+mn-ea"/>
                          <a:cs typeface="+mn-cs"/>
                        </a:rPr>
                        <a:t>Інформаційні</a:t>
                      </a:r>
                      <a:r>
                        <a:rPr lang="ru-RU" sz="1200" b="0" kern="1200" dirty="0" smtClean="0">
                          <a:solidFill>
                            <a:schemeClr val="tx1"/>
                          </a:solidFill>
                          <a:effectLst/>
                          <a:latin typeface="+mn-lt"/>
                          <a:ea typeface="+mn-ea"/>
                          <a:cs typeface="+mn-cs"/>
                        </a:rPr>
                        <a:t> </a:t>
                      </a:r>
                      <a:r>
                        <a:rPr lang="ru-RU" sz="1200" b="0" kern="1200" dirty="0" err="1" smtClean="0">
                          <a:solidFill>
                            <a:schemeClr val="tx1"/>
                          </a:solidFill>
                          <a:effectLst/>
                          <a:latin typeface="+mn-lt"/>
                          <a:ea typeface="+mn-ea"/>
                          <a:cs typeface="+mn-cs"/>
                        </a:rPr>
                        <a:t>системи</a:t>
                      </a:r>
                      <a:r>
                        <a:rPr lang="ru-RU" sz="1200" b="0" kern="1200" dirty="0" smtClean="0">
                          <a:solidFill>
                            <a:schemeClr val="tx1"/>
                          </a:solidFill>
                          <a:effectLst/>
                          <a:latin typeface="+mn-lt"/>
                          <a:ea typeface="+mn-ea"/>
                          <a:cs typeface="+mn-cs"/>
                        </a:rPr>
                        <a:t> нового </a:t>
                      </a:r>
                      <a:r>
                        <a:rPr lang="ru-RU" sz="1200" b="0" kern="1200" dirty="0" err="1" smtClean="0">
                          <a:solidFill>
                            <a:schemeClr val="tx1"/>
                          </a:solidFill>
                          <a:effectLst/>
                          <a:latin typeface="+mn-lt"/>
                          <a:ea typeface="+mn-ea"/>
                          <a:cs typeface="+mn-cs"/>
                        </a:rPr>
                        <a:t>покоління</a:t>
                      </a: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228600" marR="0" indent="0" algn="just" defTabSz="457200" rtl="0" eaLnBrk="1" fontAlgn="auto" latinLnBrk="0" hangingPunct="1">
                        <a:lnSpc>
                          <a:spcPct val="100000"/>
                        </a:lnSpc>
                        <a:spcBef>
                          <a:spcPts val="0"/>
                        </a:spcBef>
                        <a:spcAft>
                          <a:spcPts val="0"/>
                        </a:spcAft>
                        <a:buClrTx/>
                        <a:buSzTx/>
                        <a:buFontTx/>
                        <a:buNone/>
                        <a:tabLst>
                          <a:tab pos="180340" algn="l"/>
                        </a:tabLst>
                        <a:defRPr/>
                      </a:pPr>
                      <a:r>
                        <a:rPr lang="ru-RU" sz="1200" b="0" kern="1200" dirty="0" err="1" smtClean="0">
                          <a:solidFill>
                            <a:schemeClr val="tx1"/>
                          </a:solidFill>
                          <a:effectLst/>
                          <a:latin typeface="+mn-lt"/>
                          <a:ea typeface="+mn-ea"/>
                          <a:cs typeface="+mn-cs"/>
                        </a:rPr>
                        <a:t>системи</a:t>
                      </a:r>
                      <a:r>
                        <a:rPr lang="ru-RU" sz="1200" b="0" kern="1200" dirty="0" smtClean="0">
                          <a:solidFill>
                            <a:schemeClr val="tx1"/>
                          </a:solidFill>
                          <a:effectLst/>
                          <a:latin typeface="+mn-lt"/>
                          <a:ea typeface="+mn-ea"/>
                          <a:cs typeface="+mn-cs"/>
                        </a:rPr>
                        <a:t> </a:t>
                      </a:r>
                      <a:r>
                        <a:rPr lang="ru-RU" sz="1200" b="0" kern="1200" dirty="0" err="1" smtClean="0">
                          <a:solidFill>
                            <a:schemeClr val="tx1"/>
                          </a:solidFill>
                          <a:effectLst/>
                          <a:latin typeface="+mn-lt"/>
                          <a:ea typeface="+mn-ea"/>
                          <a:cs typeface="+mn-cs"/>
                        </a:rPr>
                        <a:t>підтримки</a:t>
                      </a:r>
                      <a:r>
                        <a:rPr lang="ru-RU" sz="1200" b="0" kern="1200" dirty="0" smtClean="0">
                          <a:solidFill>
                            <a:schemeClr val="tx1"/>
                          </a:solidFill>
                          <a:effectLst/>
                          <a:latin typeface="+mn-lt"/>
                          <a:ea typeface="+mn-ea"/>
                          <a:cs typeface="+mn-cs"/>
                        </a:rPr>
                        <a:t> </a:t>
                      </a:r>
                      <a:r>
                        <a:rPr lang="ru-RU" sz="1200" b="0" kern="1200" dirty="0" err="1" smtClean="0">
                          <a:solidFill>
                            <a:schemeClr val="tx1"/>
                          </a:solidFill>
                          <a:effectLst/>
                          <a:latin typeface="+mn-lt"/>
                          <a:ea typeface="+mn-ea"/>
                          <a:cs typeface="+mn-cs"/>
                        </a:rPr>
                        <a:t>прийняття</a:t>
                      </a:r>
                      <a:r>
                        <a:rPr lang="ru-RU" sz="1200" b="0" kern="1200" dirty="0" smtClean="0">
                          <a:solidFill>
                            <a:schemeClr val="tx1"/>
                          </a:solidFill>
                          <a:effectLst/>
                          <a:latin typeface="+mn-lt"/>
                          <a:ea typeface="+mn-ea"/>
                          <a:cs typeface="+mn-cs"/>
                        </a:rPr>
                        <a:t> </a:t>
                      </a:r>
                      <a:r>
                        <a:rPr lang="ru-RU" sz="1200" b="0" kern="1200" dirty="0" err="1" smtClean="0">
                          <a:solidFill>
                            <a:schemeClr val="tx1"/>
                          </a:solidFill>
                          <a:effectLst/>
                          <a:latin typeface="+mn-lt"/>
                          <a:ea typeface="+mn-ea"/>
                          <a:cs typeface="+mn-cs"/>
                        </a:rPr>
                        <a:t>рішень</a:t>
                      </a:r>
                      <a:r>
                        <a:rPr lang="ru-RU" sz="1200" b="0" kern="1200" dirty="0" smtClean="0">
                          <a:solidFill>
                            <a:schemeClr val="tx1"/>
                          </a:solidFill>
                          <a:effectLst/>
                          <a:latin typeface="+mn-lt"/>
                          <a:ea typeface="+mn-ea"/>
                          <a:cs typeface="+mn-cs"/>
                        </a:rPr>
                        <a:t> (СППР) та </a:t>
                      </a:r>
                      <a:r>
                        <a:rPr lang="ru-RU" sz="1200" b="0" kern="1200" dirty="0" err="1" smtClean="0">
                          <a:solidFill>
                            <a:schemeClr val="tx1"/>
                          </a:solidFill>
                          <a:effectLst/>
                          <a:latin typeface="+mn-lt"/>
                          <a:ea typeface="+mn-ea"/>
                          <a:cs typeface="+mn-cs"/>
                        </a:rPr>
                        <a:t>інформаційні</a:t>
                      </a:r>
                      <a:r>
                        <a:rPr lang="ru-RU" sz="1200" b="0" kern="1200" dirty="0" smtClean="0">
                          <a:solidFill>
                            <a:schemeClr val="tx1"/>
                          </a:solidFill>
                          <a:effectLst/>
                          <a:latin typeface="+mn-lt"/>
                          <a:ea typeface="+mn-ea"/>
                          <a:cs typeface="+mn-cs"/>
                        </a:rPr>
                        <a:t> </a:t>
                      </a:r>
                      <a:r>
                        <a:rPr lang="ru-RU" sz="1200" b="0" kern="1200" dirty="0" err="1" smtClean="0">
                          <a:solidFill>
                            <a:schemeClr val="tx1"/>
                          </a:solidFill>
                          <a:effectLst/>
                          <a:latin typeface="+mn-lt"/>
                          <a:ea typeface="+mn-ea"/>
                          <a:cs typeface="+mn-cs"/>
                        </a:rPr>
                        <a:t>системи</a:t>
                      </a:r>
                      <a:r>
                        <a:rPr lang="ru-RU" sz="1200" b="0" kern="1200" dirty="0" smtClean="0">
                          <a:solidFill>
                            <a:schemeClr val="tx1"/>
                          </a:solidFill>
                          <a:effectLst/>
                          <a:latin typeface="+mn-lt"/>
                          <a:ea typeface="+mn-ea"/>
                          <a:cs typeface="+mn-cs"/>
                        </a:rPr>
                        <a:t>, </a:t>
                      </a:r>
                      <a:r>
                        <a:rPr lang="ru-RU" sz="1200" b="0" kern="1200" dirty="0" err="1" smtClean="0">
                          <a:solidFill>
                            <a:schemeClr val="tx1"/>
                          </a:solidFill>
                          <a:effectLst/>
                          <a:latin typeface="+mn-lt"/>
                          <a:ea typeface="+mn-ea"/>
                          <a:cs typeface="+mn-cs"/>
                        </a:rPr>
                        <a:t>побудовані</a:t>
                      </a:r>
                      <a:r>
                        <a:rPr lang="ru-RU" sz="1200" b="0" kern="1200" dirty="0" smtClean="0">
                          <a:solidFill>
                            <a:schemeClr val="tx1"/>
                          </a:solidFill>
                          <a:effectLst/>
                          <a:latin typeface="+mn-lt"/>
                          <a:ea typeface="+mn-ea"/>
                          <a:cs typeface="+mn-cs"/>
                        </a:rPr>
                        <a:t> на штучному </a:t>
                      </a:r>
                      <a:r>
                        <a:rPr lang="ru-RU" sz="1200" b="0" kern="1200" dirty="0" err="1" smtClean="0">
                          <a:solidFill>
                            <a:schemeClr val="tx1"/>
                          </a:solidFill>
                          <a:effectLst/>
                          <a:latin typeface="+mn-lt"/>
                          <a:ea typeface="+mn-ea"/>
                          <a:cs typeface="+mn-cs"/>
                        </a:rPr>
                        <a:t>інтелекті</a:t>
                      </a:r>
                      <a:r>
                        <a:rPr lang="ru-RU" sz="1200" b="0" kern="1200" dirty="0" smtClean="0">
                          <a:solidFill>
                            <a:schemeClr val="tx1"/>
                          </a:solidFill>
                          <a:effectLst/>
                          <a:latin typeface="+mn-lt"/>
                          <a:ea typeface="+mn-ea"/>
                          <a:cs typeface="+mn-cs"/>
                        </a:rPr>
                        <a:t> (</a:t>
                      </a:r>
                      <a:r>
                        <a:rPr lang="ru-RU" sz="1200" b="0" kern="1200" dirty="0" err="1" smtClean="0">
                          <a:solidFill>
                            <a:schemeClr val="tx1"/>
                          </a:solidFill>
                          <a:effectLst/>
                          <a:latin typeface="+mn-lt"/>
                          <a:ea typeface="+mn-ea"/>
                          <a:cs typeface="+mn-cs"/>
                        </a:rPr>
                        <a:t>інтелектуальні</a:t>
                      </a:r>
                      <a:r>
                        <a:rPr lang="ru-RU" sz="1200" b="0" kern="1200" dirty="0" smtClean="0">
                          <a:solidFill>
                            <a:schemeClr val="tx1"/>
                          </a:solidFill>
                          <a:effectLst/>
                          <a:latin typeface="+mn-lt"/>
                          <a:ea typeface="+mn-ea"/>
                          <a:cs typeface="+mn-cs"/>
                        </a:rPr>
                        <a:t> АС).</a:t>
                      </a:r>
                    </a:p>
                    <a:p>
                      <a:pPr marL="228600" algn="just">
                        <a:spcAft>
                          <a:spcPts val="0"/>
                        </a:spcAft>
                        <a:tabLst>
                          <a:tab pos="180340" algn="l"/>
                        </a:tabLst>
                      </a:pPr>
                      <a:endParaRPr lang="ru-RU" sz="1200" b="0" dirty="0">
                        <a:solidFill>
                          <a:schemeClr val="tx1"/>
                        </a:solidFill>
                        <a:effectLst/>
                        <a:latin typeface="Times New Roman" panose="02020603050405020304" pitchFamily="18" charset="0"/>
                        <a:ea typeface="Times New Roman" panose="02020603050405020304" pitchFamily="18" charset="0"/>
                      </a:endParaRPr>
                    </a:p>
                  </a:txBody>
                  <a:tcPr marL="29365" marR="29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bl>
          </a:graphicData>
        </a:graphic>
      </p:graphicFrame>
    </p:spTree>
    <p:extLst>
      <p:ext uri="{BB962C8B-B14F-4D97-AF65-F5344CB8AC3E}">
        <p14:creationId xmlns:p14="http://schemas.microsoft.com/office/powerpoint/2010/main" val="2226564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err="1"/>
              <a:t>Принципи</a:t>
            </a:r>
            <a:r>
              <a:rPr lang="ru-RU" b="1" i="1" dirty="0"/>
              <a:t> </a:t>
            </a:r>
            <a:r>
              <a:rPr lang="ru-RU" b="1" i="1" dirty="0" err="1"/>
              <a:t>створення</a:t>
            </a:r>
            <a:r>
              <a:rPr lang="ru-RU" b="1" i="1" dirty="0"/>
              <a:t> і </a:t>
            </a:r>
            <a:r>
              <a:rPr lang="ru-RU" b="1" i="1" dirty="0" err="1"/>
              <a:t>функціонування</a:t>
            </a:r>
            <a:r>
              <a:rPr lang="ru-RU" b="1" i="1" dirty="0"/>
              <a:t> ІС у </a:t>
            </a:r>
            <a:r>
              <a:rPr lang="ru-RU" b="1" i="1" dirty="0" err="1"/>
              <a:t>фінансово-кредитних</a:t>
            </a:r>
            <a:r>
              <a:rPr lang="ru-RU" b="1" i="1" dirty="0"/>
              <a:t> </a:t>
            </a:r>
            <a:r>
              <a:rPr lang="ru-RU" b="1" i="1" dirty="0" err="1"/>
              <a:t>установах</a:t>
            </a:r>
            <a:r>
              <a:rPr lang="ru-RU" dirty="0"/>
              <a:t/>
            </a:r>
            <a:br>
              <a:rPr lang="ru-RU" dirty="0"/>
            </a:br>
            <a:endParaRPr lang="ru-RU" dirty="0"/>
          </a:p>
        </p:txBody>
      </p:sp>
      <p:sp>
        <p:nvSpPr>
          <p:cNvPr id="3" name="Объект 2"/>
          <p:cNvSpPr>
            <a:spLocks noGrp="1"/>
          </p:cNvSpPr>
          <p:nvPr>
            <p:ph idx="1"/>
          </p:nvPr>
        </p:nvSpPr>
        <p:spPr/>
        <p:txBody>
          <a:bodyPr>
            <a:normAutofit/>
          </a:bodyPr>
          <a:lstStyle/>
          <a:p>
            <a:pPr lvl="0"/>
            <a:r>
              <a:rPr lang="ru-RU" dirty="0"/>
              <a:t>Принцип  </a:t>
            </a:r>
            <a:r>
              <a:rPr lang="ru-RU" dirty="0" err="1"/>
              <a:t>системності</a:t>
            </a:r>
            <a:r>
              <a:rPr lang="ru-RU" dirty="0"/>
              <a:t>. </a:t>
            </a:r>
            <a:endParaRPr lang="ru-RU" dirty="0" smtClean="0"/>
          </a:p>
          <a:p>
            <a:pPr lvl="0"/>
            <a:r>
              <a:rPr lang="ru-RU" dirty="0" smtClean="0"/>
              <a:t>Принцип  </a:t>
            </a:r>
            <a:r>
              <a:rPr lang="ru-RU" dirty="0" err="1" smtClean="0"/>
              <a:t>розвитку</a:t>
            </a:r>
            <a:endParaRPr lang="ru-RU" dirty="0"/>
          </a:p>
          <a:p>
            <a:pPr lvl="0"/>
            <a:r>
              <a:rPr lang="ru-RU" dirty="0"/>
              <a:t>Принцип  </a:t>
            </a:r>
            <a:r>
              <a:rPr lang="ru-RU" dirty="0" err="1"/>
              <a:t>сумісності</a:t>
            </a:r>
            <a:r>
              <a:rPr lang="ru-RU" dirty="0" smtClean="0"/>
              <a:t>.</a:t>
            </a:r>
            <a:endParaRPr lang="ru-RU" dirty="0"/>
          </a:p>
          <a:p>
            <a:pPr lvl="0"/>
            <a:r>
              <a:rPr lang="ru-RU" dirty="0"/>
              <a:t>Принцип </a:t>
            </a:r>
            <a:r>
              <a:rPr lang="ru-RU" dirty="0" err="1"/>
              <a:t>стандартизації</a:t>
            </a:r>
            <a:r>
              <a:rPr lang="ru-RU" dirty="0"/>
              <a:t>. </a:t>
            </a:r>
            <a:endParaRPr lang="ru-RU" dirty="0" smtClean="0"/>
          </a:p>
          <a:p>
            <a:pPr lvl="0"/>
            <a:r>
              <a:rPr lang="ru-RU" dirty="0" smtClean="0"/>
              <a:t>Принцип  </a:t>
            </a:r>
            <a:r>
              <a:rPr lang="ru-RU" dirty="0" err="1"/>
              <a:t>економічної</a:t>
            </a:r>
            <a:r>
              <a:rPr lang="ru-RU" dirty="0"/>
              <a:t>  </a:t>
            </a:r>
            <a:r>
              <a:rPr lang="ru-RU" dirty="0" err="1"/>
              <a:t>ефективності</a:t>
            </a:r>
            <a:r>
              <a:rPr lang="ru-RU" dirty="0"/>
              <a:t>. </a:t>
            </a:r>
            <a:endParaRPr lang="ru-RU" dirty="0" smtClean="0"/>
          </a:p>
          <a:p>
            <a:pPr lvl="0"/>
            <a:r>
              <a:rPr lang="ru-RU" dirty="0" smtClean="0"/>
              <a:t>Принцип </a:t>
            </a:r>
            <a:r>
              <a:rPr lang="ru-RU" dirty="0" err="1"/>
              <a:t>безпеки</a:t>
            </a:r>
            <a:r>
              <a:rPr lang="ru-RU" dirty="0"/>
              <a:t> </a:t>
            </a:r>
            <a:r>
              <a:rPr lang="ru-RU" dirty="0" err="1"/>
              <a:t>даних</a:t>
            </a:r>
            <a:r>
              <a:rPr lang="ru-RU" dirty="0" smtClean="0"/>
              <a:t>. </a:t>
            </a:r>
            <a:endParaRPr lang="ru-RU" dirty="0"/>
          </a:p>
          <a:p>
            <a:pPr lvl="0"/>
            <a:r>
              <a:rPr lang="ru-RU" dirty="0"/>
              <a:t>Принцип  </a:t>
            </a:r>
            <a:r>
              <a:rPr lang="ru-RU" dirty="0" err="1"/>
              <a:t>надійності</a:t>
            </a:r>
            <a:r>
              <a:rPr lang="ru-RU" dirty="0"/>
              <a:t>  </a:t>
            </a:r>
            <a:r>
              <a:rPr lang="ru-RU" dirty="0" err="1"/>
              <a:t>системи</a:t>
            </a:r>
            <a:r>
              <a:rPr lang="ru-RU" dirty="0"/>
              <a:t>. </a:t>
            </a:r>
            <a:endParaRPr lang="ru-RU" dirty="0" smtClean="0"/>
          </a:p>
          <a:p>
            <a:pPr lvl="0"/>
            <a:r>
              <a:rPr lang="ru-RU" dirty="0" smtClean="0"/>
              <a:t>Принцип  </a:t>
            </a:r>
            <a:r>
              <a:rPr lang="ru-RU" dirty="0" err="1"/>
              <a:t>продуктивності</a:t>
            </a:r>
            <a:r>
              <a:rPr lang="ru-RU" dirty="0"/>
              <a:t>  </a:t>
            </a:r>
            <a:r>
              <a:rPr lang="ru-RU" dirty="0" err="1"/>
              <a:t>системи</a:t>
            </a:r>
            <a:r>
              <a:rPr lang="ru-RU" dirty="0"/>
              <a:t>. </a:t>
            </a:r>
            <a:endParaRPr lang="ru-RU" dirty="0" smtClean="0"/>
          </a:p>
          <a:p>
            <a:pPr lvl="0"/>
            <a:r>
              <a:rPr lang="ru-RU" dirty="0" smtClean="0"/>
              <a:t>Принцип  </a:t>
            </a:r>
            <a:r>
              <a:rPr lang="ru-RU" dirty="0" err="1"/>
              <a:t>пристосування</a:t>
            </a:r>
            <a:r>
              <a:rPr lang="ru-RU" dirty="0"/>
              <a:t>  (</a:t>
            </a:r>
            <a:r>
              <a:rPr lang="ru-RU" dirty="0" err="1"/>
              <a:t>адаптації</a:t>
            </a:r>
            <a:r>
              <a:rPr lang="ru-RU" dirty="0"/>
              <a:t>).  </a:t>
            </a:r>
          </a:p>
        </p:txBody>
      </p:sp>
    </p:spTree>
    <p:extLst>
      <p:ext uri="{BB962C8B-B14F-4D97-AF65-F5344CB8AC3E}">
        <p14:creationId xmlns:p14="http://schemas.microsoft.com/office/powerpoint/2010/main" val="254679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650508"/>
          </a:xfrm>
        </p:spPr>
        <p:txBody>
          <a:bodyPr/>
          <a:lstStyle/>
          <a:p>
            <a:r>
              <a:rPr lang="uk-UA" dirty="0" smtClean="0"/>
              <a:t>Технології проектування ІС</a:t>
            </a:r>
            <a:endParaRPr lang="ru-RU" dirty="0"/>
          </a:p>
        </p:txBody>
      </p:sp>
      <p:sp>
        <p:nvSpPr>
          <p:cNvPr id="3" name="Объект 2"/>
          <p:cNvSpPr>
            <a:spLocks noGrp="1"/>
          </p:cNvSpPr>
          <p:nvPr>
            <p:ph idx="1"/>
          </p:nvPr>
        </p:nvSpPr>
        <p:spPr>
          <a:xfrm>
            <a:off x="1163782" y="1274617"/>
            <a:ext cx="10340830" cy="5417127"/>
          </a:xfrm>
        </p:spPr>
        <p:txBody>
          <a:bodyPr>
            <a:normAutofit fontScale="85000" lnSpcReduction="20000"/>
          </a:bodyPr>
          <a:lstStyle/>
          <a:p>
            <a:r>
              <a:rPr lang="ru-RU" i="1" dirty="0" err="1"/>
              <a:t>Функціонально-модульний</a:t>
            </a:r>
            <a:r>
              <a:rPr lang="ru-RU" dirty="0"/>
              <a:t> </a:t>
            </a:r>
            <a:r>
              <a:rPr lang="ru-RU" dirty="0" err="1"/>
              <a:t>підхід</a:t>
            </a:r>
            <a:r>
              <a:rPr lang="ru-RU" dirty="0"/>
              <a:t> </a:t>
            </a:r>
            <a:r>
              <a:rPr lang="ru-RU" dirty="0" err="1"/>
              <a:t>заснований</a:t>
            </a:r>
            <a:r>
              <a:rPr lang="ru-RU" dirty="0"/>
              <a:t> на </a:t>
            </a:r>
            <a:r>
              <a:rPr lang="ru-RU" dirty="0" err="1"/>
              <a:t>принципі</a:t>
            </a:r>
            <a:r>
              <a:rPr lang="ru-RU" dirty="0"/>
              <a:t> </a:t>
            </a:r>
            <a:r>
              <a:rPr lang="ru-RU" dirty="0" err="1"/>
              <a:t>алгоритмічної</a:t>
            </a:r>
            <a:r>
              <a:rPr lang="ru-RU" dirty="0"/>
              <a:t> </a:t>
            </a:r>
            <a:r>
              <a:rPr lang="ru-RU" dirty="0" err="1"/>
              <a:t>декомпозиції</a:t>
            </a:r>
            <a:r>
              <a:rPr lang="ru-RU" dirty="0"/>
              <a:t> з </a:t>
            </a:r>
            <a:r>
              <a:rPr lang="ru-RU" dirty="0" err="1"/>
              <a:t>виділенням</a:t>
            </a:r>
            <a:r>
              <a:rPr lang="ru-RU" dirty="0"/>
              <a:t> </a:t>
            </a:r>
            <a:r>
              <a:rPr lang="ru-RU" dirty="0" err="1"/>
              <a:t>функціональних</a:t>
            </a:r>
            <a:r>
              <a:rPr lang="ru-RU" dirty="0"/>
              <a:t> </a:t>
            </a:r>
            <a:r>
              <a:rPr lang="ru-RU" dirty="0" err="1"/>
              <a:t>елементів</a:t>
            </a:r>
            <a:r>
              <a:rPr lang="ru-RU" dirty="0"/>
              <a:t> і </a:t>
            </a:r>
            <a:r>
              <a:rPr lang="ru-RU" dirty="0" err="1"/>
              <a:t>встановленням</a:t>
            </a:r>
            <a:r>
              <a:rPr lang="ru-RU" dirty="0"/>
              <a:t> </a:t>
            </a:r>
            <a:r>
              <a:rPr lang="ru-RU" dirty="0" err="1"/>
              <a:t>суворого</a:t>
            </a:r>
            <a:r>
              <a:rPr lang="ru-RU" dirty="0"/>
              <a:t> порядку </a:t>
            </a:r>
            <a:r>
              <a:rPr lang="ru-RU" dirty="0" err="1"/>
              <a:t>виконуваних</a:t>
            </a:r>
            <a:r>
              <a:rPr lang="ru-RU" dirty="0"/>
              <a:t> </a:t>
            </a:r>
            <a:r>
              <a:rPr lang="ru-RU" dirty="0" err="1"/>
              <a:t>дій</a:t>
            </a:r>
            <a:r>
              <a:rPr lang="ru-RU" dirty="0"/>
              <a:t>.</a:t>
            </a:r>
          </a:p>
          <a:p>
            <a:r>
              <a:rPr lang="ru-RU" i="1" dirty="0" err="1"/>
              <a:t>Об'єктно-орієнтована</a:t>
            </a:r>
            <a:r>
              <a:rPr lang="ru-RU" dirty="0"/>
              <a:t> </a:t>
            </a:r>
            <a:r>
              <a:rPr lang="ru-RU" dirty="0" err="1"/>
              <a:t>підхід</a:t>
            </a:r>
            <a:r>
              <a:rPr lang="ru-RU" dirty="0"/>
              <a:t> </a:t>
            </a:r>
            <a:r>
              <a:rPr lang="ru-RU" dirty="0" err="1"/>
              <a:t>заснований</a:t>
            </a:r>
            <a:r>
              <a:rPr lang="ru-RU" dirty="0"/>
              <a:t> на </a:t>
            </a:r>
            <a:r>
              <a:rPr lang="ru-RU" dirty="0" err="1"/>
              <a:t>об'єктної</a:t>
            </a:r>
            <a:r>
              <a:rPr lang="ru-RU" dirty="0"/>
              <a:t> </a:t>
            </a:r>
            <a:r>
              <a:rPr lang="ru-RU" dirty="0" err="1"/>
              <a:t>декомпозиції</a:t>
            </a:r>
            <a:r>
              <a:rPr lang="ru-RU" dirty="0"/>
              <a:t> з </a:t>
            </a:r>
            <a:r>
              <a:rPr lang="ru-RU" dirty="0" err="1"/>
              <a:t>описом</a:t>
            </a:r>
            <a:r>
              <a:rPr lang="ru-RU" dirty="0"/>
              <a:t> </a:t>
            </a:r>
            <a:r>
              <a:rPr lang="ru-RU" dirty="0" err="1"/>
              <a:t>поведінки</a:t>
            </a:r>
            <a:r>
              <a:rPr lang="ru-RU" dirty="0"/>
              <a:t> </a:t>
            </a:r>
            <a:r>
              <a:rPr lang="ru-RU" dirty="0" err="1"/>
              <a:t>системи</a:t>
            </a:r>
            <a:r>
              <a:rPr lang="ru-RU" dirty="0"/>
              <a:t> в </a:t>
            </a:r>
            <a:r>
              <a:rPr lang="ru-RU" dirty="0" err="1"/>
              <a:t>термінах</a:t>
            </a:r>
            <a:r>
              <a:rPr lang="ru-RU" dirty="0"/>
              <a:t> </a:t>
            </a:r>
            <a:r>
              <a:rPr lang="ru-RU" dirty="0" err="1"/>
              <a:t>взаємодії</a:t>
            </a:r>
            <a:r>
              <a:rPr lang="ru-RU" dirty="0"/>
              <a:t> </a:t>
            </a:r>
            <a:r>
              <a:rPr lang="ru-RU" dirty="0" err="1"/>
              <a:t>об'єктів</a:t>
            </a:r>
            <a:r>
              <a:rPr lang="ru-RU" dirty="0"/>
              <a:t>.</a:t>
            </a:r>
          </a:p>
          <a:p>
            <a:r>
              <a:rPr lang="ru-RU" dirty="0" err="1"/>
              <a:t>Під</a:t>
            </a:r>
            <a:r>
              <a:rPr lang="ru-RU" dirty="0"/>
              <a:t> </a:t>
            </a:r>
            <a:r>
              <a:rPr lang="en-US" dirty="0"/>
              <a:t>CASE-</a:t>
            </a:r>
            <a:r>
              <a:rPr lang="ru-RU" dirty="0" err="1"/>
              <a:t>технологією</a:t>
            </a:r>
            <a:r>
              <a:rPr lang="ru-RU" dirty="0"/>
              <a:t> </a:t>
            </a:r>
            <a:r>
              <a:rPr lang="ru-RU" dirty="0" err="1"/>
              <a:t>будемо</a:t>
            </a:r>
            <a:r>
              <a:rPr lang="ru-RU" dirty="0"/>
              <a:t> </a:t>
            </a:r>
            <a:r>
              <a:rPr lang="ru-RU" dirty="0" err="1"/>
              <a:t>розуміти</a:t>
            </a:r>
            <a:r>
              <a:rPr lang="ru-RU" dirty="0"/>
              <a:t> комплекс </a:t>
            </a:r>
            <a:r>
              <a:rPr lang="ru-RU" dirty="0" err="1"/>
              <a:t>програмних</a:t>
            </a:r>
            <a:r>
              <a:rPr lang="ru-RU" dirty="0"/>
              <a:t> </a:t>
            </a:r>
            <a:r>
              <a:rPr lang="ru-RU" dirty="0" err="1"/>
              <a:t>засобів</a:t>
            </a:r>
            <a:r>
              <a:rPr lang="ru-RU" dirty="0"/>
              <a:t>, </a:t>
            </a:r>
            <a:r>
              <a:rPr lang="ru-RU" dirty="0" err="1"/>
              <a:t>що</a:t>
            </a:r>
            <a:r>
              <a:rPr lang="ru-RU" dirty="0"/>
              <a:t> </a:t>
            </a:r>
            <a:r>
              <a:rPr lang="ru-RU" dirty="0" err="1"/>
              <a:t>підтримують</a:t>
            </a:r>
            <a:r>
              <a:rPr lang="ru-RU" dirty="0"/>
              <a:t> </a:t>
            </a:r>
            <a:r>
              <a:rPr lang="ru-RU" dirty="0" err="1"/>
              <a:t>процеси</a:t>
            </a:r>
            <a:r>
              <a:rPr lang="ru-RU" dirty="0"/>
              <a:t> </a:t>
            </a:r>
            <a:r>
              <a:rPr lang="ru-RU" dirty="0" err="1"/>
              <a:t>створення</a:t>
            </a:r>
            <a:r>
              <a:rPr lang="ru-RU" dirty="0"/>
              <a:t> і </a:t>
            </a:r>
            <a:r>
              <a:rPr lang="ru-RU" dirty="0" err="1"/>
              <a:t>супроводу</a:t>
            </a:r>
            <a:r>
              <a:rPr lang="ru-RU" dirty="0"/>
              <a:t> </a:t>
            </a:r>
            <a:r>
              <a:rPr lang="ru-RU" dirty="0" err="1"/>
              <a:t>програмного</a:t>
            </a:r>
            <a:r>
              <a:rPr lang="ru-RU" dirty="0"/>
              <a:t> </a:t>
            </a:r>
            <a:r>
              <a:rPr lang="ru-RU" dirty="0" err="1"/>
              <a:t>забезпечення</a:t>
            </a:r>
            <a:r>
              <a:rPr lang="ru-RU" dirty="0"/>
              <a:t>, </a:t>
            </a:r>
            <a:r>
              <a:rPr lang="ru-RU" dirty="0" err="1"/>
              <a:t>включаючи</a:t>
            </a:r>
            <a:r>
              <a:rPr lang="ru-RU" dirty="0"/>
              <a:t> </a:t>
            </a:r>
            <a:r>
              <a:rPr lang="ru-RU" dirty="0" err="1"/>
              <a:t>аналіз</a:t>
            </a:r>
            <a:r>
              <a:rPr lang="ru-RU" dirty="0"/>
              <a:t> і </a:t>
            </a:r>
            <a:r>
              <a:rPr lang="ru-RU" dirty="0" err="1"/>
              <a:t>формулювання</a:t>
            </a:r>
            <a:r>
              <a:rPr lang="ru-RU" dirty="0"/>
              <a:t> </a:t>
            </a:r>
            <a:r>
              <a:rPr lang="ru-RU" dirty="0" err="1"/>
              <a:t>вимог</a:t>
            </a:r>
            <a:r>
              <a:rPr lang="ru-RU" dirty="0"/>
              <a:t>, </a:t>
            </a:r>
            <a:r>
              <a:rPr lang="ru-RU" dirty="0" err="1"/>
              <a:t>проектування</a:t>
            </a:r>
            <a:r>
              <a:rPr lang="ru-RU" dirty="0"/>
              <a:t>, </a:t>
            </a:r>
            <a:r>
              <a:rPr lang="ru-RU" dirty="0" err="1"/>
              <a:t>генерацію</a:t>
            </a:r>
            <a:r>
              <a:rPr lang="ru-RU" dirty="0"/>
              <a:t> коду, </a:t>
            </a:r>
            <a:r>
              <a:rPr lang="ru-RU" dirty="0" err="1"/>
              <a:t>тестування</a:t>
            </a:r>
            <a:r>
              <a:rPr lang="ru-RU" dirty="0"/>
              <a:t>, </a:t>
            </a:r>
            <a:r>
              <a:rPr lang="ru-RU" dirty="0" err="1"/>
              <a:t>документування</a:t>
            </a:r>
            <a:r>
              <a:rPr lang="ru-RU" dirty="0"/>
              <a:t>, </a:t>
            </a:r>
            <a:r>
              <a:rPr lang="ru-RU" dirty="0" err="1"/>
              <a:t>забезпечення</a:t>
            </a:r>
            <a:r>
              <a:rPr lang="ru-RU" dirty="0"/>
              <a:t> </a:t>
            </a:r>
            <a:r>
              <a:rPr lang="ru-RU" dirty="0" err="1"/>
              <a:t>якості</a:t>
            </a:r>
            <a:r>
              <a:rPr lang="ru-RU" dirty="0"/>
              <a:t>, </a:t>
            </a:r>
            <a:r>
              <a:rPr lang="ru-RU" dirty="0" err="1"/>
              <a:t>конфігураційне</a:t>
            </a:r>
            <a:r>
              <a:rPr lang="ru-RU" dirty="0"/>
              <a:t> </a:t>
            </a:r>
            <a:r>
              <a:rPr lang="ru-RU" dirty="0" err="1"/>
              <a:t>управління</a:t>
            </a:r>
            <a:r>
              <a:rPr lang="ru-RU" dirty="0"/>
              <a:t> і </a:t>
            </a:r>
            <a:r>
              <a:rPr lang="ru-RU" dirty="0" err="1"/>
              <a:t>управління</a:t>
            </a:r>
            <a:r>
              <a:rPr lang="ru-RU" dirty="0"/>
              <a:t> проектом (</a:t>
            </a:r>
            <a:r>
              <a:rPr lang="en-US" dirty="0"/>
              <a:t>CASE-</a:t>
            </a:r>
            <a:r>
              <a:rPr lang="ru-RU" dirty="0" err="1"/>
              <a:t>засіб</a:t>
            </a:r>
            <a:r>
              <a:rPr lang="ru-RU" dirty="0"/>
              <a:t> </a:t>
            </a:r>
            <a:r>
              <a:rPr lang="ru-RU" dirty="0" err="1"/>
              <a:t>може</a:t>
            </a:r>
            <a:r>
              <a:rPr lang="ru-RU" dirty="0"/>
              <a:t> </a:t>
            </a:r>
            <a:r>
              <a:rPr lang="ru-RU" dirty="0" err="1"/>
              <a:t>забезпечувати</a:t>
            </a:r>
            <a:r>
              <a:rPr lang="ru-RU" dirty="0"/>
              <a:t> </a:t>
            </a:r>
            <a:r>
              <a:rPr lang="ru-RU" dirty="0" err="1"/>
              <a:t>підтримку</a:t>
            </a:r>
            <a:r>
              <a:rPr lang="ru-RU" dirty="0"/>
              <a:t> </a:t>
            </a:r>
            <a:r>
              <a:rPr lang="ru-RU" dirty="0" err="1"/>
              <a:t>тільки</a:t>
            </a:r>
            <a:r>
              <a:rPr lang="ru-RU" dirty="0"/>
              <a:t> в </a:t>
            </a:r>
            <a:r>
              <a:rPr lang="ru-RU" dirty="0" err="1"/>
              <a:t>заданих</a:t>
            </a:r>
            <a:r>
              <a:rPr lang="ru-RU" dirty="0"/>
              <a:t> </a:t>
            </a:r>
            <a:r>
              <a:rPr lang="ru-RU" dirty="0" err="1"/>
              <a:t>функціональних</a:t>
            </a:r>
            <a:r>
              <a:rPr lang="ru-RU" dirty="0"/>
              <a:t> областях </a:t>
            </a:r>
            <a:r>
              <a:rPr lang="ru-RU" dirty="0" err="1"/>
              <a:t>або</a:t>
            </a:r>
            <a:r>
              <a:rPr lang="ru-RU" dirty="0"/>
              <a:t> в широкому </a:t>
            </a:r>
            <a:r>
              <a:rPr lang="ru-RU" dirty="0" err="1"/>
              <a:t>діапазоні</a:t>
            </a:r>
            <a:r>
              <a:rPr lang="ru-RU" dirty="0"/>
              <a:t> </a:t>
            </a:r>
            <a:r>
              <a:rPr lang="ru-RU" dirty="0" err="1"/>
              <a:t>функціональних</a:t>
            </a:r>
            <a:r>
              <a:rPr lang="ru-RU" dirty="0"/>
              <a:t> областей</a:t>
            </a:r>
            <a:r>
              <a:rPr lang="ru-RU" dirty="0" smtClean="0"/>
              <a:t>)</a:t>
            </a:r>
          </a:p>
          <a:p>
            <a:pPr marL="0" indent="0">
              <a:buNone/>
            </a:pPr>
            <a:r>
              <a:rPr lang="ru-RU" b="1" dirty="0"/>
              <a:t>У </a:t>
            </a:r>
            <a:r>
              <a:rPr lang="ru-RU" b="1" dirty="0" err="1"/>
              <a:t>зв'язку</a:t>
            </a:r>
            <a:r>
              <a:rPr lang="ru-RU" b="1" dirty="0"/>
              <a:t> з </a:t>
            </a:r>
            <a:r>
              <a:rPr lang="ru-RU" b="1" dirty="0" err="1"/>
              <a:t>наявністю</a:t>
            </a:r>
            <a:r>
              <a:rPr lang="ru-RU" b="1" dirty="0"/>
              <a:t> </a:t>
            </a:r>
            <a:r>
              <a:rPr lang="ru-RU" b="1" dirty="0" err="1"/>
              <a:t>двох</a:t>
            </a:r>
            <a:r>
              <a:rPr lang="ru-RU" b="1" dirty="0"/>
              <a:t> </a:t>
            </a:r>
            <a:r>
              <a:rPr lang="ru-RU" b="1" dirty="0" err="1"/>
              <a:t>підходів</a:t>
            </a:r>
            <a:r>
              <a:rPr lang="ru-RU" b="1" dirty="0"/>
              <a:t> до </a:t>
            </a:r>
            <a:r>
              <a:rPr lang="ru-RU" b="1" dirty="0" err="1"/>
              <a:t>проектування</a:t>
            </a:r>
            <a:r>
              <a:rPr lang="ru-RU" b="1" dirty="0"/>
              <a:t> </a:t>
            </a:r>
            <a:r>
              <a:rPr lang="ru-RU" b="1" dirty="0" err="1"/>
              <a:t>програмного</a:t>
            </a:r>
            <a:r>
              <a:rPr lang="ru-RU" b="1" dirty="0"/>
              <a:t> </a:t>
            </a:r>
            <a:r>
              <a:rPr lang="ru-RU" b="1" dirty="0" err="1"/>
              <a:t>забезпечення</a:t>
            </a:r>
            <a:r>
              <a:rPr lang="ru-RU" b="1" dirty="0"/>
              <a:t> </a:t>
            </a:r>
            <a:r>
              <a:rPr lang="ru-RU" b="1" dirty="0" err="1"/>
              <a:t>існують</a:t>
            </a:r>
            <a:r>
              <a:rPr lang="ru-RU" b="1" dirty="0"/>
              <a:t> </a:t>
            </a:r>
            <a:r>
              <a:rPr lang="en-US" b="1" dirty="0"/>
              <a:t>CASE-</a:t>
            </a:r>
            <a:r>
              <a:rPr lang="ru-RU" b="1" dirty="0" err="1"/>
              <a:t>технології</a:t>
            </a:r>
            <a:r>
              <a:rPr lang="ru-RU" b="1" dirty="0"/>
              <a:t> </a:t>
            </a:r>
            <a:r>
              <a:rPr lang="ru-RU" b="1" dirty="0" err="1"/>
              <a:t>орієнтовані</a:t>
            </a:r>
            <a:r>
              <a:rPr lang="ru-RU" b="1" dirty="0"/>
              <a:t> на </a:t>
            </a:r>
            <a:r>
              <a:rPr lang="ru-RU" b="1" dirty="0" err="1"/>
              <a:t>структурний</a:t>
            </a:r>
            <a:r>
              <a:rPr lang="ru-RU" b="1" dirty="0"/>
              <a:t> </a:t>
            </a:r>
            <a:r>
              <a:rPr lang="ru-RU" b="1" dirty="0" err="1"/>
              <a:t>підхід</a:t>
            </a:r>
            <a:r>
              <a:rPr lang="ru-RU" b="1" dirty="0"/>
              <a:t>, </a:t>
            </a:r>
            <a:r>
              <a:rPr lang="ru-RU" b="1" dirty="0" err="1"/>
              <a:t>об'єктно-орієнтований</a:t>
            </a:r>
            <a:r>
              <a:rPr lang="ru-RU" b="1" dirty="0"/>
              <a:t> </a:t>
            </a:r>
            <a:r>
              <a:rPr lang="ru-RU" b="1" dirty="0" err="1"/>
              <a:t>підхід</a:t>
            </a:r>
            <a:r>
              <a:rPr lang="ru-RU" b="1" dirty="0"/>
              <a:t>, а </a:t>
            </a:r>
            <a:r>
              <a:rPr lang="ru-RU" b="1" dirty="0" err="1"/>
              <a:t>також</a:t>
            </a:r>
            <a:r>
              <a:rPr lang="ru-RU" b="1" dirty="0"/>
              <a:t> </a:t>
            </a:r>
            <a:r>
              <a:rPr lang="ru-RU" b="1" dirty="0" err="1"/>
              <a:t>комбіновані</a:t>
            </a:r>
            <a:r>
              <a:rPr lang="ru-RU" b="1" dirty="0"/>
              <a:t>. </a:t>
            </a:r>
            <a:r>
              <a:rPr lang="ru-RU" b="1" dirty="0" err="1"/>
              <a:t>Однак</a:t>
            </a:r>
            <a:r>
              <a:rPr lang="ru-RU" b="1" dirty="0"/>
              <a:t> зараз </a:t>
            </a:r>
            <a:r>
              <a:rPr lang="ru-RU" b="1" dirty="0" err="1"/>
              <a:t>спостерігається</a:t>
            </a:r>
            <a:r>
              <a:rPr lang="ru-RU" b="1" dirty="0"/>
              <a:t> </a:t>
            </a:r>
            <a:r>
              <a:rPr lang="ru-RU" b="1" dirty="0" err="1"/>
              <a:t>тенденція</a:t>
            </a:r>
            <a:r>
              <a:rPr lang="ru-RU" b="1" dirty="0"/>
              <a:t> </a:t>
            </a:r>
            <a:r>
              <a:rPr lang="ru-RU" b="1" dirty="0" err="1"/>
              <a:t>переорієнтації</a:t>
            </a:r>
            <a:r>
              <a:rPr lang="ru-RU" b="1" dirty="0"/>
              <a:t> </a:t>
            </a:r>
            <a:r>
              <a:rPr lang="ru-RU" b="1" dirty="0" err="1"/>
              <a:t>інструментальних</a:t>
            </a:r>
            <a:r>
              <a:rPr lang="ru-RU" b="1" dirty="0"/>
              <a:t> </a:t>
            </a:r>
            <a:r>
              <a:rPr lang="ru-RU" b="1" dirty="0" err="1"/>
              <a:t>засобів</a:t>
            </a:r>
            <a:r>
              <a:rPr lang="ru-RU" b="1" dirty="0"/>
              <a:t>, </a:t>
            </a:r>
            <a:r>
              <a:rPr lang="ru-RU" b="1" dirty="0" err="1"/>
              <a:t>створених</a:t>
            </a:r>
            <a:r>
              <a:rPr lang="ru-RU" b="1" dirty="0"/>
              <a:t> для </a:t>
            </a:r>
            <a:r>
              <a:rPr lang="ru-RU" b="1" dirty="0" err="1"/>
              <a:t>структурних</a:t>
            </a:r>
            <a:r>
              <a:rPr lang="ru-RU" b="1" dirty="0"/>
              <a:t> </a:t>
            </a:r>
            <a:r>
              <a:rPr lang="ru-RU" b="1" dirty="0" err="1"/>
              <a:t>методів</a:t>
            </a:r>
            <a:r>
              <a:rPr lang="ru-RU" b="1" dirty="0"/>
              <a:t> </a:t>
            </a:r>
            <a:r>
              <a:rPr lang="ru-RU" b="1" dirty="0" err="1"/>
              <a:t>розробки</a:t>
            </a:r>
            <a:r>
              <a:rPr lang="ru-RU" b="1" dirty="0"/>
              <a:t>, на </a:t>
            </a:r>
            <a:r>
              <a:rPr lang="ru-RU" b="1" dirty="0" err="1"/>
              <a:t>об'єктно-орієнтовані</a:t>
            </a:r>
            <a:r>
              <a:rPr lang="ru-RU" b="1" dirty="0"/>
              <a:t> </a:t>
            </a:r>
            <a:r>
              <a:rPr lang="ru-RU" b="1" dirty="0" err="1"/>
              <a:t>методи</a:t>
            </a:r>
            <a:r>
              <a:rPr lang="ru-RU" b="1" dirty="0"/>
              <a:t>, </a:t>
            </a:r>
            <a:r>
              <a:rPr lang="ru-RU" b="1" dirty="0" err="1"/>
              <a:t>що</a:t>
            </a:r>
            <a:r>
              <a:rPr lang="ru-RU" b="1" dirty="0"/>
              <a:t> </a:t>
            </a:r>
            <a:r>
              <a:rPr lang="ru-RU" b="1" dirty="0" err="1"/>
              <a:t>пояснюється</a:t>
            </a:r>
            <a:r>
              <a:rPr lang="ru-RU" b="1" dirty="0"/>
              <a:t> </a:t>
            </a:r>
            <a:r>
              <a:rPr lang="ru-RU" b="1" dirty="0" err="1"/>
              <a:t>наступними</a:t>
            </a:r>
            <a:r>
              <a:rPr lang="ru-RU" b="1" dirty="0"/>
              <a:t> причинами:</a:t>
            </a:r>
          </a:p>
          <a:p>
            <a:r>
              <a:rPr lang="ru-RU" dirty="0"/>
              <a:t>• </a:t>
            </a:r>
            <a:r>
              <a:rPr lang="ru-RU" dirty="0" err="1"/>
              <a:t>можливістю</a:t>
            </a:r>
            <a:r>
              <a:rPr lang="ru-RU" dirty="0"/>
              <a:t> </a:t>
            </a:r>
            <a:r>
              <a:rPr lang="ru-RU" dirty="0" err="1"/>
              <a:t>складання</a:t>
            </a:r>
            <a:r>
              <a:rPr lang="ru-RU" dirty="0"/>
              <a:t> </a:t>
            </a:r>
            <a:r>
              <a:rPr lang="ru-RU" dirty="0" err="1"/>
              <a:t>програмної</a:t>
            </a:r>
            <a:r>
              <a:rPr lang="ru-RU" dirty="0"/>
              <a:t> </a:t>
            </a:r>
            <a:r>
              <a:rPr lang="ru-RU" dirty="0" err="1"/>
              <a:t>системи</a:t>
            </a:r>
            <a:r>
              <a:rPr lang="ru-RU" dirty="0"/>
              <a:t> з </a:t>
            </a:r>
            <a:r>
              <a:rPr lang="ru-RU" dirty="0" err="1"/>
              <a:t>готових</a:t>
            </a:r>
            <a:r>
              <a:rPr lang="ru-RU" dirty="0"/>
              <a:t> </a:t>
            </a:r>
            <a:r>
              <a:rPr lang="ru-RU" dirty="0" err="1"/>
              <a:t>компонентів</a:t>
            </a:r>
            <a:r>
              <a:rPr lang="ru-RU" dirty="0"/>
              <a:t>, </a:t>
            </a:r>
            <a:r>
              <a:rPr lang="ru-RU" dirty="0" err="1"/>
              <a:t>які</a:t>
            </a:r>
            <a:r>
              <a:rPr lang="ru-RU" dirty="0"/>
              <a:t> </a:t>
            </a:r>
            <a:r>
              <a:rPr lang="ru-RU" dirty="0" err="1"/>
              <a:t>можна</a:t>
            </a:r>
            <a:r>
              <a:rPr lang="ru-RU" dirty="0"/>
              <a:t> </a:t>
            </a:r>
            <a:r>
              <a:rPr lang="ru-RU" dirty="0" err="1"/>
              <a:t>використовувати</a:t>
            </a:r>
            <a:r>
              <a:rPr lang="ru-RU" dirty="0"/>
              <a:t> повторно;</a:t>
            </a:r>
          </a:p>
          <a:p>
            <a:r>
              <a:rPr lang="ru-RU" dirty="0"/>
              <a:t>• </a:t>
            </a:r>
            <a:r>
              <a:rPr lang="ru-RU" dirty="0" err="1"/>
              <a:t>можливістю</a:t>
            </a:r>
            <a:r>
              <a:rPr lang="ru-RU" dirty="0"/>
              <a:t> </a:t>
            </a:r>
            <a:r>
              <a:rPr lang="ru-RU" dirty="0" err="1"/>
              <a:t>накопичення</a:t>
            </a:r>
            <a:r>
              <a:rPr lang="ru-RU" dirty="0"/>
              <a:t> </a:t>
            </a:r>
            <a:r>
              <a:rPr lang="ru-RU" dirty="0" err="1"/>
              <a:t>проектних</a:t>
            </a:r>
            <a:r>
              <a:rPr lang="ru-RU" dirty="0"/>
              <a:t> </a:t>
            </a:r>
            <a:r>
              <a:rPr lang="ru-RU" dirty="0" err="1"/>
              <a:t>рішень</a:t>
            </a:r>
            <a:r>
              <a:rPr lang="ru-RU" dirty="0"/>
              <a:t> у </a:t>
            </a:r>
            <a:r>
              <a:rPr lang="ru-RU" dirty="0" err="1"/>
              <a:t>вигляді</a:t>
            </a:r>
            <a:r>
              <a:rPr lang="ru-RU" dirty="0"/>
              <a:t> </a:t>
            </a:r>
            <a:r>
              <a:rPr lang="ru-RU" dirty="0" err="1"/>
              <a:t>бібліотек</a:t>
            </a:r>
            <a:r>
              <a:rPr lang="ru-RU" dirty="0"/>
              <a:t> </a:t>
            </a:r>
            <a:r>
              <a:rPr lang="ru-RU" dirty="0" err="1"/>
              <a:t>класів</a:t>
            </a:r>
            <a:r>
              <a:rPr lang="ru-RU" dirty="0"/>
              <a:t> на </a:t>
            </a:r>
            <a:r>
              <a:rPr lang="ru-RU" dirty="0" err="1"/>
              <a:t>основі</a:t>
            </a:r>
            <a:r>
              <a:rPr lang="ru-RU" dirty="0"/>
              <a:t> </a:t>
            </a:r>
            <a:r>
              <a:rPr lang="ru-RU" dirty="0" err="1"/>
              <a:t>механізмів</a:t>
            </a:r>
            <a:r>
              <a:rPr lang="ru-RU" dirty="0"/>
              <a:t> </a:t>
            </a:r>
            <a:r>
              <a:rPr lang="ru-RU" dirty="0" err="1"/>
              <a:t>успадкування</a:t>
            </a:r>
            <a:r>
              <a:rPr lang="ru-RU" dirty="0"/>
              <a:t>;</a:t>
            </a:r>
          </a:p>
          <a:p>
            <a:r>
              <a:rPr lang="ru-RU" dirty="0"/>
              <a:t>• </a:t>
            </a:r>
            <a:r>
              <a:rPr lang="ru-RU" dirty="0" err="1"/>
              <a:t>простотою</a:t>
            </a:r>
            <a:r>
              <a:rPr lang="ru-RU" dirty="0"/>
              <a:t> </a:t>
            </a:r>
            <a:r>
              <a:rPr lang="ru-RU" dirty="0" err="1"/>
              <a:t>внесення</a:t>
            </a:r>
            <a:r>
              <a:rPr lang="ru-RU" dirty="0"/>
              <a:t> </a:t>
            </a:r>
            <a:r>
              <a:rPr lang="ru-RU" dirty="0" err="1"/>
              <a:t>змін</a:t>
            </a:r>
            <a:r>
              <a:rPr lang="ru-RU" dirty="0"/>
              <a:t> до </a:t>
            </a:r>
            <a:r>
              <a:rPr lang="ru-RU" dirty="0" err="1"/>
              <a:t>проектів</a:t>
            </a:r>
            <a:r>
              <a:rPr lang="ru-RU" dirty="0"/>
              <a:t> за </a:t>
            </a:r>
            <a:r>
              <a:rPr lang="ru-RU" dirty="0" err="1"/>
              <a:t>рахунок</a:t>
            </a:r>
            <a:r>
              <a:rPr lang="ru-RU" dirty="0"/>
              <a:t> </a:t>
            </a:r>
            <a:r>
              <a:rPr lang="ru-RU" dirty="0" err="1"/>
              <a:t>інкапсуляції</a:t>
            </a:r>
            <a:r>
              <a:rPr lang="ru-RU" dirty="0"/>
              <a:t> </a:t>
            </a:r>
            <a:r>
              <a:rPr lang="ru-RU" dirty="0" err="1"/>
              <a:t>даних</a:t>
            </a:r>
            <a:r>
              <a:rPr lang="ru-RU" dirty="0"/>
              <a:t> в </a:t>
            </a:r>
            <a:r>
              <a:rPr lang="ru-RU" dirty="0" err="1"/>
              <a:t>об'єктах</a:t>
            </a:r>
            <a:r>
              <a:rPr lang="ru-RU" dirty="0"/>
              <a:t>;</a:t>
            </a:r>
          </a:p>
          <a:p>
            <a:r>
              <a:rPr lang="ru-RU" dirty="0"/>
              <a:t>• </a:t>
            </a:r>
            <a:r>
              <a:rPr lang="ru-RU" dirty="0" err="1"/>
              <a:t>швидкою</a:t>
            </a:r>
            <a:r>
              <a:rPr lang="ru-RU" dirty="0"/>
              <a:t> </a:t>
            </a:r>
            <a:r>
              <a:rPr lang="ru-RU" dirty="0" err="1"/>
              <a:t>адаптацією</a:t>
            </a:r>
            <a:r>
              <a:rPr lang="ru-RU" dirty="0"/>
              <a:t> </a:t>
            </a:r>
            <a:r>
              <a:rPr lang="ru-RU" dirty="0" err="1"/>
              <a:t>програм</a:t>
            </a:r>
            <a:r>
              <a:rPr lang="ru-RU" dirty="0"/>
              <a:t> до умов, </a:t>
            </a:r>
            <a:r>
              <a:rPr lang="ru-RU" dirty="0" err="1"/>
              <a:t>що</a:t>
            </a:r>
            <a:r>
              <a:rPr lang="ru-RU" dirty="0"/>
              <a:t> </a:t>
            </a:r>
            <a:r>
              <a:rPr lang="ru-RU" dirty="0" err="1"/>
              <a:t>змінюються</a:t>
            </a:r>
            <a:r>
              <a:rPr lang="ru-RU" dirty="0"/>
              <a:t> за </a:t>
            </a:r>
            <a:r>
              <a:rPr lang="ru-RU" dirty="0" err="1"/>
              <a:t>рахунок</a:t>
            </a:r>
            <a:r>
              <a:rPr lang="ru-RU" dirty="0"/>
              <a:t> </a:t>
            </a:r>
            <a:r>
              <a:rPr lang="ru-RU" dirty="0" err="1"/>
              <a:t>використання</a:t>
            </a:r>
            <a:r>
              <a:rPr lang="ru-RU" dirty="0"/>
              <a:t> </a:t>
            </a:r>
            <a:r>
              <a:rPr lang="ru-RU" dirty="0" err="1"/>
              <a:t>властивостей</a:t>
            </a:r>
            <a:r>
              <a:rPr lang="ru-RU" dirty="0"/>
              <a:t> </a:t>
            </a:r>
            <a:r>
              <a:rPr lang="ru-RU" dirty="0" err="1"/>
              <a:t>успадкування</a:t>
            </a:r>
            <a:r>
              <a:rPr lang="ru-RU" dirty="0"/>
              <a:t> і </a:t>
            </a:r>
            <a:r>
              <a:rPr lang="ru-RU" dirty="0" err="1"/>
              <a:t>поліформізм</a:t>
            </a:r>
            <a:r>
              <a:rPr lang="ru-RU" dirty="0"/>
              <a:t>;</a:t>
            </a:r>
          </a:p>
          <a:p>
            <a:r>
              <a:rPr lang="ru-RU" dirty="0"/>
              <a:t>• </a:t>
            </a:r>
            <a:r>
              <a:rPr lang="ru-RU" dirty="0" err="1"/>
              <a:t>можливістю</a:t>
            </a:r>
            <a:r>
              <a:rPr lang="ru-RU" dirty="0"/>
              <a:t> </a:t>
            </a:r>
            <a:r>
              <a:rPr lang="ru-RU" dirty="0" err="1"/>
              <a:t>організації</a:t>
            </a:r>
            <a:r>
              <a:rPr lang="ru-RU" dirty="0"/>
              <a:t> </a:t>
            </a:r>
            <a:r>
              <a:rPr lang="ru-RU" dirty="0" err="1"/>
              <a:t>паралельної</a:t>
            </a:r>
            <a:r>
              <a:rPr lang="ru-RU" dirty="0"/>
              <a:t> </a:t>
            </a:r>
            <a:r>
              <a:rPr lang="ru-RU" dirty="0" err="1"/>
              <a:t>роботи</a:t>
            </a:r>
            <a:r>
              <a:rPr lang="ru-RU" dirty="0"/>
              <a:t> </a:t>
            </a:r>
            <a:r>
              <a:rPr lang="ru-RU" dirty="0" err="1"/>
              <a:t>аналітиків</a:t>
            </a:r>
            <a:r>
              <a:rPr lang="ru-RU" dirty="0"/>
              <a:t>, </a:t>
            </a:r>
            <a:r>
              <a:rPr lang="ru-RU" dirty="0" err="1"/>
              <a:t>проектувальників</a:t>
            </a:r>
            <a:r>
              <a:rPr lang="ru-RU" dirty="0"/>
              <a:t> і </a:t>
            </a:r>
            <a:r>
              <a:rPr lang="ru-RU" dirty="0" err="1"/>
              <a:t>програмістів</a:t>
            </a:r>
            <a:r>
              <a:rPr lang="ru-RU" dirty="0"/>
              <a:t>.</a:t>
            </a:r>
          </a:p>
          <a:p>
            <a:endParaRPr lang="ru-RU" dirty="0"/>
          </a:p>
        </p:txBody>
      </p:sp>
    </p:spTree>
    <p:extLst>
      <p:ext uri="{BB962C8B-B14F-4D97-AF65-F5344CB8AC3E}">
        <p14:creationId xmlns:p14="http://schemas.microsoft.com/office/powerpoint/2010/main" val="2729291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Критерії</a:t>
            </a:r>
            <a:r>
              <a:rPr lang="ru-RU" dirty="0" smtClean="0"/>
              <a:t> </a:t>
            </a:r>
            <a:r>
              <a:rPr lang="ru-RU" dirty="0" err="1"/>
              <a:t>оцінки</a:t>
            </a:r>
            <a:r>
              <a:rPr lang="ru-RU" dirty="0"/>
              <a:t> та </a:t>
            </a:r>
            <a:r>
              <a:rPr lang="ru-RU" dirty="0" err="1"/>
              <a:t>вибору</a:t>
            </a:r>
            <a:r>
              <a:rPr lang="ru-RU" dirty="0"/>
              <a:t> </a:t>
            </a:r>
            <a:r>
              <a:rPr lang="en-US" dirty="0"/>
              <a:t>CASE-</a:t>
            </a:r>
            <a:r>
              <a:rPr lang="ru-RU" dirty="0" err="1"/>
              <a:t>засобів</a:t>
            </a:r>
            <a:r>
              <a:rPr lang="ru-RU" dirty="0"/>
              <a:t>.</a:t>
            </a:r>
            <a:br>
              <a:rPr lang="ru-RU" dirty="0"/>
            </a:br>
            <a:endParaRPr lang="ru-RU" dirty="0"/>
          </a:p>
        </p:txBody>
      </p:sp>
      <p:sp>
        <p:nvSpPr>
          <p:cNvPr id="3" name="Объект 2"/>
          <p:cNvSpPr>
            <a:spLocks noGrp="1"/>
          </p:cNvSpPr>
          <p:nvPr>
            <p:ph idx="1"/>
          </p:nvPr>
        </p:nvSpPr>
        <p:spPr>
          <a:xfrm>
            <a:off x="1620982" y="2133600"/>
            <a:ext cx="9883630" cy="4724400"/>
          </a:xfrm>
        </p:spPr>
        <p:txBody>
          <a:bodyPr>
            <a:normAutofit fontScale="92500" lnSpcReduction="20000"/>
          </a:bodyPr>
          <a:lstStyle/>
          <a:p>
            <a:r>
              <a:rPr lang="ru-RU" dirty="0" smtClean="0"/>
              <a:t>1</a:t>
            </a:r>
            <a:r>
              <a:rPr lang="ru-RU" dirty="0"/>
              <a:t>. </a:t>
            </a:r>
            <a:r>
              <a:rPr lang="ru-RU" dirty="0" err="1"/>
              <a:t>Функціональні</a:t>
            </a:r>
            <a:r>
              <a:rPr lang="ru-RU" dirty="0"/>
              <a:t> характеристики:</a:t>
            </a:r>
          </a:p>
          <a:p>
            <a:pPr lvl="1"/>
            <a:r>
              <a:rPr lang="ru-RU" dirty="0"/>
              <a:t>• </a:t>
            </a:r>
            <a:r>
              <a:rPr lang="ru-RU" dirty="0" err="1"/>
              <a:t>середовище</a:t>
            </a:r>
            <a:r>
              <a:rPr lang="ru-RU" dirty="0"/>
              <a:t> </a:t>
            </a:r>
            <a:r>
              <a:rPr lang="ru-RU" dirty="0" err="1"/>
              <a:t>функціонування</a:t>
            </a:r>
            <a:r>
              <a:rPr lang="ru-RU" dirty="0"/>
              <a:t>: </a:t>
            </a:r>
            <a:r>
              <a:rPr lang="ru-RU" dirty="0" err="1"/>
              <a:t>проектна</a:t>
            </a:r>
            <a:r>
              <a:rPr lang="ru-RU" dirty="0"/>
              <a:t> среда, </a:t>
            </a:r>
            <a:r>
              <a:rPr lang="ru-RU" dirty="0" err="1"/>
              <a:t>програмне</a:t>
            </a:r>
            <a:r>
              <a:rPr lang="ru-RU" dirty="0"/>
              <a:t> </a:t>
            </a:r>
            <a:r>
              <a:rPr lang="ru-RU" dirty="0" err="1"/>
              <a:t>забезпечення</a:t>
            </a:r>
            <a:r>
              <a:rPr lang="ru-RU" dirty="0"/>
              <a:t> / </a:t>
            </a:r>
            <a:r>
              <a:rPr lang="ru-RU" dirty="0" err="1"/>
              <a:t>технічні</a:t>
            </a:r>
            <a:r>
              <a:rPr lang="ru-RU" dirty="0"/>
              <a:t> </a:t>
            </a:r>
            <a:r>
              <a:rPr lang="ru-RU" dirty="0" err="1"/>
              <a:t>засоби</a:t>
            </a:r>
            <a:r>
              <a:rPr lang="ru-RU" dirty="0"/>
              <a:t>, </a:t>
            </a:r>
            <a:r>
              <a:rPr lang="ru-RU" dirty="0" err="1"/>
              <a:t>технологічне</a:t>
            </a:r>
            <a:r>
              <a:rPr lang="ru-RU" dirty="0"/>
              <a:t> </a:t>
            </a:r>
            <a:r>
              <a:rPr lang="ru-RU" dirty="0" err="1"/>
              <a:t>середовище</a:t>
            </a:r>
            <a:r>
              <a:rPr lang="ru-RU" dirty="0"/>
              <a:t>;</a:t>
            </a:r>
          </a:p>
          <a:p>
            <a:pPr lvl="1"/>
            <a:r>
              <a:rPr lang="ru-RU" dirty="0"/>
              <a:t>• </a:t>
            </a:r>
            <a:r>
              <a:rPr lang="ru-RU" dirty="0" err="1"/>
              <a:t>функції</a:t>
            </a:r>
            <a:r>
              <a:rPr lang="ru-RU" dirty="0"/>
              <a:t>, </a:t>
            </a:r>
            <a:r>
              <a:rPr lang="ru-RU" dirty="0" err="1"/>
              <a:t>орієнтовані</a:t>
            </a:r>
            <a:r>
              <a:rPr lang="ru-RU" dirty="0"/>
              <a:t> на </a:t>
            </a:r>
            <a:r>
              <a:rPr lang="ru-RU" dirty="0" err="1"/>
              <a:t>фази</a:t>
            </a:r>
            <a:r>
              <a:rPr lang="ru-RU" dirty="0"/>
              <a:t> </a:t>
            </a:r>
            <a:r>
              <a:rPr lang="ru-RU" dirty="0" err="1"/>
              <a:t>життєвого</a:t>
            </a:r>
            <a:r>
              <a:rPr lang="ru-RU" dirty="0"/>
              <a:t> циклу: </a:t>
            </a:r>
            <a:r>
              <a:rPr lang="ru-RU" dirty="0" err="1"/>
              <a:t>моделювання</a:t>
            </a:r>
            <a:r>
              <a:rPr lang="ru-RU" dirty="0"/>
              <a:t>, </a:t>
            </a:r>
            <a:r>
              <a:rPr lang="ru-RU" dirty="0" err="1"/>
              <a:t>реалізація</a:t>
            </a:r>
            <a:r>
              <a:rPr lang="ru-RU" dirty="0"/>
              <a:t>, </a:t>
            </a:r>
            <a:r>
              <a:rPr lang="ru-RU" dirty="0" err="1"/>
              <a:t>тестування</a:t>
            </a:r>
            <a:r>
              <a:rPr lang="ru-RU" dirty="0"/>
              <a:t>;</a:t>
            </a:r>
          </a:p>
          <a:p>
            <a:pPr lvl="1"/>
            <a:r>
              <a:rPr lang="ru-RU" dirty="0"/>
              <a:t>• </a:t>
            </a:r>
            <a:r>
              <a:rPr lang="ru-RU" dirty="0" err="1"/>
              <a:t>загальні</a:t>
            </a:r>
            <a:r>
              <a:rPr lang="ru-RU" dirty="0"/>
              <a:t> </a:t>
            </a:r>
            <a:r>
              <a:rPr lang="ru-RU" dirty="0" err="1"/>
              <a:t>функції</a:t>
            </a:r>
            <a:r>
              <a:rPr lang="ru-RU" dirty="0"/>
              <a:t>: </a:t>
            </a:r>
            <a:r>
              <a:rPr lang="ru-RU" dirty="0" err="1"/>
              <a:t>документування</a:t>
            </a:r>
            <a:r>
              <a:rPr lang="ru-RU" dirty="0"/>
              <a:t>, </a:t>
            </a:r>
            <a:r>
              <a:rPr lang="ru-RU" dirty="0" err="1"/>
              <a:t>управління</a:t>
            </a:r>
            <a:r>
              <a:rPr lang="ru-RU" dirty="0"/>
              <a:t> </a:t>
            </a:r>
            <a:r>
              <a:rPr lang="ru-RU" dirty="0" err="1"/>
              <a:t>конфігурацією</a:t>
            </a:r>
            <a:r>
              <a:rPr lang="ru-RU" dirty="0"/>
              <a:t>, </a:t>
            </a:r>
            <a:r>
              <a:rPr lang="ru-RU" dirty="0" err="1"/>
              <a:t>управління</a:t>
            </a:r>
            <a:r>
              <a:rPr lang="ru-RU" dirty="0"/>
              <a:t> проектом;</a:t>
            </a:r>
          </a:p>
          <a:p>
            <a:r>
              <a:rPr lang="ru-RU" dirty="0"/>
              <a:t>2. </a:t>
            </a:r>
            <a:r>
              <a:rPr lang="ru-RU" dirty="0" err="1"/>
              <a:t>Надійність</a:t>
            </a:r>
            <a:r>
              <a:rPr lang="ru-RU" dirty="0"/>
              <a:t>;</a:t>
            </a:r>
          </a:p>
          <a:p>
            <a:r>
              <a:rPr lang="ru-RU" dirty="0"/>
              <a:t>3. Простота </a:t>
            </a:r>
            <a:r>
              <a:rPr lang="ru-RU" dirty="0" err="1"/>
              <a:t>використання</a:t>
            </a:r>
            <a:r>
              <a:rPr lang="ru-RU" dirty="0"/>
              <a:t>;</a:t>
            </a:r>
          </a:p>
          <a:p>
            <a:r>
              <a:rPr lang="ru-RU" dirty="0"/>
              <a:t>4. </a:t>
            </a:r>
            <a:r>
              <a:rPr lang="ru-RU" dirty="0" err="1"/>
              <a:t>Ефективність</a:t>
            </a:r>
            <a:r>
              <a:rPr lang="ru-RU" dirty="0"/>
              <a:t>;</a:t>
            </a:r>
          </a:p>
          <a:p>
            <a:r>
              <a:rPr lang="ru-RU" dirty="0"/>
              <a:t>5. </a:t>
            </a:r>
            <a:r>
              <a:rPr lang="ru-RU" dirty="0" err="1"/>
              <a:t>сопровождаемости</a:t>
            </a:r>
            <a:r>
              <a:rPr lang="ru-RU" dirty="0"/>
              <a:t>;</a:t>
            </a:r>
          </a:p>
          <a:p>
            <a:r>
              <a:rPr lang="ru-RU" dirty="0"/>
              <a:t>6. </a:t>
            </a:r>
            <a:r>
              <a:rPr lang="ru-RU" dirty="0" err="1"/>
              <a:t>Переносимість</a:t>
            </a:r>
            <a:r>
              <a:rPr lang="ru-RU" dirty="0"/>
              <a:t>;</a:t>
            </a:r>
          </a:p>
          <a:p>
            <a:r>
              <a:rPr lang="ru-RU" dirty="0"/>
              <a:t>7. </a:t>
            </a:r>
            <a:r>
              <a:rPr lang="ru-RU" dirty="0" err="1"/>
              <a:t>Загальні</a:t>
            </a:r>
            <a:r>
              <a:rPr lang="ru-RU" dirty="0"/>
              <a:t> </a:t>
            </a:r>
            <a:r>
              <a:rPr lang="ru-RU" dirty="0" err="1"/>
              <a:t>критерії</a:t>
            </a:r>
            <a:r>
              <a:rPr lang="ru-RU" dirty="0"/>
              <a:t> (</a:t>
            </a:r>
            <a:r>
              <a:rPr lang="ru-RU" dirty="0" err="1"/>
              <a:t>вартість</a:t>
            </a:r>
            <a:r>
              <a:rPr lang="ru-RU" dirty="0"/>
              <a:t>, </a:t>
            </a:r>
            <a:r>
              <a:rPr lang="ru-RU" dirty="0" err="1"/>
              <a:t>витрати</a:t>
            </a:r>
            <a:r>
              <a:rPr lang="ru-RU" dirty="0"/>
              <a:t>, </a:t>
            </a:r>
            <a:r>
              <a:rPr lang="ru-RU" dirty="0" err="1"/>
              <a:t>ефект</a:t>
            </a:r>
            <a:r>
              <a:rPr lang="ru-RU" dirty="0"/>
              <a:t> </a:t>
            </a:r>
            <a:r>
              <a:rPr lang="ru-RU" dirty="0" err="1"/>
              <a:t>впровадження</a:t>
            </a:r>
            <a:r>
              <a:rPr lang="ru-RU" dirty="0"/>
              <a:t>, характеристики </a:t>
            </a:r>
            <a:r>
              <a:rPr lang="ru-RU" dirty="0" err="1"/>
              <a:t>постачальника</a:t>
            </a:r>
            <a:r>
              <a:rPr lang="ru-RU" dirty="0"/>
              <a:t>).</a:t>
            </a:r>
          </a:p>
          <a:p>
            <a:r>
              <a:rPr lang="ru-RU" dirty="0" err="1"/>
              <a:t>Дані</a:t>
            </a:r>
            <a:r>
              <a:rPr lang="ru-RU" dirty="0"/>
              <a:t> </a:t>
            </a:r>
            <a:r>
              <a:rPr lang="ru-RU" dirty="0" err="1"/>
              <a:t>критерії</a:t>
            </a:r>
            <a:r>
              <a:rPr lang="ru-RU" dirty="0"/>
              <a:t> детально </a:t>
            </a:r>
            <a:r>
              <a:rPr lang="ru-RU" dirty="0" err="1"/>
              <a:t>викладені</a:t>
            </a:r>
            <a:r>
              <a:rPr lang="ru-RU" dirty="0"/>
              <a:t> в стандартах </a:t>
            </a:r>
            <a:r>
              <a:rPr lang="en-US" dirty="0"/>
              <a:t>IEEE </a:t>
            </a:r>
            <a:r>
              <a:rPr lang="en-US" dirty="0" err="1"/>
              <a:t>Std</a:t>
            </a:r>
            <a:r>
              <a:rPr lang="en-US" dirty="0"/>
              <a:t> 1348-1995. IEEE recommended Practice for the Adoption of Computer - Aided Software Engineering (CASE) Tools </a:t>
            </a:r>
            <a:r>
              <a:rPr lang="ru-RU" dirty="0"/>
              <a:t>і </a:t>
            </a:r>
            <a:r>
              <a:rPr lang="en-US" dirty="0"/>
              <a:t>IEEE </a:t>
            </a:r>
            <a:r>
              <a:rPr lang="en-US" dirty="0" err="1"/>
              <a:t>Std</a:t>
            </a:r>
            <a:r>
              <a:rPr lang="en-US" dirty="0"/>
              <a:t> 1209-1992 Recommended Practice for the Evaluation and Selection of CASE </a:t>
            </a:r>
            <a:r>
              <a:rPr lang="en-US" dirty="0" err="1"/>
              <a:t>Toois</a:t>
            </a:r>
            <a:r>
              <a:rPr lang="en-US" dirty="0"/>
              <a:t>.</a:t>
            </a:r>
          </a:p>
          <a:p>
            <a:endParaRPr lang="ru-RU" dirty="0"/>
          </a:p>
        </p:txBody>
      </p:sp>
    </p:spTree>
    <p:extLst>
      <p:ext uri="{BB962C8B-B14F-4D97-AF65-F5344CB8AC3E}">
        <p14:creationId xmlns:p14="http://schemas.microsoft.com/office/powerpoint/2010/main" val="2156897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Контрольні</a:t>
            </a:r>
            <a:r>
              <a:rPr lang="ru-RU" dirty="0" smtClean="0"/>
              <a:t> </a:t>
            </a:r>
            <a:r>
              <a:rPr lang="ru-RU" dirty="0" err="1" smtClean="0"/>
              <a:t>питання</a:t>
            </a:r>
            <a:endParaRPr lang="ru-RU" dirty="0"/>
          </a:p>
        </p:txBody>
      </p:sp>
      <p:sp>
        <p:nvSpPr>
          <p:cNvPr id="3" name="Объект 2"/>
          <p:cNvSpPr>
            <a:spLocks noGrp="1"/>
          </p:cNvSpPr>
          <p:nvPr>
            <p:ph idx="1"/>
          </p:nvPr>
        </p:nvSpPr>
        <p:spPr>
          <a:xfrm>
            <a:off x="1454728" y="1330036"/>
            <a:ext cx="10049884" cy="4581186"/>
          </a:xfrm>
        </p:spPr>
        <p:txBody>
          <a:bodyPr>
            <a:normAutofit fontScale="85000" lnSpcReduction="10000"/>
          </a:bodyPr>
          <a:lstStyle/>
          <a:p>
            <a:pPr>
              <a:buFont typeface="+mj-lt"/>
              <a:buAutoNum type="arabicPeriod"/>
            </a:pPr>
            <a:r>
              <a:rPr lang="ru-RU" dirty="0" smtClean="0"/>
              <a:t>За </a:t>
            </a:r>
            <a:r>
              <a:rPr lang="ru-RU" dirty="0" err="1"/>
              <a:t>якими</a:t>
            </a:r>
            <a:r>
              <a:rPr lang="ru-RU" dirty="0"/>
              <a:t> </a:t>
            </a:r>
            <a:r>
              <a:rPr lang="ru-RU" dirty="0" err="1"/>
              <a:t>ознаками</a:t>
            </a:r>
            <a:r>
              <a:rPr lang="ru-RU" dirty="0"/>
              <a:t> </a:t>
            </a:r>
            <a:r>
              <a:rPr lang="ru-RU" dirty="0" err="1"/>
              <a:t>класифікують</a:t>
            </a:r>
            <a:r>
              <a:rPr lang="ru-RU" dirty="0"/>
              <a:t> </a:t>
            </a:r>
            <a:r>
              <a:rPr lang="ru-RU" dirty="0" err="1"/>
              <a:t>інформаційні</a:t>
            </a:r>
            <a:r>
              <a:rPr lang="ru-RU" dirty="0"/>
              <a:t> </a:t>
            </a:r>
            <a:r>
              <a:rPr lang="ru-RU" dirty="0" err="1"/>
              <a:t>системи</a:t>
            </a:r>
            <a:r>
              <a:rPr lang="ru-RU" dirty="0"/>
              <a:t>?</a:t>
            </a:r>
          </a:p>
          <a:p>
            <a:pPr>
              <a:buFont typeface="+mj-lt"/>
              <a:buAutoNum type="arabicPeriod"/>
            </a:pPr>
            <a:r>
              <a:rPr lang="ru-RU" dirty="0" err="1" smtClean="0"/>
              <a:t>Що</a:t>
            </a:r>
            <a:r>
              <a:rPr lang="ru-RU" dirty="0" smtClean="0"/>
              <a:t> </a:t>
            </a:r>
            <a:r>
              <a:rPr lang="ru-RU" dirty="0" err="1"/>
              <a:t>таке</a:t>
            </a:r>
            <a:r>
              <a:rPr lang="ru-RU" dirty="0"/>
              <a:t> "</a:t>
            </a:r>
            <a:r>
              <a:rPr lang="ru-RU" dirty="0" err="1"/>
              <a:t>забезпечувальна</a:t>
            </a:r>
            <a:r>
              <a:rPr lang="ru-RU" dirty="0"/>
              <a:t> </a:t>
            </a:r>
            <a:r>
              <a:rPr lang="ru-RU" dirty="0" err="1"/>
              <a:t>частина</a:t>
            </a:r>
            <a:r>
              <a:rPr lang="ru-RU" dirty="0"/>
              <a:t> </a:t>
            </a:r>
            <a:r>
              <a:rPr lang="ru-RU" dirty="0" err="1"/>
              <a:t>економічної</a:t>
            </a:r>
            <a:r>
              <a:rPr lang="ru-RU" dirty="0"/>
              <a:t> </a:t>
            </a:r>
            <a:r>
              <a:rPr lang="ru-RU" dirty="0" err="1"/>
              <a:t>інформаційної</a:t>
            </a:r>
            <a:r>
              <a:rPr lang="ru-RU" dirty="0"/>
              <a:t> </a:t>
            </a:r>
            <a:r>
              <a:rPr lang="ru-RU" dirty="0" err="1"/>
              <a:t>системи</a:t>
            </a:r>
            <a:r>
              <a:rPr lang="ru-RU" dirty="0"/>
              <a:t>" </a:t>
            </a:r>
            <a:r>
              <a:rPr lang="ru-RU" dirty="0" smtClean="0"/>
              <a:t>та </a:t>
            </a:r>
            <a:r>
              <a:rPr lang="ru-RU" dirty="0" err="1" smtClean="0"/>
              <a:t>які</a:t>
            </a:r>
            <a:r>
              <a:rPr lang="ru-RU" dirty="0" smtClean="0"/>
              <a:t> </a:t>
            </a:r>
            <a:r>
              <a:rPr lang="ru-RU" dirty="0" err="1"/>
              <a:t>її</a:t>
            </a:r>
            <a:r>
              <a:rPr lang="ru-RU" dirty="0"/>
              <a:t> </a:t>
            </a:r>
            <a:r>
              <a:rPr lang="ru-RU" dirty="0" err="1"/>
              <a:t>складові</a:t>
            </a:r>
            <a:r>
              <a:rPr lang="ru-RU" dirty="0"/>
              <a:t>?</a:t>
            </a:r>
          </a:p>
          <a:p>
            <a:pPr>
              <a:buFont typeface="+mj-lt"/>
              <a:buAutoNum type="arabicPeriod"/>
            </a:pPr>
            <a:r>
              <a:rPr lang="ru-RU" dirty="0" err="1" smtClean="0"/>
              <a:t>Розкрийте</a:t>
            </a:r>
            <a:r>
              <a:rPr lang="ru-RU" dirty="0" smtClean="0"/>
              <a:t> </a:t>
            </a:r>
            <a:r>
              <a:rPr lang="ru-RU" dirty="0" err="1"/>
              <a:t>поняття</a:t>
            </a:r>
            <a:r>
              <a:rPr lang="ru-RU" dirty="0"/>
              <a:t> "</a:t>
            </a:r>
            <a:r>
              <a:rPr lang="ru-RU" dirty="0" err="1"/>
              <a:t>національні</a:t>
            </a:r>
            <a:r>
              <a:rPr lang="ru-RU" dirty="0"/>
              <a:t> </a:t>
            </a:r>
            <a:r>
              <a:rPr lang="ru-RU" dirty="0" err="1"/>
              <a:t>інформаційні</a:t>
            </a:r>
            <a:r>
              <a:rPr lang="ru-RU" dirty="0"/>
              <a:t> </a:t>
            </a:r>
            <a:r>
              <a:rPr lang="ru-RU" dirty="0" err="1"/>
              <a:t>ресурси</a:t>
            </a:r>
            <a:r>
              <a:rPr lang="ru-RU" dirty="0"/>
              <a:t>" та "</a:t>
            </a:r>
            <a:r>
              <a:rPr lang="ru-RU" dirty="0" err="1" smtClean="0"/>
              <a:t>промисловість</a:t>
            </a:r>
            <a:r>
              <a:rPr lang="ru-RU" dirty="0" smtClean="0"/>
              <a:t> </a:t>
            </a:r>
            <a:r>
              <a:rPr lang="ru-RU" dirty="0" err="1" smtClean="0"/>
              <a:t>обробки</a:t>
            </a:r>
            <a:r>
              <a:rPr lang="ru-RU" dirty="0" smtClean="0"/>
              <a:t> </a:t>
            </a:r>
            <a:r>
              <a:rPr lang="ru-RU" dirty="0" err="1"/>
              <a:t>даних</a:t>
            </a:r>
            <a:r>
              <a:rPr lang="ru-RU" dirty="0"/>
              <a:t>".</a:t>
            </a:r>
          </a:p>
          <a:p>
            <a:pPr>
              <a:buFont typeface="+mj-lt"/>
              <a:buAutoNum type="arabicPeriod"/>
            </a:pPr>
            <a:r>
              <a:rPr lang="ru-RU" dirty="0" err="1" smtClean="0"/>
              <a:t>Що</a:t>
            </a:r>
            <a:r>
              <a:rPr lang="ru-RU" dirty="0" smtClean="0"/>
              <a:t> </a:t>
            </a:r>
            <a:r>
              <a:rPr lang="ru-RU" dirty="0" err="1"/>
              <a:t>таке</a:t>
            </a:r>
            <a:r>
              <a:rPr lang="ru-RU" dirty="0"/>
              <a:t> "</a:t>
            </a:r>
            <a:r>
              <a:rPr lang="ru-RU" dirty="0" err="1"/>
              <a:t>функціональна</a:t>
            </a:r>
            <a:r>
              <a:rPr lang="ru-RU" dirty="0"/>
              <a:t> </a:t>
            </a:r>
            <a:r>
              <a:rPr lang="ru-RU" dirty="0" err="1"/>
              <a:t>частина</a:t>
            </a:r>
            <a:r>
              <a:rPr lang="ru-RU" dirty="0"/>
              <a:t> </a:t>
            </a:r>
            <a:r>
              <a:rPr lang="ru-RU" dirty="0" err="1"/>
              <a:t>економічної</a:t>
            </a:r>
            <a:r>
              <a:rPr lang="ru-RU" dirty="0"/>
              <a:t> </a:t>
            </a:r>
            <a:r>
              <a:rPr lang="ru-RU" dirty="0" err="1"/>
              <a:t>інформаційної</a:t>
            </a:r>
            <a:r>
              <a:rPr lang="ru-RU" dirty="0"/>
              <a:t> </a:t>
            </a:r>
            <a:r>
              <a:rPr lang="ru-RU" dirty="0" err="1"/>
              <a:t>системи</a:t>
            </a:r>
            <a:r>
              <a:rPr lang="ru-RU" dirty="0"/>
              <a:t>" </a:t>
            </a:r>
            <a:r>
              <a:rPr lang="ru-RU" dirty="0" smtClean="0"/>
              <a:t>та </a:t>
            </a:r>
            <a:r>
              <a:rPr lang="ru-RU" dirty="0" err="1" smtClean="0"/>
              <a:t>які</a:t>
            </a:r>
            <a:r>
              <a:rPr lang="ru-RU" dirty="0" smtClean="0"/>
              <a:t> </a:t>
            </a:r>
            <a:r>
              <a:rPr lang="ru-RU" dirty="0" err="1"/>
              <a:t>її</a:t>
            </a:r>
            <a:r>
              <a:rPr lang="ru-RU" dirty="0"/>
              <a:t> </a:t>
            </a:r>
            <a:r>
              <a:rPr lang="ru-RU" dirty="0" err="1"/>
              <a:t>складові</a:t>
            </a:r>
            <a:r>
              <a:rPr lang="ru-RU" dirty="0"/>
              <a:t>?</a:t>
            </a:r>
          </a:p>
          <a:p>
            <a:pPr>
              <a:buFont typeface="+mj-lt"/>
              <a:buAutoNum type="arabicPeriod"/>
            </a:pPr>
            <a:r>
              <a:rPr lang="ru-RU" dirty="0" smtClean="0"/>
              <a:t>Коротко </a:t>
            </a:r>
            <a:r>
              <a:rPr lang="ru-RU" dirty="0"/>
              <a:t>охарактеризуйте </a:t>
            </a:r>
            <a:r>
              <a:rPr lang="ru-RU" dirty="0" err="1"/>
              <a:t>об'єктно-орієнтовану</a:t>
            </a:r>
            <a:r>
              <a:rPr lang="ru-RU" dirty="0"/>
              <a:t> </a:t>
            </a:r>
            <a:r>
              <a:rPr lang="ru-RU" dirty="0" err="1"/>
              <a:t>технологію</a:t>
            </a:r>
            <a:r>
              <a:rPr lang="ru-RU" dirty="0"/>
              <a:t> </a:t>
            </a:r>
            <a:r>
              <a:rPr lang="ru-RU" dirty="0" err="1" smtClean="0"/>
              <a:t>створення</a:t>
            </a:r>
            <a:r>
              <a:rPr lang="ru-RU" dirty="0" smtClean="0"/>
              <a:t> </a:t>
            </a:r>
            <a:r>
              <a:rPr lang="ru-RU" dirty="0" err="1" smtClean="0"/>
              <a:t>інформаційних</a:t>
            </a:r>
            <a:r>
              <a:rPr lang="ru-RU" dirty="0" smtClean="0"/>
              <a:t> </a:t>
            </a:r>
            <a:r>
              <a:rPr lang="ru-RU" dirty="0"/>
              <a:t>систем.</a:t>
            </a:r>
          </a:p>
          <a:p>
            <a:pPr>
              <a:buFont typeface="+mj-lt"/>
              <a:buAutoNum type="arabicPeriod"/>
            </a:pPr>
            <a:r>
              <a:rPr lang="ru-RU" dirty="0" smtClean="0"/>
              <a:t>У </a:t>
            </a:r>
            <a:r>
              <a:rPr lang="ru-RU" dirty="0" err="1"/>
              <a:t>чому</a:t>
            </a:r>
            <a:r>
              <a:rPr lang="ru-RU" dirty="0"/>
              <a:t> суть </a:t>
            </a:r>
            <a:r>
              <a:rPr lang="ru-RU" dirty="0" err="1"/>
              <a:t>Case-технології</a:t>
            </a:r>
            <a:r>
              <a:rPr lang="ru-RU" dirty="0"/>
              <a:t> </a:t>
            </a:r>
            <a:r>
              <a:rPr lang="ru-RU" dirty="0" err="1"/>
              <a:t>створення</a:t>
            </a:r>
            <a:r>
              <a:rPr lang="ru-RU" dirty="0"/>
              <a:t> </a:t>
            </a:r>
            <a:r>
              <a:rPr lang="ru-RU" dirty="0" err="1"/>
              <a:t>інформаційних</a:t>
            </a:r>
            <a:r>
              <a:rPr lang="ru-RU" dirty="0"/>
              <a:t> систем</a:t>
            </a:r>
            <a:r>
              <a:rPr lang="ru-RU" dirty="0"/>
              <a:t>? </a:t>
            </a:r>
            <a:endParaRPr lang="ru-RU" dirty="0" smtClean="0"/>
          </a:p>
          <a:p>
            <a:pPr>
              <a:buFont typeface="+mj-lt"/>
              <a:buAutoNum type="arabicPeriod"/>
            </a:pPr>
            <a:r>
              <a:rPr lang="ru-RU" dirty="0" smtClean="0"/>
              <a:t>З </a:t>
            </a:r>
            <a:r>
              <a:rPr lang="ru-RU" dirty="0" err="1"/>
              <a:t>яких</a:t>
            </a:r>
            <a:r>
              <a:rPr lang="ru-RU" dirty="0"/>
              <a:t> </a:t>
            </a:r>
            <a:r>
              <a:rPr lang="ru-RU" dirty="0" err="1"/>
              <a:t>компонентів</a:t>
            </a:r>
            <a:r>
              <a:rPr lang="ru-RU" dirty="0"/>
              <a:t> </a:t>
            </a:r>
            <a:r>
              <a:rPr lang="ru-RU" dirty="0" err="1"/>
              <a:t>складається</a:t>
            </a:r>
            <a:r>
              <a:rPr lang="ru-RU" dirty="0"/>
              <a:t> </a:t>
            </a:r>
            <a:r>
              <a:rPr lang="ru-RU" dirty="0" err="1"/>
              <a:t>інформаційне</a:t>
            </a:r>
            <a:r>
              <a:rPr lang="ru-RU" dirty="0"/>
              <a:t> </a:t>
            </a:r>
            <a:r>
              <a:rPr lang="ru-RU" dirty="0" err="1"/>
              <a:t>забезпечення</a:t>
            </a:r>
            <a:r>
              <a:rPr lang="ru-RU" dirty="0"/>
              <a:t> </a:t>
            </a:r>
            <a:r>
              <a:rPr lang="ru-RU" dirty="0" err="1" smtClean="0"/>
              <a:t>інформаційних</a:t>
            </a:r>
            <a:r>
              <a:rPr lang="ru-RU" dirty="0" smtClean="0"/>
              <a:t> систем</a:t>
            </a:r>
            <a:r>
              <a:rPr lang="ru-RU" dirty="0"/>
              <a:t>? </a:t>
            </a:r>
            <a:endParaRPr lang="ru-RU" dirty="0" smtClean="0"/>
          </a:p>
          <a:p>
            <a:pPr>
              <a:buFont typeface="+mj-lt"/>
              <a:buAutoNum type="arabicPeriod"/>
            </a:pPr>
            <a:r>
              <a:rPr lang="ru-RU" dirty="0" err="1" smtClean="0"/>
              <a:t>Що</a:t>
            </a:r>
            <a:r>
              <a:rPr lang="ru-RU" dirty="0" smtClean="0"/>
              <a:t> </a:t>
            </a:r>
            <a:r>
              <a:rPr lang="ru-RU" dirty="0" err="1"/>
              <a:t>розуміють</a:t>
            </a:r>
            <a:r>
              <a:rPr lang="ru-RU" dirty="0"/>
              <a:t> </a:t>
            </a:r>
            <a:r>
              <a:rPr lang="ru-RU" dirty="0" err="1"/>
              <a:t>під</a:t>
            </a:r>
            <a:r>
              <a:rPr lang="ru-RU" dirty="0"/>
              <a:t> "</a:t>
            </a:r>
            <a:r>
              <a:rPr lang="ru-RU" dirty="0" err="1"/>
              <a:t>інформаційною</a:t>
            </a:r>
            <a:r>
              <a:rPr lang="ru-RU" dirty="0"/>
              <a:t> </a:t>
            </a:r>
            <a:r>
              <a:rPr lang="ru-RU" dirty="0" err="1"/>
              <a:t>технологією</a:t>
            </a:r>
            <a:r>
              <a:rPr lang="ru-RU" dirty="0"/>
              <a:t>"?</a:t>
            </a:r>
          </a:p>
          <a:p>
            <a:pPr>
              <a:buFont typeface="+mj-lt"/>
              <a:buAutoNum type="arabicPeriod"/>
            </a:pPr>
            <a:r>
              <a:rPr lang="ru-RU" dirty="0" err="1" smtClean="0"/>
              <a:t>Від</a:t>
            </a:r>
            <a:r>
              <a:rPr lang="ru-RU" dirty="0" smtClean="0"/>
              <a:t> </a:t>
            </a:r>
            <a:r>
              <a:rPr lang="ru-RU" dirty="0" err="1"/>
              <a:t>яких</a:t>
            </a:r>
            <a:r>
              <a:rPr lang="ru-RU" dirty="0"/>
              <a:t> </a:t>
            </a:r>
            <a:r>
              <a:rPr lang="ru-RU" dirty="0" err="1"/>
              <a:t>компонентів</a:t>
            </a:r>
            <a:r>
              <a:rPr lang="ru-RU" dirty="0"/>
              <a:t> </a:t>
            </a:r>
            <a:r>
              <a:rPr lang="ru-RU" dirty="0" err="1"/>
              <a:t>залежать</a:t>
            </a:r>
            <a:r>
              <a:rPr lang="ru-RU" dirty="0"/>
              <a:t> </a:t>
            </a:r>
            <a:r>
              <a:rPr lang="ru-RU" dirty="0" err="1"/>
              <a:t>інформаційні</a:t>
            </a:r>
            <a:r>
              <a:rPr lang="ru-RU" dirty="0"/>
              <a:t> </a:t>
            </a:r>
            <a:r>
              <a:rPr lang="ru-RU" dirty="0" err="1"/>
              <a:t>технології</a:t>
            </a:r>
            <a:r>
              <a:rPr lang="ru-RU" dirty="0"/>
              <a:t>? </a:t>
            </a:r>
            <a:r>
              <a:rPr lang="ru-RU" dirty="0" err="1"/>
              <a:t>Назвіть</a:t>
            </a:r>
            <a:r>
              <a:rPr lang="ru-RU" dirty="0"/>
              <a:t> </a:t>
            </a:r>
            <a:r>
              <a:rPr lang="ru-RU" dirty="0" err="1"/>
              <a:t>загальні</a:t>
            </a:r>
            <a:r>
              <a:rPr lang="ru-RU" dirty="0"/>
              <a:t> </a:t>
            </a:r>
            <a:r>
              <a:rPr lang="ru-RU" dirty="0" err="1"/>
              <a:t>принципи</a:t>
            </a:r>
            <a:r>
              <a:rPr lang="ru-RU" dirty="0"/>
              <a:t> </a:t>
            </a:r>
            <a:r>
              <a:rPr lang="ru-RU" dirty="0" err="1"/>
              <a:t>створення</a:t>
            </a:r>
            <a:r>
              <a:rPr lang="ru-RU" dirty="0"/>
              <a:t> ІС</a:t>
            </a:r>
            <a:r>
              <a:rPr lang="ru-RU" dirty="0" smtClean="0"/>
              <a:t>.</a:t>
            </a:r>
          </a:p>
          <a:p>
            <a:pPr>
              <a:buFont typeface="+mj-lt"/>
              <a:buAutoNum type="arabicPeriod"/>
            </a:pPr>
            <a:r>
              <a:rPr lang="uk-UA" dirty="0" smtClean="0"/>
              <a:t>Основні методи захисту інформації в інформаційних системах</a:t>
            </a:r>
          </a:p>
          <a:p>
            <a:pPr>
              <a:buFont typeface="+mj-lt"/>
              <a:buAutoNum type="arabicPeriod"/>
            </a:pPr>
            <a:r>
              <a:rPr lang="uk-UA" dirty="0" smtClean="0"/>
              <a:t>Основні загрози </a:t>
            </a:r>
            <a:r>
              <a:rPr lang="uk-UA" dirty="0" err="1" smtClean="0"/>
              <a:t>інофрмації</a:t>
            </a:r>
            <a:endParaRPr lang="ru-RU" dirty="0"/>
          </a:p>
        </p:txBody>
      </p:sp>
    </p:spTree>
    <p:extLst>
      <p:ext uri="{BB962C8B-B14F-4D97-AF65-F5344CB8AC3E}">
        <p14:creationId xmlns:p14="http://schemas.microsoft.com/office/powerpoint/2010/main" val="74226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Інформаційна </a:t>
            </a:r>
            <a:r>
              <a:rPr lang="uk-UA" b="1" dirty="0" smtClean="0"/>
              <a:t>система</a:t>
            </a:r>
            <a:endParaRPr lang="ru-RU" dirty="0"/>
          </a:p>
        </p:txBody>
      </p:sp>
      <p:sp>
        <p:nvSpPr>
          <p:cNvPr id="3" name="Объект 2"/>
          <p:cNvSpPr>
            <a:spLocks noGrp="1"/>
          </p:cNvSpPr>
          <p:nvPr>
            <p:ph idx="1"/>
          </p:nvPr>
        </p:nvSpPr>
        <p:spPr/>
        <p:txBody>
          <a:bodyPr/>
          <a:lstStyle/>
          <a:p>
            <a:r>
              <a:rPr lang="uk-UA" b="1" dirty="0"/>
              <a:t>Інформаційна система  -</a:t>
            </a:r>
            <a:r>
              <a:rPr lang="uk-UA" dirty="0"/>
              <a:t>  організований набір елементів, що збирає, обробляє, передає, зберігає та  надає  дані.  Інформаційна  система  складається  із  людей,  обладнання,  процесів,  процедур, даних та операцій. Кожна інформаційна система включає в себе наступні компоненти: </a:t>
            </a:r>
            <a:endParaRPr lang="ru-RU" dirty="0"/>
          </a:p>
          <a:p>
            <a:pPr lvl="0"/>
            <a:r>
              <a:rPr lang="uk-UA" dirty="0"/>
              <a:t>структура системи; </a:t>
            </a:r>
            <a:endParaRPr lang="ru-RU" dirty="0"/>
          </a:p>
          <a:p>
            <a:pPr lvl="0"/>
            <a:r>
              <a:rPr lang="uk-UA" dirty="0"/>
              <a:t>функції кожного елемента системи; </a:t>
            </a:r>
            <a:endParaRPr lang="ru-RU" dirty="0"/>
          </a:p>
          <a:p>
            <a:pPr lvl="0"/>
            <a:r>
              <a:rPr lang="uk-UA" dirty="0"/>
              <a:t>вхід і вихід кожного елементу і системи в цілому; </a:t>
            </a:r>
            <a:endParaRPr lang="ru-RU" dirty="0"/>
          </a:p>
          <a:p>
            <a:pPr lvl="0"/>
            <a:r>
              <a:rPr lang="uk-UA" dirty="0"/>
              <a:t>мета і обмеження системи та її окремих елементів. </a:t>
            </a:r>
            <a:endParaRPr lang="ru-RU" dirty="0"/>
          </a:p>
          <a:p>
            <a:endParaRPr lang="ru-RU" dirty="0"/>
          </a:p>
        </p:txBody>
      </p:sp>
    </p:spTree>
    <p:extLst>
      <p:ext uri="{BB962C8B-B14F-4D97-AF65-F5344CB8AC3E}">
        <p14:creationId xmlns:p14="http://schemas.microsoft.com/office/powerpoint/2010/main" val="3656821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528549" y="1610436"/>
            <a:ext cx="9976063" cy="4926842"/>
          </a:xfrm>
        </p:spPr>
        <p:txBody>
          <a:bodyPr>
            <a:normAutofit fontScale="62500" lnSpcReduction="20000"/>
          </a:bodyPr>
          <a:lstStyle/>
          <a:p>
            <a:r>
              <a:rPr lang="ru-RU" b="1" i="1" dirty="0" err="1"/>
              <a:t>Інформаційні</a:t>
            </a:r>
            <a:r>
              <a:rPr lang="ru-RU" b="1" i="1" dirty="0"/>
              <a:t> </a:t>
            </a:r>
            <a:r>
              <a:rPr lang="ru-RU" b="1" i="1" dirty="0" err="1"/>
              <a:t>ресурси</a:t>
            </a:r>
            <a:r>
              <a:rPr lang="ru-RU" b="1" i="1" dirty="0"/>
              <a:t> </a:t>
            </a:r>
            <a:r>
              <a:rPr lang="ru-RU" dirty="0"/>
              <a:t>– </a:t>
            </a:r>
            <a:r>
              <a:rPr lang="ru-RU" dirty="0" err="1"/>
              <a:t>це</a:t>
            </a:r>
            <a:r>
              <a:rPr lang="ru-RU" dirty="0"/>
              <a:t> </a:t>
            </a:r>
            <a:r>
              <a:rPr lang="ru-RU" dirty="0" err="1"/>
              <a:t>сукупність</a:t>
            </a:r>
            <a:r>
              <a:rPr lang="ru-RU" dirty="0"/>
              <a:t> </a:t>
            </a:r>
            <a:r>
              <a:rPr lang="ru-RU" dirty="0" err="1"/>
              <a:t>інформації</a:t>
            </a:r>
            <a:r>
              <a:rPr lang="ru-RU" dirty="0"/>
              <a:t>, яка </a:t>
            </a:r>
            <a:r>
              <a:rPr lang="ru-RU" dirty="0" err="1" smtClean="0"/>
              <a:t>має</a:t>
            </a:r>
            <a:r>
              <a:rPr lang="ru-RU" dirty="0" smtClean="0"/>
              <a:t> </a:t>
            </a:r>
            <a:r>
              <a:rPr lang="ru-RU" dirty="0" err="1" smtClean="0"/>
              <a:t>певну</a:t>
            </a:r>
            <a:r>
              <a:rPr lang="ru-RU" dirty="0" smtClean="0"/>
              <a:t> </a:t>
            </a:r>
            <a:r>
              <a:rPr lang="ru-RU" dirty="0" err="1"/>
              <a:t>цінність</a:t>
            </a:r>
            <a:r>
              <a:rPr lang="ru-RU" dirty="0"/>
              <a:t> та </a:t>
            </a:r>
            <a:r>
              <a:rPr lang="ru-RU" dirty="0" err="1"/>
              <a:t>може</a:t>
            </a:r>
            <a:r>
              <a:rPr lang="ru-RU" dirty="0"/>
              <a:t> бути </a:t>
            </a:r>
            <a:r>
              <a:rPr lang="ru-RU" dirty="0" err="1"/>
              <a:t>використана</a:t>
            </a:r>
            <a:r>
              <a:rPr lang="ru-RU" dirty="0"/>
              <a:t> </a:t>
            </a:r>
            <a:r>
              <a:rPr lang="ru-RU" dirty="0" err="1"/>
              <a:t>людиною</a:t>
            </a:r>
            <a:r>
              <a:rPr lang="ru-RU" dirty="0"/>
              <a:t> в </a:t>
            </a:r>
            <a:r>
              <a:rPr lang="ru-RU" dirty="0" err="1" smtClean="0"/>
              <a:t>продуктив</a:t>
            </a:r>
            <a:r>
              <a:rPr lang="ru-RU" dirty="0" smtClean="0"/>
              <a:t>- </a:t>
            </a:r>
            <a:r>
              <a:rPr lang="ru-RU" dirty="0" err="1" smtClean="0"/>
              <a:t>ній</a:t>
            </a:r>
            <a:r>
              <a:rPr lang="ru-RU" dirty="0" smtClean="0"/>
              <a:t> </a:t>
            </a:r>
            <a:r>
              <a:rPr lang="ru-RU" dirty="0" err="1"/>
              <a:t>діяльності</a:t>
            </a:r>
            <a:r>
              <a:rPr lang="ru-RU" dirty="0"/>
              <a:t>. </a:t>
            </a:r>
            <a:r>
              <a:rPr lang="ru-RU" dirty="0" err="1"/>
              <a:t>Інформаційні</a:t>
            </a:r>
            <a:r>
              <a:rPr lang="ru-RU" dirty="0"/>
              <a:t> </a:t>
            </a:r>
            <a:r>
              <a:rPr lang="ru-RU" dirty="0" err="1"/>
              <a:t>ресурси</a:t>
            </a:r>
            <a:r>
              <a:rPr lang="ru-RU" dirty="0"/>
              <a:t> – </a:t>
            </a:r>
            <a:r>
              <a:rPr lang="ru-RU" dirty="0" err="1"/>
              <a:t>це</a:t>
            </a:r>
            <a:r>
              <a:rPr lang="ru-RU" dirty="0"/>
              <a:t> продукт </a:t>
            </a:r>
            <a:r>
              <a:rPr lang="ru-RU" dirty="0" err="1"/>
              <a:t>інтелектуаль</a:t>
            </a:r>
            <a:r>
              <a:rPr lang="ru-RU" dirty="0"/>
              <a:t>-</a:t>
            </a:r>
          </a:p>
          <a:p>
            <a:r>
              <a:rPr lang="ru-RU" dirty="0" err="1"/>
              <a:t>ної</a:t>
            </a:r>
            <a:r>
              <a:rPr lang="ru-RU" dirty="0"/>
              <a:t> </a:t>
            </a:r>
            <a:r>
              <a:rPr lang="ru-RU" dirty="0" err="1"/>
              <a:t>діяльності</a:t>
            </a:r>
            <a:r>
              <a:rPr lang="ru-RU" dirty="0"/>
              <a:t> </a:t>
            </a:r>
            <a:r>
              <a:rPr lang="ru-RU" dirty="0" err="1"/>
              <a:t>найбільш</a:t>
            </a:r>
            <a:r>
              <a:rPr lang="ru-RU" dirty="0"/>
              <a:t> </a:t>
            </a:r>
            <a:r>
              <a:rPr lang="ru-RU" dirty="0" err="1"/>
              <a:t>кваліфікованої</a:t>
            </a:r>
            <a:r>
              <a:rPr lang="ru-RU" dirty="0"/>
              <a:t> і </a:t>
            </a:r>
            <a:r>
              <a:rPr lang="ru-RU" dirty="0" err="1"/>
              <a:t>творчо</a:t>
            </a:r>
            <a:r>
              <a:rPr lang="ru-RU" dirty="0"/>
              <a:t> </a:t>
            </a:r>
            <a:r>
              <a:rPr lang="ru-RU" dirty="0" err="1"/>
              <a:t>активної</a:t>
            </a:r>
            <a:r>
              <a:rPr lang="ru-RU" dirty="0"/>
              <a:t> </a:t>
            </a:r>
            <a:r>
              <a:rPr lang="ru-RU" dirty="0" err="1" smtClean="0"/>
              <a:t>частини</a:t>
            </a:r>
            <a:r>
              <a:rPr lang="ru-RU" dirty="0" smtClean="0"/>
              <a:t> </a:t>
            </a:r>
            <a:r>
              <a:rPr lang="ru-RU" dirty="0" err="1" smtClean="0"/>
              <a:t>працездатного</a:t>
            </a:r>
            <a:r>
              <a:rPr lang="ru-RU" dirty="0" smtClean="0"/>
              <a:t> </a:t>
            </a:r>
            <a:r>
              <a:rPr lang="ru-RU" dirty="0" err="1"/>
              <a:t>населення</a:t>
            </a:r>
            <a:r>
              <a:rPr lang="ru-RU" dirty="0"/>
              <a:t>. </a:t>
            </a:r>
            <a:r>
              <a:rPr lang="ru-RU" dirty="0" err="1"/>
              <a:t>Інформаційний</a:t>
            </a:r>
            <a:r>
              <a:rPr lang="ru-RU" dirty="0"/>
              <a:t> </a:t>
            </a:r>
            <a:r>
              <a:rPr lang="ru-RU" dirty="0" err="1"/>
              <a:t>потік</a:t>
            </a:r>
            <a:r>
              <a:rPr lang="ru-RU" dirty="0"/>
              <a:t>, </a:t>
            </a:r>
            <a:r>
              <a:rPr lang="ru-RU" dirty="0" err="1"/>
              <a:t>що</a:t>
            </a:r>
            <a:r>
              <a:rPr lang="ru-RU" dirty="0"/>
              <a:t> </a:t>
            </a:r>
            <a:r>
              <a:rPr lang="ru-RU" dirty="0" err="1"/>
              <a:t>генерується</a:t>
            </a:r>
            <a:r>
              <a:rPr lang="ru-RU" dirty="0" smtClean="0"/>
              <a:t>, почав </a:t>
            </a:r>
            <a:r>
              <a:rPr lang="ru-RU" dirty="0" err="1"/>
              <a:t>випереджати</a:t>
            </a:r>
            <a:r>
              <a:rPr lang="ru-RU" dirty="0"/>
              <a:t> </a:t>
            </a:r>
            <a:r>
              <a:rPr lang="ru-RU" dirty="0" err="1"/>
              <a:t>можливості</a:t>
            </a:r>
            <a:r>
              <a:rPr lang="ru-RU" dirty="0"/>
              <a:t> </a:t>
            </a:r>
            <a:r>
              <a:rPr lang="ru-RU" dirty="0" err="1"/>
              <a:t>людства</a:t>
            </a:r>
            <a:r>
              <a:rPr lang="ru-RU" dirty="0"/>
              <a:t> з </a:t>
            </a:r>
            <a:r>
              <a:rPr lang="ru-RU" dirty="0" err="1"/>
              <a:t>його</a:t>
            </a:r>
            <a:r>
              <a:rPr lang="ru-RU" dirty="0"/>
              <a:t> </a:t>
            </a:r>
            <a:r>
              <a:rPr lang="ru-RU" dirty="0" err="1"/>
              <a:t>переробки</a:t>
            </a:r>
            <a:r>
              <a:rPr lang="ru-RU" dirty="0"/>
              <a:t> та </a:t>
            </a:r>
            <a:r>
              <a:rPr lang="ru-RU" dirty="0" err="1" smtClean="0"/>
              <a:t>ефек</a:t>
            </a:r>
            <a:r>
              <a:rPr lang="ru-RU" dirty="0" smtClean="0"/>
              <a:t>- </a:t>
            </a:r>
            <a:r>
              <a:rPr lang="ru-RU" dirty="0" err="1" smtClean="0"/>
              <a:t>тивного</a:t>
            </a:r>
            <a:r>
              <a:rPr lang="ru-RU" dirty="0" smtClean="0"/>
              <a:t> </a:t>
            </a:r>
            <a:r>
              <a:rPr lang="ru-RU" dirty="0" err="1"/>
              <a:t>використання</a:t>
            </a:r>
            <a:r>
              <a:rPr lang="ru-RU" dirty="0"/>
              <a:t>. </a:t>
            </a:r>
            <a:r>
              <a:rPr lang="ru-RU" dirty="0" err="1"/>
              <a:t>Інформатизацію</a:t>
            </a:r>
            <a:r>
              <a:rPr lang="ru-RU" dirty="0"/>
              <a:t> не </a:t>
            </a:r>
            <a:r>
              <a:rPr lang="ru-RU" dirty="0" err="1"/>
              <a:t>слід</a:t>
            </a:r>
            <a:r>
              <a:rPr lang="ru-RU" dirty="0"/>
              <a:t> </a:t>
            </a:r>
            <a:r>
              <a:rPr lang="ru-RU" dirty="0" err="1"/>
              <a:t>змішувати</a:t>
            </a:r>
            <a:r>
              <a:rPr lang="ru-RU" dirty="0"/>
              <a:t> з</a:t>
            </a:r>
          </a:p>
          <a:p>
            <a:r>
              <a:rPr lang="ru-RU" dirty="0" err="1"/>
              <a:t>комп’ютеризацією</a:t>
            </a:r>
            <a:r>
              <a:rPr lang="ru-RU" dirty="0"/>
              <a:t>. </a:t>
            </a:r>
            <a:r>
              <a:rPr lang="ru-RU" dirty="0" err="1"/>
              <a:t>Комп’ютеризація</a:t>
            </a:r>
            <a:r>
              <a:rPr lang="ru-RU" dirty="0"/>
              <a:t> </a:t>
            </a:r>
            <a:r>
              <a:rPr lang="ru-RU" dirty="0" err="1"/>
              <a:t>забезпечує</a:t>
            </a:r>
            <a:r>
              <a:rPr lang="ru-RU" dirty="0"/>
              <a:t> </a:t>
            </a:r>
            <a:r>
              <a:rPr lang="ru-RU" dirty="0" err="1"/>
              <a:t>формування</a:t>
            </a:r>
            <a:r>
              <a:rPr lang="ru-RU" dirty="0"/>
              <a:t> </a:t>
            </a:r>
            <a:r>
              <a:rPr lang="ru-RU" dirty="0" err="1" smtClean="0"/>
              <a:t>ав</a:t>
            </a:r>
            <a:r>
              <a:rPr lang="ru-RU" dirty="0" smtClean="0"/>
              <a:t>- </a:t>
            </a:r>
            <a:r>
              <a:rPr lang="ru-RU" dirty="0" err="1" smtClean="0"/>
              <a:t>томатизованого</a:t>
            </a:r>
            <a:r>
              <a:rPr lang="ru-RU" dirty="0" smtClean="0"/>
              <a:t> </a:t>
            </a:r>
            <a:r>
              <a:rPr lang="ru-RU" dirty="0" err="1"/>
              <a:t>інформаційного</a:t>
            </a:r>
            <a:r>
              <a:rPr lang="ru-RU" dirty="0"/>
              <a:t> </a:t>
            </a:r>
            <a:r>
              <a:rPr lang="ru-RU" dirty="0" err="1" smtClean="0"/>
              <a:t>середовища</a:t>
            </a:r>
            <a:r>
              <a:rPr lang="ru-RU" dirty="0" smtClean="0"/>
              <a:t>.</a:t>
            </a:r>
          </a:p>
          <a:p>
            <a:r>
              <a:rPr lang="ru-RU" b="1" i="1" dirty="0" err="1" smtClean="0"/>
              <a:t>Інформатизація</a:t>
            </a:r>
            <a:r>
              <a:rPr lang="ru-RU" b="1" i="1" dirty="0" smtClean="0"/>
              <a:t> </a:t>
            </a:r>
            <a:r>
              <a:rPr lang="ru-RU" dirty="0"/>
              <a:t>– </a:t>
            </a:r>
            <a:r>
              <a:rPr lang="ru-RU" dirty="0" err="1"/>
              <a:t>це</a:t>
            </a:r>
            <a:r>
              <a:rPr lang="ru-RU" dirty="0"/>
              <a:t> </a:t>
            </a:r>
            <a:r>
              <a:rPr lang="ru-RU" dirty="0" err="1"/>
              <a:t>процес</a:t>
            </a:r>
            <a:r>
              <a:rPr lang="ru-RU" dirty="0"/>
              <a:t> </a:t>
            </a:r>
            <a:r>
              <a:rPr lang="ru-RU" dirty="0" err="1"/>
              <a:t>підвищення</a:t>
            </a:r>
            <a:r>
              <a:rPr lang="ru-RU" dirty="0"/>
              <a:t> </a:t>
            </a:r>
            <a:r>
              <a:rPr lang="ru-RU" dirty="0" err="1"/>
              <a:t>наукової</a:t>
            </a:r>
            <a:r>
              <a:rPr lang="ru-RU" dirty="0"/>
              <a:t> </a:t>
            </a:r>
            <a:r>
              <a:rPr lang="ru-RU" dirty="0" err="1" smtClean="0"/>
              <a:t>місткості</a:t>
            </a:r>
            <a:r>
              <a:rPr lang="ru-RU" dirty="0" smtClean="0"/>
              <a:t> </a:t>
            </a:r>
            <a:r>
              <a:rPr lang="ru-RU" dirty="0" err="1" smtClean="0"/>
              <a:t>виробництва</a:t>
            </a:r>
            <a:r>
              <a:rPr lang="ru-RU" dirty="0" smtClean="0"/>
              <a:t> </a:t>
            </a:r>
            <a:r>
              <a:rPr lang="ru-RU" dirty="0"/>
              <a:t>і </a:t>
            </a:r>
            <a:r>
              <a:rPr lang="ru-RU" dirty="0" err="1"/>
              <a:t>застосування</a:t>
            </a:r>
            <a:r>
              <a:rPr lang="ru-RU" dirty="0"/>
              <a:t> </a:t>
            </a:r>
            <a:r>
              <a:rPr lang="ru-RU" dirty="0" err="1"/>
              <a:t>нових</a:t>
            </a:r>
            <a:r>
              <a:rPr lang="ru-RU" dirty="0"/>
              <a:t> </a:t>
            </a:r>
            <a:r>
              <a:rPr lang="ru-RU" dirty="0" err="1"/>
              <a:t>видів</a:t>
            </a:r>
            <a:r>
              <a:rPr lang="ru-RU" dirty="0"/>
              <a:t> </a:t>
            </a:r>
            <a:r>
              <a:rPr lang="ru-RU" dirty="0" err="1"/>
              <a:t>інформаційного</a:t>
            </a:r>
            <a:r>
              <a:rPr lang="ru-RU" dirty="0"/>
              <a:t> </a:t>
            </a:r>
            <a:r>
              <a:rPr lang="ru-RU" dirty="0" err="1"/>
              <a:t>обміну</a:t>
            </a:r>
            <a:r>
              <a:rPr lang="ru-RU" dirty="0"/>
              <a:t> </a:t>
            </a:r>
            <a:r>
              <a:rPr lang="ru-RU" dirty="0" err="1" smtClean="0"/>
              <a:t>втехнічних</a:t>
            </a:r>
            <a:r>
              <a:rPr lang="ru-RU" dirty="0" smtClean="0"/>
              <a:t> </a:t>
            </a:r>
            <a:r>
              <a:rPr lang="ru-RU" dirty="0"/>
              <a:t>та </a:t>
            </a:r>
            <a:r>
              <a:rPr lang="ru-RU" dirty="0" err="1"/>
              <a:t>соціальних</a:t>
            </a:r>
            <a:r>
              <a:rPr lang="ru-RU" dirty="0"/>
              <a:t> сферах. </a:t>
            </a:r>
            <a:r>
              <a:rPr lang="ru-RU" b="1" i="1" dirty="0" err="1"/>
              <a:t>Зміст</a:t>
            </a:r>
            <a:r>
              <a:rPr lang="ru-RU" b="1" i="1" dirty="0"/>
              <a:t> </a:t>
            </a:r>
            <a:r>
              <a:rPr lang="ru-RU" b="1" i="1" dirty="0" err="1"/>
              <a:t>інформатизації</a:t>
            </a:r>
            <a:r>
              <a:rPr lang="ru-RU" b="1" i="1" dirty="0"/>
              <a:t> </a:t>
            </a:r>
            <a:r>
              <a:rPr lang="ru-RU" dirty="0"/>
              <a:t>– </a:t>
            </a:r>
            <a:r>
              <a:rPr lang="ru-RU" dirty="0" err="1"/>
              <a:t>забез</a:t>
            </a:r>
            <a:r>
              <a:rPr lang="ru-RU" dirty="0"/>
              <a:t>-</a:t>
            </a:r>
          </a:p>
          <a:p>
            <a:r>
              <a:rPr lang="ru-RU" dirty="0" err="1"/>
              <a:t>печення</a:t>
            </a:r>
            <a:r>
              <a:rPr lang="ru-RU" dirty="0"/>
              <a:t> </a:t>
            </a:r>
            <a:r>
              <a:rPr lang="ru-RU" dirty="0" err="1"/>
              <a:t>соціальних</a:t>
            </a:r>
            <a:r>
              <a:rPr lang="ru-RU" dirty="0"/>
              <a:t>, </a:t>
            </a:r>
            <a:r>
              <a:rPr lang="ru-RU" dirty="0" err="1"/>
              <a:t>економічних</a:t>
            </a:r>
            <a:r>
              <a:rPr lang="ru-RU" dirty="0"/>
              <a:t>, </a:t>
            </a:r>
            <a:r>
              <a:rPr lang="ru-RU" dirty="0" err="1"/>
              <a:t>правових</a:t>
            </a:r>
            <a:r>
              <a:rPr lang="ru-RU" dirty="0"/>
              <a:t>, </a:t>
            </a:r>
            <a:r>
              <a:rPr lang="ru-RU" dirty="0" err="1"/>
              <a:t>культурних</a:t>
            </a:r>
            <a:r>
              <a:rPr lang="ru-RU" dirty="0"/>
              <a:t> і </a:t>
            </a:r>
            <a:r>
              <a:rPr lang="ru-RU" dirty="0" smtClean="0"/>
              <a:t>техно-</a:t>
            </a:r>
            <a:r>
              <a:rPr lang="ru-RU" dirty="0" err="1" smtClean="0"/>
              <a:t>логічних</a:t>
            </a:r>
            <a:r>
              <a:rPr lang="ru-RU" dirty="0" smtClean="0"/>
              <a:t> </a:t>
            </a:r>
            <a:r>
              <a:rPr lang="ru-RU" dirty="0"/>
              <a:t>умов </a:t>
            </a:r>
            <a:r>
              <a:rPr lang="ru-RU" dirty="0" err="1"/>
              <a:t>зберігання</a:t>
            </a:r>
            <a:r>
              <a:rPr lang="ru-RU" dirty="0"/>
              <a:t> та </a:t>
            </a:r>
            <a:r>
              <a:rPr lang="ru-RU" dirty="0" err="1"/>
              <a:t>активізації</a:t>
            </a:r>
            <a:r>
              <a:rPr lang="ru-RU" dirty="0"/>
              <a:t> </a:t>
            </a:r>
            <a:r>
              <a:rPr lang="ru-RU" dirty="0" err="1"/>
              <a:t>нових</a:t>
            </a:r>
            <a:r>
              <a:rPr lang="ru-RU" dirty="0"/>
              <a:t> </a:t>
            </a:r>
            <a:r>
              <a:rPr lang="ru-RU" dirty="0" err="1"/>
              <a:t>ідей</a:t>
            </a:r>
            <a:r>
              <a:rPr lang="ru-RU" dirty="0"/>
              <a:t>, </a:t>
            </a:r>
            <a:r>
              <a:rPr lang="ru-RU" dirty="0" err="1"/>
              <a:t>створення</a:t>
            </a:r>
            <a:endParaRPr lang="ru-RU" dirty="0"/>
          </a:p>
          <a:p>
            <a:r>
              <a:rPr lang="ru-RU" dirty="0"/>
              <a:t>умов для </a:t>
            </a:r>
            <a:r>
              <a:rPr lang="ru-RU" dirty="0" err="1"/>
              <a:t>їх</a:t>
            </a:r>
            <a:r>
              <a:rPr lang="ru-RU" dirty="0"/>
              <a:t> </a:t>
            </a:r>
            <a:r>
              <a:rPr lang="ru-RU" dirty="0" err="1"/>
              <a:t>використання</a:t>
            </a:r>
            <a:r>
              <a:rPr lang="ru-RU" dirty="0"/>
              <a:t> </a:t>
            </a:r>
            <a:r>
              <a:rPr lang="ru-RU" dirty="0" err="1"/>
              <a:t>доступність</a:t>
            </a:r>
            <a:r>
              <a:rPr lang="ru-RU" dirty="0"/>
              <a:t> широким колам. </a:t>
            </a:r>
            <a:r>
              <a:rPr lang="ru-RU" b="1" i="1" dirty="0" err="1" smtClean="0"/>
              <a:t>Інформа-ційний</a:t>
            </a:r>
            <a:r>
              <a:rPr lang="ru-RU" b="1" i="1" dirty="0" smtClean="0"/>
              <a:t> </a:t>
            </a:r>
            <a:r>
              <a:rPr lang="ru-RU" b="1" i="1" dirty="0" err="1"/>
              <a:t>процес</a:t>
            </a:r>
            <a:r>
              <a:rPr lang="ru-RU" b="1" i="1" dirty="0"/>
              <a:t> </a:t>
            </a:r>
            <a:r>
              <a:rPr lang="ru-RU" i="1" dirty="0"/>
              <a:t>– </a:t>
            </a:r>
            <a:r>
              <a:rPr lang="ru-RU" dirty="0" err="1"/>
              <a:t>це</a:t>
            </a:r>
            <a:r>
              <a:rPr lang="ru-RU" dirty="0"/>
              <a:t> </a:t>
            </a:r>
            <a:r>
              <a:rPr lang="ru-RU" dirty="0" err="1"/>
              <a:t>виробництво</a:t>
            </a:r>
            <a:r>
              <a:rPr lang="ru-RU" dirty="0"/>
              <a:t> </a:t>
            </a:r>
            <a:r>
              <a:rPr lang="ru-RU" dirty="0" err="1"/>
              <a:t>цілісних</a:t>
            </a:r>
            <a:r>
              <a:rPr lang="ru-RU" dirty="0"/>
              <a:t> </a:t>
            </a:r>
            <a:r>
              <a:rPr lang="ru-RU" dirty="0" err="1"/>
              <a:t>наборів</a:t>
            </a:r>
            <a:r>
              <a:rPr lang="ru-RU" dirty="0"/>
              <a:t> </a:t>
            </a:r>
            <a:r>
              <a:rPr lang="ru-RU" dirty="0" err="1"/>
              <a:t>даних</a:t>
            </a:r>
            <a:r>
              <a:rPr lang="ru-RU" dirty="0" smtClean="0"/>
              <a:t>, </a:t>
            </a:r>
            <a:r>
              <a:rPr lang="ru-RU" dirty="0" err="1" smtClean="0"/>
              <a:t>об’єднаних</a:t>
            </a:r>
            <a:r>
              <a:rPr lang="ru-RU" dirty="0" smtClean="0"/>
              <a:t> </a:t>
            </a:r>
            <a:r>
              <a:rPr lang="ru-RU" dirty="0" err="1"/>
              <a:t>спільним</a:t>
            </a:r>
            <a:r>
              <a:rPr lang="ru-RU" dirty="0"/>
              <a:t> </a:t>
            </a:r>
            <a:r>
              <a:rPr lang="ru-RU" dirty="0" err="1"/>
              <a:t>суттєвим</a:t>
            </a:r>
            <a:r>
              <a:rPr lang="ru-RU" dirty="0"/>
              <a:t> </a:t>
            </a:r>
            <a:r>
              <a:rPr lang="ru-RU" dirty="0" err="1" smtClean="0"/>
              <a:t>змістом</a:t>
            </a:r>
            <a:endParaRPr lang="ru-RU" dirty="0" smtClean="0"/>
          </a:p>
          <a:p>
            <a:r>
              <a:rPr lang="ru-RU" dirty="0" smtClean="0"/>
              <a:t>.</a:t>
            </a:r>
            <a:r>
              <a:rPr lang="ru-RU" b="1" i="1" dirty="0" err="1" smtClean="0"/>
              <a:t>Інформатизація</a:t>
            </a:r>
            <a:r>
              <a:rPr lang="ru-RU" b="1" i="1" dirty="0" smtClean="0"/>
              <a:t> </a:t>
            </a:r>
            <a:r>
              <a:rPr lang="ru-RU" b="1" i="1" dirty="0" err="1"/>
              <a:t>суспільства</a:t>
            </a:r>
            <a:r>
              <a:rPr lang="ru-RU" b="1" i="1" dirty="0"/>
              <a:t> </a:t>
            </a:r>
            <a:r>
              <a:rPr lang="ru-RU" dirty="0"/>
              <a:t>– </a:t>
            </a:r>
            <a:r>
              <a:rPr lang="ru-RU" dirty="0" err="1"/>
              <a:t>це</a:t>
            </a:r>
            <a:r>
              <a:rPr lang="ru-RU" dirty="0"/>
              <a:t> </a:t>
            </a:r>
            <a:r>
              <a:rPr lang="ru-RU" dirty="0" err="1"/>
              <a:t>глобальний</a:t>
            </a:r>
            <a:r>
              <a:rPr lang="ru-RU" dirty="0"/>
              <a:t> </a:t>
            </a:r>
            <a:r>
              <a:rPr lang="ru-RU" dirty="0" err="1" smtClean="0"/>
              <a:t>соціальний</a:t>
            </a:r>
            <a:r>
              <a:rPr lang="ru-RU" dirty="0" smtClean="0"/>
              <a:t> </a:t>
            </a:r>
            <a:r>
              <a:rPr lang="ru-RU" dirty="0" err="1" smtClean="0"/>
              <a:t>процес</a:t>
            </a:r>
            <a:r>
              <a:rPr lang="ru-RU" dirty="0"/>
              <a:t>, </a:t>
            </a:r>
            <a:r>
              <a:rPr lang="ru-RU" dirty="0" err="1"/>
              <a:t>особливість</a:t>
            </a:r>
            <a:r>
              <a:rPr lang="ru-RU" dirty="0"/>
              <a:t> </a:t>
            </a:r>
            <a:r>
              <a:rPr lang="ru-RU" dirty="0" err="1"/>
              <a:t>якого</a:t>
            </a:r>
            <a:r>
              <a:rPr lang="ru-RU" dirty="0"/>
              <a:t> </a:t>
            </a:r>
            <a:r>
              <a:rPr lang="ru-RU" dirty="0" err="1"/>
              <a:t>полягає</a:t>
            </a:r>
            <a:r>
              <a:rPr lang="ru-RU" dirty="0"/>
              <a:t> у тому, </a:t>
            </a:r>
            <a:r>
              <a:rPr lang="ru-RU" dirty="0" err="1"/>
              <a:t>що</a:t>
            </a:r>
            <a:r>
              <a:rPr lang="ru-RU" dirty="0"/>
              <a:t> </a:t>
            </a:r>
            <a:r>
              <a:rPr lang="ru-RU" dirty="0" err="1"/>
              <a:t>домінуючим</a:t>
            </a:r>
            <a:r>
              <a:rPr lang="ru-RU" dirty="0"/>
              <a:t> видом</a:t>
            </a:r>
          </a:p>
          <a:p>
            <a:r>
              <a:rPr lang="ru-RU" dirty="0" err="1"/>
              <a:t>діяльності</a:t>
            </a:r>
            <a:r>
              <a:rPr lang="ru-RU" dirty="0"/>
              <a:t> у </a:t>
            </a:r>
            <a:r>
              <a:rPr lang="ru-RU" dirty="0" err="1"/>
              <a:t>сфері</a:t>
            </a:r>
            <a:r>
              <a:rPr lang="ru-RU" dirty="0"/>
              <a:t> </a:t>
            </a:r>
            <a:r>
              <a:rPr lang="ru-RU" dirty="0" err="1"/>
              <a:t>суспільного</a:t>
            </a:r>
            <a:r>
              <a:rPr lang="ru-RU" dirty="0"/>
              <a:t> </a:t>
            </a:r>
            <a:r>
              <a:rPr lang="ru-RU" dirty="0" err="1"/>
              <a:t>виробництва</a:t>
            </a:r>
            <a:r>
              <a:rPr lang="ru-RU" dirty="0"/>
              <a:t> є </a:t>
            </a:r>
            <a:r>
              <a:rPr lang="ru-RU" dirty="0" err="1"/>
              <a:t>збір</a:t>
            </a:r>
            <a:r>
              <a:rPr lang="ru-RU" dirty="0"/>
              <a:t>, </a:t>
            </a:r>
            <a:r>
              <a:rPr lang="ru-RU" dirty="0" err="1"/>
              <a:t>накопичення</a:t>
            </a:r>
            <a:r>
              <a:rPr lang="ru-RU" dirty="0" smtClean="0"/>
              <a:t>, </a:t>
            </a:r>
            <a:r>
              <a:rPr lang="ru-RU" dirty="0" err="1" smtClean="0"/>
              <a:t>обробка</a:t>
            </a:r>
            <a:r>
              <a:rPr lang="ru-RU" dirty="0"/>
              <a:t>, </a:t>
            </a:r>
            <a:r>
              <a:rPr lang="ru-RU" dirty="0" err="1"/>
              <a:t>збереження</a:t>
            </a:r>
            <a:r>
              <a:rPr lang="ru-RU" dirty="0"/>
              <a:t>, передача, </a:t>
            </a:r>
            <a:r>
              <a:rPr lang="ru-RU" dirty="0" err="1"/>
              <a:t>використання</a:t>
            </a:r>
            <a:r>
              <a:rPr lang="ru-RU" dirty="0"/>
              <a:t> і </a:t>
            </a:r>
            <a:r>
              <a:rPr lang="ru-RU" dirty="0" err="1"/>
              <a:t>продукування</a:t>
            </a:r>
            <a:r>
              <a:rPr lang="ru-RU" dirty="0"/>
              <a:t> </a:t>
            </a:r>
            <a:r>
              <a:rPr lang="ru-RU" dirty="0" err="1"/>
              <a:t>ін</a:t>
            </a:r>
            <a:r>
              <a:rPr lang="ru-RU" dirty="0"/>
              <a:t>-</a:t>
            </a:r>
          </a:p>
          <a:p>
            <a:r>
              <a:rPr lang="ru-RU" dirty="0" err="1"/>
              <a:t>формації</a:t>
            </a:r>
            <a:r>
              <a:rPr lang="ru-RU" dirty="0"/>
              <a:t>, </a:t>
            </a:r>
            <a:r>
              <a:rPr lang="ru-RU" dirty="0" err="1"/>
              <a:t>що</a:t>
            </a:r>
            <a:r>
              <a:rPr lang="ru-RU" dirty="0"/>
              <a:t> </a:t>
            </a:r>
            <a:r>
              <a:rPr lang="ru-RU" dirty="0" err="1"/>
              <a:t>здійснюються</a:t>
            </a:r>
            <a:r>
              <a:rPr lang="ru-RU" dirty="0"/>
              <a:t> на </a:t>
            </a:r>
            <a:r>
              <a:rPr lang="ru-RU" dirty="0" err="1"/>
              <a:t>основі</a:t>
            </a:r>
            <a:r>
              <a:rPr lang="ru-RU" dirty="0"/>
              <a:t> </a:t>
            </a:r>
            <a:r>
              <a:rPr lang="ru-RU" dirty="0" err="1"/>
              <a:t>сучасних</a:t>
            </a:r>
            <a:r>
              <a:rPr lang="ru-RU" dirty="0"/>
              <a:t> </a:t>
            </a:r>
            <a:r>
              <a:rPr lang="ru-RU" dirty="0" err="1"/>
              <a:t>засобів</a:t>
            </a:r>
            <a:r>
              <a:rPr lang="ru-RU" dirty="0"/>
              <a:t> </a:t>
            </a:r>
            <a:r>
              <a:rPr lang="ru-RU" dirty="0" err="1" smtClean="0"/>
              <a:t>обчислю</a:t>
            </a:r>
            <a:r>
              <a:rPr lang="ru-RU" dirty="0" smtClean="0"/>
              <a:t>- </a:t>
            </a:r>
            <a:r>
              <a:rPr lang="ru-RU" dirty="0" err="1" smtClean="0"/>
              <a:t>вальної</a:t>
            </a:r>
            <a:r>
              <a:rPr lang="ru-RU" dirty="0" smtClean="0"/>
              <a:t> </a:t>
            </a:r>
            <a:r>
              <a:rPr lang="ru-RU" dirty="0" err="1"/>
              <a:t>техніки</a:t>
            </a:r>
            <a:r>
              <a:rPr lang="ru-RU" dirty="0"/>
              <a:t> та </a:t>
            </a:r>
            <a:r>
              <a:rPr lang="ru-RU" dirty="0" err="1"/>
              <a:t>різноманітних</a:t>
            </a:r>
            <a:r>
              <a:rPr lang="ru-RU" dirty="0"/>
              <a:t> </a:t>
            </a:r>
            <a:r>
              <a:rPr lang="ru-RU" dirty="0" err="1"/>
              <a:t>засобів</a:t>
            </a:r>
            <a:r>
              <a:rPr lang="ru-RU" dirty="0"/>
              <a:t> </a:t>
            </a:r>
            <a:r>
              <a:rPr lang="ru-RU" dirty="0" err="1"/>
              <a:t>інформаційної</a:t>
            </a:r>
            <a:r>
              <a:rPr lang="ru-RU" dirty="0"/>
              <a:t> </a:t>
            </a:r>
            <a:r>
              <a:rPr lang="ru-RU" dirty="0" err="1"/>
              <a:t>взаємодії</a:t>
            </a:r>
            <a:endParaRPr lang="ru-RU" dirty="0"/>
          </a:p>
          <a:p>
            <a:r>
              <a:rPr lang="ru-RU" dirty="0"/>
              <a:t>та </a:t>
            </a:r>
            <a:r>
              <a:rPr lang="ru-RU" dirty="0" err="1"/>
              <a:t>обміну</a:t>
            </a:r>
            <a:r>
              <a:rPr lang="ru-RU" dirty="0"/>
              <a:t>.</a:t>
            </a:r>
          </a:p>
          <a:p>
            <a:r>
              <a:rPr lang="ru-RU" dirty="0"/>
              <a:t>У </a:t>
            </a:r>
            <a:r>
              <a:rPr lang="ru-RU" dirty="0" err="1"/>
              <a:t>сучасних</a:t>
            </a:r>
            <a:r>
              <a:rPr lang="ru-RU" dirty="0"/>
              <a:t> </a:t>
            </a:r>
            <a:r>
              <a:rPr lang="ru-RU" dirty="0" err="1"/>
              <a:t>умовах</a:t>
            </a:r>
            <a:r>
              <a:rPr lang="ru-RU" dirty="0"/>
              <a:t> широко </a:t>
            </a:r>
            <a:r>
              <a:rPr lang="ru-RU" dirty="0" err="1"/>
              <a:t>використовується</a:t>
            </a:r>
            <a:r>
              <a:rPr lang="ru-RU" dirty="0"/>
              <a:t> </a:t>
            </a:r>
            <a:r>
              <a:rPr lang="ru-RU" dirty="0" err="1"/>
              <a:t>термін</a:t>
            </a:r>
            <a:r>
              <a:rPr lang="ru-RU" dirty="0"/>
              <a:t> «</a:t>
            </a:r>
            <a:r>
              <a:rPr lang="ru-RU" b="1" i="1" dirty="0" err="1"/>
              <a:t>інфо</a:t>
            </a:r>
            <a:r>
              <a:rPr lang="ru-RU" b="1" i="1" dirty="0"/>
              <a:t>-</a:t>
            </a:r>
          </a:p>
          <a:p>
            <a:r>
              <a:rPr lang="ru-RU" b="1" i="1" dirty="0" err="1"/>
              <a:t>рмаційне</a:t>
            </a:r>
            <a:r>
              <a:rPr lang="ru-RU" b="1" i="1" dirty="0"/>
              <a:t> </a:t>
            </a:r>
            <a:r>
              <a:rPr lang="ru-RU" b="1" i="1" dirty="0" err="1"/>
              <a:t>суспільство</a:t>
            </a:r>
            <a:r>
              <a:rPr lang="ru-RU" b="1" i="1" dirty="0"/>
              <a:t>≫. </a:t>
            </a:r>
            <a:r>
              <a:rPr lang="ru-RU" dirty="0"/>
              <a:t>У такому </a:t>
            </a:r>
            <a:r>
              <a:rPr lang="ru-RU" dirty="0" err="1"/>
              <a:t>суспільстві</a:t>
            </a:r>
            <a:r>
              <a:rPr lang="ru-RU" dirty="0"/>
              <a:t> </a:t>
            </a:r>
            <a:r>
              <a:rPr lang="ru-RU" dirty="0" err="1"/>
              <a:t>зазнають</a:t>
            </a:r>
            <a:r>
              <a:rPr lang="ru-RU" dirty="0"/>
              <a:t> </a:t>
            </a:r>
            <a:r>
              <a:rPr lang="ru-RU" dirty="0" err="1"/>
              <a:t>суттєвих</a:t>
            </a:r>
            <a:endParaRPr lang="ru-RU" dirty="0"/>
          </a:p>
          <a:p>
            <a:r>
              <a:rPr lang="ru-RU" dirty="0" err="1"/>
              <a:t>змін</a:t>
            </a:r>
            <a:r>
              <a:rPr lang="ru-RU" dirty="0"/>
              <a:t> </a:t>
            </a:r>
            <a:r>
              <a:rPr lang="ru-RU" dirty="0" err="1"/>
              <a:t>соціальна</a:t>
            </a:r>
            <a:r>
              <a:rPr lang="ru-RU" dirty="0"/>
              <a:t> структура </a:t>
            </a:r>
            <a:r>
              <a:rPr lang="ru-RU" dirty="0" err="1"/>
              <a:t>суспільства</a:t>
            </a:r>
            <a:r>
              <a:rPr lang="ru-RU" dirty="0"/>
              <a:t> та </a:t>
            </a:r>
            <a:r>
              <a:rPr lang="ru-RU" dirty="0" err="1"/>
              <a:t>ринок</a:t>
            </a:r>
            <a:r>
              <a:rPr lang="ru-RU" dirty="0"/>
              <a:t> </a:t>
            </a:r>
            <a:r>
              <a:rPr lang="ru-RU" dirty="0" err="1"/>
              <a:t>робочих</a:t>
            </a:r>
            <a:r>
              <a:rPr lang="ru-RU" dirty="0"/>
              <a:t> </a:t>
            </a:r>
            <a:r>
              <a:rPr lang="ru-RU" dirty="0" err="1"/>
              <a:t>місць</a:t>
            </a:r>
            <a:r>
              <a:rPr lang="ru-RU" dirty="0"/>
              <a:t>,</a:t>
            </a:r>
          </a:p>
          <a:p>
            <a:r>
              <a:rPr lang="ru-RU" dirty="0" err="1"/>
              <a:t>економічні</a:t>
            </a:r>
            <a:r>
              <a:rPr lang="ru-RU" dirty="0"/>
              <a:t> </a:t>
            </a:r>
            <a:r>
              <a:rPr lang="ru-RU" dirty="0" err="1"/>
              <a:t>відносини</a:t>
            </a:r>
            <a:r>
              <a:rPr lang="ru-RU" dirty="0"/>
              <a:t> та </a:t>
            </a:r>
            <a:r>
              <a:rPr lang="ru-RU" dirty="0" err="1"/>
              <a:t>виробництво</a:t>
            </a:r>
            <a:r>
              <a:rPr lang="ru-RU" dirty="0"/>
              <a:t>, </a:t>
            </a:r>
            <a:r>
              <a:rPr lang="ru-RU" dirty="0" err="1"/>
              <a:t>форми</a:t>
            </a:r>
            <a:r>
              <a:rPr lang="ru-RU" dirty="0"/>
              <a:t> </a:t>
            </a:r>
            <a:r>
              <a:rPr lang="ru-RU" dirty="0" err="1"/>
              <a:t>прийняття</a:t>
            </a:r>
            <a:r>
              <a:rPr lang="ru-RU" dirty="0"/>
              <a:t> </a:t>
            </a:r>
            <a:r>
              <a:rPr lang="ru-RU" dirty="0" err="1"/>
              <a:t>політич</a:t>
            </a:r>
            <a:r>
              <a:rPr lang="ru-RU" dirty="0"/>
              <a:t>-</a:t>
            </a:r>
          </a:p>
          <a:p>
            <a:r>
              <a:rPr lang="ru-RU" dirty="0"/>
              <a:t>них </a:t>
            </a:r>
            <a:r>
              <a:rPr lang="ru-RU" dirty="0" err="1"/>
              <a:t>рішень</a:t>
            </a:r>
            <a:r>
              <a:rPr lang="ru-RU" dirty="0"/>
              <a:t>, </a:t>
            </a:r>
            <a:r>
              <a:rPr lang="ru-RU" dirty="0" err="1"/>
              <a:t>транснаціональні</a:t>
            </a:r>
            <a:r>
              <a:rPr lang="ru-RU" dirty="0"/>
              <a:t> </a:t>
            </a:r>
            <a:r>
              <a:rPr lang="ru-RU" dirty="0" err="1"/>
              <a:t>відносини</a:t>
            </a:r>
            <a:r>
              <a:rPr lang="ru-RU" dirty="0"/>
              <a:t> і </a:t>
            </a:r>
            <a:r>
              <a:rPr lang="ru-RU" dirty="0" err="1"/>
              <a:t>критерії</a:t>
            </a:r>
            <a:r>
              <a:rPr lang="ru-RU" dirty="0"/>
              <a:t> </a:t>
            </a:r>
            <a:r>
              <a:rPr lang="ru-RU" dirty="0" err="1"/>
              <a:t>їх</a:t>
            </a:r>
            <a:r>
              <a:rPr lang="ru-RU" dirty="0"/>
              <a:t> </a:t>
            </a:r>
            <a:r>
              <a:rPr lang="ru-RU" dirty="0" err="1"/>
              <a:t>розвитку</a:t>
            </a:r>
            <a:r>
              <a:rPr lang="ru-RU" dirty="0"/>
              <a:t>.</a:t>
            </a:r>
          </a:p>
        </p:txBody>
      </p:sp>
    </p:spTree>
    <p:extLst>
      <p:ext uri="{BB962C8B-B14F-4D97-AF65-F5344CB8AC3E}">
        <p14:creationId xmlns:p14="http://schemas.microsoft.com/office/powerpoint/2010/main" val="4068257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ru-RU" dirty="0" err="1"/>
              <a:t>Призначення</a:t>
            </a:r>
            <a:r>
              <a:rPr lang="ru-RU" dirty="0"/>
              <a:t> ІС </a:t>
            </a:r>
            <a:r>
              <a:rPr lang="ru-RU" dirty="0" err="1"/>
              <a:t>полягає</a:t>
            </a:r>
            <a:r>
              <a:rPr lang="ru-RU" dirty="0"/>
              <a:t> в </a:t>
            </a:r>
            <a:r>
              <a:rPr lang="ru-RU" dirty="0" err="1"/>
              <a:t>описі</a:t>
            </a:r>
            <a:r>
              <a:rPr lang="ru-RU" dirty="0"/>
              <a:t> </a:t>
            </a:r>
            <a:r>
              <a:rPr lang="ru-RU" dirty="0" err="1"/>
              <a:t>економічного</a:t>
            </a:r>
            <a:r>
              <a:rPr lang="ru-RU" dirty="0"/>
              <a:t> </a:t>
            </a:r>
            <a:r>
              <a:rPr lang="ru-RU" dirty="0" err="1"/>
              <a:t>об’єкта</a:t>
            </a:r>
            <a:r>
              <a:rPr lang="ru-RU" dirty="0"/>
              <a:t>, </a:t>
            </a:r>
            <a:r>
              <a:rPr lang="ru-RU" dirty="0" err="1"/>
              <a:t>його</a:t>
            </a:r>
            <a:r>
              <a:rPr lang="ru-RU" dirty="0"/>
              <a:t> </a:t>
            </a:r>
            <a:r>
              <a:rPr lang="ru-RU" dirty="0" err="1"/>
              <a:t>станів</a:t>
            </a:r>
            <a:r>
              <a:rPr lang="ru-RU" dirty="0"/>
              <a:t>, </a:t>
            </a:r>
            <a:r>
              <a:rPr lang="ru-RU" dirty="0" err="1"/>
              <a:t>взаємодії</a:t>
            </a:r>
            <a:r>
              <a:rPr lang="ru-RU" dirty="0"/>
              <a:t>, </a:t>
            </a:r>
            <a:r>
              <a:rPr lang="ru-RU" dirty="0" err="1"/>
              <a:t>що</a:t>
            </a:r>
            <a:r>
              <a:rPr lang="ru-RU" dirty="0"/>
              <a:t> </a:t>
            </a:r>
            <a:r>
              <a:rPr lang="ru-RU" dirty="0" err="1"/>
              <a:t>виражається</a:t>
            </a:r>
            <a:r>
              <a:rPr lang="ru-RU" dirty="0"/>
              <a:t> через </a:t>
            </a:r>
            <a:r>
              <a:rPr lang="ru-RU" dirty="0" err="1"/>
              <a:t>економічні</a:t>
            </a:r>
            <a:r>
              <a:rPr lang="ru-RU" dirty="0"/>
              <a:t> </a:t>
            </a:r>
            <a:r>
              <a:rPr lang="ru-RU" dirty="0" err="1"/>
              <a:t>показники</a:t>
            </a:r>
            <a:r>
              <a:rPr lang="ru-RU" dirty="0"/>
              <a:t>. Вона покликана </a:t>
            </a:r>
            <a:r>
              <a:rPr lang="ru-RU" dirty="0" err="1"/>
              <a:t>своєчасно</a:t>
            </a:r>
            <a:r>
              <a:rPr lang="ru-RU" dirty="0"/>
              <a:t> </a:t>
            </a:r>
            <a:r>
              <a:rPr lang="ru-RU" dirty="0" err="1"/>
              <a:t>подавати</a:t>
            </a:r>
            <a:r>
              <a:rPr lang="ru-RU" dirty="0"/>
              <a:t> органам </a:t>
            </a:r>
            <a:r>
              <a:rPr lang="ru-RU" dirty="0" err="1"/>
              <a:t>управління</a:t>
            </a:r>
            <a:r>
              <a:rPr lang="ru-RU" dirty="0"/>
              <a:t> </a:t>
            </a:r>
            <a:r>
              <a:rPr lang="ru-RU" dirty="0" err="1"/>
              <a:t>необхідну</a:t>
            </a:r>
            <a:r>
              <a:rPr lang="ru-RU" dirty="0"/>
              <a:t> і </a:t>
            </a:r>
            <a:r>
              <a:rPr lang="ru-RU" dirty="0" err="1"/>
              <a:t>достатню</a:t>
            </a:r>
            <a:r>
              <a:rPr lang="ru-RU" dirty="0"/>
              <a:t> </a:t>
            </a:r>
            <a:r>
              <a:rPr lang="ru-RU" dirty="0" err="1"/>
              <a:t>інформацію</a:t>
            </a:r>
            <a:r>
              <a:rPr lang="ru-RU" dirty="0"/>
              <a:t> для </a:t>
            </a:r>
            <a:r>
              <a:rPr lang="ru-RU" dirty="0" err="1"/>
              <a:t>прийняття</a:t>
            </a:r>
            <a:r>
              <a:rPr lang="ru-RU" dirty="0"/>
              <a:t> </a:t>
            </a:r>
            <a:r>
              <a:rPr lang="ru-RU" dirty="0" err="1"/>
              <a:t>рішень</a:t>
            </a:r>
            <a:r>
              <a:rPr lang="ru-RU" dirty="0"/>
              <a:t>, </a:t>
            </a:r>
            <a:r>
              <a:rPr lang="ru-RU" dirty="0" err="1"/>
              <a:t>якість</a:t>
            </a:r>
            <a:r>
              <a:rPr lang="ru-RU" dirty="0"/>
              <a:t> </a:t>
            </a:r>
            <a:r>
              <a:rPr lang="ru-RU" dirty="0" err="1"/>
              <a:t>яких</a:t>
            </a:r>
            <a:r>
              <a:rPr lang="ru-RU" dirty="0"/>
              <a:t> </a:t>
            </a:r>
            <a:r>
              <a:rPr lang="ru-RU" dirty="0" err="1"/>
              <a:t>забезпечує</a:t>
            </a:r>
            <a:r>
              <a:rPr lang="ru-RU" dirty="0"/>
              <a:t> </a:t>
            </a:r>
            <a:r>
              <a:rPr lang="ru-RU" dirty="0" err="1"/>
              <a:t>високоефективну</a:t>
            </a:r>
            <a:r>
              <a:rPr lang="ru-RU" dirty="0"/>
              <a:t> </a:t>
            </a:r>
            <a:r>
              <a:rPr lang="ru-RU" dirty="0" err="1"/>
              <a:t>діяльність</a:t>
            </a:r>
            <a:r>
              <a:rPr lang="ru-RU" dirty="0"/>
              <a:t> </a:t>
            </a:r>
            <a:r>
              <a:rPr lang="ru-RU" dirty="0" err="1"/>
              <a:t>об’єкта</a:t>
            </a:r>
            <a:r>
              <a:rPr lang="ru-RU" dirty="0"/>
              <a:t> </a:t>
            </a:r>
            <a:r>
              <a:rPr lang="ru-RU" dirty="0" err="1"/>
              <a:t>управління</a:t>
            </a:r>
            <a:r>
              <a:rPr lang="ru-RU" dirty="0"/>
              <a:t> та </a:t>
            </a:r>
            <a:r>
              <a:rPr lang="ru-RU" dirty="0" err="1"/>
              <a:t>його</a:t>
            </a:r>
            <a:r>
              <a:rPr lang="ru-RU" dirty="0"/>
              <a:t> </a:t>
            </a:r>
            <a:r>
              <a:rPr lang="ru-RU" dirty="0" err="1"/>
              <a:t>підрозділів</a:t>
            </a:r>
            <a:r>
              <a:rPr lang="ru-RU" dirty="0"/>
              <a:t>. До </a:t>
            </a:r>
            <a:r>
              <a:rPr lang="ru-RU" dirty="0" err="1"/>
              <a:t>головних</a:t>
            </a:r>
            <a:r>
              <a:rPr lang="ru-RU" dirty="0"/>
              <a:t> </a:t>
            </a:r>
            <a:r>
              <a:rPr lang="ru-RU" dirty="0" err="1"/>
              <a:t>завдань</a:t>
            </a:r>
            <a:r>
              <a:rPr lang="ru-RU" dirty="0"/>
              <a:t> належать:  </a:t>
            </a:r>
            <a:r>
              <a:rPr lang="ru-RU" dirty="0" err="1"/>
              <a:t>виявлення</a:t>
            </a:r>
            <a:r>
              <a:rPr lang="ru-RU" dirty="0"/>
              <a:t> </a:t>
            </a:r>
            <a:r>
              <a:rPr lang="ru-RU" dirty="0" err="1"/>
              <a:t>джерел</a:t>
            </a:r>
            <a:r>
              <a:rPr lang="ru-RU" dirty="0"/>
              <a:t> </a:t>
            </a:r>
            <a:r>
              <a:rPr lang="ru-RU" dirty="0" err="1"/>
              <a:t>інф-ції</a:t>
            </a:r>
            <a:r>
              <a:rPr lang="ru-RU" dirty="0"/>
              <a:t>;  </a:t>
            </a:r>
            <a:r>
              <a:rPr lang="ru-RU" dirty="0" err="1"/>
              <a:t>збирання</a:t>
            </a:r>
            <a:r>
              <a:rPr lang="ru-RU" dirty="0"/>
              <a:t>, </a:t>
            </a:r>
            <a:r>
              <a:rPr lang="ru-RU" dirty="0" err="1"/>
              <a:t>реєстрація</a:t>
            </a:r>
            <a:r>
              <a:rPr lang="ru-RU" dirty="0"/>
              <a:t>, </a:t>
            </a:r>
            <a:r>
              <a:rPr lang="ru-RU" dirty="0" err="1"/>
              <a:t>обробка</a:t>
            </a:r>
            <a:r>
              <a:rPr lang="ru-RU" dirty="0"/>
              <a:t> та </a:t>
            </a:r>
            <a:r>
              <a:rPr lang="ru-RU" dirty="0" err="1"/>
              <a:t>видача</a:t>
            </a:r>
            <a:r>
              <a:rPr lang="ru-RU" dirty="0"/>
              <a:t> </a:t>
            </a:r>
            <a:r>
              <a:rPr lang="ru-RU" dirty="0" err="1"/>
              <a:t>інформації</a:t>
            </a:r>
            <a:r>
              <a:rPr lang="ru-RU" dirty="0"/>
              <a:t>, </a:t>
            </a:r>
            <a:r>
              <a:rPr lang="ru-RU" dirty="0" err="1"/>
              <a:t>що</a:t>
            </a:r>
            <a:r>
              <a:rPr lang="ru-RU" dirty="0"/>
              <a:t> </a:t>
            </a:r>
            <a:r>
              <a:rPr lang="ru-RU" dirty="0" err="1"/>
              <a:t>характеризує</a:t>
            </a:r>
            <a:r>
              <a:rPr lang="ru-RU" dirty="0"/>
              <a:t> стан </a:t>
            </a:r>
            <a:r>
              <a:rPr lang="ru-RU" dirty="0" err="1"/>
              <a:t>виробництва</a:t>
            </a:r>
            <a:r>
              <a:rPr lang="ru-RU" dirty="0"/>
              <a:t> та </a:t>
            </a:r>
            <a:r>
              <a:rPr lang="ru-RU" dirty="0" err="1"/>
              <a:t>управління</a:t>
            </a:r>
            <a:r>
              <a:rPr lang="ru-RU" dirty="0"/>
              <a:t>;  </a:t>
            </a:r>
            <a:r>
              <a:rPr lang="ru-RU" dirty="0" err="1"/>
              <a:t>розподіл</a:t>
            </a:r>
            <a:r>
              <a:rPr lang="ru-RU" dirty="0"/>
              <a:t> </a:t>
            </a:r>
            <a:r>
              <a:rPr lang="ru-RU" dirty="0" err="1"/>
              <a:t>інформації</a:t>
            </a:r>
            <a:r>
              <a:rPr lang="ru-RU" dirty="0"/>
              <a:t> </a:t>
            </a:r>
            <a:r>
              <a:rPr lang="ru-RU" dirty="0" err="1"/>
              <a:t>між</a:t>
            </a:r>
            <a:r>
              <a:rPr lang="ru-RU" dirty="0"/>
              <a:t> </a:t>
            </a:r>
            <a:r>
              <a:rPr lang="ru-RU" dirty="0" err="1"/>
              <a:t>керівниками</a:t>
            </a:r>
            <a:r>
              <a:rPr lang="ru-RU" dirty="0"/>
              <a:t>, </a:t>
            </a:r>
            <a:r>
              <a:rPr lang="ru-RU" dirty="0" err="1"/>
              <a:t>підрозділами</a:t>
            </a:r>
            <a:r>
              <a:rPr lang="ru-RU" dirty="0"/>
              <a:t> та </a:t>
            </a:r>
            <a:r>
              <a:rPr lang="ru-RU" dirty="0" err="1"/>
              <a:t>виконавцями</a:t>
            </a:r>
            <a:r>
              <a:rPr lang="ru-RU" dirty="0"/>
              <a:t> </a:t>
            </a:r>
            <a:r>
              <a:rPr lang="ru-RU" dirty="0" err="1"/>
              <a:t>відповідно</a:t>
            </a:r>
            <a:r>
              <a:rPr lang="ru-RU" dirty="0"/>
              <a:t> до </a:t>
            </a:r>
            <a:r>
              <a:rPr lang="ru-RU" dirty="0" err="1"/>
              <a:t>їх</a:t>
            </a:r>
            <a:r>
              <a:rPr lang="ru-RU" dirty="0"/>
              <a:t> </a:t>
            </a:r>
            <a:r>
              <a:rPr lang="ru-RU" dirty="0" err="1"/>
              <a:t>участі</a:t>
            </a:r>
            <a:r>
              <a:rPr lang="ru-RU" dirty="0"/>
              <a:t> в </a:t>
            </a:r>
            <a:r>
              <a:rPr lang="ru-RU" dirty="0" err="1"/>
              <a:t>управлінні</a:t>
            </a:r>
            <a:r>
              <a:rPr lang="ru-RU" dirty="0"/>
              <a:t>.</a:t>
            </a:r>
          </a:p>
        </p:txBody>
      </p:sp>
    </p:spTree>
    <p:extLst>
      <p:ext uri="{BB962C8B-B14F-4D97-AF65-F5344CB8AC3E}">
        <p14:creationId xmlns:p14="http://schemas.microsoft.com/office/powerpoint/2010/main" val="696599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Структура </a:t>
            </a:r>
            <a:r>
              <a:rPr lang="ru-RU" dirty="0" err="1"/>
              <a:t>економічної</a:t>
            </a:r>
            <a:r>
              <a:rPr lang="ru-RU" dirty="0"/>
              <a:t> </a:t>
            </a:r>
            <a:r>
              <a:rPr lang="ru-RU" dirty="0" err="1"/>
              <a:t>інформаційної</a:t>
            </a:r>
            <a:r>
              <a:rPr lang="ru-RU" dirty="0"/>
              <a:t> </a:t>
            </a:r>
            <a:r>
              <a:rPr lang="ru-RU" dirty="0" err="1"/>
              <a:t>системи</a:t>
            </a:r>
            <a:r>
              <a:rPr lang="ru-RU" dirty="0"/>
              <a:t/>
            </a:r>
            <a:br>
              <a:rPr lang="ru-RU" dirty="0"/>
            </a:br>
            <a:endParaRPr lang="ru-RU" dirty="0"/>
          </a:p>
        </p:txBody>
      </p:sp>
      <p:sp>
        <p:nvSpPr>
          <p:cNvPr id="3" name="Объект 2"/>
          <p:cNvSpPr>
            <a:spLocks noGrp="1"/>
          </p:cNvSpPr>
          <p:nvPr>
            <p:ph idx="1"/>
          </p:nvPr>
        </p:nvSpPr>
        <p:spPr>
          <a:xfrm>
            <a:off x="1351128" y="2133600"/>
            <a:ext cx="10153484" cy="4485564"/>
          </a:xfrm>
        </p:spPr>
        <p:txBody>
          <a:bodyPr>
            <a:normAutofit fontScale="92500" lnSpcReduction="10000"/>
          </a:bodyPr>
          <a:lstStyle/>
          <a:p>
            <a:pPr algn="just"/>
            <a:r>
              <a:rPr lang="ru-RU" i="1" dirty="0" err="1"/>
              <a:t>Функціональна</a:t>
            </a:r>
            <a:r>
              <a:rPr lang="ru-RU" i="1" dirty="0"/>
              <a:t> структура-</a:t>
            </a:r>
            <a:r>
              <a:rPr lang="ru-RU" dirty="0"/>
              <a:t> структура, </a:t>
            </a:r>
            <a:r>
              <a:rPr lang="ru-RU" dirty="0" err="1"/>
              <a:t>елементами</a:t>
            </a:r>
            <a:r>
              <a:rPr lang="ru-RU" dirty="0"/>
              <a:t> </a:t>
            </a:r>
            <a:r>
              <a:rPr lang="ru-RU" dirty="0" err="1"/>
              <a:t>якої</a:t>
            </a:r>
            <a:r>
              <a:rPr lang="ru-RU" dirty="0"/>
              <a:t> є </a:t>
            </a:r>
            <a:r>
              <a:rPr lang="ru-RU" dirty="0" err="1" smtClean="0"/>
              <a:t>підсистеми</a:t>
            </a:r>
            <a:r>
              <a:rPr lang="ru-RU" dirty="0" smtClean="0"/>
              <a:t> </a:t>
            </a:r>
            <a:r>
              <a:rPr lang="ru-RU" dirty="0"/>
              <a:t>,а </a:t>
            </a:r>
            <a:r>
              <a:rPr lang="ru-RU" dirty="0" err="1"/>
              <a:t>зв'язки</a:t>
            </a:r>
            <a:r>
              <a:rPr lang="ru-RU" dirty="0"/>
              <a:t> </a:t>
            </a:r>
            <a:r>
              <a:rPr lang="ru-RU" dirty="0" err="1"/>
              <a:t>між</a:t>
            </a:r>
            <a:r>
              <a:rPr lang="ru-RU" dirty="0"/>
              <a:t> </a:t>
            </a:r>
            <a:r>
              <a:rPr lang="ru-RU" dirty="0" err="1"/>
              <a:t>елементами</a:t>
            </a:r>
            <a:r>
              <a:rPr lang="ru-RU" dirty="0"/>
              <a:t>-потоки </a:t>
            </a:r>
            <a:r>
              <a:rPr lang="ru-RU" dirty="0" err="1"/>
              <a:t>інформації</a:t>
            </a:r>
            <a:r>
              <a:rPr lang="ru-RU" dirty="0"/>
              <a:t>.</a:t>
            </a:r>
          </a:p>
          <a:p>
            <a:pPr algn="just"/>
            <a:r>
              <a:rPr lang="ru-RU" i="1" dirty="0" err="1"/>
              <a:t>Технічна</a:t>
            </a:r>
            <a:r>
              <a:rPr lang="ru-RU" i="1" dirty="0"/>
              <a:t> структура</a:t>
            </a:r>
            <a:r>
              <a:rPr lang="ru-RU" dirty="0"/>
              <a:t>- структура, </a:t>
            </a:r>
            <a:r>
              <a:rPr lang="ru-RU" dirty="0" err="1"/>
              <a:t>елементами</a:t>
            </a:r>
            <a:r>
              <a:rPr lang="ru-RU" dirty="0"/>
              <a:t> </a:t>
            </a:r>
            <a:r>
              <a:rPr lang="ru-RU" dirty="0" err="1"/>
              <a:t>якої</a:t>
            </a:r>
            <a:r>
              <a:rPr lang="ru-RU" dirty="0"/>
              <a:t> є </a:t>
            </a:r>
            <a:r>
              <a:rPr lang="ru-RU" dirty="0" err="1"/>
              <a:t>обладнання</a:t>
            </a:r>
            <a:r>
              <a:rPr lang="ru-RU" dirty="0"/>
              <a:t> комплексу </a:t>
            </a:r>
            <a:r>
              <a:rPr lang="ru-RU" dirty="0" err="1"/>
              <a:t>технічних</a:t>
            </a:r>
            <a:r>
              <a:rPr lang="ru-RU" dirty="0"/>
              <a:t> </a:t>
            </a:r>
            <a:r>
              <a:rPr lang="ru-RU" dirty="0" err="1"/>
              <a:t>засобів</a:t>
            </a:r>
            <a:r>
              <a:rPr lang="ru-RU" dirty="0"/>
              <a:t> (КТЗ) </a:t>
            </a:r>
            <a:r>
              <a:rPr lang="ru-RU" dirty="0" err="1"/>
              <a:t>ІС,а</a:t>
            </a:r>
            <a:r>
              <a:rPr lang="ru-RU" dirty="0"/>
              <a:t> </a:t>
            </a:r>
            <a:r>
              <a:rPr lang="ru-RU" dirty="0" err="1"/>
              <a:t>зв'язки</a:t>
            </a:r>
            <a:r>
              <a:rPr lang="ru-RU" dirty="0"/>
              <a:t> </a:t>
            </a:r>
            <a:r>
              <a:rPr lang="ru-RU" dirty="0" err="1"/>
              <a:t>між</a:t>
            </a:r>
            <a:r>
              <a:rPr lang="ru-RU" dirty="0"/>
              <a:t> </a:t>
            </a:r>
            <a:r>
              <a:rPr lang="ru-RU" dirty="0" err="1"/>
              <a:t>елементами</a:t>
            </a:r>
            <a:r>
              <a:rPr lang="ru-RU" dirty="0"/>
              <a:t> </a:t>
            </a:r>
            <a:r>
              <a:rPr lang="ru-RU" dirty="0" err="1"/>
              <a:t>відображають</a:t>
            </a:r>
            <a:r>
              <a:rPr lang="ru-RU" dirty="0"/>
              <a:t> </a:t>
            </a:r>
            <a:r>
              <a:rPr lang="ru-RU" dirty="0" err="1"/>
              <a:t>інформаційний</a:t>
            </a:r>
            <a:r>
              <a:rPr lang="ru-RU" dirty="0"/>
              <a:t> </a:t>
            </a:r>
            <a:r>
              <a:rPr lang="ru-RU" dirty="0" err="1"/>
              <a:t>обмін</a:t>
            </a:r>
            <a:r>
              <a:rPr lang="ru-RU" dirty="0"/>
              <a:t>.</a:t>
            </a:r>
          </a:p>
          <a:p>
            <a:pPr algn="just"/>
            <a:r>
              <a:rPr lang="ru-RU" i="1" dirty="0" err="1"/>
              <a:t>Організаційна</a:t>
            </a:r>
            <a:r>
              <a:rPr lang="ru-RU" i="1" dirty="0"/>
              <a:t> структура –структура, </a:t>
            </a:r>
            <a:r>
              <a:rPr lang="ru-RU" dirty="0" err="1"/>
              <a:t>елементами</a:t>
            </a:r>
            <a:r>
              <a:rPr lang="ru-RU" dirty="0"/>
              <a:t> </a:t>
            </a:r>
            <a:r>
              <a:rPr lang="ru-RU" dirty="0" err="1"/>
              <a:t>якої</a:t>
            </a:r>
            <a:r>
              <a:rPr lang="ru-RU" dirty="0"/>
              <a:t> є </a:t>
            </a:r>
            <a:r>
              <a:rPr lang="ru-RU" dirty="0" err="1"/>
              <a:t>колективи</a:t>
            </a:r>
            <a:r>
              <a:rPr lang="ru-RU" dirty="0"/>
              <a:t> людей і </a:t>
            </a:r>
            <a:r>
              <a:rPr lang="ru-RU" dirty="0" err="1"/>
              <a:t>окремі</a:t>
            </a:r>
            <a:r>
              <a:rPr lang="ru-RU" dirty="0"/>
              <a:t> </a:t>
            </a:r>
            <a:r>
              <a:rPr lang="ru-RU" dirty="0" err="1"/>
              <a:t>виконавці,а</a:t>
            </a:r>
            <a:r>
              <a:rPr lang="ru-RU" dirty="0"/>
              <a:t> </a:t>
            </a:r>
            <a:r>
              <a:rPr lang="ru-RU" dirty="0" err="1"/>
              <a:t>зв'язки</a:t>
            </a:r>
            <a:r>
              <a:rPr lang="ru-RU" dirty="0"/>
              <a:t> </a:t>
            </a:r>
            <a:r>
              <a:rPr lang="ru-RU" dirty="0" err="1"/>
              <a:t>між</a:t>
            </a:r>
            <a:r>
              <a:rPr lang="ru-RU" dirty="0"/>
              <a:t> </a:t>
            </a:r>
            <a:r>
              <a:rPr lang="ru-RU" dirty="0" err="1"/>
              <a:t>елементами</a:t>
            </a:r>
            <a:r>
              <a:rPr lang="ru-RU" dirty="0"/>
              <a:t>- </a:t>
            </a:r>
            <a:r>
              <a:rPr lang="ru-RU" dirty="0" err="1"/>
              <a:t>інформаційні</a:t>
            </a:r>
            <a:r>
              <a:rPr lang="ru-RU" dirty="0"/>
              <a:t>, </a:t>
            </a:r>
            <a:r>
              <a:rPr lang="ru-RU" dirty="0" err="1"/>
              <a:t>субпідрядності</a:t>
            </a:r>
            <a:r>
              <a:rPr lang="ru-RU" dirty="0"/>
              <a:t> і </a:t>
            </a:r>
            <a:r>
              <a:rPr lang="ru-RU" dirty="0" err="1"/>
              <a:t>взаємодії</a:t>
            </a:r>
            <a:r>
              <a:rPr lang="ru-RU" dirty="0"/>
              <a:t>.</a:t>
            </a:r>
          </a:p>
          <a:p>
            <a:pPr algn="just"/>
            <a:r>
              <a:rPr lang="ru-RU" i="1" dirty="0"/>
              <a:t>Документальна структура</a:t>
            </a:r>
            <a:r>
              <a:rPr lang="ru-RU" dirty="0"/>
              <a:t>- структура, </a:t>
            </a:r>
            <a:r>
              <a:rPr lang="ru-RU" dirty="0" err="1"/>
              <a:t>елементами</a:t>
            </a:r>
            <a:r>
              <a:rPr lang="ru-RU" dirty="0"/>
              <a:t> </a:t>
            </a:r>
            <a:r>
              <a:rPr lang="ru-RU" dirty="0" err="1"/>
              <a:t>якої</a:t>
            </a:r>
            <a:r>
              <a:rPr lang="ru-RU" dirty="0"/>
              <a:t> є </a:t>
            </a:r>
            <a:r>
              <a:rPr lang="ru-RU" dirty="0" err="1"/>
              <a:t>неподільні</a:t>
            </a:r>
            <a:r>
              <a:rPr lang="ru-RU" dirty="0"/>
              <a:t> </a:t>
            </a:r>
            <a:r>
              <a:rPr lang="ru-RU" dirty="0" err="1"/>
              <a:t>складові</a:t>
            </a:r>
            <a:r>
              <a:rPr lang="ru-RU" dirty="0"/>
              <a:t> і </a:t>
            </a:r>
            <a:r>
              <a:rPr lang="ru-RU" dirty="0" err="1"/>
              <a:t>документи</a:t>
            </a:r>
            <a:r>
              <a:rPr lang="ru-RU" dirty="0"/>
              <a:t> </a:t>
            </a:r>
            <a:r>
              <a:rPr lang="ru-RU" dirty="0" err="1"/>
              <a:t>ІС,а</a:t>
            </a:r>
            <a:r>
              <a:rPr lang="ru-RU" dirty="0"/>
              <a:t> </a:t>
            </a:r>
            <a:r>
              <a:rPr lang="ru-RU" dirty="0" err="1"/>
              <a:t>зв'язки</a:t>
            </a:r>
            <a:r>
              <a:rPr lang="ru-RU" dirty="0"/>
              <a:t> </a:t>
            </a:r>
            <a:r>
              <a:rPr lang="ru-RU" dirty="0" err="1"/>
              <a:t>між</a:t>
            </a:r>
            <a:r>
              <a:rPr lang="ru-RU" dirty="0"/>
              <a:t> </a:t>
            </a:r>
            <a:r>
              <a:rPr lang="ru-RU" dirty="0" err="1"/>
              <a:t>елементами-взаємодії,вхідності</a:t>
            </a:r>
            <a:r>
              <a:rPr lang="ru-RU" dirty="0"/>
              <a:t> і </a:t>
            </a:r>
            <a:r>
              <a:rPr lang="ru-RU" dirty="0" err="1"/>
              <a:t>субпідрядності</a:t>
            </a:r>
            <a:r>
              <a:rPr lang="ru-RU" dirty="0"/>
              <a:t>.</a:t>
            </a:r>
          </a:p>
          <a:p>
            <a:pPr algn="just"/>
            <a:r>
              <a:rPr lang="ru-RU" dirty="0" err="1"/>
              <a:t>Елементами</a:t>
            </a:r>
            <a:r>
              <a:rPr lang="ru-RU" dirty="0"/>
              <a:t> </a:t>
            </a:r>
            <a:r>
              <a:rPr lang="ru-RU" i="1" dirty="0" err="1"/>
              <a:t>алгоритмічної</a:t>
            </a:r>
            <a:r>
              <a:rPr lang="ru-RU" i="1" dirty="0"/>
              <a:t> </a:t>
            </a:r>
            <a:r>
              <a:rPr lang="ru-RU" i="1" dirty="0" err="1"/>
              <a:t>структури</a:t>
            </a:r>
            <a:r>
              <a:rPr lang="ru-RU" dirty="0"/>
              <a:t> є </a:t>
            </a:r>
            <a:r>
              <a:rPr lang="ru-RU" dirty="0" err="1"/>
              <a:t>алгоритми</a:t>
            </a:r>
            <a:r>
              <a:rPr lang="ru-RU" dirty="0"/>
              <a:t>, а </a:t>
            </a:r>
            <a:r>
              <a:rPr lang="ru-RU" dirty="0" err="1"/>
              <a:t>зв'язки</a:t>
            </a:r>
            <a:r>
              <a:rPr lang="ru-RU" dirty="0"/>
              <a:t> </a:t>
            </a:r>
            <a:r>
              <a:rPr lang="ru-RU" dirty="0" err="1"/>
              <a:t>між</a:t>
            </a:r>
            <a:r>
              <a:rPr lang="ru-RU" dirty="0"/>
              <a:t> алгоритмами </a:t>
            </a:r>
            <a:r>
              <a:rPr lang="ru-RU" dirty="0" err="1"/>
              <a:t>реалізуються</a:t>
            </a:r>
            <a:r>
              <a:rPr lang="ru-RU" dirty="0"/>
              <a:t> за </a:t>
            </a:r>
            <a:r>
              <a:rPr lang="ru-RU" dirty="0" err="1"/>
              <a:t>допомогою</a:t>
            </a:r>
            <a:r>
              <a:rPr lang="ru-RU" dirty="0"/>
              <a:t> </a:t>
            </a:r>
            <a:r>
              <a:rPr lang="ru-RU" dirty="0" err="1"/>
              <a:t>інформаційних</a:t>
            </a:r>
            <a:r>
              <a:rPr lang="ru-RU" dirty="0"/>
              <a:t> </a:t>
            </a:r>
            <a:r>
              <a:rPr lang="ru-RU" dirty="0" err="1"/>
              <a:t>масивів</a:t>
            </a:r>
            <a:r>
              <a:rPr lang="ru-RU" dirty="0"/>
              <a:t>.</a:t>
            </a:r>
          </a:p>
          <a:p>
            <a:pPr algn="just"/>
            <a:r>
              <a:rPr lang="ru-RU" dirty="0"/>
              <a:t>У </a:t>
            </a:r>
            <a:r>
              <a:rPr lang="ru-RU" i="1" dirty="0" err="1"/>
              <a:t>програмній</a:t>
            </a:r>
            <a:r>
              <a:rPr lang="ru-RU" i="1" dirty="0"/>
              <a:t> </a:t>
            </a:r>
            <a:r>
              <a:rPr lang="ru-RU" i="1" dirty="0" err="1"/>
              <a:t>структурі</a:t>
            </a:r>
            <a:r>
              <a:rPr lang="ru-RU" dirty="0"/>
              <a:t> </a:t>
            </a:r>
            <a:r>
              <a:rPr lang="ru-RU" dirty="0" err="1"/>
              <a:t>зв'язки</a:t>
            </a:r>
            <a:r>
              <a:rPr lang="ru-RU" dirty="0"/>
              <a:t> </a:t>
            </a:r>
            <a:r>
              <a:rPr lang="ru-RU" dirty="0" err="1"/>
              <a:t>між</a:t>
            </a:r>
            <a:r>
              <a:rPr lang="ru-RU" dirty="0"/>
              <a:t> </a:t>
            </a:r>
            <a:r>
              <a:rPr lang="ru-RU" dirty="0" err="1"/>
              <a:t>елементами</a:t>
            </a:r>
            <a:r>
              <a:rPr lang="ru-RU" dirty="0"/>
              <a:t> </a:t>
            </a:r>
            <a:r>
              <a:rPr lang="ru-RU" dirty="0" err="1"/>
              <a:t>також</a:t>
            </a:r>
            <a:r>
              <a:rPr lang="ru-RU" dirty="0"/>
              <a:t> </a:t>
            </a:r>
            <a:r>
              <a:rPr lang="ru-RU" dirty="0" err="1"/>
              <a:t>реалізуються</a:t>
            </a:r>
            <a:r>
              <a:rPr lang="ru-RU" dirty="0"/>
              <a:t> у </a:t>
            </a:r>
            <a:r>
              <a:rPr lang="ru-RU" dirty="0" err="1"/>
              <a:t>вигляді</a:t>
            </a:r>
            <a:r>
              <a:rPr lang="ru-RU" dirty="0"/>
              <a:t> </a:t>
            </a:r>
            <a:r>
              <a:rPr lang="ru-RU" dirty="0" err="1"/>
              <a:t>інформаційних</a:t>
            </a:r>
            <a:r>
              <a:rPr lang="ru-RU" dirty="0"/>
              <a:t> </a:t>
            </a:r>
            <a:r>
              <a:rPr lang="ru-RU" dirty="0" err="1"/>
              <a:t>масивів,а</a:t>
            </a:r>
            <a:r>
              <a:rPr lang="ru-RU" dirty="0"/>
              <a:t> </a:t>
            </a:r>
            <a:r>
              <a:rPr lang="ru-RU" dirty="0" err="1"/>
              <a:t>елементами</a:t>
            </a:r>
            <a:r>
              <a:rPr lang="ru-RU" dirty="0"/>
              <a:t> </a:t>
            </a:r>
            <a:r>
              <a:rPr lang="ru-RU" dirty="0" err="1"/>
              <a:t>структури</a:t>
            </a:r>
            <a:r>
              <a:rPr lang="ru-RU" dirty="0"/>
              <a:t> є </a:t>
            </a:r>
            <a:r>
              <a:rPr lang="ru-RU" dirty="0" err="1"/>
              <a:t>програмні</a:t>
            </a:r>
            <a:r>
              <a:rPr lang="ru-RU" dirty="0"/>
              <a:t> </a:t>
            </a:r>
            <a:r>
              <a:rPr lang="ru-RU" dirty="0" err="1"/>
              <a:t>модулі</a:t>
            </a:r>
            <a:r>
              <a:rPr lang="ru-RU" dirty="0"/>
              <a:t>.</a:t>
            </a:r>
          </a:p>
          <a:p>
            <a:pPr algn="just"/>
            <a:r>
              <a:rPr lang="ru-RU" i="1" dirty="0" err="1"/>
              <a:t>Інформаційна</a:t>
            </a:r>
            <a:r>
              <a:rPr lang="ru-RU" i="1" dirty="0"/>
              <a:t> структура</a:t>
            </a:r>
            <a:r>
              <a:rPr lang="ru-RU" dirty="0"/>
              <a:t>- структура, </a:t>
            </a:r>
            <a:r>
              <a:rPr lang="ru-RU" dirty="0" err="1"/>
              <a:t>елементами</a:t>
            </a:r>
            <a:r>
              <a:rPr lang="ru-RU" dirty="0"/>
              <a:t> </a:t>
            </a:r>
            <a:r>
              <a:rPr lang="ru-RU" dirty="0" err="1"/>
              <a:t>якої</a:t>
            </a:r>
            <a:r>
              <a:rPr lang="ru-RU" dirty="0"/>
              <a:t> є </a:t>
            </a:r>
            <a:r>
              <a:rPr lang="ru-RU" dirty="0" err="1"/>
              <a:t>форми</a:t>
            </a:r>
            <a:r>
              <a:rPr lang="ru-RU" dirty="0"/>
              <a:t> </a:t>
            </a:r>
            <a:r>
              <a:rPr lang="ru-RU" dirty="0" err="1"/>
              <a:t>існування</a:t>
            </a:r>
            <a:r>
              <a:rPr lang="ru-RU" dirty="0"/>
              <a:t> і </a:t>
            </a:r>
            <a:r>
              <a:rPr lang="ru-RU" dirty="0" err="1"/>
              <a:t>представлення</a:t>
            </a:r>
            <a:r>
              <a:rPr lang="ru-RU" dirty="0"/>
              <a:t> </a:t>
            </a:r>
            <a:r>
              <a:rPr lang="ru-RU" dirty="0" err="1"/>
              <a:t>інформації</a:t>
            </a:r>
            <a:r>
              <a:rPr lang="ru-RU" dirty="0"/>
              <a:t> у </a:t>
            </a:r>
            <a:r>
              <a:rPr lang="ru-RU" dirty="0" err="1"/>
              <a:t>системі</a:t>
            </a:r>
            <a:r>
              <a:rPr lang="ru-RU" dirty="0"/>
              <a:t>, а </a:t>
            </a:r>
            <a:r>
              <a:rPr lang="ru-RU" dirty="0" err="1"/>
              <a:t>зв'язки</a:t>
            </a:r>
            <a:r>
              <a:rPr lang="ru-RU" dirty="0"/>
              <a:t> </a:t>
            </a:r>
            <a:r>
              <a:rPr lang="ru-RU" dirty="0" err="1"/>
              <a:t>між</a:t>
            </a:r>
            <a:r>
              <a:rPr lang="ru-RU" dirty="0"/>
              <a:t> ними- </a:t>
            </a:r>
            <a:r>
              <a:rPr lang="ru-RU" dirty="0" err="1"/>
              <a:t>операції</a:t>
            </a:r>
            <a:r>
              <a:rPr lang="ru-RU" dirty="0"/>
              <a:t> </a:t>
            </a:r>
            <a:r>
              <a:rPr lang="ru-RU" dirty="0" err="1"/>
              <a:t>перетворення</a:t>
            </a:r>
            <a:r>
              <a:rPr lang="ru-RU" dirty="0"/>
              <a:t> </a:t>
            </a:r>
            <a:r>
              <a:rPr lang="ru-RU" dirty="0" err="1"/>
              <a:t>інформації</a:t>
            </a:r>
            <a:r>
              <a:rPr lang="ru-RU" dirty="0"/>
              <a:t> в </a:t>
            </a:r>
            <a:r>
              <a:rPr lang="ru-RU" dirty="0" err="1"/>
              <a:t>системі</a:t>
            </a:r>
            <a:r>
              <a:rPr lang="ru-RU" dirty="0"/>
              <a:t>.</a:t>
            </a:r>
          </a:p>
          <a:p>
            <a:endParaRPr lang="ru-RU" dirty="0"/>
          </a:p>
        </p:txBody>
      </p:sp>
    </p:spTree>
    <p:extLst>
      <p:ext uri="{BB962C8B-B14F-4D97-AF65-F5344CB8AC3E}">
        <p14:creationId xmlns:p14="http://schemas.microsoft.com/office/powerpoint/2010/main" val="150676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a:t>Інформаційна технологія</a:t>
            </a:r>
            <a:r>
              <a:rPr lang="uk-UA" dirty="0"/>
              <a:t> - сукупність процесів циркуляції та переробки інформації і опис цих процесів. </a:t>
            </a:r>
            <a:r>
              <a:rPr lang="ru-RU" dirty="0"/>
              <a:t/>
            </a:r>
            <a:br>
              <a:rPr lang="ru-RU" dirty="0"/>
            </a:br>
            <a:r>
              <a:rPr lang="uk-UA" dirty="0"/>
              <a:t>Основними властивостями інформаційної технології є:</a:t>
            </a:r>
            <a:r>
              <a:rPr lang="ru-RU" dirty="0"/>
              <a:t/>
            </a:r>
            <a:br>
              <a:rPr lang="ru-RU" dirty="0"/>
            </a:br>
            <a:r>
              <a:rPr lang="uk-UA" dirty="0"/>
              <a:t>доцільність;</a:t>
            </a:r>
            <a:r>
              <a:rPr lang="ru-RU" b="1" dirty="0"/>
              <a:t/>
            </a:r>
            <a:br>
              <a:rPr lang="ru-RU" b="1" dirty="0"/>
            </a:br>
            <a:r>
              <a:rPr lang="uk-UA" dirty="0"/>
              <a:t>наявність компонентів і структури; </a:t>
            </a:r>
            <a:r>
              <a:rPr lang="ru-RU" b="1" dirty="0"/>
              <a:t/>
            </a:r>
            <a:br>
              <a:rPr lang="ru-RU" b="1" dirty="0"/>
            </a:br>
            <a:r>
              <a:rPr lang="uk-UA" dirty="0"/>
              <a:t>взаємодія із зовнішнім середовищем; </a:t>
            </a:r>
            <a:r>
              <a:rPr lang="ru-RU" b="1" dirty="0"/>
              <a:t/>
            </a:r>
            <a:br>
              <a:rPr lang="ru-RU" b="1" dirty="0"/>
            </a:br>
            <a:r>
              <a:rPr lang="uk-UA" dirty="0"/>
              <a:t>цілісність;</a:t>
            </a:r>
            <a:r>
              <a:rPr lang="ru-RU" b="1" dirty="0"/>
              <a:t/>
            </a:r>
            <a:br>
              <a:rPr lang="ru-RU" b="1" dirty="0"/>
            </a:br>
            <a:r>
              <a:rPr lang="uk-UA" dirty="0"/>
              <a:t>розвиток у часі. </a:t>
            </a:r>
            <a:r>
              <a:rPr lang="ru-RU" b="1" dirty="0"/>
              <a:t/>
            </a:r>
            <a:br>
              <a:rPr lang="ru-RU" b="1" dirty="0"/>
            </a:br>
            <a:endParaRPr lang="ru-RU" dirty="0"/>
          </a:p>
        </p:txBody>
      </p:sp>
      <p:sp>
        <p:nvSpPr>
          <p:cNvPr id="3" name="Объект 2"/>
          <p:cNvSpPr>
            <a:spLocks noGrp="1"/>
          </p:cNvSpPr>
          <p:nvPr>
            <p:ph idx="1"/>
          </p:nvPr>
        </p:nvSpPr>
        <p:spPr/>
        <p:txBody>
          <a:bodyPr/>
          <a:lstStyle/>
          <a:p>
            <a:endParaRPr lang="ru-RU" dirty="0"/>
          </a:p>
        </p:txBody>
      </p:sp>
    </p:spTree>
    <p:extLst>
      <p:ext uri="{BB962C8B-B14F-4D97-AF65-F5344CB8AC3E}">
        <p14:creationId xmlns:p14="http://schemas.microsoft.com/office/powerpoint/2010/main" val="2940768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a:t>Способи збору і реєстрації фінансових даних </a:t>
            </a:r>
            <a:r>
              <a:rPr lang="ru-RU" dirty="0"/>
              <a:t/>
            </a:r>
            <a:br>
              <a:rPr lang="ru-RU" dirty="0"/>
            </a:br>
            <a:endParaRPr lang="ru-RU" dirty="0"/>
          </a:p>
        </p:txBody>
      </p:sp>
      <p:sp>
        <p:nvSpPr>
          <p:cNvPr id="3" name="Объект 2"/>
          <p:cNvSpPr>
            <a:spLocks noGrp="1"/>
          </p:cNvSpPr>
          <p:nvPr>
            <p:ph idx="1"/>
          </p:nvPr>
        </p:nvSpPr>
        <p:spPr>
          <a:xfrm>
            <a:off x="1651379" y="2133600"/>
            <a:ext cx="9853233" cy="3777622"/>
          </a:xfrm>
        </p:spPr>
        <p:txBody>
          <a:bodyPr>
            <a:normAutofit/>
          </a:bodyPr>
          <a:lstStyle/>
          <a:p>
            <a:pPr marL="0" indent="0">
              <a:buNone/>
            </a:pPr>
            <a:r>
              <a:rPr lang="uk-UA" b="1" dirty="0" smtClean="0">
                <a:solidFill>
                  <a:schemeClr val="accent1"/>
                </a:solidFill>
              </a:rPr>
              <a:t>СПОСОБИ ЗБОРУ І РЕЄСТРАЦІЇ ДАНИХ: </a:t>
            </a:r>
            <a:endParaRPr lang="ru-RU" b="1" dirty="0" smtClean="0">
              <a:solidFill>
                <a:schemeClr val="accent1"/>
              </a:solidFill>
            </a:endParaRPr>
          </a:p>
          <a:p>
            <a:r>
              <a:rPr lang="uk-UA" i="1" dirty="0" smtClean="0"/>
              <a:t>Механізований</a:t>
            </a:r>
            <a:r>
              <a:rPr lang="uk-UA" dirty="0" smtClean="0"/>
              <a:t> </a:t>
            </a:r>
            <a:r>
              <a:rPr lang="uk-UA" dirty="0"/>
              <a:t>- збір і реєстрація інформації здійснюється безпосередньо людиною з використанням найпростіших приладів (ваги, лічильники, мірна тара, прилади обліку часу і </a:t>
            </a:r>
            <a:r>
              <a:rPr lang="uk-UA" dirty="0" err="1"/>
              <a:t>т.д</a:t>
            </a:r>
            <a:r>
              <a:rPr lang="uk-UA" dirty="0"/>
              <a:t>.). </a:t>
            </a:r>
            <a:endParaRPr lang="ru-RU" dirty="0"/>
          </a:p>
          <a:p>
            <a:r>
              <a:rPr lang="uk-UA" i="1" dirty="0"/>
              <a:t>Автоматизований</a:t>
            </a:r>
            <a:r>
              <a:rPr lang="uk-UA" dirty="0"/>
              <a:t> - використання документів, які може зчитувати ЕОМ (наприклад штрих-код), реєстраційних автоматів, універсальних систем збору і реєстрації, що забезпечують сполучення операцій формування первинних документів і одержання машинних носіїв. </a:t>
            </a:r>
            <a:endParaRPr lang="ru-RU" dirty="0"/>
          </a:p>
          <a:p>
            <a:r>
              <a:rPr lang="uk-UA" i="1" dirty="0"/>
              <a:t>Автоматичний</a:t>
            </a:r>
            <a:r>
              <a:rPr lang="uk-UA" dirty="0"/>
              <a:t> - використається в основному при обробці даних у режимі реального часу (</a:t>
            </a:r>
            <a:r>
              <a:rPr lang="uk-UA" i="1" dirty="0" err="1"/>
              <a:t>on-lіne</a:t>
            </a:r>
            <a:r>
              <a:rPr lang="uk-UA" dirty="0"/>
              <a:t>). При цьому способі інформація надходить безпосередньо в ЕОМ у момент її виникнення (наприклад, курси валют та цінних паперів на фінансових ринках через мережу "Інтернет").</a:t>
            </a:r>
            <a:endParaRPr lang="ru-RU" dirty="0"/>
          </a:p>
        </p:txBody>
      </p:sp>
    </p:spTree>
    <p:extLst>
      <p:ext uri="{BB962C8B-B14F-4D97-AF65-F5344CB8AC3E}">
        <p14:creationId xmlns:p14="http://schemas.microsoft.com/office/powerpoint/2010/main" val="227488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1057" y="214677"/>
            <a:ext cx="8911687" cy="617836"/>
          </a:xfrm>
        </p:spPr>
        <p:txBody>
          <a:bodyPr>
            <a:normAutofit fontScale="90000"/>
          </a:bodyPr>
          <a:lstStyle/>
          <a:p>
            <a:r>
              <a:rPr lang="uk-UA" b="1" dirty="0" smtClean="0">
                <a:solidFill>
                  <a:schemeClr val="accent1"/>
                </a:solidFill>
              </a:rPr>
              <a:t>РЕЖИМИ ЗБОРУ ТА ОБРОБКИ ІНФОРМАЦІЇ </a:t>
            </a:r>
            <a:r>
              <a:rPr lang="ru-RU" dirty="0"/>
              <a:t/>
            </a:r>
            <a:br>
              <a:rPr lang="ru-RU" dirty="0"/>
            </a:br>
            <a:endParaRPr lang="ru-RU" dirty="0"/>
          </a:p>
        </p:txBody>
      </p:sp>
      <p:sp>
        <p:nvSpPr>
          <p:cNvPr id="3" name="Объект 2"/>
          <p:cNvSpPr>
            <a:spLocks noGrp="1"/>
          </p:cNvSpPr>
          <p:nvPr>
            <p:ph idx="1"/>
          </p:nvPr>
        </p:nvSpPr>
        <p:spPr>
          <a:xfrm>
            <a:off x="341194" y="832513"/>
            <a:ext cx="11409529" cy="6025487"/>
          </a:xfrm>
        </p:spPr>
        <p:txBody>
          <a:bodyPr>
            <a:normAutofit fontScale="85000" lnSpcReduction="10000"/>
          </a:bodyPr>
          <a:lstStyle/>
          <a:p>
            <a:pPr algn="just"/>
            <a:r>
              <a:rPr lang="uk-UA" b="1" i="1" dirty="0"/>
              <a:t>Пакетний режим</a:t>
            </a:r>
            <a:r>
              <a:rPr lang="uk-UA" dirty="0"/>
              <a:t>. При використанні цього режиму користувач не має безпосереднього спілкування з ЕОМ. Збір і реєстрація інформації, її введення і обробка не збігаються за часом. Спочатку користувач збирає інформацію, формуючи її в пакети відповідно до виду завдань або іншою ознакою (як правило, це завдання неоперативного характеру, з довгостроковим терміном дії результатів рішення). Після завершення прийому інформації здійснюється її введення і обробка, таким чином, відбувається затримка обробки</a:t>
            </a:r>
            <a:r>
              <a:rPr lang="uk-UA" dirty="0" smtClean="0"/>
              <a:t>. Цей </a:t>
            </a:r>
            <a:r>
              <a:rPr lang="uk-UA" dirty="0"/>
              <a:t>режим використається, як правило, при централізованому способі обробки інформації. </a:t>
            </a:r>
            <a:endParaRPr lang="uk-UA" dirty="0" smtClean="0"/>
          </a:p>
          <a:p>
            <a:pPr algn="just"/>
            <a:r>
              <a:rPr lang="uk-UA" b="1" i="1" dirty="0" smtClean="0"/>
              <a:t>Діалоговий</a:t>
            </a:r>
            <a:r>
              <a:rPr lang="uk-UA" i="1" dirty="0" smtClean="0"/>
              <a:t> </a:t>
            </a:r>
            <a:r>
              <a:rPr lang="uk-UA" i="1" dirty="0"/>
              <a:t>(запитальний)</a:t>
            </a:r>
            <a:r>
              <a:rPr lang="uk-UA" dirty="0"/>
              <a:t> </a:t>
            </a:r>
            <a:r>
              <a:rPr lang="uk-UA" i="1" dirty="0"/>
              <a:t>режим</a:t>
            </a:r>
            <a:r>
              <a:rPr lang="uk-UA" dirty="0"/>
              <a:t> - режим, при якому існує можливість користувача безпосередньо взаємодіяти з обчислювальною системою в процесі роботи. Взаємодія користувача з обчислювальною системою у вигляді діалогу може бути багатоаспектною і визначатися різними факторами: мовою спілкування, активною або пасивною роллю користувача; часом відповіді; структурою діалогу і </a:t>
            </a:r>
            <a:r>
              <a:rPr lang="uk-UA" dirty="0" err="1"/>
              <a:t>т.д</a:t>
            </a:r>
            <a:r>
              <a:rPr lang="uk-UA" dirty="0"/>
              <a:t>.</a:t>
            </a:r>
            <a:endParaRPr lang="ru-RU" dirty="0"/>
          </a:p>
          <a:p>
            <a:pPr algn="just"/>
            <a:r>
              <a:rPr lang="uk-UA" b="1" i="1" dirty="0" smtClean="0"/>
              <a:t>Режим </a:t>
            </a:r>
            <a:r>
              <a:rPr lang="uk-UA" b="1" i="1" dirty="0"/>
              <a:t>реального масштабу часу</a:t>
            </a:r>
            <a:r>
              <a:rPr lang="uk-UA" i="1" dirty="0"/>
              <a:t>.</a:t>
            </a:r>
            <a:r>
              <a:rPr lang="uk-UA" dirty="0"/>
              <a:t> Означає здатність обчислювальної системи взаємодіяти  з контрольованими або керованими процесами в темпі протікання цих процесів. Час реакції ЕОМ повинен задовольняти темпу контрольованого процесу або вимогам користувачів і мати мінімальну затримку. Як правило, цей режим використаються при децентралізованій і розподіленій обробці даних. </a:t>
            </a:r>
            <a:endParaRPr lang="ru-RU" dirty="0"/>
          </a:p>
          <a:p>
            <a:pPr algn="just"/>
            <a:r>
              <a:rPr lang="uk-UA" b="1" i="1" dirty="0"/>
              <a:t>Режим </a:t>
            </a:r>
            <a:r>
              <a:rPr lang="uk-UA" b="1" i="1" dirty="0" err="1"/>
              <a:t>телеобр</a:t>
            </a:r>
            <a:r>
              <a:rPr lang="uk-UA" i="1" dirty="0" err="1"/>
              <a:t>обки</a:t>
            </a:r>
            <a:r>
              <a:rPr lang="uk-UA" dirty="0"/>
              <a:t> передбачає можливість взаємодії з обчислювальною системою віддаленого користувача через різні типи обчислювальних мереж.</a:t>
            </a:r>
            <a:endParaRPr lang="ru-RU" dirty="0"/>
          </a:p>
          <a:p>
            <a:pPr algn="just"/>
            <a:r>
              <a:rPr lang="uk-UA" b="1" i="1" dirty="0"/>
              <a:t>Інтерактивний режим</a:t>
            </a:r>
            <a:r>
              <a:rPr lang="uk-UA" b="1" dirty="0"/>
              <a:t> </a:t>
            </a:r>
            <a:r>
              <a:rPr lang="uk-UA" dirty="0"/>
              <a:t>передбачає можливість двосторонньої взаємодії користувача із системою, тобто в користувача є можливість впливу на процес обробки даних.</a:t>
            </a:r>
            <a:endParaRPr lang="ru-RU" dirty="0"/>
          </a:p>
          <a:p>
            <a:pPr algn="just"/>
            <a:r>
              <a:rPr lang="uk-UA" b="1" i="1" dirty="0"/>
              <a:t>Режим поділу часу</a:t>
            </a:r>
            <a:r>
              <a:rPr lang="uk-UA" b="1" dirty="0"/>
              <a:t> передбачає </a:t>
            </a:r>
            <a:r>
              <a:rPr lang="uk-UA" dirty="0"/>
              <a:t>здатність системи виділяти свої ресурси групі користувачів по черзі. Обчислювальна система настільки швидко обслуговує кожного користувача, що створюється враження одночасної роботи декількох користувачів. Така можливість досягається за рахунок відповідного програмного забезпечення.</a:t>
            </a:r>
            <a:endParaRPr lang="ru-RU" dirty="0"/>
          </a:p>
          <a:p>
            <a:pPr algn="just"/>
            <a:r>
              <a:rPr lang="uk-UA" b="1" i="1" dirty="0"/>
              <a:t>Регламентний режи</a:t>
            </a:r>
            <a:r>
              <a:rPr lang="uk-UA" i="1" dirty="0"/>
              <a:t>м</a:t>
            </a:r>
            <a:r>
              <a:rPr lang="uk-UA" dirty="0"/>
              <a:t> характеризується визначеністю в часі окремих завдань користувача. Наприклад, одержання результатних зведень по закінченні місяця, розрахунок відомостей нарахування зарплати до певних дат і </a:t>
            </a:r>
            <a:r>
              <a:rPr lang="uk-UA" dirty="0" err="1"/>
              <a:t>т.д</a:t>
            </a:r>
            <a:r>
              <a:rPr lang="uk-UA" dirty="0"/>
              <a:t>. Строки рішення встановлюються заздалегідь за регламентом на противагу до довільних запитів.</a:t>
            </a:r>
            <a:endParaRPr lang="ru-RU" dirty="0"/>
          </a:p>
          <a:p>
            <a:endParaRPr lang="ru-RU" dirty="0"/>
          </a:p>
        </p:txBody>
      </p:sp>
    </p:spTree>
    <p:extLst>
      <p:ext uri="{BB962C8B-B14F-4D97-AF65-F5344CB8AC3E}">
        <p14:creationId xmlns:p14="http://schemas.microsoft.com/office/powerpoint/2010/main" val="1304863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
        <p:nvSpPr>
          <p:cNvPr id="4" name="Шестиугольник 3"/>
          <p:cNvSpPr/>
          <p:nvPr/>
        </p:nvSpPr>
        <p:spPr>
          <a:xfrm>
            <a:off x="498465" y="2370670"/>
            <a:ext cx="2226732" cy="1763976"/>
          </a:xfrm>
          <a:prstGeom prst="hexagon">
            <a:avLst/>
          </a:prstGeom>
          <a:solidFill>
            <a:schemeClr val="accent1">
              <a:lumMod val="40000"/>
              <a:lumOff val="6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rtl="0">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5" name="Заголовок 1"/>
          <p:cNvSpPr>
            <a:spLocks noGrp="1"/>
          </p:cNvSpPr>
          <p:nvPr/>
        </p:nvSpPr>
        <p:spPr>
          <a:xfrm>
            <a:off x="1406537" y="273188"/>
            <a:ext cx="9601200" cy="89270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ctr" rtl="0"/>
            <a:r>
              <a:rPr lang="ru-RU" sz="4000" dirty="0" err="1"/>
              <a:t>Забезпечуючі</a:t>
            </a:r>
            <a:r>
              <a:rPr lang="ru-RU" sz="4000" dirty="0"/>
              <a:t> </a:t>
            </a:r>
            <a:r>
              <a:rPr lang="ru-RU" sz="4000" dirty="0" err="1"/>
              <a:t>підсистеми</a:t>
            </a:r>
            <a:endParaRPr lang="ru-RU" sz="4000" dirty="0"/>
          </a:p>
        </p:txBody>
      </p:sp>
      <p:sp>
        <p:nvSpPr>
          <p:cNvPr id="6" name="Объект 2"/>
          <p:cNvSpPr>
            <a:spLocks noGrp="1"/>
          </p:cNvSpPr>
          <p:nvPr/>
        </p:nvSpPr>
        <p:spPr>
          <a:xfrm>
            <a:off x="1406537" y="1433124"/>
            <a:ext cx="9677400" cy="8212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r>
              <a:rPr lang="ru-RU" dirty="0" err="1"/>
              <a:t>Забезпечуючі</a:t>
            </a:r>
            <a:r>
              <a:rPr lang="ru-RU" dirty="0"/>
              <a:t> </a:t>
            </a:r>
            <a:r>
              <a:rPr lang="ru-RU" dirty="0" err="1"/>
              <a:t>підсистеми</a:t>
            </a:r>
            <a:r>
              <a:rPr lang="ru-RU" dirty="0"/>
              <a:t> </a:t>
            </a:r>
            <a:r>
              <a:rPr lang="ru-RU" dirty="0" err="1"/>
              <a:t>об’єднують</a:t>
            </a:r>
            <a:r>
              <a:rPr lang="ru-RU" dirty="0"/>
              <a:t> </a:t>
            </a:r>
            <a:r>
              <a:rPr lang="ru-RU" dirty="0" err="1"/>
              <a:t>всі</a:t>
            </a:r>
            <a:r>
              <a:rPr lang="ru-RU" dirty="0"/>
              <a:t> </a:t>
            </a:r>
            <a:r>
              <a:rPr lang="ru-RU" dirty="0" err="1"/>
              <a:t>види</a:t>
            </a:r>
            <a:r>
              <a:rPr lang="ru-RU" dirty="0"/>
              <a:t> </a:t>
            </a:r>
            <a:r>
              <a:rPr lang="ru-RU" dirty="0" err="1"/>
              <a:t>ресурсів</a:t>
            </a:r>
            <a:r>
              <a:rPr lang="ru-RU" dirty="0"/>
              <a:t>, </a:t>
            </a:r>
            <a:r>
              <a:rPr lang="ru-RU" dirty="0" err="1"/>
              <a:t>необхідні</a:t>
            </a:r>
            <a:r>
              <a:rPr lang="ru-RU" dirty="0"/>
              <a:t> для </a:t>
            </a:r>
            <a:r>
              <a:rPr lang="ru-RU" dirty="0" err="1"/>
              <a:t>функціонування</a:t>
            </a:r>
            <a:r>
              <a:rPr lang="ru-RU" dirty="0"/>
              <a:t> </a:t>
            </a:r>
            <a:r>
              <a:rPr lang="ru-RU" dirty="0" err="1"/>
              <a:t>системи</a:t>
            </a:r>
            <a:r>
              <a:rPr lang="ru-RU" dirty="0"/>
              <a:t>. До </a:t>
            </a:r>
            <a:r>
              <a:rPr lang="ru-RU" dirty="0" err="1"/>
              <a:t>їх</a:t>
            </a:r>
            <a:r>
              <a:rPr lang="ru-RU" dirty="0"/>
              <a:t> складу </a:t>
            </a:r>
            <a:r>
              <a:rPr lang="ru-RU" dirty="0" err="1"/>
              <a:t>відносять</a:t>
            </a:r>
            <a:r>
              <a:rPr lang="ru-RU" dirty="0"/>
              <a:t> </a:t>
            </a:r>
            <a:r>
              <a:rPr lang="ru-RU" dirty="0" err="1"/>
              <a:t>такі</a:t>
            </a:r>
            <a:r>
              <a:rPr lang="ru-RU" dirty="0"/>
              <a:t> </a:t>
            </a:r>
            <a:r>
              <a:rPr lang="ru-RU" dirty="0" err="1"/>
              <a:t>підсистеми</a:t>
            </a:r>
            <a:r>
              <a:rPr lang="ru-RU" dirty="0"/>
              <a:t>: </a:t>
            </a:r>
          </a:p>
          <a:p>
            <a:pPr rtl="0"/>
            <a:endParaRPr lang="ru-RU" dirty="0"/>
          </a:p>
        </p:txBody>
      </p:sp>
      <p:sp>
        <p:nvSpPr>
          <p:cNvPr id="7" name="Прямоугольник 6"/>
          <p:cNvSpPr/>
          <p:nvPr/>
        </p:nvSpPr>
        <p:spPr>
          <a:xfrm>
            <a:off x="538657" y="2880671"/>
            <a:ext cx="2146348" cy="646331"/>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uk-UA" dirty="0"/>
              <a:t>інформаційного</a:t>
            </a:r>
          </a:p>
          <a:p>
            <a:pPr algn="ctr"/>
            <a:r>
              <a:rPr lang="uk-UA" dirty="0"/>
              <a:t>забезпечення</a:t>
            </a:r>
            <a:endParaRPr lang="ru-RU" dirty="0"/>
          </a:p>
        </p:txBody>
      </p:sp>
      <p:sp>
        <p:nvSpPr>
          <p:cNvPr id="8" name="Шестиугольник 7"/>
          <p:cNvSpPr/>
          <p:nvPr/>
        </p:nvSpPr>
        <p:spPr>
          <a:xfrm>
            <a:off x="2685005" y="3597680"/>
            <a:ext cx="2226732" cy="1763976"/>
          </a:xfrm>
          <a:prstGeom prst="hexagon">
            <a:avLst/>
          </a:prstGeom>
          <a:solidFill>
            <a:schemeClr val="accent1">
              <a:lumMod val="40000"/>
              <a:lumOff val="6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rtl="0">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9" name="Прямоугольник 8"/>
          <p:cNvSpPr/>
          <p:nvPr/>
        </p:nvSpPr>
        <p:spPr>
          <a:xfrm>
            <a:off x="2725197" y="4107681"/>
            <a:ext cx="2146348" cy="646331"/>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uk-UA" dirty="0"/>
              <a:t>програмного</a:t>
            </a:r>
          </a:p>
          <a:p>
            <a:pPr algn="ctr"/>
            <a:r>
              <a:rPr lang="uk-UA" dirty="0"/>
              <a:t>забезпечення</a:t>
            </a:r>
            <a:endParaRPr lang="ru-RU" dirty="0"/>
          </a:p>
        </p:txBody>
      </p:sp>
      <p:sp>
        <p:nvSpPr>
          <p:cNvPr id="10" name="Шестиугольник 9"/>
          <p:cNvSpPr/>
          <p:nvPr/>
        </p:nvSpPr>
        <p:spPr>
          <a:xfrm>
            <a:off x="4911737" y="2436968"/>
            <a:ext cx="2226732" cy="1763976"/>
          </a:xfrm>
          <a:prstGeom prst="hexagon">
            <a:avLst/>
          </a:prstGeom>
          <a:solidFill>
            <a:schemeClr val="accent1">
              <a:lumMod val="40000"/>
              <a:lumOff val="6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rtl="0">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11" name="Прямоугольник 10"/>
          <p:cNvSpPr/>
          <p:nvPr/>
        </p:nvSpPr>
        <p:spPr>
          <a:xfrm>
            <a:off x="4951929" y="2946969"/>
            <a:ext cx="2146348" cy="646331"/>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uk-UA" dirty="0"/>
              <a:t>технічного</a:t>
            </a:r>
          </a:p>
          <a:p>
            <a:pPr algn="ctr"/>
            <a:r>
              <a:rPr lang="uk-UA" dirty="0"/>
              <a:t>забезпечення</a:t>
            </a:r>
            <a:endParaRPr lang="ru-RU" dirty="0"/>
          </a:p>
        </p:txBody>
      </p:sp>
      <p:sp>
        <p:nvSpPr>
          <p:cNvPr id="12" name="Шестиугольник 11"/>
          <p:cNvSpPr/>
          <p:nvPr/>
        </p:nvSpPr>
        <p:spPr>
          <a:xfrm>
            <a:off x="7219975" y="3518455"/>
            <a:ext cx="2226732" cy="1763976"/>
          </a:xfrm>
          <a:prstGeom prst="hexagon">
            <a:avLst/>
          </a:prstGeom>
          <a:solidFill>
            <a:schemeClr val="accent1">
              <a:lumMod val="40000"/>
              <a:lumOff val="6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rtl="0">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13" name="Прямоугольник 12"/>
          <p:cNvSpPr/>
          <p:nvPr/>
        </p:nvSpPr>
        <p:spPr>
          <a:xfrm>
            <a:off x="7260167" y="4028456"/>
            <a:ext cx="2146348" cy="646331"/>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uk-UA" dirty="0"/>
              <a:t>ергономічного</a:t>
            </a:r>
          </a:p>
          <a:p>
            <a:pPr algn="ctr"/>
            <a:r>
              <a:rPr lang="uk-UA" dirty="0"/>
              <a:t>забезпечення</a:t>
            </a:r>
            <a:endParaRPr lang="ru-RU" dirty="0"/>
          </a:p>
        </p:txBody>
      </p:sp>
      <p:sp>
        <p:nvSpPr>
          <p:cNvPr id="14" name="Шестиугольник 13"/>
          <p:cNvSpPr/>
          <p:nvPr/>
        </p:nvSpPr>
        <p:spPr>
          <a:xfrm>
            <a:off x="9466803" y="2293424"/>
            <a:ext cx="2226732" cy="1763976"/>
          </a:xfrm>
          <a:prstGeom prst="hexagon">
            <a:avLst/>
          </a:prstGeom>
          <a:solidFill>
            <a:schemeClr val="accent1">
              <a:lumMod val="40000"/>
              <a:lumOff val="6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rtl="0">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15" name="Прямоугольник 14"/>
          <p:cNvSpPr/>
          <p:nvPr/>
        </p:nvSpPr>
        <p:spPr>
          <a:xfrm>
            <a:off x="9506995" y="2803425"/>
            <a:ext cx="2146348" cy="646331"/>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uk-UA" dirty="0"/>
              <a:t>організаційного</a:t>
            </a:r>
          </a:p>
          <a:p>
            <a:pPr algn="ctr"/>
            <a:r>
              <a:rPr lang="uk-UA" dirty="0"/>
              <a:t>забезпечення</a:t>
            </a:r>
            <a:endParaRPr lang="ru-RU" dirty="0"/>
          </a:p>
        </p:txBody>
      </p:sp>
      <p:sp>
        <p:nvSpPr>
          <p:cNvPr id="16" name="Шестиугольник 15"/>
          <p:cNvSpPr/>
          <p:nvPr/>
        </p:nvSpPr>
        <p:spPr>
          <a:xfrm>
            <a:off x="4951929" y="4811982"/>
            <a:ext cx="2226732" cy="1763976"/>
          </a:xfrm>
          <a:prstGeom prst="hexagon">
            <a:avLst/>
          </a:prstGeom>
          <a:solidFill>
            <a:schemeClr val="accent1">
              <a:lumMod val="40000"/>
              <a:lumOff val="6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rtl="0">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17" name="Прямоугольник 16"/>
          <p:cNvSpPr/>
          <p:nvPr/>
        </p:nvSpPr>
        <p:spPr>
          <a:xfrm>
            <a:off x="4992121" y="5321983"/>
            <a:ext cx="2146348" cy="646331"/>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uk-UA" dirty="0"/>
              <a:t>лінгвістичного</a:t>
            </a:r>
          </a:p>
          <a:p>
            <a:pPr algn="ctr"/>
            <a:r>
              <a:rPr lang="uk-UA" dirty="0"/>
              <a:t>забезпечення</a:t>
            </a:r>
            <a:endParaRPr lang="ru-RU" dirty="0"/>
          </a:p>
        </p:txBody>
      </p:sp>
      <p:sp>
        <p:nvSpPr>
          <p:cNvPr id="18" name="Шестиугольник 17"/>
          <p:cNvSpPr/>
          <p:nvPr/>
        </p:nvSpPr>
        <p:spPr>
          <a:xfrm>
            <a:off x="498465" y="4820837"/>
            <a:ext cx="2226732" cy="1763976"/>
          </a:xfrm>
          <a:prstGeom prst="hexagon">
            <a:avLst/>
          </a:prstGeom>
          <a:solidFill>
            <a:schemeClr val="accent1">
              <a:lumMod val="40000"/>
              <a:lumOff val="6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rtl="0">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19" name="Прямоугольник 18"/>
          <p:cNvSpPr/>
          <p:nvPr/>
        </p:nvSpPr>
        <p:spPr>
          <a:xfrm>
            <a:off x="538657" y="5330838"/>
            <a:ext cx="2146348" cy="646331"/>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uk-UA" dirty="0"/>
              <a:t>методичного</a:t>
            </a:r>
          </a:p>
          <a:p>
            <a:pPr algn="ctr"/>
            <a:r>
              <a:rPr lang="uk-UA" dirty="0"/>
              <a:t>забезпечення</a:t>
            </a:r>
            <a:endParaRPr lang="ru-RU" dirty="0"/>
          </a:p>
        </p:txBody>
      </p:sp>
      <p:sp>
        <p:nvSpPr>
          <p:cNvPr id="20" name="Шестиугольник 19"/>
          <p:cNvSpPr/>
          <p:nvPr/>
        </p:nvSpPr>
        <p:spPr>
          <a:xfrm>
            <a:off x="9426611" y="4754012"/>
            <a:ext cx="2226732" cy="1763976"/>
          </a:xfrm>
          <a:prstGeom prst="hexagon">
            <a:avLst/>
          </a:prstGeom>
          <a:solidFill>
            <a:schemeClr val="accent1">
              <a:lumMod val="40000"/>
              <a:lumOff val="60000"/>
            </a:schemeClr>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rtl="0">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21" name="Прямоугольник 20"/>
          <p:cNvSpPr/>
          <p:nvPr/>
        </p:nvSpPr>
        <p:spPr>
          <a:xfrm>
            <a:off x="9466803" y="5264013"/>
            <a:ext cx="2146348" cy="646331"/>
          </a:xfrm>
          <a:prstGeom prst="rect">
            <a:avLst/>
          </a:prstGeom>
        </p:spPr>
        <p:txBody>
          <a:bodyPr wrap="square">
            <a:spAutoFit/>
          </a:bodyPr>
          <a:ls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uk-UA" dirty="0"/>
              <a:t>математичного</a:t>
            </a:r>
          </a:p>
          <a:p>
            <a:pPr algn="ctr"/>
            <a:r>
              <a:rPr lang="uk-UA" dirty="0"/>
              <a:t>забезпечення</a:t>
            </a:r>
            <a:endParaRPr lang="ru-RU" dirty="0"/>
          </a:p>
        </p:txBody>
      </p:sp>
    </p:spTree>
    <p:extLst>
      <p:ext uri="{BB962C8B-B14F-4D97-AF65-F5344CB8AC3E}">
        <p14:creationId xmlns:p14="http://schemas.microsoft.com/office/powerpoint/2010/main" val="291596667"/>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82</TotalTime>
  <Words>1819</Words>
  <Application>Microsoft Office PowerPoint</Application>
  <PresentationFormat>Широкоэкранный</PresentationFormat>
  <Paragraphs>164</Paragraphs>
  <Slides>19</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19</vt:i4>
      </vt:variant>
    </vt:vector>
  </HeadingPairs>
  <TitlesOfParts>
    <vt:vector size="26" baseType="lpstr">
      <vt:lpstr>Arial</vt:lpstr>
      <vt:lpstr>Calibri</vt:lpstr>
      <vt:lpstr>Century Gothic</vt:lpstr>
      <vt:lpstr>Symbol</vt:lpstr>
      <vt:lpstr>Times New Roman</vt:lpstr>
      <vt:lpstr>Wingdings 3</vt:lpstr>
      <vt:lpstr>Легкий дым</vt:lpstr>
      <vt:lpstr>Тема 2. ІНФОРМАЦІЙНІ СИСТЕМИ ТА ЇХ РОЛЬ В УПРАВЛІННІ ЕКОНОМІКОЮ. </vt:lpstr>
      <vt:lpstr>Інформаційна система</vt:lpstr>
      <vt:lpstr>Презентация PowerPoint</vt:lpstr>
      <vt:lpstr>Презентация PowerPoint</vt:lpstr>
      <vt:lpstr>Структура економічної інформаційної системи </vt:lpstr>
      <vt:lpstr>Інформаційна технологія - сукупність процесів циркуляції та переробки інформації і опис цих процесів.  Основними властивостями інформаційної технології є: доцільність; наявність компонентів і структури;  взаємодія із зовнішнім середовищем;  цілісність; розвиток у часі.  </vt:lpstr>
      <vt:lpstr>Способи збору і реєстрації фінансових даних  </vt:lpstr>
      <vt:lpstr>РЕЖИМИ ЗБОРУ ТА ОБРОБКИ ІНФОРМАЦІЇ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Класифікація інформаційних систем</vt:lpstr>
      <vt:lpstr>Принципи створення і функціонування ІС у фінансово-кредитних установах </vt:lpstr>
      <vt:lpstr>Технології проектування ІС</vt:lpstr>
      <vt:lpstr>Критерії оцінки та вибору CASE-засобів. </vt:lpstr>
      <vt:lpstr>Контрольні питання</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ПК</dc:creator>
  <cp:lastModifiedBy>ПК</cp:lastModifiedBy>
  <cp:revision>10</cp:revision>
  <dcterms:created xsi:type="dcterms:W3CDTF">2020-05-14T06:00:56Z</dcterms:created>
  <dcterms:modified xsi:type="dcterms:W3CDTF">2020-07-13T04:07:16Z</dcterms:modified>
</cp:coreProperties>
</file>