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8"/>
  </p:notesMasterIdLst>
  <p:sldIdLst>
    <p:sldId id="302" r:id="rId2"/>
    <p:sldId id="303" r:id="rId3"/>
    <p:sldId id="351" r:id="rId4"/>
    <p:sldId id="256" r:id="rId5"/>
    <p:sldId id="257" r:id="rId6"/>
    <p:sldId id="306" r:id="rId7"/>
    <p:sldId id="307" r:id="rId8"/>
    <p:sldId id="309" r:id="rId9"/>
    <p:sldId id="311" r:id="rId10"/>
    <p:sldId id="313" r:id="rId11"/>
    <p:sldId id="314" r:id="rId12"/>
    <p:sldId id="312" r:id="rId13"/>
    <p:sldId id="315" r:id="rId14"/>
    <p:sldId id="316" r:id="rId15"/>
    <p:sldId id="317" r:id="rId16"/>
    <p:sldId id="273" r:id="rId17"/>
    <p:sldId id="308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325" r:id="rId26"/>
    <p:sldId id="310" r:id="rId27"/>
    <p:sldId id="326" r:id="rId28"/>
    <p:sldId id="327" r:id="rId29"/>
    <p:sldId id="328" r:id="rId30"/>
    <p:sldId id="346" r:id="rId31"/>
    <p:sldId id="347" r:id="rId32"/>
    <p:sldId id="343" r:id="rId33"/>
    <p:sldId id="348" r:id="rId34"/>
    <p:sldId id="344" r:id="rId35"/>
    <p:sldId id="345" r:id="rId36"/>
    <p:sldId id="329" r:id="rId37"/>
    <p:sldId id="330" r:id="rId38"/>
    <p:sldId id="331" r:id="rId39"/>
    <p:sldId id="332" r:id="rId40"/>
    <p:sldId id="349" r:id="rId41"/>
    <p:sldId id="350" r:id="rId42"/>
    <p:sldId id="339" r:id="rId43"/>
    <p:sldId id="340" r:id="rId44"/>
    <p:sldId id="341" r:id="rId45"/>
    <p:sldId id="342" r:id="rId46"/>
    <p:sldId id="300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3594" autoAdjust="0"/>
  </p:normalViewPr>
  <p:slideViewPr>
    <p:cSldViewPr>
      <p:cViewPr>
        <p:scale>
          <a:sx n="50" d="100"/>
          <a:sy n="50" d="100"/>
        </p:scale>
        <p:origin x="-1956" y="-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48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875F2D-479C-4B96-9B7E-931EF0706E9B}" type="datetimeFigureOut">
              <a:rPr lang="uk-UA" smtClean="0"/>
              <a:t>22.10.2022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06CD4A-3266-4051-AED6-2CE3A665EFF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4674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6CD4A-3266-4051-AED6-2CE3A665EFFA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5938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YouCrane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Коли ми будем </a:t>
            </a:r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знайомі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6CD4A-3266-4051-AED6-2CE3A665EFFA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1939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uropass.cedefop.europa.eu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920"/>
            <a:ext cx="9144000" cy="6829619"/>
          </a:xfrm>
          <a:prstGeom prst="rect">
            <a:avLst/>
          </a:prstGeom>
        </p:spPr>
      </p:pic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899592" y="188640"/>
            <a:ext cx="6768752" cy="1233854"/>
          </a:xfrm>
        </p:spPr>
        <p:txBody>
          <a:bodyPr>
            <a:normAutofit/>
          </a:bodyPr>
          <a:lstStyle/>
          <a:p>
            <a:pPr algn="ctr"/>
            <a:r>
              <a:rPr lang="uk-UA" altLang="ru-RU" sz="2400" cap="none" dirty="0" smtClean="0">
                <a:solidFill>
                  <a:schemeClr val="accent1">
                    <a:lumMod val="75000"/>
                  </a:schemeClr>
                </a:solidFill>
              </a:rPr>
              <a:t>Доцент каф. хімії, </a:t>
            </a:r>
            <a:r>
              <a:rPr lang="uk-UA" altLang="ru-RU" sz="2400" cap="none" dirty="0" err="1" smtClean="0">
                <a:solidFill>
                  <a:schemeClr val="accent1">
                    <a:lumMod val="75000"/>
                  </a:schemeClr>
                </a:solidFill>
              </a:rPr>
              <a:t>канд</a:t>
            </a:r>
            <a:r>
              <a:rPr lang="uk-UA" altLang="ru-RU" sz="2400" cap="none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uk-UA" altLang="ru-RU" sz="2400" cap="none" dirty="0" err="1" smtClean="0">
                <a:solidFill>
                  <a:schemeClr val="accent1">
                    <a:lumMod val="75000"/>
                  </a:schemeClr>
                </a:solidFill>
              </a:rPr>
              <a:t>біол</a:t>
            </a:r>
            <a:r>
              <a:rPr lang="uk-UA" altLang="ru-RU" sz="2400" cap="none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uk-UA" altLang="ru-RU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altLang="ru-RU" sz="2400" cap="none" dirty="0" smtClean="0">
                <a:solidFill>
                  <a:schemeClr val="accent1">
                    <a:lumMod val="75000"/>
                  </a:schemeClr>
                </a:solidFill>
              </a:rPr>
              <a:t>наук </a:t>
            </a:r>
            <a:r>
              <a:rPr lang="uk-UA" altLang="ru-RU" cap="none" dirty="0" smtClean="0">
                <a:solidFill>
                  <a:schemeClr val="accent1">
                    <a:lumMod val="75000"/>
                  </a:schemeClr>
                </a:solidFill>
              </a:rPr>
              <a:t>Корнет Марина Миколаївна</a:t>
            </a:r>
            <a:r>
              <a:rPr lang="en-US" alt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altLang="ru-RU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altLang="ru-RU" sz="1800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type="body" sz="half" idx="4294967295"/>
          </p:nvPr>
        </p:nvSpPr>
        <p:spPr>
          <a:xfrm>
            <a:off x="251520" y="1432015"/>
            <a:ext cx="3429000" cy="192087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ctr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uk-UA" altLang="ru-RU" sz="3200" dirty="0" smtClean="0">
                <a:solidFill>
                  <a:schemeClr val="accent2"/>
                </a:solidFill>
              </a:rPr>
              <a:t>Де мене можна знайти</a:t>
            </a:r>
            <a:r>
              <a:rPr lang="en-US" altLang="ru-RU" sz="3200" dirty="0" smtClean="0">
                <a:solidFill>
                  <a:schemeClr val="accent2"/>
                </a:solidFill>
              </a:rPr>
              <a:t>?</a:t>
            </a:r>
          </a:p>
          <a:p>
            <a:pPr marL="0" indent="0" algn="ctr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uk-UA" altLang="ru-RU" dirty="0" smtClean="0"/>
              <a:t>Біологічний факультет </a:t>
            </a:r>
            <a:r>
              <a:rPr lang="en-US" altLang="ru-RU" dirty="0" smtClean="0"/>
              <a:t>– </a:t>
            </a:r>
            <a:r>
              <a:rPr lang="uk-UA" altLang="ru-RU" dirty="0" smtClean="0"/>
              <a:t>3-й поверх, 301 </a:t>
            </a:r>
            <a:r>
              <a:rPr lang="uk-UA" altLang="ru-RU" dirty="0" err="1" smtClean="0"/>
              <a:t>ауд</a:t>
            </a:r>
            <a:r>
              <a:rPr lang="uk-UA" altLang="ru-RU" sz="3200" dirty="0" smtClean="0"/>
              <a:t>. </a:t>
            </a:r>
            <a:endParaRPr lang="en-US" altLang="ru-RU" sz="32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923928" y="3573016"/>
            <a:ext cx="3865240" cy="119898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uk-UA" sz="3200" dirty="0" smtClean="0">
                <a:solidFill>
                  <a:schemeClr val="accent2"/>
                </a:solidFill>
              </a:rPr>
              <a:t>Коли?</a:t>
            </a:r>
            <a:endParaRPr lang="en-US" sz="3200" dirty="0">
              <a:solidFill>
                <a:schemeClr val="accent2"/>
              </a:solidFill>
            </a:endParaRP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 dirty="0">
                <a:latin typeface="+mn-lt"/>
                <a:cs typeface="+mn-cs"/>
              </a:rPr>
              <a:t> </a:t>
            </a:r>
            <a:r>
              <a:rPr lang="en-US" sz="3200" dirty="0" smtClean="0">
                <a:latin typeface="+mn-lt"/>
                <a:cs typeface="+mn-cs"/>
              </a:rPr>
              <a:t> </a:t>
            </a:r>
            <a:r>
              <a:rPr lang="uk-UA" sz="3200" dirty="0" smtClean="0">
                <a:latin typeface="+mn-lt"/>
                <a:cs typeface="+mn-cs"/>
              </a:rPr>
              <a:t>Пт</a:t>
            </a:r>
            <a:r>
              <a:rPr lang="en-US" sz="3200" dirty="0" smtClean="0">
                <a:latin typeface="+mn-lt"/>
                <a:cs typeface="+mn-cs"/>
              </a:rPr>
              <a:t>-</a:t>
            </a:r>
            <a:r>
              <a:rPr lang="uk-UA" sz="3200" dirty="0" smtClean="0"/>
              <a:t>Чт</a:t>
            </a:r>
            <a:r>
              <a:rPr lang="en-US" sz="3200" dirty="0" smtClean="0">
                <a:latin typeface="+mn-lt"/>
                <a:cs typeface="+mn-cs"/>
              </a:rPr>
              <a:t> 9.30 – 15.30  </a:t>
            </a:r>
            <a:endParaRPr lang="en-US" sz="3200" dirty="0">
              <a:latin typeface="+mn-lt"/>
              <a:cs typeface="+mn-cs"/>
            </a:endParaRPr>
          </a:p>
          <a:p>
            <a:pPr algn="l" rtl="0">
              <a:lnSpc>
                <a:spcPct val="90000"/>
              </a:lnSpc>
              <a:spcBef>
                <a:spcPct val="20000"/>
              </a:spcBef>
              <a:defRPr/>
            </a:pPr>
            <a:endParaRPr lang="en-US" sz="3200" dirty="0">
              <a:latin typeface="+mn-lt"/>
              <a:cs typeface="+mn-cs"/>
            </a:endParaRP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dirty="0">
              <a:latin typeface="+mn-lt"/>
              <a:cs typeface="+mn-cs"/>
            </a:endParaRP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dirty="0">
              <a:latin typeface="+mn-lt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51520" y="5013176"/>
            <a:ext cx="4536504" cy="13518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r>
              <a:rPr lang="uk-UA" altLang="ru-RU" sz="3200" dirty="0" smtClean="0">
                <a:solidFill>
                  <a:schemeClr val="accent2"/>
                </a:solidFill>
              </a:rPr>
              <a:t>Контакти?</a:t>
            </a:r>
            <a:endParaRPr lang="en-US" altLang="ru-RU" sz="3200" dirty="0" smtClean="0">
              <a:solidFill>
                <a:schemeClr val="accent2"/>
              </a:solidFill>
            </a:endParaRPr>
          </a:p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r>
              <a:rPr lang="en-US" altLang="ru-RU" sz="3200" dirty="0" smtClean="0"/>
              <a:t>kornetmaryna@ukr.net</a:t>
            </a:r>
          </a:p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r>
              <a:rPr lang="en-US" altLang="ru-RU" sz="3200" dirty="0" smtClean="0"/>
              <a:t>+ Moodle</a:t>
            </a:r>
            <a:r>
              <a:rPr lang="uk-UA" altLang="ru-RU" sz="3200" dirty="0" smtClean="0"/>
              <a:t> </a:t>
            </a:r>
            <a:endParaRPr lang="en-US" altLang="ru-RU" sz="3200" dirty="0" smtClean="0"/>
          </a:p>
        </p:txBody>
      </p:sp>
    </p:spTree>
    <p:extLst>
      <p:ext uri="{BB962C8B-B14F-4D97-AF65-F5344CB8AC3E}">
        <p14:creationId xmlns:p14="http://schemas.microsoft.com/office/powerpoint/2010/main" val="3735532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262" y="1307537"/>
            <a:ext cx="8051170" cy="5442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dirty="0" smtClean="0">
                <a:ea typeface="Times New Roman" panose="02020603050405020304" pitchFamily="18" charset="0"/>
              </a:rPr>
              <a:t>Звичайно, цілком можливо знайти собі роботу, не покладаючись на особисті зв`язки. Однак той факт, що найбільший відсоток вакансій заповнюють люди, котрі довідалися про них через знайомих, свідчить сам за себе. Звідси банальний висновок – необхідно підтримувати стосунки з якомога більшою кількістю людей, які можуть бути корисними для Вас. 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dirty="0" smtClean="0">
                <a:ea typeface="Times New Roman" panose="02020603050405020304" pitchFamily="18" charset="0"/>
              </a:rPr>
              <a:t>Найменше проблем щодо цього мають товариські та комунікабельні люди. Більше знайомих – вища ймовірність того, що серед них виявиться потенційний роботодавець. Або вони допоможуть знайти його. </a:t>
            </a:r>
            <a:br>
              <a:rPr lang="uk-UA" dirty="0" smtClean="0">
                <a:ea typeface="Times New Roman" panose="02020603050405020304" pitchFamily="18" charset="0"/>
              </a:rPr>
            </a:br>
            <a:r>
              <a:rPr lang="uk-UA" dirty="0" smtClean="0">
                <a:ea typeface="Times New Roman" panose="02020603050405020304" pitchFamily="18" charset="0"/>
              </a:rPr>
              <a:t>Проте варто уникати окремих поширених оман, що найчастіше заважають досягненню успіху в пошуку роботи «по знайомству». </a:t>
            </a:r>
            <a:br>
              <a:rPr lang="uk-UA" dirty="0" smtClean="0">
                <a:ea typeface="Times New Roman" panose="02020603050405020304" pitchFamily="18" charset="0"/>
              </a:rPr>
            </a:br>
            <a:r>
              <a:rPr lang="uk-UA" dirty="0" smtClean="0">
                <a:ea typeface="Times New Roman" panose="02020603050405020304" pitchFamily="18" charset="0"/>
              </a:rPr>
              <a:t>Про ці омани добре написав Макс </a:t>
            </a:r>
            <a:r>
              <a:rPr lang="uk-UA" dirty="0" err="1" smtClean="0">
                <a:ea typeface="Times New Roman" panose="02020603050405020304" pitchFamily="18" charset="0"/>
              </a:rPr>
              <a:t>Мессмер</a:t>
            </a:r>
            <a:r>
              <a:rPr lang="uk-UA" dirty="0" smtClean="0">
                <a:ea typeface="Times New Roman" panose="02020603050405020304" pitchFamily="18" charset="0"/>
              </a:rPr>
              <a:t>, американський фахівець із людських ресурсів [http://psyfactor.org/kursrabot.htm].</a:t>
            </a:r>
            <a:endParaRPr lang="uk-UA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44008" y="0"/>
            <a:ext cx="4480046" cy="13075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ЗНАЙОМІ ТА ДРУЗІ СТАЮТЬ В НАГОДІ</a:t>
            </a:r>
            <a:endParaRPr lang="uk-UA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4644008" cy="140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15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27138"/>
              </p:ext>
            </p:extLst>
          </p:nvPr>
        </p:nvGraphicFramePr>
        <p:xfrm>
          <a:off x="107504" y="1364987"/>
          <a:ext cx="8784975" cy="3432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84975"/>
              </a:tblGrid>
              <a:tr h="3432165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</a:rPr>
                        <a:t>Звісно, головна мета – це вихід на потрібних людей, які можуть чимось зарадити. Але, щоб зав’язати контакти з ними, доведеться знайомитися мало не з усіма підряд. Тому таку оману можна вважати найпоширенішою.</a:t>
                      </a: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</a:rPr>
                        <a:t>Висновок дуже простий: не обмежуйте свого кола спілкування. Не діліть людей на тих, до кого треба, а до кого не слід звертатися за допомогою. </a:t>
                      </a:r>
                      <a:r>
                        <a:rPr lang="uk-UA" sz="1800" dirty="0" smtClean="0">
                          <a:effectLst/>
                          <a:latin typeface="+mn-lt"/>
                        </a:rPr>
                        <a:t/>
                      </a:r>
                      <a:br>
                        <a:rPr lang="uk-UA" sz="1800" dirty="0" smtClean="0">
                          <a:effectLst/>
                          <a:latin typeface="+mn-lt"/>
                        </a:rPr>
                      </a:br>
                      <a:r>
                        <a:rPr lang="uk-UA" sz="1800" dirty="0" smtClean="0">
                          <a:effectLst/>
                          <a:latin typeface="+mn-lt"/>
                        </a:rPr>
                        <a:t>Не </a:t>
                      </a:r>
                      <a:r>
                        <a:rPr lang="uk-UA" sz="1800" dirty="0">
                          <a:effectLst/>
                          <a:latin typeface="+mn-lt"/>
                        </a:rPr>
                        <a:t>поділяєте своїх родичів чи знайомих на «престижних» і «так собі». Фактично кожен, кого ви знаєте або з ким можете познайомитися, незалежно від того, де він працює і чим заробляє на життя, може щось чути про нові вакансії</a:t>
                      </a:r>
                      <a:r>
                        <a:rPr lang="uk-UA" sz="1800" dirty="0" smtClean="0">
                          <a:effectLst/>
                          <a:latin typeface="+mn-lt"/>
                        </a:rPr>
                        <a:t>.</a:t>
                      </a:r>
                      <a:endParaRPr lang="uk-UA" sz="1800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95536" y="240323"/>
            <a:ext cx="7560840" cy="923330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Зав'язуючи знайомства, варто вводити у коло спілкування тільки тих людей, хто безпосередньо за своїм службовим становищем чи соціальним статусом здатний надати Вам роботу</a:t>
            </a:r>
            <a:endParaRPr kumimoji="0" lang="uk-UA" altLang="uk-UA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797107"/>
            <a:ext cx="3851920" cy="215707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520" y="531779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dirty="0"/>
              <a:t>Часто допомога приходить звідти, звідки її зовсім не чекаєш.</a:t>
            </a:r>
            <a:endParaRPr lang="uk-UA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22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021791"/>
              </p:ext>
            </p:extLst>
          </p:nvPr>
        </p:nvGraphicFramePr>
        <p:xfrm>
          <a:off x="13252" y="1124744"/>
          <a:ext cx="8087140" cy="2743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87140"/>
              </a:tblGrid>
              <a:tr h="225425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Безумовно, у такому вислові є частка істини, але, за великим рахунком, це – омана. Звичайно, Ваша основна мета – доступ до «потрібних» людей. І якщо є ключ до успіху, то це тільки Ваша здатність вибудовувати такі ланцюжки </a:t>
                      </a:r>
                      <a:r>
                        <a:rPr lang="uk-UA" sz="2000" dirty="0" err="1">
                          <a:effectLst/>
                        </a:rPr>
                        <a:t>зв`язків</a:t>
                      </a:r>
                      <a:r>
                        <a:rPr lang="uk-UA" sz="2000" dirty="0">
                          <a:effectLst/>
                        </a:rPr>
                        <a:t>, які спроможні вивести на роботодавців. Пошук роботи «по блату» – це процес багато в чому покроковий. 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71500" y="276618"/>
            <a:ext cx="7343800" cy="707886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Необхідно знати «потрібних» людей, </a:t>
            </a:r>
            <a:br>
              <a:rPr kumimoji="0" lang="uk-UA" alt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</a:br>
            <a:r>
              <a:rPr kumimoji="0" lang="uk-UA" alt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щоб знайти гарну роботу</a:t>
            </a:r>
            <a:endParaRPr kumimoji="0" lang="uk-UA" alt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252" y="4000625"/>
            <a:ext cx="5657056" cy="28392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sz="1700" dirty="0"/>
              <a:t>Спочатку Ви зустрічаєтеся з однією людиною, вона рекомендує Вам ще когось, та своєю чергою, називає наступне ім`я, і так доти, поки не </a:t>
            </a:r>
            <a:r>
              <a:rPr lang="uk-UA" sz="1700" dirty="0" err="1"/>
              <a:t>зав`яжете</a:t>
            </a:r>
            <a:r>
              <a:rPr lang="uk-UA" sz="1700" dirty="0"/>
              <a:t> знайомство з ключовою особистістю. Якщо Вам не вдалося відразу ж «вийти» на таку впливову постать, то це не має розчаровувати: просто варто збільшити свої зусилля і набратися терпіння. </a:t>
            </a:r>
            <a:endParaRPr lang="uk-UA" sz="1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308" y="4437112"/>
            <a:ext cx="3473692" cy="173684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46198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519623"/>
              </p:ext>
            </p:extLst>
          </p:nvPr>
        </p:nvGraphicFramePr>
        <p:xfrm>
          <a:off x="0" y="2060848"/>
          <a:ext cx="9143999" cy="47971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3999"/>
              </a:tblGrid>
              <a:tr h="4797152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 Що ж, ми з Вами живемо не в найкращому зі світів. Буває, що, зателефонувавши комусь чи зустрівшись із кимось, на кого цілком розраховуєте і кому під силу посприяти, наштовхуєтеся на зарозумілу чи зневажливу відмову тільки тому, що посміли безпосередньо звернутися з проханням про допомогу. На щастя, більшість людей – навіть ті, з ким Ви майже не знайомі, – найчастіше виявляються на диво доброзичливо налаштованими, якщо звернутися до них належним чином і переконливо сформулювати своє прохання. Тому відсоток грубіянів, із якими доведеться зіштовхнутися, не дуже високий». 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9512" y="548680"/>
            <a:ext cx="6264696" cy="1015663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Люди можуть образитися чи навіть розлютитися, якщо до них звернутися з проханням про допомогу в пошуках роботи</a:t>
            </a:r>
            <a:endParaRPr kumimoji="0" lang="uk-UA" alt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150" y="180211"/>
            <a:ext cx="26098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8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422" y="1916832"/>
            <a:ext cx="7776864" cy="2805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sz="2000" dirty="0" smtClean="0">
                <a:ea typeface="Times New Roman" panose="02020603050405020304" pitchFamily="18" charset="0"/>
              </a:rPr>
              <a:t>Для </a:t>
            </a:r>
            <a:r>
              <a:rPr lang="uk-UA" sz="2000" dirty="0">
                <a:ea typeface="Times New Roman" panose="02020603050405020304" pitchFamily="18" charset="0"/>
              </a:rPr>
              <a:t>цього достатньо просити про таку послугу із жалюгідним виглядом і тремтінням у голосі, і Ваша поведінка створить враження про Вас, як про слабку людину, не придатну для серйозної та відповідальної роботи. У цьому випадку ніхто не захоче рекомендувати Вашу кандидатуру ще комусь.</a:t>
            </a:r>
            <a:endParaRPr lang="uk-UA" sz="20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5462" y="188640"/>
            <a:ext cx="7416824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sz="2400" b="1" dirty="0">
                <a:latin typeface="+mj-lt"/>
                <a:ea typeface="Times New Roman" panose="02020603050405020304" pitchFamily="18" charset="0"/>
              </a:rPr>
              <a:t>Але пам`ятайте, що спричинити відмову </a:t>
            </a:r>
            <a:r>
              <a:rPr lang="en-US" sz="2400" b="1" dirty="0" smtClean="0">
                <a:latin typeface="+mj-lt"/>
                <a:ea typeface="Times New Roman" panose="02020603050405020304" pitchFamily="18" charset="0"/>
              </a:rPr>
              <a:t/>
            </a:r>
            <a:br>
              <a:rPr lang="en-US" sz="2400" b="1" dirty="0" smtClean="0">
                <a:latin typeface="+mj-lt"/>
                <a:ea typeface="Times New Roman" panose="02020603050405020304" pitchFamily="18" charset="0"/>
              </a:rPr>
            </a:br>
            <a:r>
              <a:rPr lang="uk-UA" sz="2400" b="1" dirty="0" smtClean="0">
                <a:latin typeface="+mj-lt"/>
                <a:ea typeface="Times New Roman" panose="02020603050405020304" pitchFamily="18" charset="0"/>
              </a:rPr>
              <a:t>Ви </a:t>
            </a:r>
            <a:r>
              <a:rPr lang="uk-UA" sz="2400" b="1" dirty="0">
                <a:latin typeface="+mj-lt"/>
                <a:ea typeface="Times New Roman" panose="02020603050405020304" pitchFamily="18" charset="0"/>
              </a:rPr>
              <a:t>можете й самі. </a:t>
            </a:r>
            <a:endParaRPr lang="uk-UA" sz="2400" dirty="0"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450428"/>
            <a:ext cx="4176464" cy="233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00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55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1916832"/>
            <a:ext cx="568863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sz="2000" dirty="0" smtClean="0">
                <a:ea typeface="Times New Roman" panose="02020603050405020304" pitchFamily="18" charset="0"/>
              </a:rPr>
              <a:t>15–20</a:t>
            </a:r>
            <a:r>
              <a:rPr lang="uk-UA" sz="2000" dirty="0">
                <a:ea typeface="Times New Roman" panose="02020603050405020304" pitchFamily="18" charset="0"/>
              </a:rPr>
              <a:t>% кандидатів знаходять роботу за оголошенням, опублікованим у періодичних виданнях. З одного боку не так багато, але й не настільки мало, щоб ігнорувати даний спосіб пошуку. Тим більше, що оголошення про прийом на роботу – це  легкодоступне джерело даних про вакансії.</a:t>
            </a:r>
            <a:endParaRPr lang="uk-UA" sz="20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31840" y="-26504"/>
            <a:ext cx="6012160" cy="9591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r">
              <a:lnSpc>
                <a:spcPct val="150000"/>
              </a:lnSpc>
              <a:spcAft>
                <a:spcPts val="0"/>
              </a:spcAft>
            </a:pPr>
            <a:r>
              <a:rPr lang="uk-UA" sz="2000" b="1" dirty="0">
                <a:latin typeface="+mj-lt"/>
                <a:ea typeface="Times New Roman" panose="02020603050405020304" pitchFamily="18" charset="0"/>
              </a:rPr>
              <a:t>Робота з оголошеннями в засобах масової </a:t>
            </a:r>
            <a:r>
              <a:rPr lang="uk-UA" sz="2000" b="1" dirty="0" smtClean="0">
                <a:latin typeface="+mj-lt"/>
                <a:ea typeface="Times New Roman" panose="02020603050405020304" pitchFamily="18" charset="0"/>
              </a:rPr>
              <a:t>інформації</a:t>
            </a:r>
            <a:r>
              <a:rPr lang="en-US" sz="2000" b="1" dirty="0" smtClean="0">
                <a:latin typeface="+mj-lt"/>
                <a:ea typeface="Times New Roman" panose="02020603050405020304" pitchFamily="18" charset="0"/>
              </a:rPr>
              <a:t> </a:t>
            </a:r>
            <a:r>
              <a:rPr lang="uk-UA" sz="2000" b="1" dirty="0" smtClean="0">
                <a:latin typeface="+mj-lt"/>
                <a:ea typeface="Times New Roman" panose="02020603050405020304" pitchFamily="18" charset="0"/>
              </a:rPr>
              <a:t>та </a:t>
            </a:r>
            <a:r>
              <a:rPr lang="uk-UA" sz="2000" b="1" dirty="0">
                <a:latin typeface="+mj-lt"/>
                <a:ea typeface="Times New Roman" panose="02020603050405020304" pitchFamily="18" charset="0"/>
              </a:rPr>
              <a:t>використання Інтернет-ресурсів</a:t>
            </a:r>
            <a:endParaRPr lang="uk-UA" sz="2000" dirty="0"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14625" cy="16859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369" y="1931234"/>
            <a:ext cx="3354220" cy="335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13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2861" y="692696"/>
            <a:ext cx="5459433" cy="34163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i="1" dirty="0" smtClean="0">
                <a:ea typeface="Times New Roman" panose="02020603050405020304" pitchFamily="18" charset="0"/>
              </a:rPr>
              <a:t>Перша</a:t>
            </a:r>
            <a:r>
              <a:rPr lang="uk-UA" b="1" i="1" dirty="0" smtClean="0">
                <a:ea typeface="Times New Roman" panose="02020603050405020304" pitchFamily="18" charset="0"/>
              </a:rPr>
              <a:t> </a:t>
            </a:r>
            <a:r>
              <a:rPr lang="uk-UA" dirty="0">
                <a:ea typeface="Times New Roman" panose="02020603050405020304" pitchFamily="18" charset="0"/>
              </a:rPr>
              <a:t>– розміщення власних оголошень про пошук роботи на спеціалізованих інтернет-сайтах, публікуєте їх у друкованих виданнях, розклеюєте на стовпах. </a:t>
            </a:r>
            <a:r>
              <a:rPr lang="uk-UA" dirty="0" err="1">
                <a:ea typeface="Times New Roman" panose="02020603050405020304" pitchFamily="18" charset="0"/>
              </a:rPr>
              <a:t>Повірте</a:t>
            </a:r>
            <a:r>
              <a:rPr lang="uk-UA" dirty="0">
                <a:ea typeface="Times New Roman" panose="02020603050405020304" pitchFamily="18" charset="0"/>
              </a:rPr>
              <a:t>, що це доволі мало ефективно. Серйозні роботодавці не обтяжують себе передплатою великої кількості газет у пошуках працівника і не переписують номери телефонів на парканах. </a:t>
            </a:r>
            <a:endParaRPr lang="en-US" dirty="0" smtClean="0"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6707"/>
            <a:ext cx="9144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latin typeface="+mj-lt"/>
                <a:ea typeface="Times New Roman" panose="02020603050405020304" pitchFamily="18" charset="0"/>
              </a:rPr>
              <a:t>Є дві основні стратегії роботи з </a:t>
            </a:r>
            <a:r>
              <a:rPr lang="uk-UA" sz="2800" b="1" dirty="0" smtClean="0">
                <a:latin typeface="+mj-lt"/>
                <a:ea typeface="Times New Roman" panose="02020603050405020304" pitchFamily="18" charset="0"/>
              </a:rPr>
              <a:t>оголошеннями</a:t>
            </a:r>
            <a:r>
              <a:rPr lang="en-US" sz="2800" b="1" dirty="0" smtClean="0">
                <a:latin typeface="+mj-lt"/>
                <a:ea typeface="Times New Roman" panose="02020603050405020304" pitchFamily="18" charset="0"/>
              </a:rPr>
              <a:t>!</a:t>
            </a:r>
            <a:r>
              <a:rPr lang="uk-UA" sz="2800" b="1" dirty="0" smtClean="0">
                <a:latin typeface="+mj-lt"/>
                <a:ea typeface="Times New Roman" panose="02020603050405020304" pitchFamily="18" charset="0"/>
              </a:rPr>
              <a:t> </a:t>
            </a:r>
            <a:endParaRPr lang="uk-UA" sz="2800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3573016"/>
            <a:ext cx="5580112" cy="336547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i="1" dirty="0">
                <a:ea typeface="Times New Roman" panose="02020603050405020304" pitchFamily="18" charset="0"/>
              </a:rPr>
              <a:t>Друга стратегія</a:t>
            </a:r>
            <a:r>
              <a:rPr lang="uk-UA" b="1" i="1" dirty="0">
                <a:ea typeface="Times New Roman" panose="02020603050405020304" pitchFamily="18" charset="0"/>
              </a:rPr>
              <a:t> </a:t>
            </a:r>
            <a:r>
              <a:rPr lang="uk-UA" dirty="0">
                <a:ea typeface="Times New Roman" panose="02020603050405020304" pitchFamily="18" charset="0"/>
              </a:rPr>
              <a:t>полягає</a:t>
            </a:r>
            <a:r>
              <a:rPr lang="uk-UA" b="1" dirty="0">
                <a:ea typeface="Times New Roman" panose="02020603050405020304" pitchFamily="18" charset="0"/>
              </a:rPr>
              <a:t> </a:t>
            </a:r>
            <a:r>
              <a:rPr lang="uk-UA" dirty="0">
                <a:ea typeface="Times New Roman" panose="02020603050405020304" pitchFamily="18" charset="0"/>
              </a:rPr>
              <a:t>у відзивах на вже опубліковані оголошення. Виділіть час для перегляду і вакансій. Більше того, Ви зможете зв`язатися з роботодавцями, обминаючи кадрові агентства. Але спершу треба навчитися самостійно читати і розуміти подані оголошення. </a:t>
            </a:r>
            <a:endParaRPr lang="en-US" dirty="0" smtClean="0"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en-US" dirty="0"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uk-UA" dirty="0"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26" y="4695593"/>
            <a:ext cx="2847975" cy="1600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498" y="1052736"/>
            <a:ext cx="2695575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54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672" y="1052736"/>
            <a:ext cx="7740352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sz="2000" b="1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1</a:t>
            </a:r>
            <a:r>
              <a:rPr lang="uk-UA" sz="2000" b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. У якому виданні розміщене оголошення? Це дасть уявлення та цілком визначену інформацію про наступне: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907415" algn="l"/>
              </a:tabLst>
            </a:pPr>
            <a:r>
              <a:rPr lang="uk-UA" dirty="0">
                <a:ea typeface="Times New Roman" panose="02020603050405020304" pitchFamily="18" charset="0"/>
              </a:rPr>
              <a:t>про витрати на пошук персоналу: це свідчення про зацікавленість фірми у кваліфікованому спеціалісті та про його цінність для неї;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907415" algn="l"/>
              </a:tabLst>
            </a:pPr>
            <a:r>
              <a:rPr lang="uk-UA" dirty="0">
                <a:ea typeface="Times New Roman" panose="02020603050405020304" pitchFamily="18" charset="0"/>
              </a:rPr>
              <a:t>про те, наскільки широко проведено пошук;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907415" algn="l"/>
              </a:tabLst>
            </a:pPr>
            <a:r>
              <a:rPr lang="uk-UA" dirty="0">
                <a:ea typeface="Times New Roman" panose="02020603050405020304" pitchFamily="18" charset="0"/>
              </a:rPr>
              <a:t>про фінансові можливості фірми і престижності пропонованої роботи.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i="1" dirty="0">
                <a:ea typeface="Times New Roman" panose="02020603050405020304" pitchFamily="18" charset="0"/>
              </a:rPr>
              <a:t>Багато чого можуть сказати і оформлення оголошення, його величина та місце, шрифт, наявність логотипу і т. п. </a:t>
            </a:r>
            <a:endParaRPr lang="uk-UA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38872"/>
            <a:ext cx="7740352" cy="9591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sz="2000" b="1" dirty="0">
                <a:latin typeface="+mj-lt"/>
                <a:ea typeface="Times New Roman" panose="02020603050405020304" pitchFamily="18" charset="0"/>
              </a:rPr>
              <a:t>Аналізуючи оголошення, спробуйте з`ясувати  наступні питання.</a:t>
            </a:r>
            <a:endParaRPr lang="uk-UA" sz="2000" dirty="0"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2050" name="Picture 2" descr="ПДВ та друковані видання в електронному вигляді | Тернопіль вечірні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230" y="4850081"/>
            <a:ext cx="3055938" cy="203530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6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7632848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sz="2000" b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2. Оголошення подала фірма чи посередницьке </a:t>
            </a:r>
            <a:r>
              <a:rPr lang="uk-UA" sz="2000" b="1" dirty="0" err="1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рекрутингове</a:t>
            </a:r>
            <a:r>
              <a:rPr lang="uk-UA" sz="2000" b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 агентство? </a:t>
            </a:r>
            <a:endParaRPr lang="uk-UA" sz="2000" dirty="0">
              <a:solidFill>
                <a:schemeClr val="accent5">
                  <a:lumMod val="75000"/>
                </a:schemeClr>
              </a:solidFill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907415" algn="l"/>
              </a:tabLst>
            </a:pPr>
            <a:r>
              <a:rPr lang="uk-UA" dirty="0">
                <a:ea typeface="Times New Roman" panose="02020603050405020304" pitchFamily="18" charset="0"/>
              </a:rPr>
              <a:t>послуги агентств обходяться для фірм зазвичай у 20–30% пропонованої на даній посаді річної зарплати та є свідченням відповідного фінансового стану фірми;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907415" algn="l"/>
              </a:tabLst>
            </a:pPr>
            <a:r>
              <a:rPr lang="uk-UA" dirty="0">
                <a:ea typeface="Times New Roman" panose="02020603050405020304" pitchFamily="18" charset="0"/>
              </a:rPr>
              <a:t>те, що фірма свідомо йде на додаткові витрати на пошук персоналу, свідчить про велике значення для неї заповнення даної вакансії.</a:t>
            </a:r>
            <a:endParaRPr lang="uk-UA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3074" name="Picture 2" descr="Де українці найчастіше знаходять роботу: статистика - Інтернет-видання  &quot;Час-Дій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645024"/>
            <a:ext cx="5387752" cy="299693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50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0" y="144016"/>
            <a:ext cx="9144000" cy="5486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r>
              <a:rPr lang="uk-UA" altLang="ru-RU" sz="2800" b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Чинники успішного працевлаштування за фахом </a:t>
            </a:r>
            <a:endParaRPr lang="en-US" altLang="ru-RU" sz="28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963012"/>
            <a:ext cx="4536504" cy="29854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uk-UA" b="1" dirty="0" smtClean="0"/>
              <a:t>ІІ. Варіації </a:t>
            </a:r>
            <a:r>
              <a:rPr lang="uk-UA" b="1" dirty="0"/>
              <a:t>самопрезентації та </a:t>
            </a:r>
            <a:r>
              <a:rPr lang="uk-UA" b="1" dirty="0" smtClean="0"/>
              <a:t>правове  регулювання </a:t>
            </a:r>
            <a:r>
              <a:rPr lang="uk-UA" b="1" dirty="0"/>
              <a:t>трудових відносин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uk-UA" dirty="0">
                <a:ea typeface="Times New Roman" panose="02020603050405020304" pitchFamily="18" charset="0"/>
              </a:rPr>
              <a:t>Лекція</a:t>
            </a:r>
            <a:r>
              <a:rPr lang="uk-UA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ea typeface="Times New Roman" panose="02020603050405020304" pitchFamily="18" charset="0"/>
              </a:rPr>
              <a:t>4. </a:t>
            </a:r>
            <a:r>
              <a:rPr lang="uk-UA" sz="1700" dirty="0">
                <a:latin typeface="+mj-lt"/>
                <a:ea typeface="Times New Roman" panose="02020603050405020304" pitchFamily="18" charset="0"/>
              </a:rPr>
              <a:t>Співбесіда.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uk-UA" dirty="0">
                <a:ea typeface="Times New Roman" panose="02020603050405020304" pitchFamily="18" charset="0"/>
              </a:rPr>
              <a:t>Лекція</a:t>
            </a:r>
            <a:r>
              <a:rPr lang="uk-UA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ea typeface="Times New Roman" panose="02020603050405020304" pitchFamily="18" charset="0"/>
              </a:rPr>
              <a:t>5. </a:t>
            </a:r>
            <a:r>
              <a:rPr lang="uk-UA" sz="1700" dirty="0">
                <a:latin typeface="+mj-lt"/>
                <a:ea typeface="Times New Roman" panose="02020603050405020304" pitchFamily="18" charset="0"/>
              </a:rPr>
              <a:t>Можливі шахрайства з боку роботодавців. Правове регулювання трудових відносин.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uk-UA" dirty="0">
                <a:ea typeface="Times New Roman" panose="02020603050405020304" pitchFamily="18" charset="0"/>
              </a:rPr>
              <a:t>Лекція</a:t>
            </a:r>
            <a:r>
              <a:rPr lang="uk-UA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ea typeface="Times New Roman" panose="02020603050405020304" pitchFamily="18" charset="0"/>
              </a:rPr>
              <a:t>6. </a:t>
            </a:r>
            <a:r>
              <a:rPr lang="uk-UA" sz="1700" dirty="0">
                <a:latin typeface="+mj-lt"/>
                <a:ea typeface="Times New Roman" panose="02020603050405020304" pitchFamily="18" charset="0"/>
              </a:rPr>
              <a:t>Написання есе за обраною </a:t>
            </a:r>
            <a:r>
              <a:rPr lang="uk-UA" sz="1700" dirty="0" smtClean="0">
                <a:latin typeface="+mj-lt"/>
                <a:ea typeface="Times New Roman" panose="02020603050405020304" pitchFamily="18" charset="0"/>
              </a:rPr>
              <a:t>тематикою. Самопрезентація</a:t>
            </a:r>
            <a:r>
              <a:rPr lang="uk-UA" sz="1700" dirty="0">
                <a:latin typeface="+mj-lt"/>
                <a:ea typeface="Times New Roman" panose="02020603050405020304" pitchFamily="18" charset="0"/>
              </a:rPr>
              <a:t>. </a:t>
            </a:r>
            <a:r>
              <a:rPr lang="uk-UA" sz="1700" dirty="0" err="1">
                <a:latin typeface="+mj-lt"/>
                <a:ea typeface="Times New Roman" panose="02020603050405020304" pitchFamily="18" charset="0"/>
              </a:rPr>
              <a:t>Самозайнятість</a:t>
            </a:r>
            <a:r>
              <a:rPr lang="uk-UA" sz="1700" dirty="0">
                <a:latin typeface="+mj-lt"/>
                <a:ea typeface="Times New Roman" panose="02020603050405020304" pitchFamily="18" charset="0"/>
              </a:rPr>
              <a:t>.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4016" y="963012"/>
            <a:ext cx="3923928" cy="29700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2" algn="ctr">
              <a:spcBef>
                <a:spcPts val="600"/>
              </a:spcBef>
              <a:spcAft>
                <a:spcPts val="600"/>
              </a:spcAft>
              <a:tabLst>
                <a:tab pos="1357630" algn="l"/>
                <a:tab pos="457200" algn="l"/>
              </a:tabLst>
            </a:pPr>
            <a:r>
              <a:rPr lang="uk-UA" b="1" dirty="0">
                <a:latin typeface="+mj-lt"/>
              </a:rPr>
              <a:t>І. Шляхи пошуку роботи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uk-UA" dirty="0">
                <a:latin typeface="+mj-lt"/>
                <a:ea typeface="Times New Roman" panose="02020603050405020304" pitchFamily="18" charset="0"/>
              </a:rPr>
              <a:t>Лекція 1. </a:t>
            </a:r>
            <a:r>
              <a:rPr lang="uk-UA" sz="1700" dirty="0">
                <a:latin typeface="+mj-lt"/>
                <a:ea typeface="Times New Roman" panose="02020603050405020304" pitchFamily="18" charset="0"/>
              </a:rPr>
              <a:t>Техніка пошуку роботи. Шляхи пошуку роботи.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uk-UA" dirty="0">
                <a:latin typeface="+mj-lt"/>
                <a:ea typeface="Times New Roman" panose="02020603050405020304" pitchFamily="18" charset="0"/>
              </a:rPr>
              <a:t>Лекція 2. </a:t>
            </a:r>
            <a:r>
              <a:rPr lang="uk-UA" sz="1700" dirty="0">
                <a:latin typeface="+mj-lt"/>
                <a:ea typeface="Times New Roman" panose="02020603050405020304" pitchFamily="18" charset="0"/>
              </a:rPr>
              <a:t>Ресурси кадрових агентств. Пошук роботи через державні центри зайнятості.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uk-UA" dirty="0">
                <a:latin typeface="+mj-lt"/>
                <a:ea typeface="Times New Roman" panose="02020603050405020304" pitchFamily="18" charset="0"/>
              </a:rPr>
              <a:t>Лекція 3. </a:t>
            </a:r>
            <a:r>
              <a:rPr lang="uk-UA" sz="1700" dirty="0">
                <a:latin typeface="+mj-lt"/>
                <a:ea typeface="Times New Roman" panose="02020603050405020304" pitchFamily="18" charset="0"/>
              </a:rPr>
              <a:t>Метод активного прямого пошуку роботи. Пошук роботу за допомогою резюме</a:t>
            </a:r>
            <a:r>
              <a:rPr lang="uk-UA" sz="1700" dirty="0" smtClean="0">
                <a:latin typeface="+mj-lt"/>
                <a:ea typeface="Times New Roman" panose="02020603050405020304" pitchFamily="18" charset="0"/>
              </a:rPr>
              <a:t>.</a:t>
            </a:r>
            <a:endParaRPr lang="uk-UA" sz="1700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" y="4269283"/>
            <a:ext cx="9144000" cy="2062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sz="2400" b="1" dirty="0" smtClean="0"/>
              <a:t>ІНДИВІДУАЛЬНЕ ПРАКТИЧНЕ ЗАВДАННЯ</a:t>
            </a:r>
            <a:endParaRPr lang="en-US" sz="2400" b="1" dirty="0" smtClean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sz="2400" b="1" dirty="0" smtClean="0">
                <a:ea typeface="Times New Roman" panose="02020603050405020304" pitchFamily="18" charset="0"/>
              </a:rPr>
              <a:t>І. Резюме (</a:t>
            </a:r>
            <a:r>
              <a:rPr lang="uk-UA" sz="2400" b="1" dirty="0" err="1" smtClean="0">
                <a:ea typeface="Times New Roman" panose="02020603050405020304" pitchFamily="18" charset="0"/>
              </a:rPr>
              <a:t>укр</a:t>
            </a:r>
            <a:r>
              <a:rPr lang="uk-UA" sz="2400" b="1" dirty="0" smtClean="0">
                <a:ea typeface="Times New Roman" panose="02020603050405020304" pitchFamily="18" charset="0"/>
              </a:rPr>
              <a:t>., </a:t>
            </a:r>
            <a:r>
              <a:rPr lang="uk-UA" sz="2400" b="1" dirty="0" smtClean="0"/>
              <a:t>2026 </a:t>
            </a:r>
            <a:r>
              <a:rPr lang="uk-UA" sz="2400" b="1" dirty="0"/>
              <a:t>р</a:t>
            </a:r>
            <a:r>
              <a:rPr lang="uk-UA" sz="2400" b="1" dirty="0" smtClean="0"/>
              <a:t>.,</a:t>
            </a:r>
            <a:r>
              <a:rPr lang="uk-UA" sz="2400" b="1" dirty="0" smtClean="0">
                <a:ea typeface="Times New Roman" panose="02020603050405020304" pitchFamily="18" charset="0"/>
              </a:rPr>
              <a:t>) - </a:t>
            </a:r>
            <a:r>
              <a:rPr lang="en-US" sz="2400" b="1" dirty="0" smtClean="0"/>
              <a:t>1</a:t>
            </a:r>
            <a:r>
              <a:rPr lang="uk-UA" sz="2400" b="1" dirty="0" smtClean="0"/>
              <a:t>2</a:t>
            </a:r>
            <a:r>
              <a:rPr lang="en-US" sz="2400" b="1" dirty="0" smtClean="0"/>
              <a:t> </a:t>
            </a:r>
            <a:r>
              <a:rPr lang="uk-UA" sz="2400" b="1" dirty="0"/>
              <a:t>балів </a:t>
            </a:r>
            <a:r>
              <a:rPr lang="uk-UA" sz="2400" b="1" dirty="0" smtClean="0">
                <a:ea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sz="2400" b="1" dirty="0" smtClean="0"/>
              <a:t>ІІ. </a:t>
            </a:r>
            <a:r>
              <a:rPr lang="en-US" sz="2400" b="1" dirty="0" smtClean="0"/>
              <a:t>CV (</a:t>
            </a:r>
            <a:r>
              <a:rPr lang="uk-UA" sz="2400" b="1" dirty="0" err="1" smtClean="0"/>
              <a:t>анг</a:t>
            </a:r>
            <a:r>
              <a:rPr lang="uk-UA" sz="2400" b="1" dirty="0" smtClean="0"/>
              <a:t>., </a:t>
            </a:r>
            <a:r>
              <a:rPr lang="uk-UA" sz="2000" b="1" dirty="0">
                <a:ea typeface="Times New Roman" panose="02020603050405020304" pitchFamily="18" charset="0"/>
              </a:rPr>
              <a:t>на </a:t>
            </a:r>
            <a:r>
              <a:rPr lang="uk-UA" sz="2000" b="1" dirty="0" smtClean="0">
                <a:ea typeface="Times New Roman" panose="02020603050405020304" pitchFamily="18" charset="0"/>
              </a:rPr>
              <a:t>сьогодні, </a:t>
            </a:r>
            <a:r>
              <a:rPr lang="en-US" sz="1600" b="1" dirty="0" smtClean="0">
                <a:hlinkClick r:id="rId2"/>
              </a:rPr>
              <a:t>https</a:t>
            </a:r>
            <a:r>
              <a:rPr lang="en-US" sz="1600" b="1" dirty="0">
                <a:hlinkClick r:id="rId2"/>
              </a:rPr>
              <a:t>://europass.cedefop.europa.eu</a:t>
            </a:r>
            <a:r>
              <a:rPr lang="en-US" sz="2000" b="1" dirty="0" smtClean="0">
                <a:hlinkClick r:id="rId2"/>
              </a:rPr>
              <a:t>/</a:t>
            </a:r>
            <a:r>
              <a:rPr lang="en-US" sz="2000" b="1" dirty="0" smtClean="0"/>
              <a:t>)</a:t>
            </a:r>
            <a:r>
              <a:rPr lang="uk-UA" sz="2400" b="1" dirty="0" smtClean="0"/>
              <a:t> - </a:t>
            </a:r>
            <a:r>
              <a:rPr lang="en-US" sz="2100" b="1" dirty="0" smtClean="0"/>
              <a:t>1</a:t>
            </a:r>
            <a:r>
              <a:rPr lang="uk-UA" sz="2100" b="1" dirty="0" smtClean="0"/>
              <a:t>3 балів</a:t>
            </a:r>
          </a:p>
        </p:txBody>
      </p:sp>
    </p:spTree>
    <p:extLst>
      <p:ext uri="{BB962C8B-B14F-4D97-AF65-F5344CB8AC3E}">
        <p14:creationId xmlns:p14="http://schemas.microsoft.com/office/powerpoint/2010/main" val="417630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7693"/>
            <a:ext cx="8058073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sz="2000" b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3. Перед тим, як відгукнутися на оголошення, необхідно з`ясувати для себе ще ряд дуже важливих питань.</a:t>
            </a:r>
            <a:endParaRPr lang="uk-UA" sz="2000" dirty="0">
              <a:solidFill>
                <a:schemeClr val="accent5">
                  <a:lumMod val="75000"/>
                </a:schemeClr>
              </a:solidFill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907415" algn="l"/>
              </a:tabLst>
            </a:pPr>
            <a:r>
              <a:rPr lang="uk-UA" dirty="0">
                <a:ea typeface="Times New Roman" panose="02020603050405020304" pitchFamily="18" charset="0"/>
              </a:rPr>
              <a:t>Що фірма вважає за потрібне повідомити про себе? 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907415" algn="l"/>
              </a:tabLst>
            </a:pPr>
            <a:r>
              <a:rPr lang="uk-UA" dirty="0">
                <a:ea typeface="Times New Roman" panose="02020603050405020304" pitchFamily="18" charset="0"/>
              </a:rPr>
              <a:t>Який основний напрямок діяльності фірми?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907415" algn="l"/>
              </a:tabLst>
            </a:pPr>
            <a:r>
              <a:rPr lang="uk-UA" dirty="0">
                <a:ea typeface="Times New Roman" panose="02020603050405020304" pitchFamily="18" charset="0"/>
              </a:rPr>
              <a:t>Яка фірма за величиною?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907415" algn="l"/>
              </a:tabLst>
            </a:pPr>
            <a:r>
              <a:rPr lang="uk-UA" dirty="0">
                <a:ea typeface="Times New Roman" panose="02020603050405020304" pitchFamily="18" charset="0"/>
              </a:rPr>
              <a:t>Де розташоване місце пропонованої роботи? Якщо назва й адреса фірми зазначені повністю – це добра ознака.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907415" algn="l"/>
              </a:tabLst>
            </a:pPr>
            <a:r>
              <a:rPr lang="uk-UA" dirty="0">
                <a:ea typeface="Times New Roman" panose="02020603050405020304" pitchFamily="18" charset="0"/>
              </a:rPr>
              <a:t>Як описана посада?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907415" algn="l"/>
              </a:tabLst>
            </a:pPr>
            <a:r>
              <a:rPr lang="uk-UA" dirty="0">
                <a:ea typeface="Times New Roman" panose="02020603050405020304" pitchFamily="18" charset="0"/>
              </a:rPr>
              <a:t>Чи зазначене точне найменування посади?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907415" algn="l"/>
              </a:tabLst>
            </a:pPr>
            <a:r>
              <a:rPr lang="uk-UA" dirty="0">
                <a:ea typeface="Times New Roman" panose="02020603050405020304" pitchFamily="18" charset="0"/>
              </a:rPr>
              <a:t>Чи можна зрозуміти з оголошення, що запропоновано: робота самостійна чи у складі команди?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907415" algn="l"/>
              </a:tabLst>
            </a:pPr>
            <a:r>
              <a:rPr lang="uk-UA" dirty="0">
                <a:ea typeface="Times New Roman" panose="02020603050405020304" pitchFamily="18" charset="0"/>
              </a:rPr>
              <a:t>Які вимоги до кваліфікації і професійного досвіду? (Іноді вони перераховані, а іноді їх можна вивести з побічно наданої в оголошенні інформації про фірму). 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907415" algn="l"/>
              </a:tabLst>
            </a:pPr>
            <a:r>
              <a:rPr lang="uk-UA" dirty="0">
                <a:ea typeface="Times New Roman" panose="02020603050405020304" pitchFamily="18" charset="0"/>
              </a:rPr>
              <a:t>Чи передбачено спеціальне навчання для нового працівника?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907415" algn="l"/>
              </a:tabLst>
            </a:pPr>
            <a:r>
              <a:rPr lang="uk-UA" dirty="0">
                <a:ea typeface="Times New Roman" panose="02020603050405020304" pitchFamily="18" charset="0"/>
              </a:rPr>
              <a:t>Чи існує якісь вимоги до особистих якостей? </a:t>
            </a:r>
            <a:endParaRPr lang="uk-UA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13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4345"/>
            <a:ext cx="7920880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8815" indent="-221615" algn="just">
              <a:lnSpc>
                <a:spcPct val="150000"/>
              </a:lnSpc>
              <a:spcAft>
                <a:spcPts val="0"/>
              </a:spcAft>
            </a:pPr>
            <a:r>
              <a:rPr lang="uk-UA" sz="2000" b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4.  Чи подана в оголошенні інформація про винагороду за виконувану роботу?</a:t>
            </a:r>
            <a:endParaRPr lang="uk-UA" sz="2000" dirty="0">
              <a:solidFill>
                <a:schemeClr val="accent5">
                  <a:lumMod val="75000"/>
                </a:schemeClr>
              </a:solidFill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907415" algn="l"/>
              </a:tabLst>
            </a:pPr>
            <a:r>
              <a:rPr lang="uk-UA" dirty="0">
                <a:ea typeface="Times New Roman" panose="02020603050405020304" pitchFamily="18" charset="0"/>
              </a:rPr>
              <a:t>Якщо розмір зарплати зазначений на початку оголошення, то це, свідчить як правило, про те, що фірма чітко усвідомлює свою готовність платити такі кошти заради того, щоб отримати фахівця відповідного рівня.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907415" algn="l"/>
              </a:tabLst>
            </a:pPr>
            <a:r>
              <a:rPr lang="uk-UA" dirty="0">
                <a:ea typeface="Times New Roman" panose="02020603050405020304" pitchFamily="18" charset="0"/>
              </a:rPr>
              <a:t>Якщо про зарплату не згадано, то це може означати, що вона порівняно невелика, хоча бувають і винятки.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907415" algn="l"/>
              </a:tabLst>
            </a:pPr>
            <a:r>
              <a:rPr lang="uk-UA" dirty="0">
                <a:ea typeface="Times New Roman" panose="02020603050405020304" pitchFamily="18" charset="0"/>
              </a:rPr>
              <a:t>Чи є згадка про додаткові виплати та пільги? </a:t>
            </a:r>
            <a:endParaRPr lang="uk-UA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4098" name="Picture 2" descr="РОБОТА. Нагадуємо, що інтернет-видання “Менщина” шукає заступника редактора  – Менщи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564" y="4322631"/>
            <a:ext cx="3851920" cy="253536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62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426" y="620688"/>
            <a:ext cx="807596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uk-UA" sz="2000" b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5. Також при аналізі оголошення про вакансію спробуйте уяснити для себе ще й таку інформацію.</a:t>
            </a:r>
            <a:endParaRPr lang="uk-UA" sz="2000" dirty="0">
              <a:solidFill>
                <a:schemeClr val="accent5">
                  <a:lumMod val="75000"/>
                </a:schemeClr>
              </a:solidFill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907415" algn="l"/>
              </a:tabLst>
            </a:pPr>
            <a:r>
              <a:rPr lang="uk-UA" dirty="0">
                <a:ea typeface="Times New Roman" panose="02020603050405020304" pitchFamily="18" charset="0"/>
              </a:rPr>
              <a:t>Чи можна зрозуміти, яка перспектива просування по службі?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907415" algn="l"/>
              </a:tabLst>
            </a:pPr>
            <a:r>
              <a:rPr lang="uk-UA" dirty="0">
                <a:ea typeface="Times New Roman" panose="02020603050405020304" pitchFamily="18" charset="0"/>
              </a:rPr>
              <a:t>Як</a:t>
            </a:r>
            <a:r>
              <a:rPr lang="uk-UA" b="1" dirty="0">
                <a:ea typeface="Times New Roman" panose="02020603050405020304" pitchFamily="18" charset="0"/>
              </a:rPr>
              <a:t> </a:t>
            </a:r>
            <a:r>
              <a:rPr lang="uk-UA" dirty="0">
                <a:ea typeface="Times New Roman" panose="02020603050405020304" pitchFamily="18" charset="0"/>
              </a:rPr>
              <a:t>і до кого рекомендовано звертатися?</a:t>
            </a:r>
            <a:r>
              <a:rPr lang="uk-UA" b="1" dirty="0">
                <a:ea typeface="Times New Roman" panose="02020603050405020304" pitchFamily="18" charset="0"/>
              </a:rPr>
              <a:t> </a:t>
            </a:r>
            <a:endParaRPr lang="uk-UA" dirty="0"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907415" algn="l"/>
              </a:tabLst>
            </a:pPr>
            <a:r>
              <a:rPr lang="uk-UA" dirty="0">
                <a:ea typeface="Times New Roman" panose="02020603050405020304" pitchFamily="18" charset="0"/>
              </a:rPr>
              <a:t>Якщо подано ім`я з телефоном і </a:t>
            </a:r>
            <a:r>
              <a:rPr lang="uk-UA" dirty="0" err="1">
                <a:ea typeface="Times New Roman" panose="02020603050405020304" pitchFamily="18" charset="0"/>
              </a:rPr>
              <a:t>адресою</a:t>
            </a:r>
            <a:r>
              <a:rPr lang="uk-UA" dirty="0">
                <a:ea typeface="Times New Roman" panose="02020603050405020304" pitchFamily="18" charset="0"/>
              </a:rPr>
              <a:t>, то це означає, що фірма  знайде і час для бесіди з Вами телефоном, і можливість прийняти Вас як кандидата у своєму офісі.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907415" algn="l"/>
              </a:tabLst>
            </a:pPr>
            <a:r>
              <a:rPr lang="uk-UA" dirty="0">
                <a:ea typeface="Times New Roman" panose="02020603050405020304" pitchFamily="18" charset="0"/>
              </a:rPr>
              <a:t>Чи не створюється  враження, що посаду надто розхвалюють?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907415" algn="l"/>
              </a:tabLst>
            </a:pPr>
            <a:r>
              <a:rPr lang="uk-UA" dirty="0">
                <a:ea typeface="Times New Roman" panose="02020603050405020304" pitchFamily="18" charset="0"/>
              </a:rPr>
              <a:t>Зверніть увагу на можливу невідповідність тональності оголошення змісту пропонованої роботи та її умов. </a:t>
            </a:r>
            <a:endParaRPr lang="uk-UA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5122" name="Picture 2" descr="Как получить работу копирайтера без опыта работы – Лайфхаке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864" y="4581128"/>
            <a:ext cx="3416528" cy="227687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96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6596"/>
            <a:ext cx="7884368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sz="2000" b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6. І ще дуже важливий момент: спробуйте навчитися «відсортовувати сміття».</a:t>
            </a:r>
            <a:endParaRPr lang="uk-UA" sz="2000" dirty="0">
              <a:solidFill>
                <a:schemeClr val="accent5">
                  <a:lumMod val="75000"/>
                </a:schemeClr>
              </a:solidFill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ea typeface="Times New Roman" panose="02020603050405020304" pitchFamily="18" charset="0"/>
              </a:rPr>
              <a:t>Спочатку це буде складно, але з часом, Вам це стане під силу.  Уникайте оголошень, у яких мало конкретики, зате багато щедрих обіцянок і знаків оклику на кшталт: </a:t>
            </a:r>
            <a:r>
              <a:rPr lang="uk-UA" b="1" dirty="0">
                <a:ea typeface="Times New Roman" panose="02020603050405020304" pitchFamily="18" charset="0"/>
              </a:rPr>
              <a:t>“Терміново!” “</a:t>
            </a:r>
            <a:r>
              <a:rPr lang="uk-UA" b="1" dirty="0" err="1">
                <a:ea typeface="Times New Roman" panose="02020603050405020304" pitchFamily="18" charset="0"/>
              </a:rPr>
              <a:t>Суперпропозиція</a:t>
            </a:r>
            <a:r>
              <a:rPr lang="uk-UA" b="1" dirty="0">
                <a:ea typeface="Times New Roman" panose="02020603050405020304" pitchFamily="18" charset="0"/>
              </a:rPr>
              <a:t>!” “Поспішайте!” “Престижна робота!” </a:t>
            </a:r>
            <a:r>
              <a:rPr lang="uk-UA" dirty="0">
                <a:ea typeface="Times New Roman" panose="02020603050405020304" pitchFamily="18" charset="0"/>
              </a:rPr>
              <a:t>Такі оголошення дають численні представники “мережевого маркетингу”, які працюють за принципом: </a:t>
            </a:r>
            <a:r>
              <a:rPr lang="uk-UA" b="1" dirty="0">
                <a:ea typeface="Times New Roman" panose="02020603050405020304" pitchFamily="18" charset="0"/>
              </a:rPr>
              <a:t>“Спочатку купи в нас, а потім </a:t>
            </a:r>
            <a:r>
              <a:rPr lang="uk-UA" b="1" dirty="0" err="1">
                <a:ea typeface="Times New Roman" panose="02020603050405020304" pitchFamily="18" charset="0"/>
              </a:rPr>
              <a:t>продавай</a:t>
            </a:r>
            <a:r>
              <a:rPr lang="uk-UA" b="1" dirty="0">
                <a:ea typeface="Times New Roman" panose="02020603050405020304" pitchFamily="18" charset="0"/>
              </a:rPr>
              <a:t>”. </a:t>
            </a:r>
            <a:r>
              <a:rPr lang="uk-UA" dirty="0">
                <a:ea typeface="Times New Roman" panose="02020603050405020304" pitchFamily="18" charset="0"/>
              </a:rPr>
              <a:t>Із недовірою варто ставитися до оголошень, у яких для зворотного зв`язку зазначена а/с. </a:t>
            </a:r>
            <a:endParaRPr lang="uk-UA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6146" name="Picture 2" descr="Як сортувати відходи по типах. правила сортування смітт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168901"/>
            <a:ext cx="4058816" cy="257246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86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46" y="2924944"/>
            <a:ext cx="8172400" cy="3780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ea typeface="Times New Roman" panose="02020603050405020304" pitchFamily="18" charset="0"/>
              </a:rPr>
              <a:t>Серйозна та відповідальна фірма не побоїться залишити свій телефон чи адресу</a:t>
            </a:r>
            <a:r>
              <a:rPr lang="uk-UA" dirty="0" smtClean="0">
                <a:ea typeface="Times New Roman" panose="02020603050405020304" pitchFamily="18" charset="0"/>
              </a:rPr>
              <a:t>.</a:t>
            </a:r>
            <a:endParaRPr lang="en-US" dirty="0" smtClean="0"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dirty="0" smtClean="0">
                <a:ea typeface="Times New Roman" panose="02020603050405020304" pitchFamily="18" charset="0"/>
              </a:rPr>
              <a:t>Але</a:t>
            </a:r>
            <a:r>
              <a:rPr lang="uk-UA" b="1" dirty="0" smtClean="0">
                <a:ea typeface="Times New Roman" panose="02020603050405020304" pitchFamily="18" charset="0"/>
              </a:rPr>
              <a:t> </a:t>
            </a:r>
            <a:r>
              <a:rPr lang="uk-UA" dirty="0">
                <a:ea typeface="Times New Roman" panose="02020603050405020304" pitchFamily="18" charset="0"/>
              </a:rPr>
              <a:t>тут також є кілька нюансів. Перегляньте уважно видання, що інформують про працевлаштування за два-три останніх місяці. </a:t>
            </a:r>
            <a:r>
              <a:rPr lang="uk-UA" b="1" dirty="0">
                <a:ea typeface="Times New Roman" panose="02020603050405020304" pitchFamily="18" charset="0"/>
              </a:rPr>
              <a:t>Регулярно повторювані оголошення про вакансії викреслюйте зі свого списку. </a:t>
            </a:r>
            <a:r>
              <a:rPr lang="en-US" b="1" dirty="0" smtClean="0">
                <a:ea typeface="Times New Roman" panose="02020603050405020304" pitchFamily="18" charset="0"/>
              </a:rPr>
              <a:t/>
            </a:r>
            <a:br>
              <a:rPr lang="en-US" b="1" dirty="0" smtClean="0">
                <a:ea typeface="Times New Roman" panose="02020603050405020304" pitchFamily="18" charset="0"/>
              </a:rPr>
            </a:br>
            <a:r>
              <a:rPr lang="uk-UA" dirty="0" smtClean="0">
                <a:ea typeface="Times New Roman" panose="02020603050405020304" pitchFamily="18" charset="0"/>
              </a:rPr>
              <a:t>Це </a:t>
            </a:r>
            <a:r>
              <a:rPr lang="uk-UA" dirty="0">
                <a:ea typeface="Times New Roman" panose="02020603050405020304" pitchFamily="18" charset="0"/>
              </a:rPr>
              <a:t>або кадрові агентства поповнюють власну базу кандидатів, або фірма, що нині не має потреби у працівниках, закидає сітки з метою знайти фахівця суперкласу, якого гріх буде не взяти на роботу. </a:t>
            </a:r>
            <a:r>
              <a:rPr lang="en-US" dirty="0" smtClean="0">
                <a:ea typeface="Times New Roman" panose="02020603050405020304" pitchFamily="18" charset="0"/>
              </a:rPr>
              <a:t/>
            </a:r>
            <a:br>
              <a:rPr lang="en-US" dirty="0" smtClean="0">
                <a:ea typeface="Times New Roman" panose="02020603050405020304" pitchFamily="18" charset="0"/>
              </a:rPr>
            </a:br>
            <a:r>
              <a:rPr lang="uk-UA" dirty="0" smtClean="0">
                <a:ea typeface="Times New Roman" panose="02020603050405020304" pitchFamily="18" charset="0"/>
              </a:rPr>
              <a:t>Нас </a:t>
            </a:r>
            <a:r>
              <a:rPr lang="uk-UA" dirty="0">
                <a:ea typeface="Times New Roman" panose="02020603050405020304" pitchFamily="18" charset="0"/>
              </a:rPr>
              <a:t>мають цікавити реальніші пропозиції.</a:t>
            </a:r>
            <a:r>
              <a:rPr lang="uk-UA" b="1" dirty="0">
                <a:ea typeface="Times New Roman" panose="02020603050405020304" pitchFamily="18" charset="0"/>
              </a:rPr>
              <a:t> </a:t>
            </a:r>
            <a:endParaRPr lang="uk-UA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1026" name="Picture 2" descr="http://myplanet.com.ua/wp-content/uploads/2016/05/logo_1.-720x3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99" y="116633"/>
            <a:ext cx="6858000" cy="2808312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6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052736"/>
            <a:ext cx="8100392" cy="2344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sz="2000" dirty="0">
                <a:ea typeface="Times New Roman" panose="02020603050405020304" pitchFamily="18" charset="0"/>
              </a:rPr>
              <a:t>Підозрілими є вакансії, в яких </a:t>
            </a:r>
            <a:r>
              <a:rPr lang="uk-UA" sz="2000" dirty="0" err="1">
                <a:ea typeface="Times New Roman" panose="02020603050405020304" pitchFamily="18" charset="0"/>
              </a:rPr>
              <a:t>зашкалює</a:t>
            </a:r>
            <a:r>
              <a:rPr lang="uk-UA" sz="2000" dirty="0">
                <a:ea typeface="Times New Roman" panose="02020603050405020304" pitchFamily="18" charset="0"/>
              </a:rPr>
              <a:t> сукупність професійних вимог. Це не що інше, як бажання отримати за невелику плату хорошого фахівця, проте може бути й таке: керівники, які подають оголошення, просто не орієнтуються у реаліях життя. </a:t>
            </a:r>
            <a:endParaRPr lang="uk-UA" sz="20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7170" name="Picture 2" descr="Закон України «Про професійну (професійно-технічну) освіту» - Федерація  металургів Україн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111947"/>
            <a:ext cx="4536504" cy="3746053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28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980728"/>
            <a:ext cx="8028384" cy="2344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sz="2000" dirty="0">
                <a:ea typeface="Times New Roman" panose="02020603050405020304" pitchFamily="18" charset="0"/>
              </a:rPr>
              <a:t>У багатьох оголошеннях можна натрапити на фразу: “Заробітна плата від...” чи “Початкова ставка становитиме...” Не ловіться на цю вудку. “Початкова” зарплата в більшості випадків буде й остаточною. Реально розраховуйте тільки на ту суму, що зазначена в оголошенні.</a:t>
            </a:r>
            <a:endParaRPr lang="uk-UA" sz="20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8194" name="Picture 2" descr="https://osvita.ua/doc/images/news/650/65050/1_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24896"/>
            <a:ext cx="59055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73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350798"/>
              </p:ext>
            </p:extLst>
          </p:nvPr>
        </p:nvGraphicFramePr>
        <p:xfrm>
          <a:off x="107504" y="2276872"/>
          <a:ext cx="7920880" cy="34563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20880"/>
              </a:tblGrid>
              <a:tr h="3456384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Отже, аналізуючи оголошення про вакансію в ЗМІ чи на Інтернет-сайтах, у будь-якому випадку пробуйте, як хороший детектив, вилучити з нього якомога більше цінної інформації. Саме вона стане основою Вашого успіху, а часто вбереже від непродуманого кроку і можливих шахрайських дій з боку нечесного роботодавця.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-4191" y="620688"/>
            <a:ext cx="8176591" cy="923330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Звичайно, Ви ніколи не зможете знайти в оголошенні відповіді на всі запитання, що цікавлять, але уважніший аналіз оголошення дасть змогу побудувати свої подальші дії щодо отримання запрошення на співбесіду. </a:t>
            </a:r>
            <a:endParaRPr kumimoji="0" lang="uk-UA" alt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0755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093743"/>
              </p:ext>
            </p:extLst>
          </p:nvPr>
        </p:nvGraphicFramePr>
        <p:xfrm>
          <a:off x="1331640" y="4941168"/>
          <a:ext cx="5829300" cy="15121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29300"/>
              </a:tblGrid>
              <a:tr h="1512168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Мета – виділитись із загального потоку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Тому відгукніться на оголошення або відразу, або через днів чотири після оголошення</a:t>
                      </a:r>
                      <a:endParaRPr lang="uk-UA" sz="20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1520" y="386743"/>
            <a:ext cx="7632848" cy="4190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Треба бути також готовим до того, що на оголошення в ЗМІ відгукнуться багато кандидатів.  </a:t>
            </a:r>
            <a:endParaRPr kumimoji="0" lang="uk-UA" alt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Другий варіант навіть ефективніший. Якщо пропозиція солідна, то таку вакансію не заповнюють миттєво, і подана інформація через кілька днів, а то й тиждень знайде свого адресата. Більше того, вона буде розглянута навіть ретельніше, оскільки навала претендентів уже минула. При аналізі оголошень обов’язково реально оцінюйте свою спроможність виконувати ту чи іншу конкретну роботу.  </a:t>
            </a:r>
            <a:endParaRPr kumimoji="0" lang="uk-UA" alt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097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34337"/>
            <a:ext cx="4427984" cy="466281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uk-UA" b="1" dirty="0">
                <a:ea typeface="Times New Roman" panose="02020603050405020304" pitchFamily="18" charset="0"/>
              </a:rPr>
              <a:t>Специфічним методом роботи з ЗМІ в процесі пошуку роботи  є </a:t>
            </a:r>
            <a:r>
              <a:rPr lang="uk-UA" b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публікація міні-резюме </a:t>
            </a:r>
            <a:r>
              <a:rPr lang="uk-UA" b="1" dirty="0">
                <a:ea typeface="Times New Roman" panose="02020603050405020304" pitchFamily="18" charset="0"/>
              </a:rPr>
              <a:t>в засобах масової інформації. </a:t>
            </a:r>
            <a:endParaRPr lang="uk-UA" dirty="0"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ea typeface="Times New Roman" panose="02020603050405020304" pitchFamily="18" charset="0"/>
              </a:rPr>
              <a:t>При</a:t>
            </a:r>
            <a:r>
              <a:rPr lang="uk-UA" b="1" dirty="0">
                <a:ea typeface="Times New Roman" panose="02020603050405020304" pitchFamily="18" charset="0"/>
              </a:rPr>
              <a:t> </a:t>
            </a:r>
            <a:r>
              <a:rPr lang="uk-UA" dirty="0">
                <a:ea typeface="Times New Roman" panose="02020603050405020304" pitchFamily="18" charset="0"/>
              </a:rPr>
              <a:t>цьому дуже Важливо </a:t>
            </a:r>
            <a:r>
              <a:rPr lang="uk-UA" dirty="0" err="1">
                <a:ea typeface="Times New Roman" panose="02020603050405020304" pitchFamily="18" charset="0"/>
              </a:rPr>
              <a:t>грамотно</a:t>
            </a:r>
            <a:r>
              <a:rPr lang="uk-UA" dirty="0">
                <a:ea typeface="Times New Roman" panose="02020603050405020304" pitchFamily="18" charset="0"/>
              </a:rPr>
              <a:t> скласти текст резюме, подати в ньому таку інформацію про себе, щоб із вами захотіли зустрітися та познайомитися ближче. Тому воно </a:t>
            </a:r>
            <a:r>
              <a:rPr lang="uk-UA" b="1" dirty="0">
                <a:ea typeface="Times New Roman" panose="02020603050405020304" pitchFamily="18" charset="0"/>
              </a:rPr>
              <a:t>має містити дуже стислу, але дуже змістовну інформацію.</a:t>
            </a:r>
            <a:endParaRPr lang="uk-UA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9218" name="Picture 2" descr="smart resume temp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26033"/>
            <a:ext cx="4355976" cy="6159351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75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492774"/>
              </p:ext>
            </p:extLst>
          </p:nvPr>
        </p:nvGraphicFramePr>
        <p:xfrm>
          <a:off x="0" y="0"/>
          <a:ext cx="9144000" cy="704838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83568"/>
                <a:gridCol w="864096"/>
                <a:gridCol w="4176464"/>
                <a:gridCol w="1440160"/>
                <a:gridCol w="1080120"/>
                <a:gridCol w="899592"/>
              </a:tblGrid>
              <a:tr h="1111068">
                <a:tc gridSpan="2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+mn-lt"/>
                        </a:rPr>
                        <a:t> </a:t>
                      </a:r>
                      <a:endParaRPr lang="uk-UA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9332" marR="59332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uk-UA" sz="1600" dirty="0" smtClean="0">
                        <a:effectLst/>
                        <a:latin typeface="+mn-lt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+mn-lt"/>
                        </a:rPr>
                        <a:t>Вид </a:t>
                      </a:r>
                      <a:r>
                        <a:rPr lang="uk-UA" sz="1600" dirty="0">
                          <a:effectLst/>
                          <a:latin typeface="+mn-lt"/>
                        </a:rPr>
                        <a:t>контрольного заходу</a:t>
                      </a:r>
                      <a:endParaRPr lang="uk-UA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9332" marR="59332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+mn-lt"/>
                        </a:rPr>
                        <a:t>Кількість контрольних заходів</a:t>
                      </a:r>
                      <a:endParaRPr lang="uk-UA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9332" marR="59332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+mn-lt"/>
                        </a:rPr>
                        <a:t>Кількість балів </a:t>
                      </a:r>
                      <a:br>
                        <a:rPr lang="uk-UA" sz="1600" dirty="0">
                          <a:effectLst/>
                          <a:latin typeface="+mn-lt"/>
                        </a:rPr>
                      </a:br>
                      <a:r>
                        <a:rPr lang="uk-UA" sz="1600" dirty="0">
                          <a:effectLst/>
                          <a:latin typeface="+mn-lt"/>
                        </a:rPr>
                        <a:t>за 1 захід</a:t>
                      </a:r>
                      <a:endParaRPr lang="uk-UA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9332" marR="59332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+mn-lt"/>
                        </a:rPr>
                        <a:t>Усього балів</a:t>
                      </a:r>
                      <a:endParaRPr lang="uk-UA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9332" marR="59332" marT="0" marB="0" anchor="ctr"/>
                </a:tc>
              </a:tr>
              <a:tr h="293594"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+mn-lt"/>
                        </a:rPr>
                        <a:t>1</a:t>
                      </a:r>
                      <a:endParaRPr lang="uk-UA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9332" marR="59332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+mn-lt"/>
                        </a:rPr>
                        <a:t>2</a:t>
                      </a:r>
                      <a:endParaRPr lang="uk-UA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9332" marR="59332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+mn-lt"/>
                        </a:rPr>
                        <a:t>3</a:t>
                      </a:r>
                      <a:endParaRPr lang="uk-UA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9332" marR="5933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+mn-lt"/>
                        </a:rPr>
                        <a:t>4</a:t>
                      </a:r>
                      <a:endParaRPr lang="uk-UA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9332" marR="5933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+mn-lt"/>
                        </a:rPr>
                        <a:t>5</a:t>
                      </a:r>
                      <a:endParaRPr lang="uk-UA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9332" marR="59332" marT="0" marB="0" anchor="ctr"/>
                </a:tc>
              </a:tr>
              <a:tr h="1675435"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+mn-lt"/>
                          <a:ea typeface="+mn-ea"/>
                        </a:rPr>
                        <a:t>1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+mn-lt"/>
                          <a:ea typeface="+mn-ea"/>
                        </a:rPr>
                        <a:t>(1 тиждень)</a:t>
                      </a:r>
                      <a:endParaRPr lang="uk-UA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9332" marR="59332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4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А) Активна</a:t>
                      </a:r>
                      <a:r>
                        <a:rPr lang="uk-UA" sz="14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присутність в аудиторії (участь у дискусії при обговоренні проблемних питань).</a:t>
                      </a:r>
                    </a:p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4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Б) Виконання практичних завдань № </a:t>
                      </a:r>
                      <a:r>
                        <a:rPr lang="en-US" sz="14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</a:t>
                      </a:r>
                      <a:r>
                        <a:rPr lang="uk-UA" sz="14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і № 5</a:t>
                      </a:r>
                      <a:endParaRPr lang="uk-UA" sz="1400" baseline="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4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При відсутності на занятті з поважних причин  - індивідуальний підхід.   </a:t>
                      </a:r>
                      <a:endParaRPr lang="uk-UA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9332" marR="59332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+mn-lt"/>
                        </a:rPr>
                        <a:t>2</a:t>
                      </a:r>
                      <a:endParaRPr lang="uk-UA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9332" marR="5933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</a:rPr>
                        <a:t>0-15</a:t>
                      </a:r>
                      <a:endParaRPr lang="uk-UA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9332" marR="5933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</a:rPr>
                        <a:t>30</a:t>
                      </a:r>
                      <a:endParaRPr lang="uk-UA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9332" marR="59332" marT="0" marB="0" anchor="ctr"/>
                </a:tc>
              </a:tr>
              <a:tr h="1675435"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+mn-lt"/>
                          <a:ea typeface="+mn-ea"/>
                        </a:rPr>
                        <a:t>2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+mn-lt"/>
                          <a:ea typeface="+mn-ea"/>
                        </a:rPr>
                        <a:t>(2 тиждень)</a:t>
                      </a:r>
                      <a:endParaRPr lang="uk-UA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9332" marR="59332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400" dirty="0">
                          <a:effectLst/>
                          <a:latin typeface="+mn-lt"/>
                        </a:rPr>
                        <a:t>Контрольна робота </a:t>
                      </a:r>
                      <a:br>
                        <a:rPr lang="uk-UA" sz="1400" dirty="0">
                          <a:effectLst/>
                          <a:latin typeface="+mn-lt"/>
                        </a:rPr>
                      </a:br>
                      <a:r>
                        <a:rPr lang="uk-UA" sz="1400" dirty="0">
                          <a:effectLst/>
                          <a:latin typeface="+mn-lt"/>
                        </a:rPr>
                        <a:t>за результатами вивчення матеріалу </a:t>
                      </a:r>
                      <a:br>
                        <a:rPr lang="uk-UA" sz="1400" dirty="0">
                          <a:effectLst/>
                          <a:latin typeface="+mn-lt"/>
                        </a:rPr>
                      </a:br>
                      <a:r>
                        <a:rPr lang="uk-UA" sz="1400" dirty="0">
                          <a:effectLst/>
                          <a:latin typeface="+mn-lt"/>
                        </a:rPr>
                        <a:t>Розділу 1, Розділу 2</a:t>
                      </a:r>
                    </a:p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400" dirty="0" smtClean="0">
                          <a:effectLst/>
                          <a:latin typeface="+mn-lt"/>
                        </a:rPr>
                        <a:t>(у мудл)</a:t>
                      </a:r>
                      <a:endParaRPr lang="uk-UA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9332" marR="59332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+mn-lt"/>
                        </a:rPr>
                        <a:t>2</a:t>
                      </a:r>
                      <a:endParaRPr lang="uk-UA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9332" marR="5933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</a:rPr>
                        <a:t>0-15</a:t>
                      </a:r>
                      <a:endParaRPr lang="uk-UA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9332" marR="5933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</a:rPr>
                        <a:t>30</a:t>
                      </a:r>
                      <a:endParaRPr lang="uk-UA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9332" marR="59332" marT="0" marB="0" anchor="ctr"/>
                </a:tc>
              </a:tr>
              <a:tr h="655287"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+mn-lt"/>
                          <a:ea typeface="+mn-ea"/>
                        </a:rPr>
                        <a:t>              3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+mn-lt"/>
                          <a:ea typeface="+mn-ea"/>
                        </a:rPr>
                        <a:t>( тиждень)</a:t>
                      </a:r>
                      <a:endParaRPr lang="uk-UA" sz="16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9332" marR="59332" marT="0" marB="0" vert="vert270"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+mn-lt"/>
                        </a:rPr>
                        <a:t>Підсумковий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+mn-lt"/>
                        </a:rPr>
                        <a:t>контроль − залік</a:t>
                      </a:r>
                      <a:endParaRPr lang="uk-UA" sz="16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9332" marR="59332" marT="0" marB="0" vert="vert2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400" dirty="0" smtClean="0">
                          <a:effectLst/>
                          <a:latin typeface="+mn-lt"/>
                        </a:rPr>
                        <a:t>Індивідуальне практичне </a:t>
                      </a:r>
                      <a:r>
                        <a:rPr lang="uk-UA" sz="1400" dirty="0">
                          <a:effectLst/>
                          <a:latin typeface="+mn-lt"/>
                        </a:rPr>
                        <a:t>завдання</a:t>
                      </a:r>
                      <a:endParaRPr lang="uk-UA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9332" marR="5933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+mn-lt"/>
                        </a:rPr>
                        <a:t>1</a:t>
                      </a:r>
                      <a:endParaRPr lang="uk-UA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9332" marR="5933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+mn-lt"/>
                        </a:rPr>
                        <a:t>0-25</a:t>
                      </a:r>
                      <a:endParaRPr lang="uk-UA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9332" marR="5933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+mn-lt"/>
                        </a:rPr>
                        <a:t>40</a:t>
                      </a:r>
                      <a:endParaRPr lang="uk-UA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9332" marR="59332" marT="0" marB="0" anchor="ctr"/>
                </a:tc>
              </a:tr>
              <a:tr h="1153587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 err="1">
                          <a:effectLst/>
                          <a:latin typeface="+mn-lt"/>
                        </a:rPr>
                        <a:t>Залікове</a:t>
                      </a:r>
                      <a:r>
                        <a:rPr lang="uk-UA" sz="1400" dirty="0">
                          <a:effectLst/>
                          <a:latin typeface="+mn-lt"/>
                        </a:rPr>
                        <a:t> випробування </a:t>
                      </a:r>
                      <a:br>
                        <a:rPr lang="uk-UA" sz="1400" dirty="0">
                          <a:effectLst/>
                          <a:latin typeface="+mn-lt"/>
                        </a:rPr>
                      </a:br>
                      <a:r>
                        <a:rPr lang="uk-UA" sz="1400" dirty="0">
                          <a:effectLst/>
                          <a:latin typeface="+mn-lt"/>
                        </a:rPr>
                        <a:t>в усній формі за питаннями </a:t>
                      </a:r>
                      <a:r>
                        <a:rPr lang="ru-RU" sz="1400" dirty="0">
                          <a:effectLst/>
                          <a:latin typeface="+mn-lt"/>
                        </a:rPr>
                        <a:t>(проводиться до </a:t>
                      </a:r>
                      <a:r>
                        <a:rPr lang="ru-RU" sz="1400" dirty="0" err="1">
                          <a:effectLst/>
                          <a:latin typeface="+mn-lt"/>
                        </a:rPr>
                        <a:t>сесії</a:t>
                      </a:r>
                      <a:r>
                        <a:rPr lang="uk-UA" sz="1400" dirty="0">
                          <a:effectLst/>
                          <a:latin typeface="+mn-lt"/>
                        </a:rPr>
                        <a:t>)</a:t>
                      </a:r>
                      <a:endParaRPr lang="uk-UA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9332" marR="59332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+mn-lt"/>
                        </a:rPr>
                        <a:t>1</a:t>
                      </a:r>
                      <a:endParaRPr lang="uk-UA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9332" marR="5933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+mn-lt"/>
                        </a:rPr>
                        <a:t>0-15</a:t>
                      </a:r>
                      <a:endParaRPr lang="uk-UA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9332" marR="59332" marT="0" marB="0" anchor="ctr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93594">
                <a:tc gridSpan="3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</a:rPr>
                        <a:t>         </a:t>
                      </a:r>
                      <a:r>
                        <a:rPr lang="ru-RU" sz="1600" dirty="0" err="1" smtClean="0">
                          <a:effectLst/>
                          <a:latin typeface="+mn-lt"/>
                        </a:rPr>
                        <a:t>Усього</a:t>
                      </a:r>
                      <a:endParaRPr lang="uk-UA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9332" marR="59332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</a:rPr>
                        <a:t>10</a:t>
                      </a:r>
                      <a:endParaRPr lang="uk-UA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9332" marR="5933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+mn-lt"/>
                        </a:rPr>
                        <a:t> </a:t>
                      </a:r>
                      <a:endParaRPr lang="uk-UA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9332" marR="5933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100</a:t>
                      </a:r>
                      <a:endParaRPr lang="uk-UA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9332" marR="59332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043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777686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 smtClean="0"/>
              <a:t>Вивчивши попередньо подібні оголошення, можна зрозуміти, що кожне міні-резюме найкращим чином характеризує здобувача.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3254" y="1052736"/>
            <a:ext cx="7763122" cy="352404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>
              <a:spcBef>
                <a:spcPts val="600"/>
              </a:spcBef>
              <a:spcAft>
                <a:spcPts val="600"/>
              </a:spcAft>
            </a:pPr>
            <a:r>
              <a:rPr lang="uk-UA" b="1" dirty="0" smtClean="0"/>
              <a:t>ПО-ПЕРШЕ</a:t>
            </a:r>
            <a:r>
              <a:rPr lang="uk-UA" dirty="0" smtClean="0"/>
              <a:t>, </a:t>
            </a:r>
            <a:r>
              <a:rPr lang="uk-UA" b="1" i="1" dirty="0" smtClean="0">
                <a:solidFill>
                  <a:srgbClr val="7030A0"/>
                </a:solidFill>
              </a:rPr>
              <a:t>чітко викладіть контактні дані: адресу, електронну пошту, телефони, </a:t>
            </a:r>
            <a:r>
              <a:rPr lang="uk-UA" b="1" i="1" dirty="0" err="1" smtClean="0">
                <a:solidFill>
                  <a:srgbClr val="7030A0"/>
                </a:solidFill>
              </a:rPr>
              <a:t>скайп</a:t>
            </a:r>
            <a:r>
              <a:rPr lang="uk-UA" b="1" dirty="0" smtClean="0">
                <a:solidFill>
                  <a:srgbClr val="7030A0"/>
                </a:solidFill>
              </a:rPr>
              <a:t>.</a:t>
            </a:r>
          </a:p>
          <a:p>
            <a:pPr algn="just" fontAlgn="base"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Необхідно зареєструвати окрему адресу електронної пошти для роботодавців. Бажано, щоб він звучав солідно, без зменшувальні і пестливих імен. У цьому випадку ви буде отримувати пропозиції на одну адресу. Пункт прийому газетних оголошень допоможе вам визначитися з допомогою розділу вакансії.</a:t>
            </a:r>
          </a:p>
          <a:p>
            <a:pPr algn="just" fontAlgn="base"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Можна під`їхати, заповнити бланк, здійснити оплату. Якщо відразу оплатити кілька оголошень, можна збільшити шанси. Одне оголошення залишається без уваги, така статистика.</a:t>
            </a:r>
          </a:p>
          <a:p>
            <a:pPr algn="just" fontAlgn="base"/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3548" y="4797152"/>
            <a:ext cx="4368452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b="1" dirty="0" smtClean="0"/>
              <a:t>ПО-ДРУГЕ</a:t>
            </a:r>
            <a:r>
              <a:rPr lang="uk-UA" dirty="0" smtClean="0"/>
              <a:t>, </a:t>
            </a:r>
            <a:r>
              <a:rPr lang="uk-UA" b="1" i="1" dirty="0" smtClean="0">
                <a:solidFill>
                  <a:srgbClr val="7030A0"/>
                </a:solidFill>
              </a:rPr>
              <a:t>вкажіть у міні-резюме не одну вакансію, а кілька суміжних. </a:t>
            </a:r>
            <a:r>
              <a:rPr lang="uk-UA" dirty="0" smtClean="0"/>
              <a:t>Наприклад: бухгалтер, касир, спеціаліст з фінансів. Підказки можна отримати у редактора рубрики, подивитися аналогічні оголошення.</a:t>
            </a:r>
            <a:endParaRPr lang="uk-UA" dirty="0"/>
          </a:p>
        </p:txBody>
      </p:sp>
      <p:sp>
        <p:nvSpPr>
          <p:cNvPr id="5" name="AutoShape 2" descr="Як написати резюме: зразок 2021 — Work.u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Як написати резюме: зразок 2021 — Work.u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Як написати резюме: зразок 2021 — Work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580" y="4813597"/>
            <a:ext cx="4535932" cy="192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35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80728"/>
            <a:ext cx="4203923" cy="424731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/>
            <a:r>
              <a:rPr lang="uk-UA" b="1" dirty="0" smtClean="0"/>
              <a:t>ПО-ТРЕТЄ</a:t>
            </a:r>
            <a:r>
              <a:rPr lang="uk-UA" dirty="0" smtClean="0"/>
              <a:t>, </a:t>
            </a:r>
            <a:r>
              <a:rPr lang="uk-UA" b="1" i="1" dirty="0" smtClean="0">
                <a:solidFill>
                  <a:srgbClr val="7030A0"/>
                </a:solidFill>
              </a:rPr>
              <a:t>підкресліть ті якості, які знадобляться при виконанні даної роботи. </a:t>
            </a:r>
            <a:r>
              <a:rPr lang="uk-UA" dirty="0" smtClean="0"/>
              <a:t>Якщо ви претендуєте на вакансію «продавець», краще вказати в резюме такі якості, як чесність, комунікабельність. Творчі здібності навряд чи знадобляться.</a:t>
            </a:r>
          </a:p>
          <a:p>
            <a:pPr algn="just" fontAlgn="base"/>
            <a:r>
              <a:rPr lang="uk-UA" dirty="0" smtClean="0"/>
              <a:t>По-четверте: вкажіть рівень зарплати, попередньо вивчивши ринок вакансій.</a:t>
            </a:r>
          </a:p>
          <a:p>
            <a:pPr algn="just" fontAlgn="base"/>
            <a:r>
              <a:rPr lang="uk-UA" dirty="0" smtClean="0"/>
              <a:t>Якщо вам важко, краще нічого не вказувати. Такі питання обговорюються з роботодавцем індивідуально, виходячи з можливостей даного підприємства.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36512" y="332656"/>
            <a:ext cx="770485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i="1" dirty="0" smtClean="0"/>
              <a:t>Вкажіть в оголошенні загальний трудовий стаж.</a:t>
            </a:r>
            <a:endParaRPr lang="uk-UA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5373216"/>
            <a:ext cx="918051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b="1" dirty="0" err="1" smtClean="0"/>
              <a:t>Ставте</a:t>
            </a:r>
            <a:r>
              <a:rPr lang="uk-UA" b="1" dirty="0" smtClean="0"/>
              <a:t> оголошення в 2-3 номери поспіль, а потім робіть тижневу перерву.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22448" y="5934670"/>
            <a:ext cx="91440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 smtClean="0"/>
              <a:t>Якщо міні-резюме складено правильно, вам обов`язково зателефонують. Роботодавці і менеджери з персоналу регулярно переглядають подібні оголошення.</a:t>
            </a:r>
            <a:endParaRPr lang="uk-UA" dirty="0"/>
          </a:p>
        </p:txBody>
      </p:sp>
      <p:pic>
        <p:nvPicPr>
          <p:cNvPr id="2050" name="Picture 2" descr="Вплив соціальних сигналів на SE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5" t="6280" r="7692" b="16065"/>
          <a:stretch/>
        </p:blipFill>
        <p:spPr bwMode="auto">
          <a:xfrm>
            <a:off x="3563889" y="1124744"/>
            <a:ext cx="5616624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4803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3887" y="690268"/>
            <a:ext cx="5489003" cy="5784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uk-UA" sz="2400" b="1" dirty="0" smtClean="0">
                <a:latin typeface="+mj-lt"/>
                <a:ea typeface="Times New Roman" panose="02020603050405020304" pitchFamily="18" charset="0"/>
              </a:rPr>
              <a:t>Як пройти співбесіду по телефону?</a:t>
            </a:r>
            <a:endParaRPr lang="uk-UA" sz="2400" b="1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961" y="2276872"/>
            <a:ext cx="7963809" cy="38779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uk-UA" b="1" dirty="0" smtClean="0">
                <a:solidFill>
                  <a:srgbClr val="7030A0"/>
                </a:solidFill>
                <a:ea typeface="Times New Roman" panose="02020603050405020304" pitchFamily="18" charset="0"/>
              </a:rPr>
              <a:t>Для тих хто </a:t>
            </a:r>
            <a:r>
              <a:rPr lang="uk-UA" b="1" dirty="0">
                <a:solidFill>
                  <a:srgbClr val="7030A0"/>
                </a:solidFill>
                <a:ea typeface="Times New Roman" panose="02020603050405020304" pitchFamily="18" charset="0"/>
              </a:rPr>
              <a:t>ш</a:t>
            </a:r>
            <a:r>
              <a:rPr lang="uk-UA" b="1" dirty="0" smtClean="0">
                <a:solidFill>
                  <a:srgbClr val="7030A0"/>
                </a:solidFill>
                <a:ea typeface="Times New Roman" panose="02020603050405020304" pitchFamily="18" charset="0"/>
              </a:rPr>
              <a:t>укає роботу дуже  важливо вміти вести ділову розмову по телефону. </a:t>
            </a:r>
            <a:r>
              <a:rPr lang="uk-UA" dirty="0" smtClean="0">
                <a:ea typeface="Times New Roman" panose="02020603050405020304" pitchFamily="18" charset="0"/>
              </a:rPr>
              <a:t>Тому що від якості першої бесіди з роботодавцем чи спеціалістом кадрового агентства залежить чи отримаєте ви запрошення на співбесіду, щоб заявити про себе як про найбільш підходящого кандидата.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Перед тим як телефонувати за номером, який Вас зацікавив, підготуйтеся використовуючи наступний алгоритм: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dirty="0" smtClean="0"/>
              <a:t>ще раз уважно прогляньте об'яву і постарайтеся зрозуміти, які послуги від Вас потрібні;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dirty="0" smtClean="0"/>
              <a:t>підготуйте переконливі для того, щоб пояснити яким чином Ваш професійний досвід і ділові якості співвідносяться з вимогами до вказаної вакантної посади. </a:t>
            </a:r>
          </a:p>
        </p:txBody>
      </p:sp>
      <p:pic>
        <p:nvPicPr>
          <p:cNvPr id="3074" name="Picture 2" descr="Співбесіда по телефону приклад. Ефективне телефонне інтерв&amp;#39;ю. Що краще -  звичайну співбесіду або співбесіду по телефон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8" y="52387"/>
            <a:ext cx="3524979" cy="209736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88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570" y="308153"/>
            <a:ext cx="4751362" cy="37291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0000"/>
                </a:solidFill>
              </a:rPr>
              <a:t>NB!</a:t>
            </a:r>
            <a:r>
              <a:rPr lang="en-US" sz="2000" dirty="0"/>
              <a:t> </a:t>
            </a:r>
            <a:r>
              <a:rPr lang="uk-UA" sz="2000" dirty="0"/>
              <a:t>За результатами такої телефонної співбесіди працедавець часто оцінює вміння спеціаліста вести телефонні переговори, висловлювати свої думки, визначає рівень загального розвитку. Подібні вимоги можуть не вказуватися в об'яві про вакансію, але зазвичай маються на увазі.  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4221088"/>
            <a:ext cx="9144000" cy="22467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sz="2000" dirty="0"/>
              <a:t>починаючи розмову, сформулюйте ціль Вашого дзвінка: вкажіть на яку посаду Ви претендуєте, і поясніть де Ви знайшли інформацію про цю вакансію (в якій газеті чи на якому сайті). Обов'язково представтеся, акцентуючи увагу при цьому на якій небудь деталі (наприклад, скажіть, що працювали в такій-то компанії економістом). Це дозволить наймачу при майбутньому спілкуванні швидше згадати і виділити Вас з поміж ряду інших  здобувачів на цю вакансію.</a:t>
            </a:r>
          </a:p>
        </p:txBody>
      </p:sp>
      <p:pic>
        <p:nvPicPr>
          <p:cNvPr id="4098" name="Picture 2" descr="Як провалити співбесіду: 10 шкідливих порад | The Poin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1" r="6818"/>
          <a:stretch/>
        </p:blipFill>
        <p:spPr bwMode="auto">
          <a:xfrm>
            <a:off x="4920766" y="756956"/>
            <a:ext cx="4259932" cy="281606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1159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7848872" cy="67095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uk-UA" sz="1900" dirty="0" smtClean="0"/>
              <a:t>Розповідаючи про досвід роботи, освіту, професійні навички, вік і </a:t>
            </a:r>
            <a:r>
              <a:rPr lang="uk-UA" sz="1900" dirty="0" err="1" smtClean="0"/>
              <a:t>т.п</a:t>
            </a:r>
            <a:r>
              <a:rPr lang="uk-UA" sz="1900" dirty="0" smtClean="0"/>
              <a:t>. </a:t>
            </a:r>
            <a:r>
              <a:rPr lang="uk-UA" sz="1900" b="1" i="1" dirty="0" smtClean="0">
                <a:solidFill>
                  <a:srgbClr val="7030A0"/>
                </a:solidFill>
              </a:rPr>
              <a:t>слідуйте розділам резюме</a:t>
            </a:r>
            <a:r>
              <a:rPr lang="uk-UA" sz="1900" dirty="0" smtClean="0"/>
              <a:t>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uk-UA" sz="1900" b="1" dirty="0" smtClean="0">
                <a:solidFill>
                  <a:schemeClr val="accent1">
                    <a:lumMod val="75000"/>
                  </a:schemeClr>
                </a:solidFill>
              </a:rPr>
              <a:t>Вік.</a:t>
            </a:r>
            <a:r>
              <a:rPr lang="uk-UA" sz="1900" dirty="0" smtClean="0"/>
              <a:t> </a:t>
            </a:r>
            <a:r>
              <a:rPr lang="uk-UA" sz="1900" dirty="0" err="1" smtClean="0"/>
              <a:t>Повідомте</a:t>
            </a:r>
            <a:r>
              <a:rPr lang="uk-UA" sz="1900" dirty="0" smtClean="0"/>
              <a:t> повну кількість років.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uk-UA" sz="1900" dirty="0" smtClean="0">
                <a:solidFill>
                  <a:schemeClr val="accent1">
                    <a:lumMod val="75000"/>
                  </a:schemeClr>
                </a:solidFill>
              </a:rPr>
              <a:t>Освіта.</a:t>
            </a:r>
            <a:r>
              <a:rPr lang="uk-UA" sz="1900" dirty="0" smtClean="0"/>
              <a:t> </a:t>
            </a:r>
            <a:r>
              <a:rPr lang="uk-UA" sz="1900" dirty="0" err="1" smtClean="0"/>
              <a:t>Повідомте</a:t>
            </a:r>
            <a:r>
              <a:rPr lang="uk-UA" sz="1900" dirty="0" smtClean="0"/>
              <a:t> назву учбового закладу, рік його закінчення, спеціальність за дипломом, а також інформацію про додаткову освіту.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uk-UA" sz="1900" dirty="0" smtClean="0">
                <a:solidFill>
                  <a:schemeClr val="accent1">
                    <a:lumMod val="75000"/>
                  </a:schemeClr>
                </a:solidFill>
              </a:rPr>
              <a:t>Досвід роботи. </a:t>
            </a:r>
            <a:r>
              <a:rPr lang="uk-UA" sz="1900" dirty="0" smtClean="0"/>
              <a:t>Обмежтеся найменуванням 2-3 посад, які мають  пряме чи опосередковане відношення до посади, яка заявлена, і загальним стажем роботи на цих посадах.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uk-UA" sz="1900" dirty="0" smtClean="0">
                <a:solidFill>
                  <a:schemeClr val="accent1">
                    <a:lumMod val="75000"/>
                  </a:schemeClr>
                </a:solidFill>
              </a:rPr>
              <a:t>Професійні навички та вміння. </a:t>
            </a:r>
            <a:r>
              <a:rPr lang="uk-UA" sz="1900" dirty="0" smtClean="0"/>
              <a:t>Перераховуються у порядку їх важливості для майбутньої роботи. Не втомлюйте співрозмовника перерахунком всього, що Ви у принципі знаєте і вмієте. Якщо Ви пропустите щось важливе, Вас про це обов'язково запитають.  Використовуйте конкретні формулювання: «знаю», «умію», «володію».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uk-UA" sz="1900" dirty="0">
                <a:solidFill>
                  <a:schemeClr val="accent1">
                    <a:lumMod val="75000"/>
                  </a:schemeClr>
                </a:solidFill>
              </a:rPr>
              <a:t>Телефон. </a:t>
            </a:r>
            <a:r>
              <a:rPr lang="uk-UA" sz="1900" dirty="0"/>
              <a:t>Заздалегідь визначте яким чином роботодавець може зв'язатися з Вами і в який час це найкраще зробити. Всю цю інформацію Вам потрібно вкласти в 3-4, максимум в 5-7 хвилин. Саме такий час відводиться на ділові телефонні розмови у всьому цивілізованому світі</a:t>
            </a:r>
            <a:r>
              <a:rPr lang="uk-UA" sz="1900" dirty="0" smtClean="0"/>
              <a:t>. </a:t>
            </a:r>
            <a:endParaRPr lang="uk-UA" sz="1900" dirty="0"/>
          </a:p>
        </p:txBody>
      </p:sp>
    </p:spTree>
    <p:extLst>
      <p:ext uri="{BB962C8B-B14F-4D97-AF65-F5344CB8AC3E}">
        <p14:creationId xmlns:p14="http://schemas.microsoft.com/office/powerpoint/2010/main" val="315959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7704856" cy="34163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sz="2400" dirty="0" smtClean="0"/>
              <a:t>Перші враження про людину, уява про його темперамент, вміння і навички спілкування виникає протягом перших 7-15 секунд телефонної розмови. Тому, перед тим як набрати номер потенційного працедавця, необхідно налаштуватися на встановлення контакту з співрозмовником.    </a:t>
            </a:r>
            <a:endParaRPr lang="uk-UA" sz="2400" dirty="0"/>
          </a:p>
        </p:txBody>
      </p:sp>
      <p:pic>
        <p:nvPicPr>
          <p:cNvPr id="5122" name="Picture 2" descr="Разговор по телефону с потенциальным работодателем - публикации на Jobs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971900"/>
            <a:ext cx="4286250" cy="28575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8549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407" y="1916832"/>
            <a:ext cx="7848872" cy="42473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sz="2000" dirty="0" smtClean="0">
                <a:ea typeface="Times New Roman" panose="02020603050405020304" pitchFamily="18" charset="0"/>
              </a:rPr>
              <a:t>Десять-п`ятнадцять </a:t>
            </a:r>
            <a:r>
              <a:rPr lang="uk-UA" sz="2000" dirty="0">
                <a:ea typeface="Times New Roman" panose="02020603050405020304" pitchFamily="18" charset="0"/>
              </a:rPr>
              <a:t>секунд… Багато це чи мало? Залежно для чого. Аби щось сказати, крім привітань типу Доброго дня і До побачення – дуже мало. Зате почути можна досить. </a:t>
            </a:r>
            <a:r>
              <a:rPr lang="uk-UA" sz="2000" dirty="0" smtClean="0">
                <a:ea typeface="Times New Roman" panose="02020603050405020304" pitchFamily="18" charset="0"/>
              </a:rPr>
              <a:t/>
            </a:r>
            <a:br>
              <a:rPr lang="uk-UA" sz="2000" dirty="0" smtClean="0">
                <a:ea typeface="Times New Roman" panose="02020603050405020304" pitchFamily="18" charset="0"/>
              </a:rPr>
            </a:br>
            <a:r>
              <a:rPr lang="uk-UA" sz="2000" dirty="0" smtClean="0">
                <a:ea typeface="Times New Roman" panose="02020603050405020304" pitchFamily="18" charset="0"/>
              </a:rPr>
              <a:t>Не </a:t>
            </a:r>
            <a:r>
              <a:rPr lang="uk-UA" sz="2000" dirty="0">
                <a:ea typeface="Times New Roman" panose="02020603050405020304" pitchFamily="18" charset="0"/>
              </a:rPr>
              <a:t>стільки слова, як глибину їхнього змісту. 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sz="2000" dirty="0">
                <a:ea typeface="Times New Roman" panose="02020603050405020304" pitchFamily="18" charset="0"/>
              </a:rPr>
              <a:t>Звичайно, мова не про весь телефонний дзвінок такої тривалості, але саме ці перші секунди створюють враження про Вас. І воно має бути позитивним. 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sz="2000" dirty="0">
                <a:ea typeface="Times New Roman" panose="02020603050405020304" pitchFamily="18" charset="0"/>
              </a:rPr>
              <a:t>Тому зупинимося на найтиповіших помилках, котрі роблять пошукувачі в перші хвилини розмови.</a:t>
            </a:r>
            <a:endParaRPr lang="uk-UA" sz="20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49616" y="260938"/>
            <a:ext cx="4666663" cy="6595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uk-UA" sz="2800" b="1" cap="small" dirty="0">
                <a:latin typeface="+mj-lt"/>
                <a:ea typeface="Times New Roman" panose="02020603050405020304" pitchFamily="18" charset="0"/>
              </a:rPr>
              <a:t>Техніка телефонних розмов</a:t>
            </a:r>
            <a:endParaRPr lang="uk-UA" sz="2800" dirty="0"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6146" name="Picture 2" descr="Сайт Голованівської райдержадміністрації — Онлайн-співбесіда: змінюємо свої  «налаштування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46" y="116632"/>
            <a:ext cx="2628900" cy="173355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09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38044"/>
            <a:ext cx="7848872" cy="67403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Занадто швидкий </a:t>
            </a:r>
            <a:r>
              <a:rPr lang="uk-UA" b="1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темп </a:t>
            </a:r>
            <a:endParaRPr lang="en-US" b="1" dirty="0" smtClean="0">
              <a:solidFill>
                <a:srgbClr val="7030A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</a:t>
            </a:r>
            <a:r>
              <a:rPr lang="uk-UA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треба говорити швидко! Вам дадуть змогу довести свою оперативність, коли Вас про щось розпитуватимуть, а Ви, без довгих пауз і слів-паразитів, будете чітко відповідати на запитання. 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Але </a:t>
            </a:r>
            <a:r>
              <a:rPr lang="uk-UA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перші моменти звичку говорити швидко і </a:t>
            </a:r>
            <a:r>
              <a:rPr lang="uk-UA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напористо</a:t>
            </a:r>
            <a:r>
              <a:rPr lang="uk-UA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варто взяти під контроль</a:t>
            </a:r>
            <a:r>
              <a:rPr lang="uk-UA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Підтримуйте свій імідж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хай для Вашого співрозмовника буде очевидним, що Ви відмінний, ініціативний працівник, який мріє працювати в цій компанії – говоріть упевнено, з переконливою інтонацією у голосі.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b="1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Демонструйте гарне виховання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Будьте ввічливими та тактовними.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b="1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будьте занадто відвертими 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 першій бесіді не поспішайте ділитися деталями, які можуть стати мінусом у очах  працедавця. 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uk-UA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64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6939" y="332656"/>
            <a:ext cx="7632848" cy="21698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Пам'ять голосу. </a:t>
            </a:r>
            <a:r>
              <a:rPr lang="uk-UA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Розмовляли щойно Ви з іншим роботодавцем, і Вам відмовили, з Вами поговорили не так, як Ви хотіли, Ви втомилися.  Голос це запам`ятовує і відображає нотки попередніх розмов, Вашої стурбованості, розпачу. Зупиніться і </a:t>
            </a:r>
            <a:r>
              <a:rPr lang="uk-UA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відпочиньте, можете поспілкуватися з приємною для Вас людиною. </a:t>
            </a:r>
            <a:endParaRPr lang="uk-UA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2780928"/>
            <a:ext cx="7882009" cy="13388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поспішайте з висновками. </a:t>
            </a:r>
            <a:r>
              <a:rPr lang="uk-UA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Після розмови спокійно проаналізуйте її та не робіть поспішних висновків.</a:t>
            </a:r>
            <a:r>
              <a:rPr lang="uk-UA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Занадто офіційний голос. </a:t>
            </a:r>
            <a:endParaRPr lang="uk-UA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6939" y="4365104"/>
            <a:ext cx="7560840" cy="21698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“Прохач чи скарб?”. </a:t>
            </a:r>
            <a:endParaRPr lang="en-US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 </a:t>
            </a:r>
            <a:r>
              <a:rPr lang="uk-UA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першому випадку – благаючі нотки у  покірливому голосі, а в другому – розв`язаність на кшталт: “Вам пощастило, що до мене потрапив ваш телефон!” Звичайно – це крайнощі, але зважайте на це.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2834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На зображенні може бути: 1 особ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104" y="215280"/>
            <a:ext cx="3635896" cy="304809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5328592" cy="31393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b="1" dirty="0" smtClean="0">
                <a:solidFill>
                  <a:srgbClr val="0070C0"/>
                </a:solidFill>
              </a:rPr>
              <a:t>НЕСПОДІВАНІ ТЕСТИ ПРИ ПРИЙОМІ НА РОБОТУ</a:t>
            </a:r>
          </a:p>
          <a:p>
            <a:pPr algn="just"/>
            <a:r>
              <a:rPr lang="uk-UA" dirty="0" smtClean="0"/>
              <a:t>Сьогодні роботодавцю при прийомі на роботу нового співробітника недостатньо знати, яка освіта і досвід роботи є у кандидата. Часто набагато більш важливою є інформація про особу потенційного працівника, яку </a:t>
            </a:r>
            <a:r>
              <a:rPr lang="uk-UA" dirty="0" err="1" smtClean="0"/>
              <a:t>хедхантери</a:t>
            </a:r>
            <a:r>
              <a:rPr lang="uk-UA" dirty="0" smtClean="0"/>
              <a:t> намагаються отримати за допомогою ну дуже дивних тестів і питань, які на перший погляд не мають відношення до роботи.</a:t>
            </a:r>
          </a:p>
          <a:p>
            <a:pPr algn="just"/>
            <a:r>
              <a:rPr lang="uk-UA" dirty="0" smtClean="0"/>
              <a:t>Ось декілька прикладів: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431739"/>
            <a:ext cx="4572000" cy="2862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uk-UA" b="1" dirty="0" smtClean="0">
                <a:solidFill>
                  <a:srgbClr val="00B050"/>
                </a:solidFill>
              </a:rPr>
              <a:t>ТЕСТ НА АРГУМЕНТАЦІЮ</a:t>
            </a:r>
          </a:p>
          <a:p>
            <a:pPr algn="just"/>
            <a:endParaRPr lang="uk-UA" b="1" dirty="0" smtClean="0">
              <a:solidFill>
                <a:srgbClr val="00B050"/>
              </a:solidFill>
            </a:endParaRPr>
          </a:p>
          <a:p>
            <a:pPr algn="just"/>
            <a:r>
              <a:rPr lang="uk-UA" dirty="0" smtClean="0"/>
              <a:t>Тест: Скільки </a:t>
            </a:r>
            <a:r>
              <a:rPr lang="uk-UA" dirty="0" err="1" smtClean="0"/>
              <a:t>налаштувальників</a:t>
            </a:r>
            <a:r>
              <a:rPr lang="uk-UA" dirty="0" smtClean="0"/>
              <a:t> піаніно у світі? Подібні питання при прийомі на роботу зустрічаються в різних формах: наприклад, скільки кілограмів фарби піде на фарбування літака?</a:t>
            </a:r>
          </a:p>
          <a:p>
            <a:pPr algn="just"/>
            <a:r>
              <a:rPr lang="uk-UA" dirty="0" smtClean="0"/>
              <a:t>Мета: Роботодавцю цікавий процес аргументації кандидата, але без приведення точної цифри.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16724" y="3464689"/>
            <a:ext cx="4327276" cy="2862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b="1" dirty="0" smtClean="0">
                <a:solidFill>
                  <a:srgbClr val="00B050"/>
                </a:solidFill>
              </a:rPr>
              <a:t>ТЕСТ НА УВАЖНІСТЬ</a:t>
            </a:r>
          </a:p>
          <a:p>
            <a:pPr algn="just"/>
            <a:r>
              <a:rPr lang="uk-UA" dirty="0" smtClean="0"/>
              <a:t>Тест: Літак впав рівно на кордоні двох країн. Жертв немає. В якій країні будуть поховані пасажири ? Претендентові пропонуються варіанти відповіді: «в першій», «у другій», «за національністю», а також можна дати свою відповідь.</a:t>
            </a:r>
          </a:p>
          <a:p>
            <a:pPr algn="just"/>
            <a:r>
              <a:rPr lang="uk-UA" dirty="0" smtClean="0"/>
              <a:t>Мета: перевірка на уважність і кмітливість.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2574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627784" y="1880175"/>
            <a:ext cx="6256784" cy="2852256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uk-UA" sz="40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Лекція №</a:t>
            </a:r>
            <a:r>
              <a:rPr kumimoji="0" lang="en-US" sz="40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</a:t>
            </a:r>
            <a:r>
              <a:rPr kumimoji="0" lang="uk-UA" sz="40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40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uk-UA" sz="4000" b="1" dirty="0" smtClean="0">
                <a:latin typeface="+mj-lt"/>
              </a:rPr>
              <a:t> </a:t>
            </a:r>
            <a:r>
              <a:rPr lang="uk-UA" sz="4000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Техніка </a:t>
            </a:r>
            <a:r>
              <a:rPr lang="uk-UA" sz="40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пошуку роботи. Шляхи пошуку роботи. </a:t>
            </a:r>
            <a:endParaRPr lang="uk-UA" sz="4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uk-UA" sz="40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 </a:t>
            </a:r>
            <a:endParaRPr lang="ru-RU" sz="40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+mj-lt"/>
              <a:ea typeface="+mj-ea"/>
              <a:cs typeface="+mj-cs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555776" y="5517232"/>
            <a:ext cx="6400800" cy="1057672"/>
          </a:xfrm>
          <a:prstGeom prst="rect">
            <a:avLst/>
          </a:prstGeom>
        </p:spPr>
        <p:txBody>
          <a:bodyPr vert="horz" lIns="45720" tIns="0" rIns="45720" bIns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uk-UA" sz="2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Лектор доц., к.б.н. Корнет М.М. 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80798" y="260648"/>
            <a:ext cx="56188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Запорізький національній університет</a:t>
            </a:r>
          </a:p>
          <a:p>
            <a:pPr algn="ctr"/>
            <a:r>
              <a:rPr lang="uk-UA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Кафедра хімії </a:t>
            </a:r>
            <a:endParaRPr lang="ru-RU" sz="24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9" name="Picture 2" descr="http://cs619531.vk.me/v619531124/a89/jgwPXkhAvj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084" y="936784"/>
            <a:ext cx="2083660" cy="1956019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19" y="3993981"/>
            <a:ext cx="2498265" cy="152839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56951"/>
            <a:ext cx="4572000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uk-UA" b="1" dirty="0" smtClean="0">
                <a:solidFill>
                  <a:srgbClr val="00B050"/>
                </a:solidFill>
              </a:rPr>
              <a:t>ПЕРЕВІРКА ЕРУДИЦІЇ ТА УВАГИ</a:t>
            </a:r>
          </a:p>
          <a:p>
            <a:endParaRPr lang="uk-UA" b="1" dirty="0" smtClean="0">
              <a:solidFill>
                <a:srgbClr val="00B050"/>
              </a:solidFill>
            </a:endParaRPr>
          </a:p>
          <a:p>
            <a:r>
              <a:rPr lang="uk-UA" dirty="0" smtClean="0"/>
              <a:t>Тест: Уявіть, що ми стоїмо перед хмарочосом. Вам дають барометр і просять з його допомогою дізнатися висоту будівлі. Як ви це зробите?</a:t>
            </a:r>
          </a:p>
          <a:p>
            <a:r>
              <a:rPr lang="uk-UA" dirty="0" smtClean="0"/>
              <a:t>Мета: Перевірка на уважність і здатність нестандартно мислити.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42098" y="1580013"/>
            <a:ext cx="4067944" cy="50783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b="1" dirty="0" smtClean="0">
                <a:solidFill>
                  <a:srgbClr val="00B050"/>
                </a:solidFill>
              </a:rPr>
              <a:t>ПИТАННЯ НА КМІТЛИВІСТЬ</a:t>
            </a:r>
          </a:p>
          <a:p>
            <a:pPr algn="just"/>
            <a:endParaRPr lang="uk-UA" b="1" dirty="0" smtClean="0">
              <a:solidFill>
                <a:srgbClr val="00B050"/>
              </a:solidFill>
            </a:endParaRPr>
          </a:p>
          <a:p>
            <a:pPr algn="just"/>
            <a:r>
              <a:rPr lang="uk-UA" dirty="0" smtClean="0"/>
              <a:t>Тест: При прийомі на посаду аналітика в одному з найбільших українських </a:t>
            </a:r>
            <a:r>
              <a:rPr lang="uk-UA" dirty="0" err="1" smtClean="0"/>
              <a:t>інвестбанків</a:t>
            </a:r>
            <a:r>
              <a:rPr lang="uk-UA" dirty="0" smtClean="0"/>
              <a:t> претендентові пропонують вирішити непросте завдання. «Одна людина живе на 13-му поверсі, але на ліфті піднімається до 12-го, далі йде пішки. Коли спускається ліфтом, то з 13-го. Чому? ».</a:t>
            </a:r>
          </a:p>
          <a:p>
            <a:pPr algn="just"/>
            <a:endParaRPr lang="uk-UA" dirty="0" smtClean="0"/>
          </a:p>
          <a:p>
            <a:pPr algn="just"/>
            <a:r>
              <a:rPr lang="uk-UA" dirty="0" smtClean="0"/>
              <a:t>Мета: </a:t>
            </a:r>
            <a:r>
              <a:rPr lang="uk-UA" dirty="0" err="1" smtClean="0"/>
              <a:t>Хедхантеру</a:t>
            </a:r>
            <a:r>
              <a:rPr lang="uk-UA" dirty="0" smtClean="0"/>
              <a:t> в цьому випадку важливо не стільки дізнатися правильне рішення завдання, скільки почути, як міркує потенційний аналітик, як він не боїться мислити вголос.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904000"/>
            <a:ext cx="4572000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00B050"/>
                </a:solidFill>
              </a:rPr>
              <a:t>ДЕЛІКАТНА ТЕМА</a:t>
            </a:r>
          </a:p>
          <a:p>
            <a:endParaRPr lang="uk-UA" b="1" dirty="0" smtClean="0">
              <a:solidFill>
                <a:srgbClr val="00B050"/>
              </a:solidFill>
            </a:endParaRPr>
          </a:p>
          <a:p>
            <a:pPr algn="just"/>
            <a:r>
              <a:rPr lang="uk-UA" dirty="0" smtClean="0"/>
              <a:t>Тест: Типове питання при прийомі на роботу будь-якої спеціалізації претенденту жіночої статі: «Коли ви збираєтеся народжувати дитину?»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754794"/>
            <a:ext cx="4572000" cy="2031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uk-UA" b="1" dirty="0" smtClean="0">
                <a:solidFill>
                  <a:srgbClr val="00B050"/>
                </a:solidFill>
              </a:rPr>
              <a:t>ПРОДАЙТЕ МЕНІ РУЧКУ</a:t>
            </a:r>
          </a:p>
          <a:p>
            <a:pPr algn="just"/>
            <a:endParaRPr lang="uk-UA" b="1" dirty="0" smtClean="0">
              <a:solidFill>
                <a:srgbClr val="00B050"/>
              </a:solidFill>
            </a:endParaRPr>
          </a:p>
          <a:p>
            <a:pPr algn="just"/>
            <a:r>
              <a:rPr lang="uk-UA" dirty="0" smtClean="0"/>
              <a:t>Тест: Інтерв'юер простягає вам власну ручку і просить вас продати її йому.</a:t>
            </a:r>
          </a:p>
          <a:p>
            <a:pPr algn="just"/>
            <a:r>
              <a:rPr lang="uk-UA" dirty="0" smtClean="0"/>
              <a:t>Мета: Протестувати комунікативні навички і здатність швидко орієнтуватися в ситуації.</a:t>
            </a:r>
            <a:endParaRPr lang="uk-UA" dirty="0"/>
          </a:p>
        </p:txBody>
      </p:sp>
      <p:sp>
        <p:nvSpPr>
          <p:cNvPr id="7" name="AutoShape 2" descr="Онлайн-тести ЗНО 2020: а ви впораєтесь? — журнал | «Освіторія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Онлайн-тести ЗНО 2020: а ви впораєтесь? — журнал | «Освіторія»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8" name="Picture 6" descr="Онлайн-тести ЗНО 2020: а ви впораєтесь? — журнал | «Освіторія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573" y="-27384"/>
            <a:ext cx="3519907" cy="166237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5531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4572000" cy="2031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uk-UA" b="1" dirty="0" smtClean="0">
                <a:solidFill>
                  <a:srgbClr val="00B050"/>
                </a:solidFill>
              </a:rPr>
              <a:t>РУЙНУВАННЯ КОМПАНІЇ НА РУЧКАХ</a:t>
            </a:r>
          </a:p>
          <a:p>
            <a:endParaRPr lang="uk-UA" b="1" dirty="0" smtClean="0">
              <a:solidFill>
                <a:srgbClr val="00B050"/>
              </a:solidFill>
            </a:endParaRPr>
          </a:p>
          <a:p>
            <a:pPr algn="just"/>
            <a:r>
              <a:rPr lang="uk-UA" dirty="0" smtClean="0"/>
              <a:t>Тест: «Крали ви коли-небудь ручки на роботі?» - Запитує на співбесіді в компанії </a:t>
            </a:r>
            <a:r>
              <a:rPr lang="uk-UA" dirty="0" err="1" smtClean="0"/>
              <a:t>Jiffy</a:t>
            </a:r>
            <a:r>
              <a:rPr lang="uk-UA" dirty="0" smtClean="0"/>
              <a:t> </a:t>
            </a:r>
            <a:r>
              <a:rPr lang="uk-UA" dirty="0" err="1" smtClean="0"/>
              <a:t>Software</a:t>
            </a:r>
            <a:r>
              <a:rPr lang="uk-UA" dirty="0" smtClean="0"/>
              <a:t> (один зі світових лідерів у сфері створення мобільних додатків).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4016" y="2636912"/>
            <a:ext cx="4572000" cy="28623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 smtClean="0">
                <a:solidFill>
                  <a:srgbClr val="00B050"/>
                </a:solidFill>
              </a:rPr>
              <a:t>ТАБЛИЦЯ МНОЖЕННЯ</a:t>
            </a:r>
          </a:p>
          <a:p>
            <a:endParaRPr lang="uk-UA" dirty="0" smtClean="0">
              <a:solidFill>
                <a:srgbClr val="00B050"/>
              </a:solidFill>
            </a:endParaRPr>
          </a:p>
          <a:p>
            <a:pPr algn="just"/>
            <a:r>
              <a:rPr lang="uk-UA" dirty="0" smtClean="0"/>
              <a:t>Тест: Чи зможете за 5 секунд сказати, скільки буде 20% від 160?</a:t>
            </a:r>
          </a:p>
          <a:p>
            <a:pPr algn="just"/>
            <a:r>
              <a:rPr lang="uk-UA" dirty="0" smtClean="0"/>
              <a:t>Мета: Перевірка стійкості до стресів та найпростішої ерудиції. На перший погляд, питання здається елементарним, але в умовах стресу співбесіди і обмеженості часу кандидати часто плутаються «в трьох соснах».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67536" y="332656"/>
            <a:ext cx="4177580" cy="59093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00B050"/>
                </a:solidFill>
              </a:rPr>
              <a:t>ЛЕСТОЩІ АБО НЕ ЛЕСТОЩІ?</a:t>
            </a:r>
          </a:p>
          <a:p>
            <a:endParaRPr lang="uk-UA" b="1" dirty="0" smtClean="0">
              <a:solidFill>
                <a:srgbClr val="00B050"/>
              </a:solidFill>
            </a:endParaRPr>
          </a:p>
          <a:p>
            <a:pPr algn="just"/>
            <a:r>
              <a:rPr lang="uk-UA" dirty="0" smtClean="0"/>
              <a:t>Тест: По закінченню співбесіди менеджери з підбору персоналу американського офісу </a:t>
            </a:r>
            <a:r>
              <a:rPr lang="uk-UA" dirty="0" err="1" smtClean="0"/>
              <a:t>Kraft</a:t>
            </a:r>
            <a:r>
              <a:rPr lang="uk-UA" dirty="0" smtClean="0"/>
              <a:t> </a:t>
            </a:r>
            <a:r>
              <a:rPr lang="uk-UA" dirty="0" err="1" smtClean="0"/>
              <a:t>Foods</a:t>
            </a:r>
            <a:r>
              <a:rPr lang="uk-UA" dirty="0" smtClean="0"/>
              <a:t> (другий за величиною в світі концерн з виробництва упакованих продуктів харчування) говорять: «А зараз оцініть мене як інтерв'юера за шкалою від 1 до 10».</a:t>
            </a:r>
          </a:p>
          <a:p>
            <a:pPr algn="just"/>
            <a:r>
              <a:rPr lang="uk-UA" dirty="0" smtClean="0"/>
              <a:t>Мета: Найчастіше така пропозиція викликає замішання. Одна справа - оцінити по дзвінку з дилерського центру роботу автослюсаря, і зовсім інша - дивитися в очі людині, від якого залежить подальша кар'єра, і говорити йому, що він з його питаннями вам не сподобався. </a:t>
            </a:r>
            <a:r>
              <a:rPr lang="uk-UA" dirty="0" err="1" smtClean="0"/>
              <a:t>Хедхантери</a:t>
            </a:r>
            <a:r>
              <a:rPr lang="uk-UA" dirty="0" smtClean="0"/>
              <a:t> зізнаються, що подібним питанням вони перевіряють працівника на сміливість.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234462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036496" cy="5509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Тест на логічне мислення </a:t>
            </a:r>
          </a:p>
          <a:p>
            <a:pPr>
              <a:spcAft>
                <a:spcPts val="0"/>
              </a:spcAft>
            </a:pPr>
            <a:r>
              <a:rPr lang="uk-UA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uk-UA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6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Деякі равлики є горами. Всі гори люблять котів. Значить, всі равлики люблять котів.</a:t>
            </a:r>
          </a:p>
          <a:p>
            <a:pPr algn="just">
              <a:spcAft>
                <a:spcPts val="0"/>
              </a:spcAft>
            </a:pPr>
            <a:r>
              <a:rPr lang="uk-UA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а) вірно</a:t>
            </a:r>
          </a:p>
          <a:p>
            <a:pPr algn="just">
              <a:spcAft>
                <a:spcPts val="0"/>
              </a:spcAft>
            </a:pPr>
            <a:r>
              <a:rPr lang="uk-UA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б) невірно  </a:t>
            </a:r>
          </a:p>
          <a:p>
            <a:pPr algn="just">
              <a:spcAft>
                <a:spcPts val="0"/>
              </a:spcAft>
            </a:pPr>
            <a:r>
              <a:rPr lang="uk-UA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uk-UA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6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Всі крокодили уміють літати.  Всі велетні є крокодилами. Значить, всі велетні можуть літати.</a:t>
            </a:r>
          </a:p>
          <a:p>
            <a:pPr algn="just">
              <a:spcAft>
                <a:spcPts val="0"/>
              </a:spcAft>
            </a:pPr>
            <a:r>
              <a:rPr lang="uk-UA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а) вірно</a:t>
            </a:r>
          </a:p>
          <a:p>
            <a:pPr algn="just">
              <a:spcAft>
                <a:spcPts val="0"/>
              </a:spcAft>
            </a:pPr>
            <a:r>
              <a:rPr lang="uk-UA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б) невірно </a:t>
            </a:r>
          </a:p>
          <a:p>
            <a:pPr algn="just">
              <a:spcAft>
                <a:spcPts val="0"/>
              </a:spcAft>
            </a:pPr>
            <a:r>
              <a:rPr lang="uk-UA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uk-UA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6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Деякі головки капусти - паровози. Деякі паровози грають на роялі. Значить, деякі головки капусти грають на роялі.</a:t>
            </a:r>
          </a:p>
          <a:p>
            <a:pPr algn="just">
              <a:spcAft>
                <a:spcPts val="0"/>
              </a:spcAft>
            </a:pPr>
            <a:r>
              <a:rPr lang="uk-UA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a) вірно</a:t>
            </a:r>
          </a:p>
          <a:p>
            <a:pPr algn="just">
              <a:spcAft>
                <a:spcPts val="0"/>
              </a:spcAft>
            </a:pPr>
            <a:r>
              <a:rPr lang="uk-UA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б) невірно</a:t>
            </a:r>
          </a:p>
          <a:p>
            <a:pPr algn="just">
              <a:spcAft>
                <a:spcPts val="0"/>
              </a:spcAft>
            </a:pPr>
            <a:r>
              <a:rPr lang="uk-UA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uk-UA" sz="16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4. Дві галявини ніколи не схожі одна на іншу. Сосни і ялини виглядають абсолютно однаково. Значить, сосни і ялини не є двома галявинами. </a:t>
            </a:r>
          </a:p>
          <a:p>
            <a:pPr>
              <a:spcAft>
                <a:spcPts val="0"/>
              </a:spcAft>
            </a:pPr>
            <a:r>
              <a:rPr lang="uk-UA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а) вірно</a:t>
            </a:r>
          </a:p>
          <a:p>
            <a:pPr>
              <a:spcAft>
                <a:spcPts val="0"/>
              </a:spcAft>
            </a:pPr>
            <a:r>
              <a:rPr lang="uk-UA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б) невірно</a:t>
            </a:r>
          </a:p>
          <a:p>
            <a:pPr>
              <a:spcAft>
                <a:spcPts val="0"/>
              </a:spcAft>
            </a:pPr>
            <a:r>
              <a:rPr lang="uk-UA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uk-UA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uk-UA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10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4624"/>
            <a:ext cx="9144000" cy="67403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 Ніхто з людей не може стати президентом, якщо у нього червоний ніс. У всіх людей ніс червоний. Значить, ніхто з людей не може стати президентом.</a:t>
            </a:r>
          </a:p>
          <a:p>
            <a:pPr>
              <a:spcAft>
                <a:spcPts val="0"/>
              </a:spcAft>
            </a:pPr>
            <a:r>
              <a:rPr lang="uk-UA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а) вірно</a:t>
            </a:r>
          </a:p>
          <a:p>
            <a:pPr>
              <a:spcAft>
                <a:spcPts val="0"/>
              </a:spcAft>
            </a:pPr>
            <a:r>
              <a:rPr lang="uk-UA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б) невірно</a:t>
            </a:r>
          </a:p>
          <a:p>
            <a:pPr>
              <a:spcAft>
                <a:spcPts val="0"/>
              </a:spcAft>
            </a:pPr>
            <a:r>
              <a:rPr lang="uk-UA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 </a:t>
            </a:r>
          </a:p>
          <a:p>
            <a:pPr>
              <a:spcAft>
                <a:spcPts val="0"/>
              </a:spcAft>
            </a:pPr>
            <a:r>
              <a:rPr lang="uk-UA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6. Всі ворони збирають картини. Деякі збирачі картин сидять в пташиній клітці. Значить, деякі ворони сидять в пташиній клітці.</a:t>
            </a:r>
          </a:p>
          <a:p>
            <a:pPr>
              <a:spcAft>
                <a:spcPts val="0"/>
              </a:spcAft>
            </a:pPr>
            <a:r>
              <a:rPr lang="uk-UA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a) вірно</a:t>
            </a:r>
          </a:p>
          <a:p>
            <a:pPr>
              <a:spcAft>
                <a:spcPts val="0"/>
              </a:spcAft>
            </a:pPr>
            <a:r>
              <a:rPr lang="uk-UA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б) невірно</a:t>
            </a:r>
          </a:p>
          <a:p>
            <a:pPr>
              <a:spcAft>
                <a:spcPts val="0"/>
              </a:spcAft>
            </a:pPr>
            <a:endParaRPr lang="uk-UA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uk-UA" dirty="0" smtClean="0"/>
              <a:t> </a:t>
            </a:r>
            <a:r>
              <a:rPr lang="uk-UA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7. Тільки погані люди обманюють або крадуть. Марина - хороша.</a:t>
            </a:r>
          </a:p>
          <a:p>
            <a:r>
              <a:rPr lang="uk-UA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а) Марина обманює</a:t>
            </a:r>
          </a:p>
          <a:p>
            <a:r>
              <a:rPr lang="uk-UA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б) Марина краде</a:t>
            </a:r>
          </a:p>
          <a:p>
            <a:r>
              <a:rPr lang="uk-UA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в) Марина не краде</a:t>
            </a:r>
          </a:p>
          <a:p>
            <a:r>
              <a:rPr lang="uk-UA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г) Марина обманює і краде</a:t>
            </a:r>
          </a:p>
          <a:p>
            <a:r>
              <a:rPr lang="uk-UA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д) жодне з перелічених</a:t>
            </a:r>
          </a:p>
          <a:p>
            <a:r>
              <a:rPr lang="uk-UA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r>
              <a:rPr lang="uk-UA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8. Всі горобці не вміють літати. У всіх горобців є ноги.</a:t>
            </a:r>
          </a:p>
          <a:p>
            <a:r>
              <a:rPr lang="uk-UA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а) без ніг горобці не можуть літати</a:t>
            </a:r>
          </a:p>
          <a:p>
            <a:r>
              <a:rPr lang="uk-UA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б) деякі горобці не мають ніг</a:t>
            </a:r>
          </a:p>
          <a:p>
            <a:r>
              <a:rPr lang="uk-UA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в) все горобці, у яких є ноги, не можуть літати</a:t>
            </a:r>
          </a:p>
          <a:p>
            <a:r>
              <a:rPr lang="uk-UA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г) горобці не можуть літати, тому що у них є ноги</a:t>
            </a:r>
          </a:p>
          <a:p>
            <a:r>
              <a:rPr lang="uk-UA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д) горобці не можуть літати і у них немає ніг</a:t>
            </a:r>
          </a:p>
          <a:p>
            <a:r>
              <a:rPr lang="uk-UA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е) жодне з перелічених</a:t>
            </a:r>
            <a:endParaRPr lang="uk-UA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54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78647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sz="15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9. Деякі люди - європейці. Європейці мають три ноги.</a:t>
            </a:r>
          </a:p>
          <a:p>
            <a:pPr>
              <a:spcAft>
                <a:spcPts val="0"/>
              </a:spcAft>
            </a:pPr>
            <a:r>
              <a:rPr lang="uk-UA" sz="15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а) люди з двома ногами не є європейцями</a:t>
            </a:r>
          </a:p>
          <a:p>
            <a:pPr>
              <a:spcAft>
                <a:spcPts val="0"/>
              </a:spcAft>
            </a:pPr>
            <a:r>
              <a:rPr lang="uk-UA" sz="15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б) європейці, які є людьми, іноді мають три ноги</a:t>
            </a:r>
          </a:p>
          <a:p>
            <a:pPr>
              <a:spcAft>
                <a:spcPts val="0"/>
              </a:spcAft>
            </a:pPr>
            <a:r>
              <a:rPr lang="uk-UA" sz="15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в) європейці з двома ногами іноді є людьми</a:t>
            </a:r>
          </a:p>
          <a:p>
            <a:pPr>
              <a:spcAft>
                <a:spcPts val="0"/>
              </a:spcAft>
            </a:pPr>
            <a:r>
              <a:rPr lang="uk-UA" sz="15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г) Людей не європейців, з трьома ногами не буває</a:t>
            </a:r>
          </a:p>
          <a:p>
            <a:pPr>
              <a:spcAft>
                <a:spcPts val="0"/>
              </a:spcAft>
            </a:pPr>
            <a:r>
              <a:rPr lang="uk-UA" sz="15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д) Люди мають три ноги бо вони європейці</a:t>
            </a:r>
          </a:p>
          <a:p>
            <a:pPr>
              <a:spcAft>
                <a:spcPts val="0"/>
              </a:spcAft>
            </a:pPr>
            <a:r>
              <a:rPr lang="uk-UA" sz="15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е) жодне з перелічених</a:t>
            </a:r>
          </a:p>
          <a:p>
            <a:pPr>
              <a:spcAft>
                <a:spcPts val="0"/>
              </a:spcAft>
            </a:pPr>
            <a:endParaRPr lang="uk-UA" sz="15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uk-UA" sz="15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5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10. Квіти - це зелені звірі. Квіти п'ють горілку.</a:t>
            </a:r>
          </a:p>
          <a:p>
            <a:pPr>
              <a:spcAft>
                <a:spcPts val="0"/>
              </a:spcAft>
            </a:pPr>
            <a:r>
              <a:rPr lang="uk-UA" sz="15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а) всі зелені звірі п'ють горілку</a:t>
            </a:r>
          </a:p>
          <a:p>
            <a:pPr>
              <a:spcAft>
                <a:spcPts val="0"/>
              </a:spcAft>
            </a:pPr>
            <a:r>
              <a:rPr lang="uk-UA" sz="15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б) всі зелені звірі є квітами</a:t>
            </a:r>
          </a:p>
          <a:p>
            <a:pPr>
              <a:spcAft>
                <a:spcPts val="0"/>
              </a:spcAft>
            </a:pPr>
            <a:r>
              <a:rPr lang="uk-UA" sz="15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в) деякі зелені звірі п'ють горілку</a:t>
            </a:r>
          </a:p>
          <a:p>
            <a:pPr>
              <a:spcAft>
                <a:spcPts val="0"/>
              </a:spcAft>
            </a:pPr>
            <a:r>
              <a:rPr lang="uk-UA" sz="15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г) зелені звірі не п'ють горілку</a:t>
            </a:r>
          </a:p>
          <a:p>
            <a:pPr>
              <a:spcAft>
                <a:spcPts val="0"/>
              </a:spcAft>
            </a:pPr>
            <a:r>
              <a:rPr lang="uk-UA" sz="15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д) зелені звірі не є квітами</a:t>
            </a:r>
          </a:p>
          <a:p>
            <a:pPr>
              <a:spcAft>
                <a:spcPts val="0"/>
              </a:spcAft>
            </a:pPr>
            <a:r>
              <a:rPr lang="uk-UA" sz="15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е) жодне з перелічених</a:t>
            </a:r>
          </a:p>
          <a:p>
            <a:pPr>
              <a:spcAft>
                <a:spcPts val="0"/>
              </a:spcAft>
            </a:pPr>
            <a:endParaRPr lang="uk-UA" sz="15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uk-UA" sz="15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5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11. Кожен квадрат круглий. Всі квадрати червоні.</a:t>
            </a:r>
          </a:p>
          <a:p>
            <a:pPr>
              <a:spcAft>
                <a:spcPts val="0"/>
              </a:spcAft>
            </a:pPr>
            <a:r>
              <a:rPr lang="uk-UA" sz="15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а) бувають квадрати з червоними кутами</a:t>
            </a:r>
          </a:p>
          <a:p>
            <a:pPr>
              <a:spcAft>
                <a:spcPts val="0"/>
              </a:spcAft>
            </a:pPr>
            <a:r>
              <a:rPr lang="uk-UA" sz="15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б) бувають квадрати з круглими кутами</a:t>
            </a:r>
          </a:p>
          <a:p>
            <a:pPr>
              <a:spcAft>
                <a:spcPts val="0"/>
              </a:spcAft>
            </a:pPr>
            <a:r>
              <a:rPr lang="uk-UA" sz="15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в) бувають круглі червоні кути</a:t>
            </a:r>
          </a:p>
          <a:p>
            <a:pPr>
              <a:spcAft>
                <a:spcPts val="0"/>
              </a:spcAft>
            </a:pPr>
            <a:r>
              <a:rPr lang="uk-UA" sz="15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г) кути і квадрати - круглі і червоні</a:t>
            </a:r>
          </a:p>
          <a:p>
            <a:pPr>
              <a:spcAft>
                <a:spcPts val="0"/>
              </a:spcAft>
            </a:pPr>
            <a:r>
              <a:rPr lang="uk-UA" sz="15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д) жодне з перелічених</a:t>
            </a:r>
          </a:p>
          <a:p>
            <a:pPr>
              <a:spcAft>
                <a:spcPts val="0"/>
              </a:spcAft>
            </a:pPr>
            <a:endParaRPr lang="uk-UA" sz="15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uk-UA" sz="15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5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12. Хороші начальники падають з неба. Погані начальники можуть співати.</a:t>
            </a:r>
          </a:p>
          <a:p>
            <a:pPr>
              <a:spcAft>
                <a:spcPts val="0"/>
              </a:spcAft>
            </a:pPr>
            <a:r>
              <a:rPr lang="uk-UA" sz="15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а) Погані начальники летять з неба вниз.</a:t>
            </a:r>
          </a:p>
          <a:p>
            <a:pPr>
              <a:spcAft>
                <a:spcPts val="0"/>
              </a:spcAft>
            </a:pPr>
            <a:r>
              <a:rPr lang="uk-UA" sz="15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б) Хороші начальники, які вміють літати - вміють співати.</a:t>
            </a:r>
          </a:p>
          <a:p>
            <a:pPr>
              <a:spcAft>
                <a:spcPts val="0"/>
              </a:spcAft>
            </a:pPr>
            <a:r>
              <a:rPr lang="uk-UA" sz="15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в) деякі погані начальники не можуть співати.</a:t>
            </a:r>
          </a:p>
          <a:p>
            <a:pPr>
              <a:spcAft>
                <a:spcPts val="0"/>
              </a:spcAft>
            </a:pPr>
            <a:r>
              <a:rPr lang="uk-UA" sz="15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г) деякі хороші начальники - погані, так як вони вміють співати.</a:t>
            </a:r>
          </a:p>
          <a:p>
            <a:pPr>
              <a:spcAft>
                <a:spcPts val="0"/>
              </a:spcAft>
            </a:pPr>
            <a:r>
              <a:rPr lang="uk-UA" sz="15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д) жодне з перелічених</a:t>
            </a:r>
            <a:endParaRPr lang="uk-UA" sz="15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25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Правильні відповіді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1б</a:t>
            </a:r>
            <a:endParaRPr lang="uk-UA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2а</a:t>
            </a:r>
            <a:endParaRPr lang="uk-UA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3б</a:t>
            </a:r>
            <a:endParaRPr lang="uk-UA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4а</a:t>
            </a:r>
            <a:endParaRPr lang="uk-UA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5а</a:t>
            </a:r>
            <a:endParaRPr lang="uk-UA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6б</a:t>
            </a:r>
            <a:endParaRPr lang="uk-UA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7в</a:t>
            </a:r>
            <a:endParaRPr lang="uk-UA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8в</a:t>
            </a:r>
            <a:endParaRPr lang="uk-UA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9а</a:t>
            </a:r>
            <a:endParaRPr lang="uk-UA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10в</a:t>
            </a:r>
            <a:endParaRPr lang="uk-UA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11д</a:t>
            </a:r>
            <a:endParaRPr lang="uk-UA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12д</a:t>
            </a:r>
            <a:endParaRPr lang="uk-UA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uk-UA" dirty="0">
              <a:solidFill>
                <a:schemeClr val="accent5">
                  <a:lumMod val="20000"/>
                  <a:lumOff val="8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42" name="Picture 2" descr="https://galinfo.com.ua/media/gallery/intxt/r/p/rp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5843"/>
            <a:ext cx="7754911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83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¡Ð¿Ð¾ÑÑ ÑÐº Ð¿Ð°Ð½Ð°ÑÐµ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" y="0"/>
            <a:ext cx="92387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e Happy and Smi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27384"/>
            <a:ext cx="942747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24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1347496"/>
            <a:ext cx="10438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ea typeface="Times New Roman" pitchFamily="18" charset="0"/>
                <a:cs typeface="Arial" pitchFamily="34" charset="0"/>
              </a:rPr>
              <a:t>План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074" y="1907535"/>
            <a:ext cx="7344816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uk-UA" sz="2400" dirty="0" smtClean="0"/>
              <a:t>Знайомі </a:t>
            </a:r>
            <a:r>
              <a:rPr lang="uk-UA" sz="2400" dirty="0"/>
              <a:t>та друзі стають в нагоді</a:t>
            </a:r>
            <a:r>
              <a:rPr lang="uk-UA" sz="2400" dirty="0" smtClean="0"/>
              <a:t>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uk-UA" sz="2400" dirty="0" smtClean="0"/>
              <a:t>Робота </a:t>
            </a:r>
            <a:r>
              <a:rPr lang="uk-UA" sz="2400" dirty="0"/>
              <a:t>з оголошеннями в засобах масової інформації та використання Інтернет-ресурсів. </a:t>
            </a:r>
            <a:endParaRPr lang="uk-UA" sz="2400" dirty="0" smtClean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uk-UA" sz="2400" dirty="0" smtClean="0"/>
              <a:t>Техніка </a:t>
            </a:r>
            <a:r>
              <a:rPr lang="uk-UA" sz="2400" dirty="0"/>
              <a:t>телефонних розмов. </a:t>
            </a:r>
            <a:endParaRPr lang="uk-UA" sz="2400" dirty="0" smtClean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uk-UA" sz="2400" dirty="0" smtClean="0"/>
              <a:t>Алгоритм </a:t>
            </a:r>
            <a:r>
              <a:rPr lang="uk-UA" sz="2400" dirty="0"/>
              <a:t>пошуку роботи. </a:t>
            </a:r>
            <a:endParaRPr lang="uk-UA" sz="2400" dirty="0" smtClean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uk-UA" sz="2400" dirty="0" smtClean="0">
                <a:solidFill>
                  <a:srgbClr val="0070C0"/>
                </a:solidFill>
              </a:rPr>
              <a:t>Використання </a:t>
            </a:r>
            <a:r>
              <a:rPr lang="uk-UA" sz="2400" dirty="0">
                <a:solidFill>
                  <a:srgbClr val="0070C0"/>
                </a:solidFill>
              </a:rPr>
              <a:t>новітніх технологій під час пошуку роботи. </a:t>
            </a:r>
            <a:endParaRPr lang="uk-UA" sz="2400" dirty="0" smtClean="0">
              <a:solidFill>
                <a:srgbClr val="0070C0"/>
              </a:solidFill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uk-UA" sz="2400" dirty="0" smtClean="0">
                <a:solidFill>
                  <a:srgbClr val="0070C0"/>
                </a:solidFill>
              </a:rPr>
              <a:t>Пошук </a:t>
            </a:r>
            <a:r>
              <a:rPr lang="uk-UA" sz="2400" dirty="0">
                <a:solidFill>
                  <a:srgbClr val="0070C0"/>
                </a:solidFill>
              </a:rPr>
              <a:t>випускниками вільних вакансій в Інтернеті</a:t>
            </a:r>
            <a:r>
              <a:rPr lang="uk-UA" sz="2400" dirty="0" smtClean="0">
                <a:solidFill>
                  <a:srgbClr val="0070C0"/>
                </a:solidFill>
              </a:rPr>
              <a:t>.</a:t>
            </a:r>
            <a:endParaRPr lang="uk-UA" sz="24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010" y="-27384"/>
            <a:ext cx="3853760" cy="2578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408" y="2204864"/>
            <a:ext cx="7903976" cy="4501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sz="2000" dirty="0" smtClean="0">
                <a:ea typeface="Times New Roman" panose="02020603050405020304" pitchFamily="18" charset="0"/>
              </a:rPr>
              <a:t>Д</a:t>
            </a:r>
            <a:r>
              <a:rPr lang="uk-UA" sz="1900" dirty="0" smtClean="0">
                <a:ea typeface="Times New Roman" panose="02020603050405020304" pitchFamily="18" charset="0"/>
              </a:rPr>
              <a:t>осягти </a:t>
            </a:r>
            <a:r>
              <a:rPr lang="uk-UA" sz="1900" dirty="0">
                <a:ea typeface="Times New Roman" panose="02020603050405020304" pitchFamily="18" charset="0"/>
              </a:rPr>
              <a:t>успіху Вам допоможе знання кон`юнктури ринку, його законів і методів роботи на ньому. </a:t>
            </a:r>
            <a:endParaRPr lang="en-US" sz="1900" dirty="0" smtClean="0"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sz="1900" dirty="0" smtClean="0">
                <a:ea typeface="Times New Roman" panose="02020603050405020304" pitchFamily="18" charset="0"/>
              </a:rPr>
              <a:t>За </a:t>
            </a:r>
            <a:r>
              <a:rPr lang="uk-UA" sz="1900" dirty="0">
                <a:ea typeface="Times New Roman" panose="02020603050405020304" pitchFamily="18" charset="0"/>
              </a:rPr>
              <a:t>вас ніхто не вирішить, яку роботу шукати і на які умови погоджуватися. </a:t>
            </a:r>
            <a:endParaRPr lang="en-US" sz="1900" dirty="0" smtClean="0"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sz="1900" dirty="0" smtClean="0">
                <a:ea typeface="Times New Roman" panose="02020603050405020304" pitchFamily="18" charset="0"/>
              </a:rPr>
              <a:t>За </a:t>
            </a:r>
            <a:r>
              <a:rPr lang="uk-UA" sz="1900" dirty="0">
                <a:ea typeface="Times New Roman" panose="02020603050405020304" pitchFamily="18" charset="0"/>
              </a:rPr>
              <a:t>вас ніхто не здійснить необхідних дій для «виходу» на потенційних роботодавців. І на співбесіду Вам доведеться йти самому</a:t>
            </a:r>
            <a:r>
              <a:rPr lang="uk-UA" sz="1900" b="1" dirty="0">
                <a:ea typeface="Times New Roman" panose="02020603050405020304" pitchFamily="18" charset="0"/>
              </a:rPr>
              <a:t>. </a:t>
            </a:r>
            <a:endParaRPr lang="en-US" sz="1900" b="1" dirty="0" smtClean="0"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1900" b="1" dirty="0" smtClean="0">
                <a:ea typeface="Times New Roman" panose="02020603050405020304" pitchFamily="18" charset="0"/>
              </a:rPr>
              <a:t>А </a:t>
            </a:r>
            <a:r>
              <a:rPr lang="uk-UA" sz="1900" b="1" dirty="0">
                <a:ea typeface="Times New Roman" panose="02020603050405020304" pitchFamily="18" charset="0"/>
              </a:rPr>
              <a:t>тому необхідно чітко визначити себе і свої цілі у пошуках роботи. </a:t>
            </a:r>
            <a:r>
              <a:rPr lang="uk-UA" sz="1900" dirty="0">
                <a:ea typeface="Times New Roman" panose="02020603050405020304" pitchFamily="18" charset="0"/>
              </a:rPr>
              <a:t>З`ясувати ситуацію на ринку праці, визначити, яка Ваша істинна ціна. На основі цього </a:t>
            </a:r>
            <a:r>
              <a:rPr lang="uk-UA" sz="1900" dirty="0" smtClean="0">
                <a:ea typeface="Times New Roman" panose="02020603050405020304" pitchFamily="18" charset="0"/>
              </a:rPr>
              <a:t>вірно </a:t>
            </a:r>
            <a:r>
              <a:rPr lang="uk-UA" sz="1900" dirty="0">
                <a:ea typeface="Times New Roman" panose="02020603050405020304" pitchFamily="18" charset="0"/>
              </a:rPr>
              <a:t>скласти своє резюме. </a:t>
            </a:r>
            <a:endParaRPr lang="uk-UA" sz="19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47740" y="0"/>
            <a:ext cx="515806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uk-UA" sz="3200" b="1" cap="small" dirty="0">
                <a:ea typeface="Times New Roman" panose="02020603050405020304" pitchFamily="18" charset="0"/>
              </a:rPr>
              <a:t>Техніка пошуку роботи</a:t>
            </a:r>
            <a:endParaRPr lang="uk-UA" sz="3200" dirty="0"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47739" y="1117193"/>
            <a:ext cx="5196599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dirty="0">
                <a:ea typeface="Times New Roman" panose="02020603050405020304" pitchFamily="18" charset="0"/>
              </a:rPr>
              <a:t>Кар`єра в умовах ринку праці – це не що інше, </a:t>
            </a:r>
            <a:r>
              <a:rPr lang="en-US" sz="2000" dirty="0" smtClean="0">
                <a:ea typeface="Times New Roman" panose="02020603050405020304" pitchFamily="18" charset="0"/>
              </a:rPr>
              <a:t/>
            </a:r>
            <a:br>
              <a:rPr lang="en-US" sz="2000" dirty="0" smtClean="0">
                <a:ea typeface="Times New Roman" panose="02020603050405020304" pitchFamily="18" charset="0"/>
              </a:rPr>
            </a:br>
            <a:r>
              <a:rPr lang="uk-UA" sz="2000" dirty="0" smtClean="0">
                <a:ea typeface="Times New Roman" panose="02020603050405020304" pitchFamily="18" charset="0"/>
              </a:rPr>
              <a:t>як </a:t>
            </a:r>
            <a:r>
              <a:rPr lang="uk-UA" sz="2000" dirty="0">
                <a:ea typeface="Times New Roman" panose="02020603050405020304" pitchFamily="18" charset="0"/>
              </a:rPr>
              <a:t>успішний продаж своєї робочої сили. </a:t>
            </a:r>
            <a:endParaRPr lang="uk-UA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3480195" cy="231591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14823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48680"/>
            <a:ext cx="763284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sz="2000" dirty="0">
                <a:ea typeface="Times New Roman" panose="02020603050405020304" pitchFamily="18" charset="0"/>
              </a:rPr>
              <a:t>Після цього Ви маєте розробити власну програму просування інформації про себе до потенційних працедавців</a:t>
            </a:r>
            <a:r>
              <a:rPr lang="uk-UA" sz="2000" dirty="0" smtClean="0">
                <a:ea typeface="Times New Roman" panose="02020603050405020304" pitchFamily="18" charset="0"/>
              </a:rPr>
              <a:t>.</a:t>
            </a:r>
            <a:endParaRPr lang="en-US" sz="2000" dirty="0" smtClean="0"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sz="2000" dirty="0" smtClean="0">
                <a:ea typeface="Times New Roman" panose="02020603050405020304" pitchFamily="18" charset="0"/>
              </a:rPr>
              <a:t>При </a:t>
            </a:r>
            <a:r>
              <a:rPr lang="uk-UA" sz="2000" dirty="0">
                <a:ea typeface="Times New Roman" panose="02020603050405020304" pitchFamily="18" charset="0"/>
              </a:rPr>
              <a:t>контактах із потенційним роботодавцем (або його представником) необхідно вміти вигідно відрекомендувати себе як потенційного працівника й у результаті отримати пропозицію роботи, а отримавши її, </a:t>
            </a:r>
            <a:r>
              <a:rPr lang="uk-UA" sz="2000" dirty="0" err="1">
                <a:ea typeface="Times New Roman" panose="02020603050405020304" pitchFamily="18" charset="0"/>
              </a:rPr>
              <a:t>грамотно</a:t>
            </a:r>
            <a:r>
              <a:rPr lang="uk-UA" sz="2000" dirty="0">
                <a:ea typeface="Times New Roman" panose="02020603050405020304" pitchFamily="18" charset="0"/>
              </a:rPr>
              <a:t> провести переговори і виторгувати вигідні умови роботи. 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sz="2000" dirty="0">
                <a:ea typeface="Times New Roman" panose="02020603050405020304" pitchFamily="18" charset="0"/>
              </a:rPr>
              <a:t>І це ще не все, бо, вийшовши на роботу, треба зробити все необхідне, аби закріпитися на ній та бути хорошим працівником. </a:t>
            </a:r>
            <a:endParaRPr lang="uk-UA" sz="20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659695"/>
            <a:ext cx="3171703" cy="22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89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212976"/>
            <a:ext cx="77768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sz="2000" dirty="0" smtClean="0">
                <a:ea typeface="Times New Roman" panose="02020603050405020304" pitchFamily="18" charset="0"/>
              </a:rPr>
              <a:t>Третю </a:t>
            </a:r>
            <a:r>
              <a:rPr lang="uk-UA" sz="2000" dirty="0">
                <a:ea typeface="Times New Roman" panose="02020603050405020304" pitchFamily="18" charset="0"/>
              </a:rPr>
              <a:t>позицію займають послуги кадрових чи </a:t>
            </a:r>
            <a:r>
              <a:rPr lang="uk-UA" sz="2000" dirty="0" err="1">
                <a:ea typeface="Times New Roman" panose="02020603050405020304" pitchFamily="18" charset="0"/>
              </a:rPr>
              <a:t>рекрутингових</a:t>
            </a:r>
            <a:r>
              <a:rPr lang="uk-UA" sz="2000" dirty="0">
                <a:ea typeface="Times New Roman" panose="02020603050405020304" pitchFamily="18" charset="0"/>
              </a:rPr>
              <a:t> </a:t>
            </a:r>
            <a:r>
              <a:rPr lang="uk-UA" sz="2000" dirty="0" err="1">
                <a:ea typeface="Times New Roman" panose="02020603050405020304" pitchFamily="18" charset="0"/>
              </a:rPr>
              <a:t>агенств</a:t>
            </a:r>
            <a:r>
              <a:rPr lang="uk-UA" sz="2000" dirty="0">
                <a:ea typeface="Times New Roman" panose="02020603050405020304" pitchFamily="18" charset="0"/>
              </a:rPr>
              <a:t>. Багато компаній формують власний кадровий резерв. </a:t>
            </a:r>
            <a:endParaRPr lang="en-US" sz="2000" dirty="0" smtClean="0"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sz="2000" dirty="0" smtClean="0">
                <a:ea typeface="Times New Roman" panose="02020603050405020304" pitchFamily="18" charset="0"/>
              </a:rPr>
              <a:t>Останнім </a:t>
            </a:r>
            <a:r>
              <a:rPr lang="uk-UA" sz="2000" dirty="0">
                <a:ea typeface="Times New Roman" panose="02020603050405020304" pitchFamily="18" charset="0"/>
              </a:rPr>
              <a:t>часом популярними стали постійні контакти з </a:t>
            </a:r>
            <a:r>
              <a:rPr lang="uk-UA" sz="2000" dirty="0" smtClean="0">
                <a:ea typeface="Times New Roman" panose="02020603050405020304" pitchFamily="18" charset="0"/>
              </a:rPr>
              <a:t>закладами вищої освіти, </a:t>
            </a:r>
            <a:r>
              <a:rPr lang="uk-UA" sz="2000" dirty="0">
                <a:ea typeface="Times New Roman" panose="02020603050405020304" pitchFamily="18" charset="0"/>
              </a:rPr>
              <a:t>«ярмарки вакансій», а також усілякі “відкриті кадрові конкурси”. </a:t>
            </a:r>
            <a:endParaRPr lang="en-US" sz="2000" dirty="0" smtClean="0"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2000" dirty="0" smtClean="0">
                <a:ea typeface="Times New Roman" panose="02020603050405020304" pitchFamily="18" charset="0"/>
              </a:rPr>
              <a:t>Тепер </a:t>
            </a:r>
            <a:r>
              <a:rPr lang="uk-UA" sz="2000" dirty="0">
                <a:ea typeface="Times New Roman" panose="02020603050405020304" pitchFamily="18" charset="0"/>
              </a:rPr>
              <a:t>поговоримо про те, якими шляхами компанії знаходять собі співробітників. </a:t>
            </a:r>
            <a:endParaRPr lang="uk-UA" sz="20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68965"/>
            <a:ext cx="4067944" cy="2711963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softEdge rad="6350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4524957" cy="6595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uk-UA" sz="2800" b="1" dirty="0">
                <a:latin typeface="+mj-lt"/>
                <a:ea typeface="Times New Roman" panose="02020603050405020304" pitchFamily="18" charset="0"/>
              </a:rPr>
              <a:t>Шляхи пошуку роботи</a:t>
            </a:r>
            <a:endParaRPr lang="uk-UA" sz="2800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867842"/>
            <a:ext cx="493204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dirty="0">
                <a:ea typeface="Times New Roman" panose="02020603050405020304" pitchFamily="18" charset="0"/>
              </a:rPr>
              <a:t>Найпопулярнішим нині способом залишається пошук у колі знайомих. </a:t>
            </a:r>
            <a:endParaRPr lang="en-US" dirty="0"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dirty="0">
                <a:ea typeface="Times New Roman" panose="02020603050405020304" pitchFamily="18" charset="0"/>
              </a:rPr>
              <a:t>На другому місці – реклама в ЗМІ. Оголошення про вакансії публікують  близько 50% усіх компаній. </a:t>
            </a:r>
            <a:endParaRPr lang="en-US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49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5146" y="1511796"/>
            <a:ext cx="792088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sz="1900" dirty="0" smtClean="0">
                <a:ea typeface="Times New Roman" panose="02020603050405020304" pitchFamily="18" charset="0"/>
              </a:rPr>
              <a:t>Не </a:t>
            </a:r>
            <a:r>
              <a:rPr lang="uk-UA" sz="1900" dirty="0">
                <a:ea typeface="Times New Roman" panose="02020603050405020304" pitchFamily="18" charset="0"/>
              </a:rPr>
              <a:t>бійтеся запитувати. Не думайте, що хтось може образитися на Ваше прохання про сприяння у працевлаштуванні, але й будьте готові до </a:t>
            </a:r>
            <a:r>
              <a:rPr lang="uk-UA" sz="1900" dirty="0" smtClean="0">
                <a:ea typeface="Times New Roman" panose="02020603050405020304" pitchFamily="18" charset="0"/>
              </a:rPr>
              <a:t>наступного: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sz="1900" dirty="0" smtClean="0">
                <a:ea typeface="Times New Roman" panose="02020603050405020304" pitchFamily="18" charset="0"/>
              </a:rPr>
              <a:t>на </a:t>
            </a:r>
            <a:r>
              <a:rPr lang="uk-UA" sz="1900" dirty="0">
                <a:ea typeface="Times New Roman" panose="02020603050405020304" pitchFamily="18" charset="0"/>
              </a:rPr>
              <a:t>кожні Ваші 20 розмов щодо пошуку роботи лише одна-дві реакції будуть </a:t>
            </a:r>
            <a:r>
              <a:rPr lang="uk-UA" sz="1900" dirty="0" smtClean="0">
                <a:ea typeface="Times New Roman" panose="02020603050405020304" pitchFamily="18" charset="0"/>
              </a:rPr>
              <a:t>недоброзичливими; 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sz="1900" dirty="0" smtClean="0">
                <a:ea typeface="Times New Roman" panose="02020603050405020304" pitchFamily="18" charset="0"/>
              </a:rPr>
              <a:t>половина </a:t>
            </a:r>
            <a:r>
              <a:rPr lang="uk-UA" sz="1900" dirty="0">
                <a:ea typeface="Times New Roman" panose="02020603050405020304" pitchFamily="18" charset="0"/>
              </a:rPr>
              <a:t>– відверто </a:t>
            </a:r>
            <a:r>
              <a:rPr lang="uk-UA" sz="1900" dirty="0" smtClean="0">
                <a:ea typeface="Times New Roman" panose="02020603050405020304" pitchFamily="18" charset="0"/>
              </a:rPr>
              <a:t>байдужими;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sz="1900" dirty="0" smtClean="0">
                <a:ea typeface="Times New Roman" panose="02020603050405020304" pitchFamily="18" charset="0"/>
              </a:rPr>
              <a:t>кілька </a:t>
            </a:r>
            <a:r>
              <a:rPr lang="uk-UA" sz="1900" dirty="0">
                <a:ea typeface="Times New Roman" panose="02020603050405020304" pitchFamily="18" charset="0"/>
              </a:rPr>
              <a:t>осіб пообіцяють  Вам сприяння, але дальше слів їхні обіцянки не </a:t>
            </a:r>
            <a:r>
              <a:rPr lang="uk-UA" sz="1900" dirty="0" smtClean="0">
                <a:ea typeface="Times New Roman" panose="02020603050405020304" pitchFamily="18" charset="0"/>
              </a:rPr>
              <a:t>підуть.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1900" dirty="0" smtClean="0">
                <a:ea typeface="Times New Roman" panose="02020603050405020304" pitchFamily="18" charset="0"/>
              </a:rPr>
              <a:t>Не </a:t>
            </a:r>
            <a:r>
              <a:rPr lang="uk-UA" sz="1900" dirty="0">
                <a:ea typeface="Times New Roman" panose="02020603050405020304" pitchFamily="18" charset="0"/>
              </a:rPr>
              <a:t>розчаровуйтеся. Ця ситуація не має нічого спільного з Вашою кандидатурою безпосередньо: такий стан справ стандартний. Продовжуйте пошук, не припиняючи його навіть за умов, що хтось твердо пообіцяв Вам допомогу. </a:t>
            </a:r>
            <a:endParaRPr lang="uk-UA" sz="19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332656"/>
            <a:ext cx="45720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uk-UA" dirty="0">
                <a:ea typeface="Times New Roman" panose="02020603050405020304" pitchFamily="18" charset="0"/>
              </a:rPr>
              <a:t>Найбільший відсоток вакансій заповнюють люди, які довідалися про них через особисті канали. 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964" y="-171399"/>
            <a:ext cx="3145532" cy="1872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1820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6545</TotalTime>
  <Words>3973</Words>
  <Application>Microsoft Office PowerPoint</Application>
  <PresentationFormat>Экран (4:3)</PresentationFormat>
  <Paragraphs>324</Paragraphs>
  <Slides>46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Изящная</vt:lpstr>
      <vt:lpstr>Доцент каф. хімії, канд. біол. наук Корнет Марина Миколаївна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Marina</dc:creator>
  <cp:lastModifiedBy>Maryna Kornet</cp:lastModifiedBy>
  <cp:revision>194</cp:revision>
  <dcterms:created xsi:type="dcterms:W3CDTF">2015-11-18T17:54:03Z</dcterms:created>
  <dcterms:modified xsi:type="dcterms:W3CDTF">2022-10-22T04:06:24Z</dcterms:modified>
</cp:coreProperties>
</file>