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05" r:id="rId1"/>
  </p:sldMasterIdLst>
  <p:notesMasterIdLst>
    <p:notesMasterId r:id="rId5"/>
  </p:notesMasterIdLst>
  <p:sldIdLst>
    <p:sldId id="256" r:id="rId2"/>
    <p:sldId id="257" r:id="rId3"/>
    <p:sldId id="27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ADA1F-924E-437D-8E40-9E42675FF909}" type="datetimeFigureOut">
              <a:rPr lang="ru-RU" smtClean="0"/>
              <a:t>17.09.2021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F3F992-2905-4B5B-B0C8-B59E641B2D2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9992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96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Постнеклассическая картина мира</a:t>
            </a:r>
          </a:p>
          <a:p>
            <a:pPr>
              <a:spcBef>
                <a:spcPct val="0"/>
              </a:spcBef>
            </a:pPr>
            <a:r>
              <a:rPr lang="ru-RU" smtClean="0"/>
              <a:t>Синергетика - междисциплинарное направление научных исследований, задачей которого является изучение природных явлений и процессов на основе принципов самоорганизации систем (состоящих из </a:t>
            </a:r>
            <a:r>
              <a:rPr lang="ru-RU" i="1" smtClean="0"/>
              <a:t>подсистем</a:t>
            </a:r>
            <a:r>
              <a:rPr lang="ru-RU" smtClean="0"/>
              <a:t>). </a:t>
            </a:r>
          </a:p>
          <a:p>
            <a:pPr>
              <a:spcBef>
                <a:spcPct val="0"/>
              </a:spcBef>
            </a:pPr>
            <a:r>
              <a:rPr lang="ru-RU" smtClean="0"/>
              <a:t>Особое внимание уделяется структурам, возникающим в процессе самоорганизации</a:t>
            </a:r>
          </a:p>
          <a:p>
            <a:pPr>
              <a:spcBef>
                <a:spcPct val="0"/>
              </a:spcBef>
            </a:pPr>
            <a:r>
              <a:rPr lang="ru-RU" smtClean="0"/>
              <a:t>В познание включены ценностные аспекты</a:t>
            </a:r>
          </a:p>
          <a:p>
            <a:pPr>
              <a:spcBef>
                <a:spcPct val="0"/>
              </a:spcBef>
            </a:pPr>
            <a:endParaRPr lang="ru-RU" smtClean="0"/>
          </a:p>
          <a:p>
            <a:pPr>
              <a:spcBef>
                <a:spcPct val="0"/>
              </a:spcBef>
            </a:pPr>
            <a:endParaRPr lang="ru-RU" smtClean="0"/>
          </a:p>
          <a:p>
            <a:pPr>
              <a:spcBef>
                <a:spcPct val="0"/>
              </a:spcBef>
            </a:pPr>
            <a:endParaRPr lang="uk-UA" smtClean="0"/>
          </a:p>
        </p:txBody>
      </p:sp>
      <p:sp>
        <p:nvSpPr>
          <p:cNvPr id="696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8B7DAE7-EBEF-445C-BF35-0DC92DFAE452}" type="slidenum">
              <a:rPr lang="uk-UA"/>
              <a:pPr eaLnBrk="1" hangingPunct="1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139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748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836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091686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08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2760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25012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442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86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455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425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149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69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19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327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336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613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40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  <p:sldLayoutId id="2147483815" r:id="rId10"/>
    <p:sldLayoutId id="2147483816" r:id="rId11"/>
    <p:sldLayoutId id="2147483817" r:id="rId12"/>
    <p:sldLayoutId id="2147483818" r:id="rId13"/>
    <p:sldLayoutId id="2147483819" r:id="rId14"/>
    <p:sldLayoutId id="2147483820" r:id="rId15"/>
    <p:sldLayoutId id="214748382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132115"/>
            <a:ext cx="8676222" cy="3200400"/>
          </a:xfrm>
        </p:spPr>
        <p:txBody>
          <a:bodyPr>
            <a:normAutofit/>
          </a:bodyPr>
          <a:lstStyle/>
          <a:p>
            <a:pPr algn="ctr"/>
            <a:r>
              <a:rPr lang="uk-UA" sz="9600" b="1" i="1" dirty="0" smtClean="0"/>
              <a:t>СИНЕРГЕТИКА І ТВОРЧІСТЬ</a:t>
            </a:r>
            <a:endParaRPr lang="uk-UA" sz="9600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354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0681" y="426720"/>
            <a:ext cx="9905998" cy="1375954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 smtClean="0"/>
              <a:t>Мета та завдання курсу:</a:t>
            </a:r>
            <a:endParaRPr lang="uk-UA" sz="4400" b="1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43000" y="2057399"/>
            <a:ext cx="10822577" cy="42388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800" dirty="0" smtClean="0"/>
              <a:t>	Мета:</a:t>
            </a:r>
            <a:r>
              <a:rPr lang="ru-RU" sz="2800" dirty="0" smtClean="0"/>
              <a:t> </a:t>
            </a:r>
            <a:r>
              <a:rPr lang="uk-UA" sz="2800" dirty="0"/>
              <a:t>засвоєння студентами з позиції цілісних підходів природи й сутності феномену творчості в контексті синергетичного світобачення крізь призму нових міждисциплінарних наукових досліджень.  Головними напрямами є різнобічне цілісне розкриття предмету </a:t>
            </a:r>
            <a:r>
              <a:rPr lang="uk-UA" sz="2800" dirty="0" err="1"/>
              <a:t>синергетики</a:t>
            </a:r>
            <a:r>
              <a:rPr lang="uk-UA" sz="2800" dirty="0"/>
              <a:t>, її головних ідей, понять, принципів і образів у векторі діалогу (</a:t>
            </a:r>
            <a:r>
              <a:rPr lang="uk-UA" sz="2800" dirty="0" err="1"/>
              <a:t>полілогу</a:t>
            </a:r>
            <a:r>
              <a:rPr lang="uk-UA" sz="2800" dirty="0"/>
              <a:t>) філософії та культур Сходу і Заходу, осмислення творчості в контексті нелінійної методології.</a:t>
            </a:r>
            <a:endParaRPr lang="en-US" sz="2800" dirty="0"/>
          </a:p>
          <a:p>
            <a:pPr marL="0" indent="0" algn="ctr">
              <a:buNone/>
            </a:pPr>
            <a:endParaRPr lang="uk-UA" sz="3800" dirty="0"/>
          </a:p>
        </p:txBody>
      </p:sp>
    </p:spTree>
    <p:extLst>
      <p:ext uri="{BB962C8B-B14F-4D97-AF65-F5344CB8AC3E}">
        <p14:creationId xmlns:p14="http://schemas.microsoft.com/office/powerpoint/2010/main" val="263930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>
          <a:xfrm>
            <a:off x="1992313" y="692151"/>
            <a:ext cx="7599362" cy="792163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проблемні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курсу</a:t>
            </a:r>
          </a:p>
        </p:txBody>
      </p:sp>
      <p:sp>
        <p:nvSpPr>
          <p:cNvPr id="33795" name="Содержимое 2"/>
          <p:cNvSpPr>
            <a:spLocks noGrp="1"/>
          </p:cNvSpPr>
          <p:nvPr>
            <p:ph idx="1"/>
          </p:nvPr>
        </p:nvSpPr>
        <p:spPr>
          <a:xfrm>
            <a:off x="2135188" y="1484314"/>
            <a:ext cx="7993062" cy="4681537"/>
          </a:xfrm>
        </p:spPr>
        <p:txBody>
          <a:bodyPr/>
          <a:lstStyle/>
          <a:p>
            <a:r>
              <a:rPr lang="ru-RU" sz="2800" dirty="0" smtClean="0"/>
              <a:t>Синергетика як </a:t>
            </a:r>
            <a:r>
              <a:rPr lang="ru-RU" sz="2800" dirty="0" err="1" smtClean="0"/>
              <a:t>міждисциплінарий</a:t>
            </a:r>
            <a:r>
              <a:rPr lang="ru-RU" sz="2800" dirty="0" smtClean="0"/>
              <a:t> </a:t>
            </a:r>
            <a:r>
              <a:rPr lang="ru-RU" sz="2800" dirty="0" err="1" smtClean="0"/>
              <a:t>напрям</a:t>
            </a:r>
            <a:r>
              <a:rPr lang="ru-RU" sz="2800" dirty="0" smtClean="0"/>
              <a:t> </a:t>
            </a:r>
            <a:r>
              <a:rPr lang="ru-RU" sz="2800" dirty="0" err="1" smtClean="0"/>
              <a:t>наукових</a:t>
            </a:r>
            <a:r>
              <a:rPr lang="ru-RU" sz="2800" dirty="0" smtClean="0"/>
              <a:t> </a:t>
            </a:r>
            <a:r>
              <a:rPr lang="ru-RU" sz="2800" dirty="0" err="1" smtClean="0"/>
              <a:t>досліджень</a:t>
            </a:r>
            <a:r>
              <a:rPr lang="ru-RU" sz="2800" dirty="0" smtClean="0"/>
              <a:t>, </a:t>
            </a:r>
            <a:r>
              <a:rPr lang="ru-RU" sz="2800" dirty="0" err="1" smtClean="0"/>
              <a:t>завданням</a:t>
            </a:r>
            <a:r>
              <a:rPr lang="ru-RU" sz="2800" dirty="0" smtClean="0"/>
              <a:t> </a:t>
            </a:r>
            <a:r>
              <a:rPr lang="ru-RU" sz="2800" dirty="0" err="1" smtClean="0"/>
              <a:t>якого</a:t>
            </a:r>
            <a:r>
              <a:rPr lang="ru-RU" sz="2800" dirty="0" smtClean="0"/>
              <a:t> є </a:t>
            </a:r>
            <a:r>
              <a:rPr lang="ru-RU" sz="2800" dirty="0" err="1" smtClean="0"/>
              <a:t>вивчення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природних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явищ</a:t>
            </a:r>
            <a:r>
              <a:rPr lang="ru-RU" sz="2800" dirty="0" smtClean="0"/>
              <a:t> </a:t>
            </a:r>
            <a:r>
              <a:rPr lang="ru-RU" sz="2800" dirty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процесів</a:t>
            </a:r>
            <a:r>
              <a:rPr lang="ru-RU" sz="2800" dirty="0" smtClean="0"/>
              <a:t> на </a:t>
            </a:r>
            <a:r>
              <a:rPr lang="ru-RU" sz="2800" dirty="0" err="1" smtClean="0"/>
              <a:t>основі</a:t>
            </a:r>
            <a:r>
              <a:rPr lang="ru-RU" sz="2800" dirty="0" smtClean="0"/>
              <a:t> </a:t>
            </a:r>
            <a:r>
              <a:rPr lang="ru-RU" sz="2800" dirty="0" err="1" smtClean="0"/>
              <a:t>принципів</a:t>
            </a:r>
            <a:r>
              <a:rPr lang="ru-RU" sz="2800" dirty="0" smtClean="0"/>
              <a:t> </a:t>
            </a:r>
            <a:r>
              <a:rPr lang="ru-RU" sz="2800" dirty="0" err="1" smtClean="0"/>
              <a:t>самоорганізації</a:t>
            </a:r>
            <a:r>
              <a:rPr lang="ru-RU" sz="2800" dirty="0" smtClean="0"/>
              <a:t> систем.</a:t>
            </a:r>
          </a:p>
          <a:p>
            <a:r>
              <a:rPr lang="uk-UA" sz="2800" dirty="0" smtClean="0"/>
              <a:t>Синергетичний підхід до дослідження процесу творчості</a:t>
            </a:r>
          </a:p>
          <a:p>
            <a:r>
              <a:rPr lang="uk-UA" sz="2800" dirty="0" smtClean="0"/>
              <a:t>Інтелект, обдарованість, геніальність, креативність</a:t>
            </a:r>
            <a:endParaRPr lang="ru-RU" sz="2800" dirty="0" smtClean="0"/>
          </a:p>
          <a:p>
            <a:pPr marL="0" indent="0">
              <a:buNone/>
            </a:pPr>
            <a:endParaRPr lang="ru-RU" dirty="0" smtClean="0"/>
          </a:p>
          <a:p>
            <a:endParaRPr lang="uk-UA" dirty="0" smtClean="0"/>
          </a:p>
          <a:p>
            <a:endParaRPr lang="ru-RU" dirty="0" smtClean="0"/>
          </a:p>
        </p:txBody>
      </p:sp>
      <p:sp>
        <p:nvSpPr>
          <p:cNvPr id="2" name="Місце для нижнього колонтитула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570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смо">
  <a:themeElements>
    <a:clrScheme name="Пасмо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Пасмо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смо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1699</TotalTime>
  <Words>89</Words>
  <Application>Microsoft Office PowerPoint</Application>
  <PresentationFormat>Широкоэкранный</PresentationFormat>
  <Paragraphs>14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Пасмо</vt:lpstr>
      <vt:lpstr>СИНЕРГЕТИКА І ТВОРЧІСТЬ</vt:lpstr>
      <vt:lpstr>Мета та завдання курсу:</vt:lpstr>
      <vt:lpstr>Основні проблемні питання курсу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наукових досліджень. Загальнонаукові та емпіричні методи</dc:title>
  <dc:creator>A Surname</dc:creator>
  <cp:lastModifiedBy>Owner</cp:lastModifiedBy>
  <cp:revision>46</cp:revision>
  <dcterms:created xsi:type="dcterms:W3CDTF">2015-11-30T20:29:32Z</dcterms:created>
  <dcterms:modified xsi:type="dcterms:W3CDTF">2021-09-17T15:58:27Z</dcterms:modified>
</cp:coreProperties>
</file>